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67" r:id="rId5"/>
    <p:sldId id="368" r:id="rId6"/>
    <p:sldId id="369" r:id="rId7"/>
    <p:sldId id="370" r:id="rId8"/>
    <p:sldId id="379" r:id="rId9"/>
    <p:sldId id="372" r:id="rId10"/>
    <p:sldId id="373" r:id="rId11"/>
    <p:sldId id="375" r:id="rId12"/>
    <p:sldId id="380" r:id="rId13"/>
    <p:sldId id="378" r:id="rId14"/>
    <p:sldId id="376" r:id="rId15"/>
    <p:sldId id="377" r:id="rId16"/>
    <p:sldId id="34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041272-37F9-4C1F-87E0-12B84B6A6E06}" v="27" dt="2024-12-29T09:18:44.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5033" autoAdjust="0"/>
  </p:normalViewPr>
  <p:slideViewPr>
    <p:cSldViewPr snapToGrid="0">
      <p:cViewPr varScale="1">
        <p:scale>
          <a:sx n="78" d="100"/>
          <a:sy n="78" d="100"/>
        </p:scale>
        <p:origin x="840" y="9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05-01-2025</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youtu.be/5vfsKu0mKq0?si=ocLw8gcQV_gb-Wv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4" y="2312364"/>
            <a:ext cx="6709287" cy="1815882"/>
          </a:xfrm>
          <a:prstGeom prst="rect">
            <a:avLst/>
          </a:prstGeom>
          <a:noFill/>
        </p:spPr>
        <p:txBody>
          <a:bodyPr wrap="square">
            <a:spAutoFit/>
          </a:bodyPr>
          <a:lstStyle/>
          <a:p>
            <a:pPr algn="ctr"/>
            <a:r>
              <a:rPr lang="en-US" sz="2800" dirty="0"/>
              <a:t>AI-Powered Crop Recommendation</a:t>
            </a:r>
            <a:endParaRPr lang="en-US" dirty="0"/>
          </a:p>
          <a:p>
            <a:endParaRPr lang="en-US" sz="1400" dirty="0"/>
          </a:p>
          <a:p>
            <a:r>
              <a:rPr lang="en-US" sz="1400" dirty="0"/>
              <a:t>Team :  </a:t>
            </a:r>
            <a:r>
              <a:rPr lang="en-US" sz="1400" dirty="0" err="1"/>
              <a:t>Jogeswara</a:t>
            </a:r>
            <a:r>
              <a:rPr lang="en-US" sz="1400" dirty="0"/>
              <a:t> Rao </a:t>
            </a:r>
            <a:r>
              <a:rPr lang="en-US" sz="1400" dirty="0" err="1"/>
              <a:t>Nimmaka</a:t>
            </a:r>
            <a:r>
              <a:rPr lang="en-US" dirty="0"/>
              <a:t> &amp; nimmakajogeswararao@gmail.com</a:t>
            </a:r>
            <a:r>
              <a:rPr lang="en-US" sz="1400" dirty="0"/>
              <a:t> 		</a:t>
            </a:r>
            <a:endParaRPr lang="en-US" dirty="0"/>
          </a:p>
          <a:p>
            <a:pPr algn="ctr"/>
            <a:endParaRPr lang="en-US" sz="1400" dirty="0"/>
          </a:p>
          <a:p>
            <a:pPr algn="ctr"/>
            <a:endParaRPr lang="en-US" dirty="0"/>
          </a:p>
          <a:p>
            <a:pPr algn="ctr"/>
            <a:endParaRPr lang="en-US" sz="1400" dirty="0"/>
          </a:p>
        </p:txBody>
      </p:sp>
      <p:sp>
        <p:nvSpPr>
          <p:cNvPr id="4" name="TextBox 3">
            <a:extLst>
              <a:ext uri="{FF2B5EF4-FFF2-40B4-BE49-F238E27FC236}">
                <a16:creationId xmlns:a16="http://schemas.microsoft.com/office/drawing/2014/main" id="{FD5ED431-562A-7918-41B3-AF4526BDDC58}"/>
              </a:ext>
            </a:extLst>
          </p:cNvPr>
          <p:cNvSpPr txBox="1"/>
          <p:nvPr/>
        </p:nvSpPr>
        <p:spPr>
          <a:xfrm>
            <a:off x="5879412" y="3407087"/>
            <a:ext cx="2331059" cy="307777"/>
          </a:xfrm>
          <a:prstGeom prst="rect">
            <a:avLst/>
          </a:prstGeom>
          <a:noFill/>
        </p:spPr>
        <p:txBody>
          <a:bodyPr wrap="square" rtlCol="0">
            <a:spAutoFit/>
          </a:bodyPr>
          <a:lstStyle/>
          <a:p>
            <a:r>
              <a:rPr lang="en-US" dirty="0"/>
              <a:t>Guided by: Abdul Aziz </a:t>
            </a:r>
            <a:endParaRPr lang="en-IN"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A9F3CC-AB4B-D6F1-9346-AC2BB94FA663}"/>
              </a:ext>
            </a:extLst>
          </p:cNvPr>
          <p:cNvSpPr txBox="1">
            <a:spLocks/>
          </p:cNvSpPr>
          <p:nvPr/>
        </p:nvSpPr>
        <p:spPr>
          <a:xfrm>
            <a:off x="1061357" y="3322553"/>
            <a:ext cx="7721958" cy="83099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hlinkClick r:id="rId2"/>
              </a:rPr>
              <a:t>https://youtu.be/5vfsKu0mKq0?si=ocLw8gcQV_gb-Wva</a:t>
            </a:r>
            <a:r>
              <a:rPr lang="en-US" sz="2400" b="1" dirty="0">
                <a:solidFill>
                  <a:srgbClr val="002060"/>
                </a:solidFill>
                <a:latin typeface="Arial" panose="020B0604020202020204" pitchFamily="34" charset="0"/>
                <a:cs typeface="Arial" panose="020B0604020202020204" pitchFamily="34" charset="0"/>
              </a:rPr>
              <a:t> Project Presentation Video</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BAF1135-6B54-17CE-959A-77052173E160}"/>
              </a:ext>
            </a:extLst>
          </p:cNvPr>
          <p:cNvSpPr txBox="1"/>
          <p:nvPr/>
        </p:nvSpPr>
        <p:spPr>
          <a:xfrm>
            <a:off x="1061357" y="1567543"/>
            <a:ext cx="6776357" cy="1600438"/>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We share my latest project presentation with you! Click the link below to watch the full video on YouTube and don't forget to like and share your thoughts. Your support means the world to me!  </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https://youtu.be/5vfsKu0mKq0?si=ocLw8gcQV_gb-Wva</a:t>
            </a:r>
          </a:p>
        </p:txBody>
      </p:sp>
      <p:sp>
        <p:nvSpPr>
          <p:cNvPr id="5" name="TextBox 4">
            <a:extLst>
              <a:ext uri="{FF2B5EF4-FFF2-40B4-BE49-F238E27FC236}">
                <a16:creationId xmlns:a16="http://schemas.microsoft.com/office/drawing/2014/main" id="{AFB3A7D2-3738-CD55-382D-FD92A038D0A3}"/>
              </a:ext>
            </a:extLst>
          </p:cNvPr>
          <p:cNvSpPr txBox="1"/>
          <p:nvPr/>
        </p:nvSpPr>
        <p:spPr>
          <a:xfrm>
            <a:off x="523971" y="662384"/>
            <a:ext cx="4294414" cy="677108"/>
          </a:xfrm>
          <a:prstGeom prst="rect">
            <a:avLst/>
          </a:prstGeom>
          <a:noFill/>
        </p:spPr>
        <p:txBody>
          <a:bodyPr wrap="square" rtlCol="0">
            <a:spAutoFit/>
          </a:bodyPr>
          <a:lstStyle/>
          <a:p>
            <a:r>
              <a:rPr lang="en-US" sz="2400" b="1" dirty="0">
                <a:latin typeface="+mj-lt"/>
                <a:ea typeface="+mn-lt"/>
                <a:cs typeface="Arial"/>
              </a:rPr>
              <a:t>Live Demo of the Project</a:t>
            </a:r>
          </a:p>
          <a:p>
            <a:endParaRPr lang="en-IN" dirty="0"/>
          </a:p>
        </p:txBody>
      </p:sp>
    </p:spTree>
    <p:extLst>
      <p:ext uri="{BB962C8B-B14F-4D97-AF65-F5344CB8AC3E}">
        <p14:creationId xmlns:p14="http://schemas.microsoft.com/office/powerpoint/2010/main" val="31241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9952864-F4D4-6A60-4948-28750EC0B54B}"/>
              </a:ext>
            </a:extLst>
          </p:cNvPr>
          <p:cNvSpPr txBox="1"/>
          <p:nvPr/>
        </p:nvSpPr>
        <p:spPr>
          <a:xfrm>
            <a:off x="906236" y="1306286"/>
            <a:ext cx="7319281" cy="2462213"/>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The AI-Powered Crop Recommendation System project demonstrates the significant potential of leveraging advanced technologies like machine learning to address critical challenges in agriculture. By providing data-driven insights and personalized crop recommendations, this system empowers farmers to make informed decisions that optimize crop yields, enhance resource utilization, and promote sustainable farming practices.</a:t>
            </a:r>
          </a:p>
          <a:p>
            <a:r>
              <a:rPr lang="en-US" dirty="0">
                <a:latin typeface="Cambria" panose="02040503050406030204" pitchFamily="18" charset="0"/>
                <a:ea typeface="Cambria" panose="02040503050406030204" pitchFamily="18" charset="0"/>
              </a:rPr>
              <a:t>Throughout the project, we successfully integrated various components, including data collection, preprocessing, model training, and deployment through a user-friendly web application using Flask. The system's ability to analyze soil quality, weather conditions, and other environmental factors in real-time ensures that farmers receive accurate and timely recommendations tailored to their specific needs</a:t>
            </a:r>
          </a:p>
          <a:p>
            <a:endParaRPr lang="en-IN" dirty="0"/>
          </a:p>
        </p:txBody>
      </p:sp>
    </p:spTree>
    <p:extLst>
      <p:ext uri="{BB962C8B-B14F-4D97-AF65-F5344CB8AC3E}">
        <p14:creationId xmlns:p14="http://schemas.microsoft.com/office/powerpoint/2010/main" val="217478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AF4A99E-825C-176E-D36C-0A0D35DEA327}"/>
              </a:ext>
            </a:extLst>
          </p:cNvPr>
          <p:cNvSpPr txBox="1"/>
          <p:nvPr/>
        </p:nvSpPr>
        <p:spPr>
          <a:xfrm>
            <a:off x="449036" y="1151164"/>
            <a:ext cx="8383264" cy="3539430"/>
          </a:xfrm>
          <a:prstGeom prst="rect">
            <a:avLst/>
          </a:prstGeom>
          <a:noFill/>
        </p:spPr>
        <p:txBody>
          <a:bodyPr wrap="square" rtlCol="0">
            <a:spAutoFit/>
          </a:bodyPr>
          <a:lstStyle/>
          <a:p>
            <a:r>
              <a:rPr lang="en-US" dirty="0"/>
              <a:t>The AI-Powered Crop Recommendation System holds great promise for further development and impact. Here are several areas where the project can evolve and expand to provide even more value to farmers and the agricultural community:</a:t>
            </a:r>
          </a:p>
          <a:p>
            <a:pPr>
              <a:buFont typeface="+mj-lt"/>
              <a:buAutoNum type="arabicPeriod"/>
            </a:pPr>
            <a:r>
              <a:rPr lang="en-US" b="1" dirty="0"/>
              <a:t>Integration with Real-Time Data Sources</a:t>
            </a:r>
          </a:p>
          <a:p>
            <a:pPr>
              <a:buFont typeface="+mj-lt"/>
              <a:buAutoNum type="arabicPeriod"/>
            </a:pPr>
            <a:r>
              <a:rPr lang="en-IN" b="1" dirty="0"/>
              <a:t>Expansion of Crop Database</a:t>
            </a:r>
          </a:p>
          <a:p>
            <a:pPr>
              <a:buFont typeface="+mj-lt"/>
              <a:buAutoNum type="arabicPeriod"/>
            </a:pPr>
            <a:r>
              <a:rPr lang="en-IN" dirty="0"/>
              <a:t>Advanced Analytical Tools</a:t>
            </a:r>
            <a:endParaRPr lang="en-IN" b="1" dirty="0"/>
          </a:p>
          <a:p>
            <a:pPr>
              <a:buFont typeface="+mj-lt"/>
              <a:buAutoNum type="arabicPeriod"/>
            </a:pPr>
            <a:r>
              <a:rPr lang="en-IN" dirty="0"/>
              <a:t>User Experience and Accessibility</a:t>
            </a:r>
            <a:endParaRPr lang="en-IN" b="1" dirty="0"/>
          </a:p>
          <a:p>
            <a:pPr>
              <a:buFont typeface="+mj-lt"/>
              <a:buAutoNum type="arabicPeriod"/>
            </a:pPr>
            <a:r>
              <a:rPr lang="en-IN" b="1" dirty="0"/>
              <a:t>Collaboration with Agricultural Experts</a:t>
            </a:r>
          </a:p>
          <a:p>
            <a:pPr>
              <a:buFont typeface="+mj-lt"/>
              <a:buAutoNum type="arabicPeriod"/>
            </a:pPr>
            <a:r>
              <a:rPr lang="en-IN" dirty="0"/>
              <a:t>Environmental and Sustainability Impact</a:t>
            </a:r>
          </a:p>
          <a:p>
            <a:pPr>
              <a:buFont typeface="+mj-lt"/>
              <a:buAutoNum type="arabicPeriod"/>
            </a:pPr>
            <a:r>
              <a:rPr lang="en-US" dirty="0"/>
              <a:t>Integration with Government and Agricultural Programs</a:t>
            </a:r>
            <a:endParaRPr lang="en-IN" b="1" dirty="0"/>
          </a:p>
          <a:p>
            <a:endParaRPr lang="en-US" dirty="0"/>
          </a:p>
          <a:p>
            <a:r>
              <a:rPr lang="en-US" dirty="0"/>
              <a:t>The future scope of the AI-Powered Crop Recommendation System is vast, with potential to significantly impact agricultural productivity, sustainability, and resilience. By continually innovating and expanding the system, we can empower farmers with the tools they need to thrive in an ever-changing agricultural landscape.</a:t>
            </a:r>
          </a:p>
          <a:p>
            <a:endParaRPr lang="en-IN" dirty="0"/>
          </a:p>
        </p:txBody>
      </p:sp>
    </p:spTree>
    <p:extLst>
      <p:ext uri="{BB962C8B-B14F-4D97-AF65-F5344CB8AC3E}">
        <p14:creationId xmlns:p14="http://schemas.microsoft.com/office/powerpoint/2010/main"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F6DA4AF-50E6-66EF-229D-B9411E8F6BAD}"/>
              </a:ext>
            </a:extLst>
          </p:cNvPr>
          <p:cNvSpPr txBox="1"/>
          <p:nvPr/>
        </p:nvSpPr>
        <p:spPr>
          <a:xfrm>
            <a:off x="651932" y="1187450"/>
            <a:ext cx="7780867" cy="3108543"/>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The AI-Powered Crop Recommendation System is an innovative application designed to enhance agricultural productivity by providing data-driven crop selection guidance to farmers. Leveraging advanced machine learning algorithms, the system analyzes critical factors such as soil quality, weather conditions, and historical crop data to generate personalized crop recommendations. The goal is to assist farmers in making informed decisions that maximize crop yield, resource utilization, and overall sustainability.</a:t>
            </a:r>
          </a:p>
          <a:p>
            <a:r>
              <a:rPr lang="en-US" dirty="0">
                <a:latin typeface="Cambria" panose="02040503050406030204" pitchFamily="18" charset="0"/>
                <a:ea typeface="Cambria" panose="02040503050406030204" pitchFamily="18" charset="0"/>
              </a:rPr>
              <a:t>Developed as a user-friendly web application using Flask, the system allows farmers to input relevant data and receive real-time recommendations tailored to their specific environmental conditions. By integrating predictive models with an accessible interface, the project aims to bridge the gap between agricultural knowledge and practical farming, ultimately contributing to more efficient and sustainable farming practices. This project underscores the potential of technology to transform traditional agriculture, providing scalable solutions for improved food security and economic growth.</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6C20CD6-EFBF-F264-9FEF-E8275E22FE62}"/>
              </a:ext>
            </a:extLst>
          </p:cNvPr>
          <p:cNvSpPr txBox="1"/>
          <p:nvPr/>
        </p:nvSpPr>
        <p:spPr>
          <a:xfrm>
            <a:off x="895899" y="2751668"/>
            <a:ext cx="7992533" cy="2929466"/>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4BE97BA2-2D14-71D7-A140-F0439F19C41C}"/>
              </a:ext>
            </a:extLst>
          </p:cNvPr>
          <p:cNvPicPr>
            <a:picLocks noChangeAspect="1"/>
          </p:cNvPicPr>
          <p:nvPr/>
        </p:nvPicPr>
        <p:blipFill>
          <a:blip r:embed="rId2"/>
          <a:stretch>
            <a:fillRect/>
          </a:stretch>
        </p:blipFill>
        <p:spPr>
          <a:xfrm>
            <a:off x="734785" y="1085850"/>
            <a:ext cx="7037615" cy="3698421"/>
          </a:xfrm>
          <a:prstGeom prst="rect">
            <a:avLst/>
          </a:prstGeom>
        </p:spPr>
      </p:pic>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F7AFA-36AB-2EB6-A259-7B955187B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F65CE-AB98-929B-4A0A-6E3FF81119AD}"/>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6AD497-5968-AD37-8A61-918E86BD9C9A}"/>
              </a:ext>
            </a:extLst>
          </p:cNvPr>
          <p:cNvSpPr txBox="1"/>
          <p:nvPr/>
        </p:nvSpPr>
        <p:spPr>
          <a:xfrm>
            <a:off x="895899" y="2751668"/>
            <a:ext cx="7992533" cy="2929466"/>
          </a:xfrm>
          <a:prstGeom prst="rect">
            <a:avLst/>
          </a:prstGeom>
          <a:noFill/>
        </p:spPr>
        <p:txBody>
          <a:bodyPr wrap="square" rtlCol="0">
            <a:spAutoFit/>
          </a:bodyPr>
          <a:lstStyle/>
          <a:p>
            <a:endParaRPr lang="en-IN" dirty="0"/>
          </a:p>
        </p:txBody>
      </p:sp>
      <p:sp>
        <p:nvSpPr>
          <p:cNvPr id="5" name="Rectangle 2">
            <a:extLst>
              <a:ext uri="{FF2B5EF4-FFF2-40B4-BE49-F238E27FC236}">
                <a16:creationId xmlns:a16="http://schemas.microsoft.com/office/drawing/2014/main" id="{29E02691-6599-E5EC-3389-92CEBE437569}"/>
              </a:ext>
            </a:extLst>
          </p:cNvPr>
          <p:cNvSpPr>
            <a:spLocks noChangeArrowheads="1"/>
          </p:cNvSpPr>
          <p:nvPr/>
        </p:nvSpPr>
        <p:spPr bwMode="auto">
          <a:xfrm>
            <a:off x="393343" y="1035921"/>
            <a:ext cx="8652686"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50" dirty="0">
                <a:latin typeface="Cambria" panose="02040503050406030204" pitchFamily="18" charset="0"/>
                <a:ea typeface="Cambria" panose="02040503050406030204" pitchFamily="18" charset="0"/>
              </a:rPr>
              <a:t>In many agricultural regions, farmers face significant challenges in selecting the most suitable crops for cultivation due to the variability in soil quality, climate conditions, and other environmental factors. Traditional methods of crop selection often rely on experience and intuition, which may not always result in optimal yield and resource utilization.</a:t>
            </a:r>
          </a:p>
          <a:p>
            <a:endParaRPr lang="en-US" sz="1250" dirty="0">
              <a:latin typeface="Cambria" panose="02040503050406030204" pitchFamily="18" charset="0"/>
              <a:ea typeface="Cambria" panose="02040503050406030204" pitchFamily="18" charset="0"/>
            </a:endParaRPr>
          </a:p>
          <a:p>
            <a:r>
              <a:rPr lang="en-US" sz="1250" b="1" dirty="0">
                <a:latin typeface="Cambria" panose="02040503050406030204" pitchFamily="18" charset="0"/>
                <a:ea typeface="Cambria" panose="02040503050406030204" pitchFamily="18" charset="0"/>
              </a:rPr>
              <a:t>Key Issues</a:t>
            </a:r>
            <a:r>
              <a:rPr lang="en-US" sz="1250" dirty="0">
                <a:latin typeface="Cambria" panose="02040503050406030204" pitchFamily="18" charset="0"/>
                <a:ea typeface="Cambria" panose="02040503050406030204" pitchFamily="18" charset="0"/>
              </a:rPr>
              <a:t>:</a:t>
            </a:r>
          </a:p>
          <a:p>
            <a:pPr>
              <a:buFont typeface="Arial" panose="020B0604020202020204" pitchFamily="34" charset="0"/>
              <a:buChar char="•"/>
            </a:pPr>
            <a:r>
              <a:rPr lang="en-US" sz="1250" b="1" dirty="0">
                <a:latin typeface="Cambria" panose="02040503050406030204" pitchFamily="18" charset="0"/>
                <a:ea typeface="Cambria" panose="02040503050406030204" pitchFamily="18" charset="0"/>
              </a:rPr>
              <a:t>Soil Variability</a:t>
            </a:r>
            <a:r>
              <a:rPr lang="en-US" sz="1250" dirty="0">
                <a:latin typeface="Cambria" panose="02040503050406030204" pitchFamily="18" charset="0"/>
                <a:ea typeface="Cambria" panose="02040503050406030204" pitchFamily="18" charset="0"/>
              </a:rPr>
              <a:t>: Different fields and regions have varying soil compositions, affecting nutrient availability and crop suitability.</a:t>
            </a:r>
          </a:p>
          <a:p>
            <a:pPr>
              <a:buFont typeface="Arial" panose="020B0604020202020204" pitchFamily="34" charset="0"/>
              <a:buChar char="•"/>
            </a:pPr>
            <a:r>
              <a:rPr lang="en-US" sz="1250" b="1" dirty="0">
                <a:latin typeface="Cambria" panose="02040503050406030204" pitchFamily="18" charset="0"/>
                <a:ea typeface="Cambria" panose="02040503050406030204" pitchFamily="18" charset="0"/>
              </a:rPr>
              <a:t>Climate Conditions</a:t>
            </a:r>
            <a:r>
              <a:rPr lang="en-US" sz="1250" dirty="0">
                <a:latin typeface="Cambria" panose="02040503050406030204" pitchFamily="18" charset="0"/>
                <a:ea typeface="Cambria" panose="02040503050406030204" pitchFamily="18" charset="0"/>
              </a:rPr>
              <a:t>: Fluctuating weather patterns, including temperature, humidity, and rainfall, play a critical role in crop growth and yield.</a:t>
            </a:r>
          </a:p>
          <a:p>
            <a:pPr>
              <a:buFont typeface="Arial" panose="020B0604020202020204" pitchFamily="34" charset="0"/>
              <a:buChar char="•"/>
            </a:pPr>
            <a:r>
              <a:rPr lang="en-US" sz="1250" b="1" dirty="0">
                <a:latin typeface="Cambria" panose="02040503050406030204" pitchFamily="18" charset="0"/>
                <a:ea typeface="Cambria" panose="02040503050406030204" pitchFamily="18" charset="0"/>
              </a:rPr>
              <a:t>Resource Utilization</a:t>
            </a:r>
            <a:r>
              <a:rPr lang="en-US" sz="1250" dirty="0">
                <a:latin typeface="Cambria" panose="02040503050406030204" pitchFamily="18" charset="0"/>
                <a:ea typeface="Cambria" panose="02040503050406030204" pitchFamily="18" charset="0"/>
              </a:rPr>
              <a:t>: Inefficient use of resources such as water, fertilizers, and land can lead to wastage and economic loss.</a:t>
            </a:r>
          </a:p>
          <a:p>
            <a:pPr>
              <a:buFont typeface="Arial" panose="020B0604020202020204" pitchFamily="34" charset="0"/>
              <a:buChar char="•"/>
            </a:pPr>
            <a:r>
              <a:rPr lang="en-US" sz="1250" b="1" dirty="0">
                <a:latin typeface="Cambria" panose="02040503050406030204" pitchFamily="18" charset="0"/>
                <a:ea typeface="Cambria" panose="02040503050406030204" pitchFamily="18" charset="0"/>
              </a:rPr>
              <a:t>Lack of Data-Driven Guidance</a:t>
            </a:r>
            <a:r>
              <a:rPr lang="en-US" sz="1250" dirty="0">
                <a:latin typeface="Cambria" panose="02040503050406030204" pitchFamily="18" charset="0"/>
                <a:ea typeface="Cambria" panose="02040503050406030204" pitchFamily="18" charset="0"/>
              </a:rPr>
              <a:t>: Many farmers lack access to advanced tools and data-driven insights that can aid in making informed decisions about crop selection.</a:t>
            </a:r>
          </a:p>
          <a:p>
            <a:pPr>
              <a:buFont typeface="Arial" panose="020B0604020202020204" pitchFamily="34" charset="0"/>
              <a:buChar char="•"/>
            </a:pPr>
            <a:endParaRPr lang="en-US" sz="1250" dirty="0">
              <a:latin typeface="Cambria" panose="02040503050406030204" pitchFamily="18" charset="0"/>
              <a:ea typeface="Cambria" panose="02040503050406030204" pitchFamily="18" charset="0"/>
            </a:endParaRPr>
          </a:p>
          <a:p>
            <a:r>
              <a:rPr lang="en-US" sz="1250" b="1" dirty="0">
                <a:latin typeface="Cambria" panose="02040503050406030204" pitchFamily="18" charset="0"/>
                <a:ea typeface="Cambria" panose="02040503050406030204" pitchFamily="18" charset="0"/>
              </a:rPr>
              <a:t>Impact</a:t>
            </a:r>
            <a:r>
              <a:rPr lang="en-US" sz="1250" dirty="0">
                <a:latin typeface="Cambria" panose="02040503050406030204" pitchFamily="18" charset="0"/>
                <a:ea typeface="Cambria" panose="02040503050406030204" pitchFamily="18" charset="0"/>
              </a:rPr>
              <a:t>: These challenges can lead to suboptimal crop yields, financial losses for farmers, and inefficient use of agricultural resources. There is a pressing need for a reliable, data-driven solution that can analyze various environmental factors and provide precise crop recommendations to enhance agricultural productivity and sustainability.</a:t>
            </a:r>
          </a:p>
          <a:p>
            <a:r>
              <a:rPr lang="en-US" sz="1250" dirty="0">
                <a:latin typeface="Cambria" panose="02040503050406030204" pitchFamily="18" charset="0"/>
                <a:ea typeface="Cambria" panose="02040503050406030204" pitchFamily="18" charset="0"/>
              </a:rPr>
              <a:t>This problem statement sets the stage for the AI-Powered Crop Recommendation System, which aims to address these issues by leveraging machine learning to offer personalized crop selection guidance to farmers, thereby optimizing crop yields and resource utilization.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62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45E8E5F-E39B-217A-6445-A8784CEF61B9}"/>
              </a:ext>
            </a:extLst>
          </p:cNvPr>
          <p:cNvSpPr txBox="1"/>
          <p:nvPr/>
        </p:nvSpPr>
        <p:spPr>
          <a:xfrm>
            <a:off x="311700" y="731375"/>
            <a:ext cx="8906507" cy="3816429"/>
          </a:xfrm>
          <a:prstGeom prst="rect">
            <a:avLst/>
          </a:prstGeom>
          <a:noFill/>
        </p:spPr>
        <p:txBody>
          <a:bodyPr wrap="square">
            <a:spAutoFit/>
          </a:bodyPr>
          <a:lstStyle/>
          <a:p>
            <a:endParaRPr lang="en-US" dirty="0"/>
          </a:p>
          <a:p>
            <a:r>
              <a:rPr lang="en-US" sz="1200" b="1" dirty="0">
                <a:latin typeface="Cambria" panose="02040503050406030204" pitchFamily="18" charset="0"/>
                <a:ea typeface="Cambria" panose="02040503050406030204" pitchFamily="18" charset="0"/>
              </a:rPr>
              <a:t>Solution Overview</a:t>
            </a:r>
            <a:r>
              <a:rPr lang="en-US" sz="1200" dirty="0">
                <a:latin typeface="Cambria" panose="02040503050406030204" pitchFamily="18" charset="0"/>
                <a:ea typeface="Cambria" panose="02040503050406030204" pitchFamily="18" charset="0"/>
              </a:rPr>
              <a:t>:</a:t>
            </a:r>
          </a:p>
          <a:p>
            <a:pPr>
              <a:buFont typeface="+mj-lt"/>
              <a:buAutoNum type="arabicPeriod"/>
            </a:pPr>
            <a:r>
              <a:rPr lang="en-US" sz="1200" b="1" dirty="0">
                <a:latin typeface="Cambria" panose="02040503050406030204" pitchFamily="18" charset="0"/>
                <a:ea typeface="Cambria" panose="02040503050406030204" pitchFamily="18" charset="0"/>
              </a:rPr>
              <a:t>Data Collection and Analysis</a:t>
            </a:r>
            <a:r>
              <a:rPr lang="en-US" sz="1200" dirty="0">
                <a:latin typeface="Cambria" panose="02040503050406030204" pitchFamily="18" charset="0"/>
                <a:ea typeface="Cambria" panose="02040503050406030204" pitchFamily="18" charset="0"/>
              </a:rPr>
              <a:t>:</a:t>
            </a:r>
          </a:p>
          <a:p>
            <a:pPr marL="742950" lvl="1" indent="-285750">
              <a:buFont typeface="+mj-lt"/>
              <a:buAutoNum type="arabicPeriod"/>
            </a:pPr>
            <a:r>
              <a:rPr lang="en-US" sz="1200" dirty="0">
                <a:latin typeface="Cambria" panose="02040503050406030204" pitchFamily="18" charset="0"/>
                <a:ea typeface="Cambria" panose="02040503050406030204" pitchFamily="18" charset="0"/>
              </a:rPr>
              <a:t>Gather data on soil quality, climate conditions, and historical crop yields from reliable sources.</a:t>
            </a:r>
          </a:p>
          <a:p>
            <a:pPr marL="742950" lvl="1" indent="-285750">
              <a:buFont typeface="+mj-lt"/>
              <a:buAutoNum type="arabicPeriod"/>
            </a:pPr>
            <a:r>
              <a:rPr lang="en-US" sz="1200" dirty="0">
                <a:latin typeface="Cambria" panose="02040503050406030204" pitchFamily="18" charset="0"/>
                <a:ea typeface="Cambria" panose="02040503050406030204" pitchFamily="18" charset="0"/>
              </a:rPr>
              <a:t>Utilize sensors, satellite imagery, and existing agricultural databases to ensure comprehensive data coverage.</a:t>
            </a:r>
          </a:p>
          <a:p>
            <a:pPr>
              <a:buFont typeface="+mj-lt"/>
              <a:buAutoNum type="arabicPeriod"/>
            </a:pPr>
            <a:r>
              <a:rPr lang="en-US" sz="1200" b="1" dirty="0">
                <a:latin typeface="Cambria" panose="02040503050406030204" pitchFamily="18" charset="0"/>
                <a:ea typeface="Cambria" panose="02040503050406030204" pitchFamily="18" charset="0"/>
              </a:rPr>
              <a:t>Machine Learning Model</a:t>
            </a:r>
            <a:r>
              <a:rPr lang="en-US" sz="1200" dirty="0">
                <a:latin typeface="Cambria" panose="02040503050406030204" pitchFamily="18" charset="0"/>
                <a:ea typeface="Cambria" panose="02040503050406030204" pitchFamily="18" charset="0"/>
              </a:rPr>
              <a:t>:</a:t>
            </a:r>
          </a:p>
          <a:p>
            <a:pPr marL="742950" lvl="1" indent="-285750">
              <a:buFont typeface="+mj-lt"/>
              <a:buAutoNum type="arabicPeriod"/>
            </a:pPr>
            <a:r>
              <a:rPr lang="en-US" sz="1200" dirty="0">
                <a:latin typeface="Cambria" panose="02040503050406030204" pitchFamily="18" charset="0"/>
                <a:ea typeface="Cambria" panose="02040503050406030204" pitchFamily="18" charset="0"/>
              </a:rPr>
              <a:t>Develop and train machine learning models using the collected data to predict the most suitable crops for given environmental conditions.</a:t>
            </a:r>
          </a:p>
          <a:p>
            <a:pPr marL="742950" lvl="1" indent="-285750">
              <a:buFont typeface="+mj-lt"/>
              <a:buAutoNum type="arabicPeriod"/>
            </a:pPr>
            <a:r>
              <a:rPr lang="en-US" sz="1200" dirty="0">
                <a:latin typeface="Cambria" panose="02040503050406030204" pitchFamily="18" charset="0"/>
                <a:ea typeface="Cambria" panose="02040503050406030204" pitchFamily="18" charset="0"/>
              </a:rPr>
              <a:t>Use algorithms such as Random Forest, Decision Trees, or Support Vector Machines to enhance the accuracy of predictions.</a:t>
            </a:r>
          </a:p>
          <a:p>
            <a:pPr>
              <a:buFont typeface="+mj-lt"/>
              <a:buAutoNum type="arabicPeriod"/>
            </a:pPr>
            <a:r>
              <a:rPr lang="en-US" sz="1200" b="1" dirty="0">
                <a:latin typeface="Cambria" panose="02040503050406030204" pitchFamily="18" charset="0"/>
                <a:ea typeface="Cambria" panose="02040503050406030204" pitchFamily="18" charset="0"/>
              </a:rPr>
              <a:t>Web Application with Flask</a:t>
            </a:r>
            <a:r>
              <a:rPr lang="en-US" sz="1200" dirty="0">
                <a:latin typeface="Cambria" panose="02040503050406030204" pitchFamily="18" charset="0"/>
                <a:ea typeface="Cambria" panose="02040503050406030204" pitchFamily="18" charset="0"/>
              </a:rPr>
              <a:t>:</a:t>
            </a:r>
          </a:p>
          <a:p>
            <a:pPr marL="742950" lvl="1" indent="-285750">
              <a:buFont typeface="+mj-lt"/>
              <a:buAutoNum type="arabicPeriod"/>
            </a:pPr>
            <a:r>
              <a:rPr lang="en-US" sz="1200" dirty="0">
                <a:latin typeface="Cambria" panose="02040503050406030204" pitchFamily="18" charset="0"/>
                <a:ea typeface="Cambria" panose="02040503050406030204" pitchFamily="18" charset="0"/>
              </a:rPr>
              <a:t>Implement a user-friendly web application using the Flask framework.</a:t>
            </a:r>
          </a:p>
          <a:p>
            <a:pPr marL="742950" lvl="1" indent="-285750">
              <a:buFont typeface="+mj-lt"/>
              <a:buAutoNum type="arabicPeriod"/>
            </a:pPr>
            <a:r>
              <a:rPr lang="en-US" sz="1200" dirty="0">
                <a:latin typeface="Cambria" panose="02040503050406030204" pitchFamily="18" charset="0"/>
                <a:ea typeface="Cambria" panose="02040503050406030204" pitchFamily="18" charset="0"/>
              </a:rPr>
              <a:t>Allow farmers to input relevant data such as soil nutrients, pH levels, temperature, humidity, and rainfall through an intuitive interface.</a:t>
            </a:r>
          </a:p>
          <a:p>
            <a:pPr>
              <a:buFont typeface="+mj-lt"/>
              <a:buAutoNum type="arabicPeriod"/>
            </a:pPr>
            <a:r>
              <a:rPr lang="en-US" sz="1200" b="1" dirty="0">
                <a:latin typeface="Cambria" panose="02040503050406030204" pitchFamily="18" charset="0"/>
                <a:ea typeface="Cambria" panose="02040503050406030204" pitchFamily="18" charset="0"/>
              </a:rPr>
              <a:t>Prediction and Recommendations</a:t>
            </a:r>
            <a:r>
              <a:rPr lang="en-US" sz="1200" dirty="0">
                <a:latin typeface="Cambria" panose="02040503050406030204" pitchFamily="18" charset="0"/>
                <a:ea typeface="Cambria" panose="02040503050406030204" pitchFamily="18" charset="0"/>
              </a:rPr>
              <a:t>:</a:t>
            </a:r>
          </a:p>
          <a:p>
            <a:pPr marL="742950" lvl="1" indent="-285750">
              <a:buFont typeface="+mj-lt"/>
              <a:buAutoNum type="arabicPeriod"/>
            </a:pPr>
            <a:r>
              <a:rPr lang="en-US" sz="1200" dirty="0">
                <a:latin typeface="Cambria" panose="02040503050406030204" pitchFamily="18" charset="0"/>
                <a:ea typeface="Cambria" panose="02040503050406030204" pitchFamily="18" charset="0"/>
              </a:rPr>
              <a:t>Integrate the trained machine learning models with the web application to provide real-time crop recommendations.</a:t>
            </a:r>
          </a:p>
          <a:p>
            <a:pPr marL="742950" lvl="1" indent="-285750">
              <a:buFont typeface="+mj-lt"/>
              <a:buAutoNum type="arabicPeriod"/>
            </a:pPr>
            <a:r>
              <a:rPr lang="en-US" sz="1200" dirty="0">
                <a:latin typeface="Cambria" panose="02040503050406030204" pitchFamily="18" charset="0"/>
                <a:ea typeface="Cambria" panose="02040503050406030204" pitchFamily="18" charset="0"/>
              </a:rPr>
              <a:t>Display the predicted optimal crops along with detailed insights and rationale behind the recommendations.</a:t>
            </a:r>
          </a:p>
          <a:p>
            <a:pPr>
              <a:buFont typeface="+mj-lt"/>
              <a:buAutoNum type="arabicPeriod"/>
            </a:pPr>
            <a:r>
              <a:rPr lang="en-US" sz="1200" b="1" dirty="0">
                <a:latin typeface="Cambria" panose="02040503050406030204" pitchFamily="18" charset="0"/>
                <a:ea typeface="Cambria" panose="02040503050406030204" pitchFamily="18" charset="0"/>
              </a:rPr>
              <a:t>Visualization and Reporting</a:t>
            </a:r>
            <a:r>
              <a:rPr lang="en-US" sz="1200" dirty="0">
                <a:latin typeface="Cambria" panose="02040503050406030204" pitchFamily="18" charset="0"/>
                <a:ea typeface="Cambria" panose="02040503050406030204" pitchFamily="18" charset="0"/>
              </a:rPr>
              <a:t>:</a:t>
            </a:r>
          </a:p>
          <a:p>
            <a:pPr marL="742950" lvl="1" indent="-285750">
              <a:buFont typeface="+mj-lt"/>
              <a:buAutoNum type="arabicPeriod"/>
            </a:pPr>
            <a:r>
              <a:rPr lang="en-US" sz="1200" dirty="0">
                <a:latin typeface="Cambria" panose="02040503050406030204" pitchFamily="18" charset="0"/>
                <a:ea typeface="Cambria" panose="02040503050406030204" pitchFamily="18" charset="0"/>
              </a:rPr>
              <a:t>Generate visual representations of the data and predictions to help farmers understand the analysis.</a:t>
            </a:r>
          </a:p>
          <a:p>
            <a:pPr marL="742950" lvl="1" indent="-285750">
              <a:buFont typeface="+mj-lt"/>
              <a:buAutoNum type="arabicPeriod"/>
            </a:pPr>
            <a:r>
              <a:rPr lang="en-US" sz="1200" dirty="0">
                <a:latin typeface="Cambria" panose="02040503050406030204" pitchFamily="18" charset="0"/>
                <a:ea typeface="Cambria" panose="02040503050406030204" pitchFamily="18" charset="0"/>
              </a:rPr>
              <a:t>Offer reports that outline the recommended crops, potential yields, and best practices for cultivation.</a:t>
            </a: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5" name="TextBox 4">
            <a:extLst>
              <a:ext uri="{FF2B5EF4-FFF2-40B4-BE49-F238E27FC236}">
                <a16:creationId xmlns:a16="http://schemas.microsoft.com/office/drawing/2014/main" id="{7C3696B6-351B-F7E3-5DEB-ECD892F7234E}"/>
              </a:ext>
            </a:extLst>
          </p:cNvPr>
          <p:cNvSpPr txBox="1"/>
          <p:nvPr/>
        </p:nvSpPr>
        <p:spPr>
          <a:xfrm>
            <a:off x="481693" y="1017588"/>
            <a:ext cx="6155871" cy="523220"/>
          </a:xfrm>
          <a:prstGeom prst="rect">
            <a:avLst/>
          </a:prstGeom>
          <a:noFill/>
        </p:spPr>
        <p:txBody>
          <a:bodyPr wrap="square" rtlCol="0">
            <a:spAutoFit/>
          </a:bodyPr>
          <a:lstStyle/>
          <a:p>
            <a:r>
              <a:rPr lang="en-US" dirty="0">
                <a:latin typeface="Bookman Old Style" panose="02050604050505020204" pitchFamily="18" charset="0"/>
              </a:rPr>
              <a:t>The system architecture of the AI-Powered Crop Recommendation System can be broadly divided into several key components</a:t>
            </a:r>
            <a:endParaRPr lang="en-IN" dirty="0">
              <a:latin typeface="Bookman Old Style" panose="02050604050505020204" pitchFamily="18" charset="0"/>
            </a:endParaRPr>
          </a:p>
        </p:txBody>
      </p:sp>
      <p:sp>
        <p:nvSpPr>
          <p:cNvPr id="6" name="Rectangle 5">
            <a:extLst>
              <a:ext uri="{FF2B5EF4-FFF2-40B4-BE49-F238E27FC236}">
                <a16:creationId xmlns:a16="http://schemas.microsoft.com/office/drawing/2014/main" id="{DCFFF3E9-E72D-9442-D299-4E4426FC4CB0}"/>
              </a:ext>
            </a:extLst>
          </p:cNvPr>
          <p:cNvSpPr/>
          <p:nvPr/>
        </p:nvSpPr>
        <p:spPr>
          <a:xfrm>
            <a:off x="1216480" y="1719036"/>
            <a:ext cx="5510892" cy="29799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 Data Collection and Storage</a:t>
            </a:r>
          </a:p>
          <a:p>
            <a:pPr algn="ctr"/>
            <a:r>
              <a:rPr lang="en-IN" dirty="0"/>
              <a:t>                           ↓</a:t>
            </a:r>
          </a:p>
          <a:p>
            <a:pPr algn="ctr"/>
            <a:r>
              <a:rPr lang="en-IN" dirty="0"/>
              <a:t>                  Data Preprocessing</a:t>
            </a:r>
          </a:p>
          <a:p>
            <a:pPr algn="ctr"/>
            <a:r>
              <a:rPr lang="en-IN" dirty="0"/>
              <a:t>                           ↓</a:t>
            </a:r>
          </a:p>
          <a:p>
            <a:pPr algn="ctr"/>
            <a:r>
              <a:rPr lang="en-IN" dirty="0"/>
              <a:t>              Machine Learning Model Training</a:t>
            </a:r>
          </a:p>
          <a:p>
            <a:pPr algn="ctr"/>
            <a:r>
              <a:rPr lang="en-IN" dirty="0"/>
              <a:t>                           ↓</a:t>
            </a:r>
          </a:p>
          <a:p>
            <a:pPr algn="ctr"/>
            <a:r>
              <a:rPr lang="en-IN" dirty="0"/>
              <a:t>                  Web Application (Flask)</a:t>
            </a:r>
          </a:p>
          <a:p>
            <a:pPr algn="ctr"/>
            <a:r>
              <a:rPr lang="en-IN" dirty="0"/>
              <a:t>                           ↓</a:t>
            </a:r>
          </a:p>
          <a:p>
            <a:pPr algn="ctr"/>
            <a:r>
              <a:rPr lang="en-IN" dirty="0"/>
              <a:t>      User Input (Forms)           Model Integration</a:t>
            </a:r>
          </a:p>
          <a:p>
            <a:pPr algn="ctr"/>
            <a:r>
              <a:rPr lang="en-IN" dirty="0"/>
              <a:t>                           ↓</a:t>
            </a:r>
          </a:p>
          <a:p>
            <a:pPr algn="ctr"/>
            <a:r>
              <a:rPr lang="en-IN" dirty="0"/>
              <a:t>                 Prediction and Output</a:t>
            </a:r>
          </a:p>
          <a:p>
            <a:pPr algn="ctr"/>
            <a:r>
              <a:rPr lang="en-IN" dirty="0"/>
              <a:t>                           ↓</a:t>
            </a:r>
          </a:p>
          <a:p>
            <a:pPr algn="ctr"/>
            <a:r>
              <a:rPr lang="en-IN" dirty="0"/>
              <a:t>          User Interface and Visualization</a:t>
            </a:r>
          </a:p>
        </p:txBody>
      </p:sp>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91574778-8C7B-79E7-890D-8E5F412562B0}"/>
              </a:ext>
            </a:extLst>
          </p:cNvPr>
          <p:cNvSpPr>
            <a:spLocks noChangeArrowheads="1"/>
          </p:cNvSpPr>
          <p:nvPr/>
        </p:nvSpPr>
        <p:spPr bwMode="auto">
          <a:xfrm>
            <a:off x="311700" y="1129370"/>
            <a:ext cx="478735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Introduction</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"Welcome to the live demo of our AI-Powered Crop Recommendation System. This project aims to help farmers make informed decisions about crop selection based on their specific environmental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Accessing the Web Application</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"Let's start by accessing our web application. As you can see, the interface is clean and user-friendly."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Input Form</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"Here, we have an input form where farmers can enter data such as Nitrogen, Phosphorus, Potassium, Temperature, Humidity, pH, and Rainfall. Let's fill out an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E55A3DE-E475-5455-13AB-5DE734CC86B1}"/>
              </a:ext>
            </a:extLst>
          </p:cNvPr>
          <p:cNvPicPr>
            <a:picLocks noChangeAspect="1"/>
          </p:cNvPicPr>
          <p:nvPr/>
        </p:nvPicPr>
        <p:blipFill>
          <a:blip r:embed="rId2"/>
          <a:stretch>
            <a:fillRect/>
          </a:stretch>
        </p:blipFill>
        <p:spPr>
          <a:xfrm>
            <a:off x="5009182" y="832757"/>
            <a:ext cx="4020518" cy="1893510"/>
          </a:xfrm>
          <a:prstGeom prst="rect">
            <a:avLst/>
          </a:prstGeom>
        </p:spPr>
      </p:pic>
      <p:pic>
        <p:nvPicPr>
          <p:cNvPr id="8" name="Picture 7">
            <a:extLst>
              <a:ext uri="{FF2B5EF4-FFF2-40B4-BE49-F238E27FC236}">
                <a16:creationId xmlns:a16="http://schemas.microsoft.com/office/drawing/2014/main" id="{89B033C7-86D4-31CD-1390-CEE801E28D97}"/>
              </a:ext>
            </a:extLst>
          </p:cNvPr>
          <p:cNvPicPr>
            <a:picLocks noChangeAspect="1"/>
          </p:cNvPicPr>
          <p:nvPr/>
        </p:nvPicPr>
        <p:blipFill>
          <a:blip r:embed="rId3"/>
          <a:stretch>
            <a:fillRect/>
          </a:stretch>
        </p:blipFill>
        <p:spPr>
          <a:xfrm>
            <a:off x="5009182" y="2726267"/>
            <a:ext cx="4020518" cy="2135336"/>
          </a:xfrm>
          <a:prstGeom prst="rect">
            <a:avLst/>
          </a:prstGeom>
        </p:spPr>
      </p:pic>
    </p:spTree>
    <p:extLst>
      <p:ext uri="{BB962C8B-B14F-4D97-AF65-F5344CB8AC3E}">
        <p14:creationId xmlns:p14="http://schemas.microsoft.com/office/powerpoint/2010/main" val="197968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6685B-7976-F04D-9811-F3F51C706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7D3DF-CB7B-7B9D-7218-FAA689053084}"/>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B301369-082F-DC81-8ADA-89C4F7911932}"/>
              </a:ext>
            </a:extLst>
          </p:cNvPr>
          <p:cNvSpPr txBox="1"/>
          <p:nvPr/>
        </p:nvSpPr>
        <p:spPr>
          <a:xfrm>
            <a:off x="709991" y="1200149"/>
            <a:ext cx="8122309"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Submitting Data</a:t>
            </a:r>
            <a:r>
              <a:rPr kumimoji="0" lang="en-US" altLang="en-US"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"After entering the data, we simply click 'Submit'. The system processes the data and sends it to our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Receiving Recommendations</a:t>
            </a:r>
            <a:r>
              <a:rPr kumimoji="0" lang="en-US" altLang="en-US"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"Based on the input data, the system has recommended the following crops: [example crops]. These recommendations are tailored to the specific conditions provided."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Visualizations and Reports</a:t>
            </a:r>
            <a:r>
              <a:rPr kumimoji="0" lang="en-US" altLang="en-US"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"We also provide visualizations to help farmers understand the analysis. For example, here's a chart showing the soil nutrient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Additional Features</a:t>
            </a:r>
            <a:r>
              <a:rPr kumimoji="0" lang="en-US" altLang="en-US"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"Additionally, our system allows users to compare different crops and view historical data for better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Real-Time Interaction</a:t>
            </a:r>
            <a:r>
              <a:rPr kumimoji="0" lang="en-US" altLang="en-US"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"Feel free to ask any questions or even input your own data to see the results live.</a:t>
            </a:r>
          </a:p>
        </p:txBody>
      </p:sp>
    </p:spTree>
    <p:extLst>
      <p:ext uri="{BB962C8B-B14F-4D97-AF65-F5344CB8AC3E}">
        <p14:creationId xmlns:p14="http://schemas.microsoft.com/office/powerpoint/2010/main" val="191156731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Ion Boardroom</Template>
  <TotalTime>103</TotalTime>
  <Words>1314</Words>
  <Application>Microsoft Office PowerPoint</Application>
  <PresentationFormat>On-screen Show (16:9)</PresentationFormat>
  <Paragraphs>108</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Cambria</vt:lpstr>
      <vt:lpstr>Times New Roman</vt:lpstr>
      <vt:lpstr>Simple Light</vt:lpstr>
      <vt:lpstr>PowerPoint Presentation</vt:lpstr>
      <vt:lpstr>PowerPoint Presentation</vt:lpstr>
      <vt:lpstr>Abstract</vt:lpstr>
      <vt:lpstr>Problem Statement</vt:lpstr>
      <vt:lpstr>Problem Statement</vt:lpstr>
      <vt:lpstr>Proposed Solution</vt:lpstr>
      <vt:lpstr>System Architecture</vt:lpstr>
      <vt:lpstr>Live Demo of Project</vt:lpstr>
      <vt:lpstr>Live Demo of Project</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mogasala santosh</cp:lastModifiedBy>
  <cp:revision>7</cp:revision>
  <dcterms:modified xsi:type="dcterms:W3CDTF">2025-01-05T16:45:25Z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