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82" r:id="rId3"/>
    <p:sldId id="283" r:id="rId4"/>
    <p:sldId id="284" r:id="rId5"/>
    <p:sldId id="257" r:id="rId6"/>
    <p:sldId id="285" r:id="rId7"/>
    <p:sldId id="258" r:id="rId8"/>
    <p:sldId id="259" r:id="rId9"/>
    <p:sldId id="260" r:id="rId10"/>
    <p:sldId id="273" r:id="rId11"/>
    <p:sldId id="290" r:id="rId12"/>
    <p:sldId id="286" r:id="rId13"/>
    <p:sldId id="287" r:id="rId14"/>
    <p:sldId id="288" r:id="rId15"/>
    <p:sldId id="261" r:id="rId16"/>
    <p:sldId id="279" r:id="rId17"/>
    <p:sldId id="292" r:id="rId18"/>
    <p:sldId id="295" r:id="rId19"/>
    <p:sldId id="296" r:id="rId20"/>
    <p:sldId id="294" r:id="rId21"/>
  </p:sldIdLst>
  <p:sldSz cx="9144000" cy="5143500" type="screen16x9"/>
  <p:notesSz cx="6858000" cy="9144000"/>
  <p:embeddedFontLst>
    <p:embeddedFont>
      <p:font typeface="Amatic SC" charset="-79"/>
      <p:regular r:id="rId23"/>
      <p:bold r:id="rId24"/>
    </p:embeddedFont>
    <p:embeddedFont>
      <p:font typeface="Quicksand" charset="0"/>
      <p:regular r:id="rId25"/>
      <p:bold r:id="rId26"/>
    </p:embeddedFont>
    <p:embeddedFont>
      <p:font typeface="Bahnschrift" pitchFamily="34" charset="0"/>
      <p:regular r:id="rId27"/>
      <p:bold r:id="rId28"/>
    </p:embeddedFont>
    <p:embeddedFont>
      <p:font typeface="Arial Narrow" pitchFamily="34" charset="0"/>
      <p:regular r:id="rId29"/>
      <p:bold r:id="rId30"/>
      <p:italic r:id="rId31"/>
      <p:boldItalic r:id="rId32"/>
    </p:embeddedFont>
    <p:embeddedFont>
      <p:font typeface="Short Stack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275616A-FC87-494B-B510-908C8D3CB45A}">
  <a:tblStyle styleId="{E275616A-FC87-494B-B510-908C8D3CB4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3b6ac9abf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3b6ac9abf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3b6ac9abf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3b6ac9abf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3b6ac9abf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3b6ac9abf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3b6ac9abf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3b6ac9abf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3b6ac9abf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3b6ac9abf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3b6ac9abf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3b6ac9abf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3b6ac9abf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3b6ac9abf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3b6ac9abf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3b6ac9abf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3b6ac9abf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3b6ac9abf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3b6ac9abf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3b6ac9abf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"/>
          <p:cNvSpPr txBox="1">
            <a:spLocks noGrp="1"/>
          </p:cNvSpPr>
          <p:nvPr>
            <p:ph type="body" idx="1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01" name="Google Shape;501;p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502" name="Google Shape;502;p9"/>
          <p:cNvGrpSpPr/>
          <p:nvPr/>
        </p:nvGrpSpPr>
        <p:grpSpPr>
          <a:xfrm>
            <a:off x="-45603" y="-123258"/>
            <a:ext cx="9272423" cy="910791"/>
            <a:chOff x="-45603" y="440026"/>
            <a:chExt cx="9272423" cy="910791"/>
          </a:xfrm>
        </p:grpSpPr>
        <p:sp>
          <p:nvSpPr>
            <p:cNvPr id="503" name="Google Shape;503;p9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3" name="Google Shape;523;p9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6" name="Google Shape;526;p9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8" name="Google Shape;528;p9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29" name="Google Shape;529;p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31" name="Google Shape;531;p9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1" name="Google Shape;551;p9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552" name="Google Shape;552;p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54" name="Google Shape;554;p9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6" name="Google Shape;556;p9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557" name="Google Shape;557;p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ttern">
  <p:cSld name="BLANK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566" name="Google Shape;566;p11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1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1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1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1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1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11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1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1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11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1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" y="0"/>
            <a:ext cx="9137232" cy="5143500"/>
          </a:xfrm>
          <a:prstGeom prst="rect">
            <a:avLst/>
          </a:prstGeom>
        </p:spPr>
      </p:pic>
      <p:sp>
        <p:nvSpPr>
          <p:cNvPr id="694" name="Google Shape;694;p13"/>
          <p:cNvSpPr txBox="1">
            <a:spLocks noGrp="1"/>
          </p:cNvSpPr>
          <p:nvPr>
            <p:ph type="title"/>
          </p:nvPr>
        </p:nvSpPr>
        <p:spPr>
          <a:xfrm>
            <a:off x="860500" y="134501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52400" y="4019550"/>
            <a:ext cx="8808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Quicksand"/>
                <a:ea typeface="Quicksand"/>
                <a:cs typeface="Quicksand"/>
                <a:sym typeface="Quicksand"/>
              </a:rPr>
              <a:t>Massachusetts Institute of Technology</a:t>
            </a:r>
            <a:endParaRPr lang="en-US" sz="3600" b="1" dirty="0">
              <a:solidFill>
                <a:srgbClr val="FFFF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629150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lt1"/>
                </a:solidFill>
                <a:latin typeface="Quicksand"/>
                <a:ea typeface="Quicksand"/>
                <a:cs typeface="Quicksand"/>
              </a:rPr>
              <a:t>Hoboken, New Jersey</a:t>
            </a:r>
            <a:endParaRPr lang="en-US" sz="2000" b="1" dirty="0">
              <a:solidFill>
                <a:schemeClr val="lt1"/>
              </a:solidFill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52200" y="3790950"/>
            <a:ext cx="81400" cy="13807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29" name="Google Shape;729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209800" y="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</a:rPr>
              <a:t>Notable Alumni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52200" y="3790950"/>
            <a:ext cx="81400" cy="13807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29" name="Google Shape;729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209800" y="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</a:rPr>
              <a:t>Notable Alumni</a:t>
            </a:r>
          </a:p>
        </p:txBody>
      </p:sp>
      <p:pic>
        <p:nvPicPr>
          <p:cNvPr id="10" name="Picture 9" descr="mit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0150"/>
            <a:ext cx="1657350" cy="275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2667000" y="12763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latin typeface="+mj-lt"/>
              </a:rPr>
              <a:t>Augustus Moore </a:t>
            </a:r>
            <a:r>
              <a:rPr lang="en-US" sz="2000" b="1" dirty="0" smtClean="0">
                <a:latin typeface="+mj-lt"/>
              </a:rPr>
              <a:t>Herring</a:t>
            </a:r>
            <a:endParaRPr lang="en-US" sz="2000" b="1" dirty="0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1809750"/>
            <a:ext cx="640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Amatic SC" charset="-79"/>
                <a:cs typeface="Amatic SC" charset="-79"/>
              </a:rPr>
              <a:t>Claimed to </a:t>
            </a:r>
            <a:r>
              <a:rPr lang="en-US" sz="4000" b="1" dirty="0" smtClean="0">
                <a:solidFill>
                  <a:srgbClr val="0070C0"/>
                </a:solidFill>
                <a:latin typeface="Amatic SC" charset="-79"/>
                <a:cs typeface="Amatic SC" charset="-79"/>
              </a:rPr>
              <a:t>be the first true aviator of a motorized heavier-than-air </a:t>
            </a:r>
            <a:r>
              <a:rPr lang="en-US" sz="4000" b="1" dirty="0" smtClean="0">
                <a:solidFill>
                  <a:srgbClr val="0070C0"/>
                </a:solidFill>
                <a:latin typeface="Amatic SC" charset="-79"/>
                <a:cs typeface="Amatic SC" charset="-79"/>
              </a:rPr>
              <a:t>aircraft.</a:t>
            </a:r>
            <a:endParaRPr lang="en-US" sz="4000" b="1" dirty="0">
              <a:solidFill>
                <a:srgbClr val="0070C0"/>
              </a:solidFill>
              <a:latin typeface="Amatic SC" charset="-79"/>
              <a:cs typeface="Amatic SC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52200" y="3790950"/>
            <a:ext cx="81400" cy="13807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29" name="Google Shape;729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209800" y="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</a:rPr>
              <a:t>Notable Alumni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7000" y="12763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latin typeface="+mj-lt"/>
              </a:rPr>
              <a:t>Charles Stewart </a:t>
            </a:r>
            <a:r>
              <a:rPr lang="en-US" sz="2000" b="1" dirty="0" smtClean="0">
                <a:latin typeface="+mj-lt"/>
              </a:rPr>
              <a:t>Mott</a:t>
            </a:r>
            <a:endParaRPr lang="en-US" sz="2000" b="1" dirty="0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1809750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Amatic SC" charset="-79"/>
                <a:cs typeface="Amatic SC" charset="-79"/>
              </a:rPr>
              <a:t>co-founder of General Motors</a:t>
            </a:r>
            <a:endParaRPr lang="en-US" sz="4000" b="1" dirty="0">
              <a:solidFill>
                <a:srgbClr val="0070C0"/>
              </a:solidFill>
              <a:latin typeface="Amatic SC" charset="-79"/>
              <a:cs typeface="Amatic SC" charset="-79"/>
            </a:endParaRPr>
          </a:p>
        </p:txBody>
      </p:sp>
      <p:pic>
        <p:nvPicPr>
          <p:cNvPr id="8" name="Picture 7" descr="mit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47750"/>
            <a:ext cx="2321107" cy="3181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52200" y="3790950"/>
            <a:ext cx="81400" cy="13807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29" name="Google Shape;729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209800" y="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</a:rPr>
              <a:t>Notable Alumni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7000" y="12763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latin typeface="+mj-lt"/>
              </a:rPr>
              <a:t>Frederick </a:t>
            </a:r>
            <a:r>
              <a:rPr lang="en-US" sz="2000" b="1" dirty="0" err="1" smtClean="0">
                <a:latin typeface="+mj-lt"/>
              </a:rPr>
              <a:t>Reines</a:t>
            </a:r>
            <a:endParaRPr lang="en-US" sz="2000" b="1" dirty="0" smtClean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800" y="1809750"/>
            <a:ext cx="640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Amatic SC" charset="-79"/>
                <a:cs typeface="Amatic SC" charset="-79"/>
              </a:rPr>
              <a:t>Nobel Prize winner in Physics for discovering Neutrino</a:t>
            </a:r>
          </a:p>
        </p:txBody>
      </p:sp>
      <p:pic>
        <p:nvPicPr>
          <p:cNvPr id="8" name="Picture 7" descr="mi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00150"/>
            <a:ext cx="2155308" cy="2647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52200" y="3790950"/>
            <a:ext cx="81400" cy="13807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29" name="Google Shape;729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209800" y="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</a:rPr>
              <a:t>Notable Alumni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127635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latin typeface="+mj-lt"/>
              </a:rPr>
              <a:t>Marques Brownlee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0" y="1809750"/>
            <a:ext cx="571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matic SC" charset="-79"/>
                <a:cs typeface="Amatic SC" charset="-79"/>
              </a:rPr>
              <a:t>He is </a:t>
            </a:r>
            <a:r>
              <a:rPr lang="en-US" sz="4000" b="1" dirty="0" smtClean="0">
                <a:solidFill>
                  <a:srgbClr val="FF0000"/>
                </a:solidFill>
                <a:latin typeface="Amatic SC" charset="-79"/>
                <a:cs typeface="Amatic SC" charset="-79"/>
              </a:rPr>
              <a:t>an American </a:t>
            </a:r>
            <a:r>
              <a:rPr lang="en-US" sz="4000" b="1" dirty="0" err="1" smtClean="0">
                <a:solidFill>
                  <a:srgbClr val="FF0000"/>
                </a:solidFill>
                <a:latin typeface="Amatic SC" charset="-79"/>
                <a:cs typeface="Amatic SC" charset="-79"/>
              </a:rPr>
              <a:t>YouTuber</a:t>
            </a:r>
            <a:r>
              <a:rPr lang="en-US" sz="4000" b="1" dirty="0" smtClean="0">
                <a:solidFill>
                  <a:srgbClr val="FF0000"/>
                </a:solidFill>
                <a:latin typeface="Amatic SC" charset="-79"/>
                <a:cs typeface="Amatic SC" charset="-79"/>
              </a:rPr>
              <a:t> </a:t>
            </a:r>
            <a:endParaRPr lang="en-US" sz="4000" b="1" dirty="0">
              <a:solidFill>
                <a:srgbClr val="FF0000"/>
              </a:solidFill>
              <a:latin typeface="Amatic SC" charset="-79"/>
              <a:cs typeface="Amatic SC" charset="-79"/>
            </a:endParaRPr>
          </a:p>
        </p:txBody>
      </p:sp>
      <p:pic>
        <p:nvPicPr>
          <p:cNvPr id="8" name="Picture 7" descr="mit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47750"/>
            <a:ext cx="2647950" cy="2647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8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3544500" cy="509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Scholarships?</a:t>
            </a:r>
            <a:endParaRPr/>
          </a:p>
        </p:txBody>
      </p:sp>
      <p:sp>
        <p:nvSpPr>
          <p:cNvPr id="735" name="Google Shape;735;p18"/>
          <p:cNvSpPr txBox="1">
            <a:spLocks noGrp="1"/>
          </p:cNvSpPr>
          <p:nvPr>
            <p:ph type="body" idx="1"/>
          </p:nvPr>
        </p:nvSpPr>
        <p:spPr>
          <a:xfrm>
            <a:off x="152400" y="590550"/>
            <a:ext cx="35814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sz="1800" dirty="0" smtClean="0"/>
              <a:t>→</a:t>
            </a:r>
            <a:r>
              <a:rPr lang="en-US" sz="1800" b="1" dirty="0" smtClean="0"/>
              <a:t>Stevens Institute of </a:t>
            </a:r>
            <a:r>
              <a:rPr lang="en-US" sz="1800" b="1" dirty="0" smtClean="0"/>
              <a:t>Technology  </a:t>
            </a:r>
            <a:r>
              <a:rPr lang="en-US" sz="1800" b="1" dirty="0" smtClean="0"/>
              <a:t>awards several merit scholarships every </a:t>
            </a:r>
            <a:r>
              <a:rPr lang="en-US" sz="1800" b="1" dirty="0" smtClean="0"/>
              <a:t>year.</a:t>
            </a:r>
          </a:p>
          <a:p>
            <a:pPr marL="0" lvl="0" indent="0">
              <a:buNone/>
            </a:pPr>
            <a:r>
              <a:rPr lang="en-US" sz="1800" b="1" dirty="0" smtClean="0"/>
              <a:t>Applicants are </a:t>
            </a:r>
            <a:r>
              <a:rPr lang="en-US" sz="1800" b="1" dirty="0" smtClean="0"/>
              <a:t>automatically considered for Stevens merit scholarships when </a:t>
            </a:r>
            <a:r>
              <a:rPr lang="en-US" sz="1800" b="1" dirty="0" err="1" smtClean="0"/>
              <a:t>theyare</a:t>
            </a:r>
            <a:r>
              <a:rPr lang="en-US" sz="1800" b="1" dirty="0" smtClean="0"/>
              <a:t> admitted.</a:t>
            </a:r>
          </a:p>
          <a:p>
            <a:pPr marL="0" lvl="0" indent="0">
              <a:buNone/>
            </a:pPr>
            <a:endParaRPr lang="en-US" sz="1800" b="1" dirty="0" smtClean="0"/>
          </a:p>
          <a:p>
            <a:pPr marL="0" lvl="0" indent="0">
              <a:buNone/>
            </a:pPr>
            <a:r>
              <a:rPr lang="en-US" sz="1800" b="1" dirty="0" smtClean="0"/>
              <a:t>Merit scholarships range between $5,000 and full </a:t>
            </a:r>
            <a:r>
              <a:rPr lang="en-US" sz="1800" b="1" dirty="0" smtClean="0"/>
              <a:t>tuition.</a:t>
            </a:r>
            <a:endParaRPr lang="en-US" sz="1800" b="1" dirty="0" smtClean="0"/>
          </a:p>
          <a:p>
            <a:pPr marL="0" lvl="0" indent="0"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9" name="Picture 8" descr="la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742950"/>
            <a:ext cx="4978400" cy="28003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85950"/>
            <a:ext cx="7086600" cy="550863"/>
          </a:xfrm>
        </p:spPr>
        <p:txBody>
          <a:bodyPr/>
          <a:lstStyle/>
          <a:p>
            <a:r>
              <a:rPr lang="en-US" sz="8000" dirty="0" smtClean="0"/>
              <a:t>Thank You 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600200" y="51435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latin typeface="Arial Narrow" pitchFamily="34" charset="0"/>
                <a:cs typeface="Amatic SC" charset="-79"/>
              </a:rPr>
              <a:t>2 June, 2022</a:t>
            </a:r>
            <a:endParaRPr lang="en-US" sz="4000" b="1" i="1" dirty="0">
              <a:latin typeface="Arial Narrow" pitchFamily="34" charset="0"/>
              <a:cs typeface="Amatic SC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600200" y="51435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latin typeface="Arial Narrow" pitchFamily="34" charset="0"/>
                <a:cs typeface="Amatic SC" charset="-79"/>
              </a:rPr>
              <a:t>2 June, 2022</a:t>
            </a:r>
            <a:endParaRPr lang="en-US" sz="4000" b="1" i="1" dirty="0">
              <a:latin typeface="Arial Narrow" pitchFamily="34" charset="0"/>
              <a:cs typeface="Amatic SC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20015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Amatic SC" charset="-79"/>
                <a:cs typeface="Amatic SC" charset="-79"/>
              </a:rPr>
              <a:t>Time: 12 p.m.</a:t>
            </a:r>
            <a:endParaRPr lang="en-US" sz="2000" b="1" i="1" dirty="0">
              <a:solidFill>
                <a:srgbClr val="FF0000"/>
              </a:solidFill>
              <a:latin typeface="Amatic SC" charset="-79"/>
              <a:cs typeface="Amatic SC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600200" y="51435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latin typeface="Arial Narrow" pitchFamily="34" charset="0"/>
                <a:cs typeface="Amatic SC" charset="-79"/>
              </a:rPr>
              <a:t>2 June, 2022</a:t>
            </a:r>
            <a:endParaRPr lang="en-US" sz="4000" b="1" i="1" dirty="0">
              <a:latin typeface="Arial Narrow" pitchFamily="34" charset="0"/>
              <a:cs typeface="Amatic SC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120015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Amatic SC" charset="-79"/>
                <a:cs typeface="Amatic SC" charset="-79"/>
              </a:rPr>
              <a:t>Time: 12 p.m.</a:t>
            </a:r>
            <a:endParaRPr lang="en-US" sz="2000" b="1" i="1" dirty="0">
              <a:solidFill>
                <a:srgbClr val="FF0000"/>
              </a:solidFill>
              <a:latin typeface="Amatic SC" charset="-79"/>
              <a:cs typeface="Amatic SC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85950"/>
            <a:ext cx="8153400" cy="2453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i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" y="0"/>
            <a:ext cx="9137232" cy="5143500"/>
          </a:xfrm>
          <a:prstGeom prst="rect">
            <a:avLst/>
          </a:prstGeom>
        </p:spPr>
      </p:pic>
      <p:sp>
        <p:nvSpPr>
          <p:cNvPr id="694" name="Google Shape;694;p13"/>
          <p:cNvSpPr txBox="1">
            <a:spLocks noGrp="1"/>
          </p:cNvSpPr>
          <p:nvPr>
            <p:ph type="title"/>
          </p:nvPr>
        </p:nvSpPr>
        <p:spPr>
          <a:xfrm>
            <a:off x="860500" y="134501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52400" y="4019550"/>
            <a:ext cx="8808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trike="sngStrike" dirty="0" smtClean="0">
                <a:solidFill>
                  <a:srgbClr val="FF0000"/>
                </a:solidFill>
                <a:latin typeface="Quicksand"/>
                <a:ea typeface="Quicksand"/>
                <a:cs typeface="Quicksand"/>
                <a:sym typeface="Quicksand"/>
              </a:rPr>
              <a:t>Massachusetts</a:t>
            </a:r>
            <a:r>
              <a:rPr lang="en-US" sz="3600" b="1" dirty="0" smtClean="0">
                <a:solidFill>
                  <a:srgbClr val="FFFF00"/>
                </a:solidFill>
                <a:latin typeface="Quicksand"/>
                <a:ea typeface="Quicksand"/>
                <a:cs typeface="Quicksand"/>
                <a:sym typeface="Quicksand"/>
              </a:rPr>
              <a:t> Institute of Technology</a:t>
            </a:r>
            <a:endParaRPr lang="en-US" sz="3600" b="1" dirty="0">
              <a:solidFill>
                <a:srgbClr val="FFFF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629150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lt1"/>
                </a:solidFill>
                <a:latin typeface="Quicksand"/>
                <a:ea typeface="Quicksand"/>
                <a:cs typeface="Quicksand"/>
              </a:rPr>
              <a:t>Hoboken, New Jersey</a:t>
            </a:r>
            <a:endParaRPr lang="en-US" sz="2000" b="1" dirty="0">
              <a:solidFill>
                <a:schemeClr val="lt1"/>
              </a:solidFill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742950"/>
            <a:ext cx="7086600" cy="550863"/>
          </a:xfrm>
        </p:spPr>
        <p:txBody>
          <a:bodyPr/>
          <a:lstStyle/>
          <a:p>
            <a:r>
              <a:rPr lang="en-US" sz="8000" dirty="0" smtClean="0">
                <a:solidFill>
                  <a:srgbClr val="FFFF00"/>
                </a:solidFill>
              </a:rPr>
              <a:t>Thank </a:t>
            </a:r>
            <a:r>
              <a:rPr lang="en-US" sz="8000" dirty="0" smtClean="0">
                <a:solidFill>
                  <a:srgbClr val="FFFF00"/>
                </a:solidFill>
              </a:rPr>
              <a:t>You, Everyone </a:t>
            </a:r>
            <a:endParaRPr lang="en-US" sz="8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it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94" name="Google Shape;694;p13"/>
          <p:cNvSpPr txBox="1">
            <a:spLocks noGrp="1"/>
          </p:cNvSpPr>
          <p:nvPr>
            <p:ph type="title"/>
          </p:nvPr>
        </p:nvSpPr>
        <p:spPr>
          <a:xfrm>
            <a:off x="860500" y="134501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52400" y="4019550"/>
            <a:ext cx="8808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trike="sngStrik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/>
                <a:ea typeface="Quicksand"/>
                <a:cs typeface="Quicksand"/>
                <a:sym typeface="Quicksand"/>
              </a:rPr>
              <a:t>Massachusetts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/>
                <a:ea typeface="Quicksand"/>
                <a:cs typeface="Quicksand"/>
                <a:sym typeface="Quicksand"/>
              </a:rPr>
              <a:t> Institute of Technology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629150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lt1"/>
                </a:solidFill>
                <a:latin typeface="Quicksand"/>
                <a:ea typeface="Quicksand"/>
                <a:cs typeface="Quicksand"/>
              </a:rPr>
              <a:t>Hoboken, New Jersey</a:t>
            </a:r>
            <a:endParaRPr lang="en-US" sz="2000" b="1" dirty="0">
              <a:solidFill>
                <a:schemeClr val="lt1"/>
              </a:solidFill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it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94" name="Google Shape;694;p13"/>
          <p:cNvSpPr txBox="1">
            <a:spLocks noGrp="1"/>
          </p:cNvSpPr>
          <p:nvPr>
            <p:ph type="title"/>
          </p:nvPr>
        </p:nvSpPr>
        <p:spPr>
          <a:xfrm>
            <a:off x="860500" y="134501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762000" y="133350"/>
            <a:ext cx="7293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/>
                <a:ea typeface="Quicksand"/>
                <a:cs typeface="Quicksand"/>
                <a:sym typeface="Quicksand"/>
              </a:rPr>
              <a:t>Stevens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/>
                <a:ea typeface="Quicksand"/>
                <a:cs typeface="Quicksand"/>
                <a:sym typeface="Quicksand"/>
              </a:rPr>
              <a:t>Institute of Technology</a:t>
            </a:r>
            <a:endParaRPr 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742950"/>
            <a:ext cx="2877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lt1"/>
                </a:solidFill>
                <a:latin typeface="Quicksand"/>
                <a:ea typeface="Quicksand"/>
                <a:cs typeface="Quicksand"/>
              </a:rPr>
              <a:t>Hoboken, New Jersey</a:t>
            </a:r>
            <a:endParaRPr lang="en-US" sz="2000" b="1" dirty="0">
              <a:solidFill>
                <a:schemeClr val="lt1"/>
              </a:solidFill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5000" dirty="0" smtClean="0">
                <a:solidFill>
                  <a:schemeClr val="lt1"/>
                </a:solidFill>
              </a:rPr>
              <a:t>3,932</a:t>
            </a:r>
            <a:endParaRPr sz="15000">
              <a:solidFill>
                <a:schemeClr val="lt1"/>
              </a:solidFill>
            </a:endParaRPr>
          </a:p>
        </p:txBody>
      </p:sp>
      <p:sp>
        <p:nvSpPr>
          <p:cNvPr id="706" name="Google Shape;706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Undergraduate </a:t>
            </a:r>
            <a:r>
              <a:rPr lang="en" b="1" dirty="0" smtClean="0">
                <a:solidFill>
                  <a:schemeClr val="lt1"/>
                </a:solidFill>
              </a:rPr>
              <a:t>Enrollment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smtClean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City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07" name="Google Shape;707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05" name="Google Shape;705;p14"/>
          <p:cNvSpPr txBox="1">
            <a:spLocks noGrp="1"/>
          </p:cNvSpPr>
          <p:nvPr>
            <p:ph type="ctrTitle" idx="4294967295"/>
          </p:nvPr>
        </p:nvSpPr>
        <p:spPr>
          <a:xfrm>
            <a:off x="457200" y="2495550"/>
            <a:ext cx="7772400" cy="11604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400" dirty="0" smtClean="0">
                <a:solidFill>
                  <a:schemeClr val="lt1"/>
                </a:solidFill>
              </a:rPr>
              <a:t>Stevens Institute of Technology was the first college in America solely dedicated to mechanical engineering.</a:t>
            </a:r>
            <a:endParaRPr sz="5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712" name="Google Shape;712;p15"/>
          <p:cNvSpPr txBox="1">
            <a:spLocks noGrp="1"/>
          </p:cNvSpPr>
          <p:nvPr>
            <p:ph type="ctrTitle" idx="4294967295"/>
          </p:nvPr>
        </p:nvSpPr>
        <p:spPr>
          <a:xfrm>
            <a:off x="0" y="1639888"/>
            <a:ext cx="5372100" cy="17113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application fees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590800" y="51435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Bahnschrift" pitchFamily="34" charset="0"/>
              </a:rPr>
              <a:t>Ranking:</a:t>
            </a:r>
            <a:endParaRPr lang="en-US" sz="3600" i="1" dirty="0">
              <a:latin typeface="Bahnschrift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81150"/>
            <a:ext cx="7629525" cy="22715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 Scores 75th percentile</a:t>
            </a:r>
            <a:endParaRPr/>
          </a:p>
        </p:txBody>
      </p:sp>
      <p:graphicFrame>
        <p:nvGraphicFramePr>
          <p:cNvPr id="720" name="Google Shape;720;p16"/>
          <p:cNvGraphicFramePr/>
          <p:nvPr/>
        </p:nvGraphicFramePr>
        <p:xfrm>
          <a:off x="1857375" y="1381181"/>
          <a:ext cx="5429250" cy="883900"/>
        </p:xfrm>
        <a:graphic>
          <a:graphicData uri="http://schemas.openxmlformats.org/drawingml/2006/table">
            <a:tbl>
              <a:tblPr>
                <a:noFill/>
                <a:tableStyleId>{E275616A-FC87-494B-B510-908C8D3CB45A}</a:tableStyleId>
              </a:tblPr>
              <a:tblGrid>
                <a:gridCol w="1809750"/>
                <a:gridCol w="1809750"/>
                <a:gridCol w="1809750"/>
              </a:tblGrid>
              <a:tr h="40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english</a:t>
                      </a:r>
                      <a:endParaRPr sz="20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maths</a:t>
                      </a:r>
                      <a:endParaRPr sz="20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Total</a:t>
                      </a:r>
                      <a:endParaRPr sz="20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710</a:t>
                      </a:r>
                      <a:endParaRPr sz="20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770</a:t>
                      </a:r>
                      <a:endParaRPr sz="20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1480</a:t>
                      </a:r>
                      <a:endParaRPr sz="20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21" name="Google Shape;721;p1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aphicFrame>
        <p:nvGraphicFramePr>
          <p:cNvPr id="722" name="Google Shape;722;p16"/>
          <p:cNvGraphicFramePr/>
          <p:nvPr/>
        </p:nvGraphicFramePr>
        <p:xfrm>
          <a:off x="2514600" y="3562350"/>
          <a:ext cx="3619500" cy="883900"/>
        </p:xfrm>
        <a:graphic>
          <a:graphicData uri="http://schemas.openxmlformats.org/drawingml/2006/table">
            <a:tbl>
              <a:tblPr>
                <a:noFill/>
                <a:tableStyleId>{E275616A-FC87-494B-B510-908C8D3CB45A}</a:tableStyleId>
              </a:tblPr>
              <a:tblGrid>
                <a:gridCol w="1809750"/>
                <a:gridCol w="1809750"/>
              </a:tblGrid>
              <a:tr h="40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ED</a:t>
                      </a:r>
                      <a:endParaRPr sz="20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Regular</a:t>
                      </a:r>
                      <a:endParaRPr sz="20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50%</a:t>
                      </a:r>
                      <a:endParaRPr sz="20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41%</a:t>
                      </a:r>
                      <a:endParaRPr sz="20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23" name="Google Shape;723;p16"/>
          <p:cNvSpPr txBox="1">
            <a:spLocks noGrp="1"/>
          </p:cNvSpPr>
          <p:nvPr>
            <p:ph type="title"/>
          </p:nvPr>
        </p:nvSpPr>
        <p:spPr>
          <a:xfrm>
            <a:off x="952500" y="2793201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rate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52200" y="3790950"/>
            <a:ext cx="81400" cy="13807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29" name="Google Shape;729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981200" y="20955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matic SC" charset="-79"/>
                <a:cs typeface="Amatic SC" charset="-79"/>
              </a:rPr>
              <a:t>Popular Majors:</a:t>
            </a:r>
            <a:endParaRPr lang="en-US" sz="6000" b="1" dirty="0">
              <a:latin typeface="Amatic SC" charset="-79"/>
              <a:cs typeface="Amatic SC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1200150"/>
            <a:ext cx="4876800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B050"/>
                </a:solidFill>
              </a:rPr>
              <a:t>Mechanical Engineering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B050"/>
                </a:solidFill>
              </a:rPr>
              <a:t>Computer Science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B050"/>
                </a:solidFill>
              </a:rPr>
              <a:t>Chemical Engineering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B050"/>
                </a:solidFill>
              </a:rPr>
              <a:t>Civil Engineering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B050"/>
                </a:solidFill>
              </a:rPr>
              <a:t>Biomedical </a:t>
            </a:r>
            <a:r>
              <a:rPr lang="en-US" sz="1800" b="1" i="1" dirty="0" smtClean="0">
                <a:solidFill>
                  <a:srgbClr val="00B050"/>
                </a:solidFill>
              </a:rPr>
              <a:t>Engineering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b="1" i="1" dirty="0" smtClean="0">
                <a:solidFill>
                  <a:srgbClr val="00B050"/>
                </a:solidFill>
              </a:rPr>
              <a:t>Electrical Engineering</a:t>
            </a:r>
            <a:endParaRPr lang="en-US" sz="1800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222</Words>
  <PresentationFormat>On-screen Show (16:9)</PresentationFormat>
  <Paragraphs>86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Amatic SC</vt:lpstr>
      <vt:lpstr>Quicksand</vt:lpstr>
      <vt:lpstr>Bahnschrift</vt:lpstr>
      <vt:lpstr>Arial Narrow</vt:lpstr>
      <vt:lpstr>Short Stack</vt:lpstr>
      <vt:lpstr>Knight template</vt:lpstr>
      <vt:lpstr>Slide 1</vt:lpstr>
      <vt:lpstr>Slide 2</vt:lpstr>
      <vt:lpstr>Slide 3</vt:lpstr>
      <vt:lpstr>Slide 4</vt:lpstr>
      <vt:lpstr>3,932</vt:lpstr>
      <vt:lpstr>Stevens Institute of Technology was the first college in America solely dedicated to mechanical engineering.</vt:lpstr>
      <vt:lpstr>No application fees</vt:lpstr>
      <vt:lpstr>SAT Scores 75th percentile</vt:lpstr>
      <vt:lpstr>Slide 9</vt:lpstr>
      <vt:lpstr>Slide 10</vt:lpstr>
      <vt:lpstr>Slide 11</vt:lpstr>
      <vt:lpstr>Slide 12</vt:lpstr>
      <vt:lpstr>Slide 13</vt:lpstr>
      <vt:lpstr>Slide 14</vt:lpstr>
      <vt:lpstr>Scholarships?</vt:lpstr>
      <vt:lpstr>Thank You </vt:lpstr>
      <vt:lpstr>Slide 17</vt:lpstr>
      <vt:lpstr>Slide 18</vt:lpstr>
      <vt:lpstr>Slide 19</vt:lpstr>
      <vt:lpstr>Thank You, Everyone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dell</cp:lastModifiedBy>
  <cp:revision>25</cp:revision>
  <dcterms:modified xsi:type="dcterms:W3CDTF">2022-12-04T21:00:39Z</dcterms:modified>
</cp:coreProperties>
</file>