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handoutMasterIdLst>
    <p:handoutMasterId r:id="rId24"/>
  </p:handoutMasterIdLst>
  <p:sldIdLst>
    <p:sldId id="256" r:id="rId2"/>
    <p:sldId id="257" r:id="rId3"/>
    <p:sldId id="258" r:id="rId4"/>
    <p:sldId id="259" r:id="rId5"/>
    <p:sldId id="269" r:id="rId6"/>
    <p:sldId id="260" r:id="rId7"/>
    <p:sldId id="263" r:id="rId8"/>
    <p:sldId id="264" r:id="rId9"/>
    <p:sldId id="265" r:id="rId10"/>
    <p:sldId id="267" r:id="rId11"/>
    <p:sldId id="268" r:id="rId12"/>
    <p:sldId id="270" r:id="rId13"/>
    <p:sldId id="271" r:id="rId14"/>
    <p:sldId id="273" r:id="rId15"/>
    <p:sldId id="272" r:id="rId16"/>
    <p:sldId id="274" r:id="rId17"/>
    <p:sldId id="275" r:id="rId18"/>
    <p:sldId id="276" r:id="rId19"/>
    <p:sldId id="277" r:id="rId20"/>
    <p:sldId id="27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8/24/2022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8/24/2022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8/24/2022</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8/24/2022</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8/24/2022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8/24/2022</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unity.com/solutions/what-is-devops" TargetMode="External"/><Relationship Id="rId4" Type="http://schemas.openxmlformats.org/officeDocument/2006/relationships/hyperlink" Target="https://www.atlassian.com/git/tutorials/undoing-chang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hyperlink" Target="https://insights.stackoverflow.com/surve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r>
              <a:rPr lang="en-US" dirty="0" err="1"/>
              <a:t>Devops</a:t>
            </a:r>
            <a:endParaRPr lang="en-US" dirty="0"/>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14272"/>
            <a:ext cx="8637072" cy="977621"/>
          </a:xfrm>
        </p:spPr>
        <p:txBody>
          <a:bodyPr/>
          <a:lstStyle/>
          <a:p>
            <a:r>
              <a:rPr lang="en-US" dirty="0">
                <a:solidFill>
                  <a:srgbClr val="000000"/>
                </a:solidFill>
                <a:ea typeface="Tahoma" panose="020B0604030504040204" pitchFamily="34" charset="0"/>
                <a:cs typeface="Tahoma" panose="020B0604030504040204" pitchFamily="34" charset="0"/>
              </a:rPr>
              <a:t>By Sachin</a:t>
            </a:r>
          </a:p>
          <a:p>
            <a:r>
              <a:rPr lang="en-US" altLang="en-US" sz="1800" dirty="0"/>
              <a:t>Fusion Corporate Training Center, Pune</a:t>
            </a:r>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pPr algn="l"/>
            <a:r>
              <a:rPr lang="en-US" b="1" i="0" dirty="0">
                <a:solidFill>
                  <a:srgbClr val="000000"/>
                </a:solidFill>
                <a:effectLst/>
                <a:latin typeface="Montserrat" panose="020B0604020202020204" pitchFamily="2" charset="0"/>
              </a:rPr>
              <a:t>Role of GIT in DevOps</a:t>
            </a:r>
            <a:endParaRPr lang="en-US" b="0" i="0" dirty="0">
              <a:solidFill>
                <a:srgbClr val="6C757D"/>
              </a:solidFill>
              <a:effectLst/>
              <a:latin typeface="Montserrat" panose="020B0604020202020204" pitchFamily="2" charset="0"/>
            </a:endParaRP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4441363"/>
          </a:xfrm>
        </p:spPr>
        <p:txBody>
          <a:bodyPr/>
          <a:lstStyle/>
          <a:p>
            <a:pPr algn="l"/>
            <a:r>
              <a:rPr lang="en-US" b="0" i="0" dirty="0">
                <a:solidFill>
                  <a:srgbClr val="000000"/>
                </a:solidFill>
                <a:effectLst/>
                <a:latin typeface="Montserrat" panose="00000500000000000000" pitchFamily="2" charset="0"/>
              </a:rPr>
              <a:t>The DevOps approach needs a version control system that will track all the changes. Git is a distributed version control system that allows developers to keep a local copy of the commits they make. GIT as a DevOps tool empowers collaboration and faster release cycles, and that is what the DevOps concept is based upon.</a:t>
            </a:r>
          </a:p>
          <a:p>
            <a:pPr algn="l"/>
            <a:r>
              <a:rPr lang="en-US" b="0" i="0" dirty="0">
                <a:solidFill>
                  <a:srgbClr val="000000"/>
                </a:solidFill>
                <a:effectLst/>
                <a:latin typeface="Montserrat" panose="00000500000000000000" pitchFamily="2" charset="0"/>
              </a:rPr>
              <a:t>Version control is one of the best practices of DevOps. With version control, developers working on a project can version the software, share, collaborate, merge, and have backups.</a:t>
            </a:r>
            <a:endParaRPr lang="en-US" dirty="0"/>
          </a:p>
        </p:txBody>
      </p:sp>
    </p:spTree>
    <p:extLst>
      <p:ext uri="{BB962C8B-B14F-4D97-AF65-F5344CB8AC3E}">
        <p14:creationId xmlns:p14="http://schemas.microsoft.com/office/powerpoint/2010/main" val="407562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pPr algn="l"/>
            <a:r>
              <a:rPr lang="en-US" b="1" i="0" dirty="0">
                <a:solidFill>
                  <a:srgbClr val="000000"/>
                </a:solidFill>
                <a:effectLst/>
                <a:latin typeface="Montserrat" panose="020B0604020202020204" pitchFamily="2" charset="0"/>
              </a:rPr>
              <a:t>Role of GIT in DevOps</a:t>
            </a:r>
            <a:endParaRPr lang="en-US" b="0" i="0" dirty="0">
              <a:solidFill>
                <a:srgbClr val="6C757D"/>
              </a:solidFill>
              <a:effectLst/>
              <a:latin typeface="Montserrat" panose="020B0604020202020204" pitchFamily="2" charset="0"/>
            </a:endParaRP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4441363"/>
          </a:xfrm>
        </p:spPr>
        <p:txBody>
          <a:bodyPr/>
          <a:lstStyle/>
          <a:p>
            <a:r>
              <a:rPr lang="en-US" b="0" i="0" dirty="0">
                <a:solidFill>
                  <a:srgbClr val="000000"/>
                </a:solidFill>
                <a:effectLst/>
                <a:latin typeface="Montserrat" panose="00000500000000000000" pitchFamily="2" charset="0"/>
              </a:rPr>
              <a:t>When working in large organizations, where multiple teams work together on the same project, Git comes in handy and makes it easy to track changes made by each team. It helps in tracking code, version control, and effective management of code.</a:t>
            </a:r>
          </a:p>
          <a:p>
            <a:endParaRPr lang="en-US" dirty="0"/>
          </a:p>
        </p:txBody>
      </p:sp>
    </p:spTree>
    <p:extLst>
      <p:ext uri="{BB962C8B-B14F-4D97-AF65-F5344CB8AC3E}">
        <p14:creationId xmlns:p14="http://schemas.microsoft.com/office/powerpoint/2010/main" val="102833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075809" y="1442587"/>
            <a:ext cx="9603275" cy="3972825"/>
          </a:xfrm>
        </p:spPr>
        <p:txBody>
          <a:bodyPr>
            <a:normAutofit lnSpcReduction="10000"/>
          </a:bodyPr>
          <a:lstStyle/>
          <a:p>
            <a:r>
              <a:rPr lang="en-US" sz="2000" dirty="0">
                <a:solidFill>
                  <a:srgbClr val="7030A0"/>
                </a:solidFill>
                <a:latin typeface="+mj-lt"/>
              </a:rPr>
              <a:t>Working Directory / workspace:</a:t>
            </a:r>
          </a:p>
          <a:p>
            <a:r>
              <a:rPr lang="en-US" sz="1600" dirty="0">
                <a:solidFill>
                  <a:srgbClr val="7030A0"/>
                </a:solidFill>
                <a:latin typeface="+mj-lt"/>
              </a:rPr>
              <a:t> </a:t>
            </a:r>
            <a:r>
              <a:rPr lang="en-US" sz="1600" dirty="0">
                <a:solidFill>
                  <a:schemeClr val="tx1">
                    <a:lumMod val="75000"/>
                    <a:lumOff val="25000"/>
                  </a:schemeClr>
                </a:solidFill>
                <a:latin typeface="+mj-lt"/>
              </a:rPr>
              <a:t>Where you see file physically and do modification. At a time you can work on particular branch</a:t>
            </a:r>
          </a:p>
          <a:p>
            <a:r>
              <a:rPr lang="en-US" sz="1600" dirty="0">
                <a:solidFill>
                  <a:schemeClr val="tx1">
                    <a:lumMod val="75000"/>
                    <a:lumOff val="25000"/>
                  </a:schemeClr>
                </a:solidFill>
                <a:latin typeface="+mj-lt"/>
              </a:rPr>
              <a:t>Git looks for the files present in the staging area only those files present in the staging area are considered for </a:t>
            </a:r>
          </a:p>
          <a:p>
            <a:pPr marL="0" indent="0">
              <a:buNone/>
            </a:pPr>
            <a:r>
              <a:rPr lang="en-US" sz="1600" dirty="0">
                <a:solidFill>
                  <a:schemeClr val="tx1">
                    <a:lumMod val="75000"/>
                    <a:lumOff val="25000"/>
                  </a:schemeClr>
                </a:solidFill>
                <a:latin typeface="+mj-lt"/>
              </a:rPr>
              <a:t>Commit and not all the modified files.</a:t>
            </a:r>
          </a:p>
          <a:p>
            <a:endParaRPr lang="en-US" sz="1600" dirty="0">
              <a:latin typeface="+mj-lt"/>
            </a:endParaRPr>
          </a:p>
          <a:p>
            <a:r>
              <a:rPr lang="en-US" sz="1600" dirty="0">
                <a:latin typeface="+mj-lt"/>
              </a:rPr>
              <a:t>                                              Add                                                                Commit               </a:t>
            </a:r>
          </a:p>
          <a:p>
            <a:pPr marL="0" indent="0">
              <a:buNone/>
            </a:pPr>
            <a:r>
              <a:rPr lang="en-US" sz="1600" dirty="0">
                <a:latin typeface="+mj-lt"/>
              </a:rPr>
              <a:t>                                                                                                                                      Push        </a:t>
            </a:r>
          </a:p>
          <a:p>
            <a:pPr marL="0" indent="0">
              <a:buNone/>
            </a:pPr>
            <a:endParaRPr lang="en-US" sz="1600" dirty="0">
              <a:latin typeface="+mj-lt"/>
            </a:endParaRPr>
          </a:p>
          <a:p>
            <a:pPr marL="0" indent="0">
              <a:buNone/>
            </a:pPr>
            <a:r>
              <a:rPr lang="en-US" sz="1600" dirty="0">
                <a:latin typeface="+mj-lt"/>
              </a:rPr>
              <a:t>      </a:t>
            </a:r>
          </a:p>
          <a:p>
            <a:pPr marL="0" indent="0">
              <a:buNone/>
            </a:pPr>
            <a:r>
              <a:rPr lang="en-US" sz="1600" dirty="0">
                <a:latin typeface="+mj-lt"/>
              </a:rPr>
              <a:t>                                                                                                                                                 </a:t>
            </a:r>
            <a:r>
              <a:rPr lang="en-US" sz="1600" dirty="0" err="1">
                <a:latin typeface="+mj-lt"/>
              </a:rPr>
              <a:t>Github</a:t>
            </a:r>
            <a:r>
              <a:rPr lang="en-US" sz="1600" dirty="0">
                <a:latin typeface="+mj-lt"/>
              </a:rPr>
              <a:t>                                                                                                                                                     </a:t>
            </a:r>
          </a:p>
        </p:txBody>
      </p:sp>
      <p:sp>
        <p:nvSpPr>
          <p:cNvPr id="4" name="Rectangle 3">
            <a:extLst>
              <a:ext uri="{FF2B5EF4-FFF2-40B4-BE49-F238E27FC236}">
                <a16:creationId xmlns:a16="http://schemas.microsoft.com/office/drawing/2014/main" id="{0779308E-C854-8319-E194-5057BFEE0EBD}"/>
              </a:ext>
            </a:extLst>
          </p:cNvPr>
          <p:cNvSpPr/>
          <p:nvPr/>
        </p:nvSpPr>
        <p:spPr>
          <a:xfrm>
            <a:off x="1512916" y="3429000"/>
            <a:ext cx="2094808" cy="411480"/>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Working Directory</a:t>
            </a:r>
          </a:p>
        </p:txBody>
      </p:sp>
      <p:sp>
        <p:nvSpPr>
          <p:cNvPr id="5" name="Rectangle 4">
            <a:extLst>
              <a:ext uri="{FF2B5EF4-FFF2-40B4-BE49-F238E27FC236}">
                <a16:creationId xmlns:a16="http://schemas.microsoft.com/office/drawing/2014/main" id="{342755BC-8C22-2484-AF68-56AC2AC30FAF}"/>
              </a:ext>
            </a:extLst>
          </p:cNvPr>
          <p:cNvSpPr/>
          <p:nvPr/>
        </p:nvSpPr>
        <p:spPr>
          <a:xfrm>
            <a:off x="5577840" y="3429000"/>
            <a:ext cx="2094808" cy="411480"/>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Staging Area</a:t>
            </a:r>
          </a:p>
        </p:txBody>
      </p:sp>
      <p:sp>
        <p:nvSpPr>
          <p:cNvPr id="7" name="Rectangle 6">
            <a:extLst>
              <a:ext uri="{FF2B5EF4-FFF2-40B4-BE49-F238E27FC236}">
                <a16:creationId xmlns:a16="http://schemas.microsoft.com/office/drawing/2014/main" id="{5B5EAC4E-EB7D-F2CB-3C7E-90836F880AB0}"/>
              </a:ext>
            </a:extLst>
          </p:cNvPr>
          <p:cNvSpPr/>
          <p:nvPr/>
        </p:nvSpPr>
        <p:spPr>
          <a:xfrm>
            <a:off x="9277004" y="3429000"/>
            <a:ext cx="1496291" cy="411480"/>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Local Repository</a:t>
            </a:r>
          </a:p>
        </p:txBody>
      </p:sp>
      <p:cxnSp>
        <p:nvCxnSpPr>
          <p:cNvPr id="9" name="Straight Arrow Connector 8">
            <a:extLst>
              <a:ext uri="{FF2B5EF4-FFF2-40B4-BE49-F238E27FC236}">
                <a16:creationId xmlns:a16="http://schemas.microsoft.com/office/drawing/2014/main" id="{95DEA7F7-A29F-43B1-D0E0-A259898D2EBE}"/>
              </a:ext>
            </a:extLst>
          </p:cNvPr>
          <p:cNvCxnSpPr/>
          <p:nvPr/>
        </p:nvCxnSpPr>
        <p:spPr>
          <a:xfrm>
            <a:off x="3607724" y="3634740"/>
            <a:ext cx="1945178" cy="0"/>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AB0846F-707E-311D-31DF-F7E53021AB2D}"/>
              </a:ext>
            </a:extLst>
          </p:cNvPr>
          <p:cNvCxnSpPr>
            <a:stCxn id="5" idx="3"/>
            <a:endCxn id="7" idx="1"/>
          </p:cNvCxnSpPr>
          <p:nvPr/>
        </p:nvCxnSpPr>
        <p:spPr>
          <a:xfrm>
            <a:off x="7672648" y="3634740"/>
            <a:ext cx="1604356" cy="0"/>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2D0E096C-F68E-EA9A-5C3E-3B5812CC1518}"/>
              </a:ext>
            </a:extLst>
          </p:cNvPr>
          <p:cNvSpPr/>
          <p:nvPr/>
        </p:nvSpPr>
        <p:spPr>
          <a:xfrm>
            <a:off x="9401695" y="4713316"/>
            <a:ext cx="1288472" cy="349135"/>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Central Repo</a:t>
            </a:r>
          </a:p>
        </p:txBody>
      </p:sp>
      <p:cxnSp>
        <p:nvCxnSpPr>
          <p:cNvPr id="17" name="Straight Arrow Connector 16">
            <a:extLst>
              <a:ext uri="{FF2B5EF4-FFF2-40B4-BE49-F238E27FC236}">
                <a16:creationId xmlns:a16="http://schemas.microsoft.com/office/drawing/2014/main" id="{8218E108-F9E0-B62A-9A32-5359E63FE712}"/>
              </a:ext>
            </a:extLst>
          </p:cNvPr>
          <p:cNvCxnSpPr>
            <a:stCxn id="7" idx="2"/>
            <a:endCxn id="15" idx="0"/>
          </p:cNvCxnSpPr>
          <p:nvPr/>
        </p:nvCxnSpPr>
        <p:spPr>
          <a:xfrm>
            <a:off x="10025150" y="3840480"/>
            <a:ext cx="20781" cy="872836"/>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510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lstStyle/>
          <a:p>
            <a:r>
              <a:rPr lang="en-US" b="1" i="0" dirty="0">
                <a:solidFill>
                  <a:srgbClr val="000000"/>
                </a:solidFill>
                <a:effectLst/>
                <a:latin typeface="Red Hat Text"/>
              </a:rPr>
              <a:t>Commit</a:t>
            </a:r>
            <a:r>
              <a:rPr lang="en-US" b="0" i="0" dirty="0">
                <a:solidFill>
                  <a:srgbClr val="000000"/>
                </a:solidFill>
                <a:effectLst/>
                <a:latin typeface="Red Hat Text"/>
              </a:rPr>
              <a:t>—stores the current contents of the index in a new commit along with a log message from the user describing the changes</a:t>
            </a:r>
          </a:p>
          <a:p>
            <a:r>
              <a:rPr lang="en-US" dirty="0">
                <a:solidFill>
                  <a:srgbClr val="000000"/>
                </a:solidFill>
                <a:latin typeface="+mj-lt"/>
              </a:rPr>
              <a:t>Store the changes in Repository. You will get one commit –ID</a:t>
            </a:r>
          </a:p>
          <a:p>
            <a:r>
              <a:rPr lang="en-IN" b="1" i="0" dirty="0">
                <a:solidFill>
                  <a:schemeClr val="accent1">
                    <a:lumMod val="60000"/>
                    <a:lumOff val="40000"/>
                  </a:schemeClr>
                </a:solidFill>
                <a:effectLst/>
                <a:latin typeface="erdana"/>
              </a:rPr>
              <a:t>Git push</a:t>
            </a:r>
            <a:r>
              <a:rPr lang="en-US" b="1" i="0" dirty="0">
                <a:solidFill>
                  <a:schemeClr val="accent1">
                    <a:lumMod val="60000"/>
                    <a:lumOff val="40000"/>
                  </a:schemeClr>
                </a:solidFill>
                <a:effectLst/>
                <a:latin typeface="+mj-lt"/>
              </a:rPr>
              <a:t>:  </a:t>
            </a:r>
            <a:r>
              <a:rPr lang="en-US" b="0" i="0" dirty="0">
                <a:solidFill>
                  <a:srgbClr val="333333"/>
                </a:solidFill>
                <a:effectLst/>
                <a:latin typeface="inter-regular"/>
              </a:rPr>
              <a:t>It is used to upload local repository content to a remote repository. Pushing is an act of transfer commits from your local repository to a remote repo.</a:t>
            </a:r>
            <a:r>
              <a:rPr lang="en-US" b="0" i="0" dirty="0">
                <a:solidFill>
                  <a:srgbClr val="000000"/>
                </a:solidFill>
                <a:effectLst/>
                <a:latin typeface="+mj-lt"/>
              </a:rPr>
              <a:t> </a:t>
            </a:r>
          </a:p>
        </p:txBody>
      </p:sp>
    </p:spTree>
    <p:extLst>
      <p:ext uri="{BB962C8B-B14F-4D97-AF65-F5344CB8AC3E}">
        <p14:creationId xmlns:p14="http://schemas.microsoft.com/office/powerpoint/2010/main" val="428276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normAutofit/>
          </a:bodyPr>
          <a:lstStyle/>
          <a:p>
            <a:r>
              <a:rPr lang="en-IN" b="1" i="0" dirty="0">
                <a:solidFill>
                  <a:srgbClr val="610B4B"/>
                </a:solidFill>
                <a:effectLst/>
                <a:latin typeface="erdana"/>
              </a:rPr>
              <a:t>Git status</a:t>
            </a:r>
            <a:r>
              <a:rPr lang="en-IN" b="1" dirty="0">
                <a:solidFill>
                  <a:srgbClr val="610B4B"/>
                </a:solidFill>
                <a:latin typeface="erdana"/>
              </a:rPr>
              <a:t> </a:t>
            </a:r>
            <a:r>
              <a:rPr lang="en-IN" dirty="0">
                <a:solidFill>
                  <a:srgbClr val="610B4B"/>
                </a:solidFill>
                <a:latin typeface="erdana"/>
              </a:rPr>
              <a:t>: </a:t>
            </a:r>
            <a:r>
              <a:rPr lang="en-US" b="0" i="0" dirty="0">
                <a:solidFill>
                  <a:srgbClr val="333333"/>
                </a:solidFill>
                <a:effectLst/>
                <a:latin typeface="inter-regular"/>
              </a:rPr>
              <a:t>The status command is used to display the state of the working directory and the staging area. It allows you to see which changes have been staged. It also lists the files that you've changed and those you still need to add or commit.</a:t>
            </a:r>
          </a:p>
          <a:p>
            <a:r>
              <a:rPr lang="en-IN" b="1" i="0" dirty="0">
                <a:solidFill>
                  <a:srgbClr val="610B4B"/>
                </a:solidFill>
                <a:effectLst/>
                <a:latin typeface="erdana"/>
              </a:rPr>
              <a:t>Git log</a:t>
            </a:r>
            <a:r>
              <a:rPr lang="en-IN" b="1" dirty="0">
                <a:solidFill>
                  <a:srgbClr val="610B4B"/>
                </a:solidFill>
                <a:latin typeface="erdana"/>
              </a:rPr>
              <a:t> </a:t>
            </a:r>
            <a:r>
              <a:rPr lang="en-IN" dirty="0">
                <a:solidFill>
                  <a:srgbClr val="610B4B"/>
                </a:solidFill>
                <a:latin typeface="erdana"/>
              </a:rPr>
              <a:t>: </a:t>
            </a:r>
            <a:r>
              <a:rPr lang="en-US" b="0" i="0" dirty="0">
                <a:solidFill>
                  <a:srgbClr val="333333"/>
                </a:solidFill>
                <a:effectLst/>
                <a:latin typeface="inter-regular"/>
              </a:rPr>
              <a:t>used to check the commit history.</a:t>
            </a:r>
            <a:endParaRPr lang="en-IN" dirty="0">
              <a:solidFill>
                <a:srgbClr val="610B4B"/>
              </a:solidFill>
              <a:latin typeface="erdana"/>
            </a:endParaRPr>
          </a:p>
          <a:p>
            <a:r>
              <a:rPr lang="en-IN" b="1" i="0" dirty="0">
                <a:solidFill>
                  <a:srgbClr val="610B4B"/>
                </a:solidFill>
                <a:effectLst/>
                <a:latin typeface="erdana"/>
              </a:rPr>
              <a:t>Git remote</a:t>
            </a:r>
            <a:r>
              <a:rPr lang="en-IN" b="1" dirty="0">
                <a:solidFill>
                  <a:srgbClr val="610B4B"/>
                </a:solidFill>
                <a:latin typeface="erdana"/>
              </a:rPr>
              <a:t> </a:t>
            </a:r>
            <a:r>
              <a:rPr lang="en-IN" dirty="0">
                <a:solidFill>
                  <a:srgbClr val="610B4B"/>
                </a:solidFill>
                <a:latin typeface="erdana"/>
              </a:rPr>
              <a:t>: </a:t>
            </a:r>
            <a:r>
              <a:rPr lang="en-US" b="0" i="0" dirty="0">
                <a:solidFill>
                  <a:srgbClr val="333333"/>
                </a:solidFill>
                <a:effectLst/>
                <a:latin typeface="inter-regular"/>
              </a:rPr>
              <a:t>Git Remote command is used to connect your local repository to the remote server. This command allows you to create, view, and delete connections to other repositories.</a:t>
            </a:r>
            <a:endParaRPr lang="en-IN" b="0" i="0" dirty="0">
              <a:solidFill>
                <a:srgbClr val="610B4B"/>
              </a:solidFill>
              <a:effectLst/>
              <a:latin typeface="erdana"/>
            </a:endParaRPr>
          </a:p>
        </p:txBody>
      </p:sp>
    </p:spTree>
    <p:extLst>
      <p:ext uri="{BB962C8B-B14F-4D97-AF65-F5344CB8AC3E}">
        <p14:creationId xmlns:p14="http://schemas.microsoft.com/office/powerpoint/2010/main" val="294919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lstStyle/>
          <a:p>
            <a:r>
              <a:rPr lang="en-IN" b="1" i="0" dirty="0">
                <a:effectLst/>
                <a:latin typeface="GT Walsheim Pro"/>
              </a:rPr>
              <a:t>Repository</a:t>
            </a:r>
            <a:r>
              <a:rPr lang="en-IN" dirty="0">
                <a:solidFill>
                  <a:srgbClr val="610B4B"/>
                </a:solidFill>
                <a:latin typeface="erdana"/>
              </a:rPr>
              <a:t> : </a:t>
            </a:r>
            <a:r>
              <a:rPr lang="en-US" b="0" i="0" dirty="0">
                <a:solidFill>
                  <a:srgbClr val="4A5D85"/>
                </a:solidFill>
                <a:effectLst/>
                <a:latin typeface="-apple-system"/>
              </a:rPr>
              <a:t>In many ways, you can think of a Git repository as a directory that stores all the files, folders, and content needed for your project. What it actually is, is the object database of the project, storing everything from the files themselves, to the versions of those files, commits, deletions, et cetera. Repositories are not limited by user, and can be shared and copied</a:t>
            </a:r>
            <a:r>
              <a:rPr lang="en-IN" b="1" dirty="0">
                <a:solidFill>
                  <a:srgbClr val="4A5D85"/>
                </a:solidFill>
                <a:latin typeface="GT Walsheim Pro"/>
              </a:rPr>
              <a:t>.</a:t>
            </a:r>
          </a:p>
          <a:p>
            <a:r>
              <a:rPr lang="en-IN" dirty="0">
                <a:solidFill>
                  <a:srgbClr val="4A5D85"/>
                </a:solidFill>
                <a:latin typeface="GT Walsheim Pro"/>
              </a:rPr>
              <a:t>Changes are Personal to that Particular Repo</a:t>
            </a:r>
          </a:p>
          <a:p>
            <a:r>
              <a:rPr lang="en-IN" dirty="0">
                <a:solidFill>
                  <a:srgbClr val="C00000"/>
                </a:solidFill>
                <a:latin typeface="GT Walsheim Pro"/>
              </a:rPr>
              <a:t>Servers </a:t>
            </a:r>
            <a:r>
              <a:rPr lang="en-IN" dirty="0">
                <a:solidFill>
                  <a:srgbClr val="4A5D85"/>
                </a:solidFill>
                <a:latin typeface="GT Walsheim Pro"/>
              </a:rPr>
              <a:t>: It Stores All Repositories, It contain Metadata Also.</a:t>
            </a:r>
          </a:p>
          <a:p>
            <a:endParaRPr lang="en-IN" dirty="0">
              <a:solidFill>
                <a:srgbClr val="610B4B"/>
              </a:solidFill>
              <a:latin typeface="erdana"/>
            </a:endParaRPr>
          </a:p>
        </p:txBody>
      </p:sp>
    </p:spTree>
    <p:extLst>
      <p:ext uri="{BB962C8B-B14F-4D97-AF65-F5344CB8AC3E}">
        <p14:creationId xmlns:p14="http://schemas.microsoft.com/office/powerpoint/2010/main" val="1930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normAutofit fontScale="85000" lnSpcReduction="10000"/>
          </a:bodyPr>
          <a:lstStyle/>
          <a:p>
            <a:r>
              <a:rPr lang="en-IN" b="1" i="0" dirty="0">
                <a:solidFill>
                  <a:srgbClr val="C00000"/>
                </a:solidFill>
                <a:effectLst/>
                <a:latin typeface="erdana"/>
              </a:rPr>
              <a:t>Git config</a:t>
            </a:r>
            <a:r>
              <a:rPr lang="en-IN" b="1" dirty="0">
                <a:solidFill>
                  <a:srgbClr val="C00000"/>
                </a:solidFill>
                <a:latin typeface="erdana"/>
              </a:rPr>
              <a:t> </a:t>
            </a:r>
            <a:r>
              <a:rPr lang="en-IN" dirty="0">
                <a:solidFill>
                  <a:srgbClr val="610B4B"/>
                </a:solidFill>
                <a:latin typeface="erdana"/>
              </a:rPr>
              <a:t>: </a:t>
            </a:r>
            <a:r>
              <a:rPr lang="en-US" b="0" i="0" dirty="0">
                <a:solidFill>
                  <a:srgbClr val="333333"/>
                </a:solidFill>
                <a:effectLst/>
                <a:latin typeface="inter-regular"/>
              </a:rPr>
              <a:t>This command configures the user. The Git config command is the first and necessary command used on the Git command line. This command sets the author name and email address to be used with your commits</a:t>
            </a:r>
            <a:r>
              <a:rPr lang="en-IN" dirty="0">
                <a:solidFill>
                  <a:srgbClr val="610B4B"/>
                </a:solidFill>
                <a:latin typeface="erdana"/>
              </a:rPr>
              <a:t>.</a:t>
            </a:r>
          </a:p>
          <a:p>
            <a:pPr algn="just"/>
            <a:r>
              <a:rPr lang="en-US" sz="2100" b="1" i="0" dirty="0">
                <a:solidFill>
                  <a:srgbClr val="610B4B"/>
                </a:solidFill>
                <a:effectLst/>
                <a:latin typeface="Arial" panose="020B0604020202020204" pitchFamily="34" charset="0"/>
                <a:cs typeface="Arial" panose="020B0604020202020204" pitchFamily="34" charset="0"/>
              </a:rPr>
              <a:t>Git clone </a:t>
            </a:r>
            <a:r>
              <a:rPr lang="en-US" dirty="0">
                <a:solidFill>
                  <a:srgbClr val="610B4B"/>
                </a:solidFill>
                <a:latin typeface="erdana"/>
              </a:rPr>
              <a:t>: </a:t>
            </a:r>
            <a:r>
              <a:rPr lang="en-US" b="0" i="0" dirty="0">
                <a:solidFill>
                  <a:srgbClr val="333333"/>
                </a:solidFill>
                <a:effectLst/>
                <a:latin typeface="inter-regular"/>
              </a:rPr>
              <a:t>This command is used to make a copy of a repository from an existing URL. If I want a local copy of my repository from GitHub, this command allows creating a local copy of that repository on your local directory from the repository URL.</a:t>
            </a:r>
            <a:r>
              <a:rPr lang="en-US" b="1" i="0" dirty="0">
                <a:solidFill>
                  <a:srgbClr val="202124"/>
                </a:solidFill>
                <a:effectLst/>
                <a:latin typeface="arial" panose="020B0604020202020204" pitchFamily="34" charset="0"/>
              </a:rPr>
              <a:t> copy of that repo at in a new directory, at another location</a:t>
            </a:r>
            <a:r>
              <a:rPr lang="en-US" b="0" i="0" dirty="0">
                <a:solidFill>
                  <a:srgbClr val="202124"/>
                </a:solidFill>
                <a:effectLst/>
                <a:latin typeface="arial" panose="020B0604020202020204" pitchFamily="34" charset="0"/>
              </a:rPr>
              <a:t>. The original repository can be located on the local filesystem or on remote machine accessible supported protocols. The git clone command copies an existing Git repository.</a:t>
            </a:r>
          </a:p>
          <a:p>
            <a:pPr algn="just"/>
            <a:r>
              <a:rPr lang="en-IN" dirty="0"/>
              <a:t>Git Fork : </a:t>
            </a:r>
            <a:r>
              <a:rPr lang="en-US" dirty="0"/>
              <a:t> </a:t>
            </a:r>
            <a:r>
              <a:rPr lang="en-US" b="0" i="1" dirty="0">
                <a:solidFill>
                  <a:srgbClr val="212529"/>
                </a:solidFill>
                <a:effectLst/>
                <a:latin typeface="Arial" panose="020B0604020202020204" pitchFamily="34" charset="0"/>
                <a:cs typeface="Arial" panose="020B0604020202020204" pitchFamily="34" charset="0"/>
              </a:rPr>
              <a:t>When you fork a repository, you create a copy of the original repository but the repository remains on your GitHub account.</a:t>
            </a:r>
            <a:endParaRPr lang="en-IN" dirty="0">
              <a:solidFill>
                <a:srgbClr val="610B4B"/>
              </a:solidFill>
              <a:latin typeface="Arial" panose="020B0604020202020204" pitchFamily="34" charset="0"/>
              <a:cs typeface="Arial" panose="020B0604020202020204" pitchFamily="34" charset="0"/>
            </a:endParaRPr>
          </a:p>
          <a:p>
            <a:r>
              <a:rPr lang="en-IN" b="1" i="0" dirty="0">
                <a:solidFill>
                  <a:srgbClr val="610B4B"/>
                </a:solidFill>
                <a:effectLst/>
                <a:latin typeface="erdana"/>
              </a:rPr>
              <a:t>Git pull</a:t>
            </a:r>
            <a:r>
              <a:rPr lang="en-IN" b="1" dirty="0">
                <a:solidFill>
                  <a:srgbClr val="610B4B"/>
                </a:solidFill>
                <a:latin typeface="erdana"/>
              </a:rPr>
              <a:t> </a:t>
            </a:r>
            <a:r>
              <a:rPr lang="en-IN" dirty="0">
                <a:solidFill>
                  <a:srgbClr val="610B4B"/>
                </a:solidFill>
                <a:latin typeface="erdana"/>
              </a:rPr>
              <a:t>: </a:t>
            </a:r>
            <a:r>
              <a:rPr lang="en-US" b="0" i="0" dirty="0">
                <a:solidFill>
                  <a:srgbClr val="333333"/>
                </a:solidFill>
                <a:effectLst/>
                <a:latin typeface="inter-regular"/>
              </a:rPr>
              <a:t>Pull command is used to receive data from GitHub. It fetches and merges changes on the remote server to your Local Machine. Pull operation Is used for Synchronization between two repo.</a:t>
            </a:r>
          </a:p>
          <a:p>
            <a:endParaRPr lang="en-IN" b="0" i="0" dirty="0">
              <a:solidFill>
                <a:srgbClr val="610B4B"/>
              </a:solidFill>
              <a:effectLst/>
              <a:latin typeface="erdana"/>
            </a:endParaRPr>
          </a:p>
        </p:txBody>
      </p:sp>
    </p:spTree>
    <p:extLst>
      <p:ext uri="{BB962C8B-B14F-4D97-AF65-F5344CB8AC3E}">
        <p14:creationId xmlns:p14="http://schemas.microsoft.com/office/powerpoint/2010/main" val="283993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normAutofit fontScale="77500" lnSpcReduction="20000"/>
          </a:bodyPr>
          <a:lstStyle/>
          <a:p>
            <a:r>
              <a:rPr lang="en-IN" b="0" i="0" dirty="0">
                <a:solidFill>
                  <a:srgbClr val="610B4B"/>
                </a:solidFill>
                <a:effectLst/>
                <a:latin typeface="erdana"/>
              </a:rPr>
              <a:t>Git Tags :  Tags Assign a meaningful Name with A specific version in the repository. Once </a:t>
            </a:r>
            <a:r>
              <a:rPr lang="en-IN" dirty="0">
                <a:solidFill>
                  <a:srgbClr val="610B4B"/>
                </a:solidFill>
                <a:latin typeface="erdana"/>
              </a:rPr>
              <a:t>Tag is created for a particular save , even if you create a new commit, it will not be updated</a:t>
            </a:r>
          </a:p>
          <a:p>
            <a:r>
              <a:rPr lang="en-IN" b="0" i="0" dirty="0">
                <a:solidFill>
                  <a:srgbClr val="C00000"/>
                </a:solidFill>
                <a:effectLst/>
                <a:latin typeface="erdana"/>
              </a:rPr>
              <a:t>Git Branch : </a:t>
            </a:r>
            <a:r>
              <a:rPr lang="en-US" b="0" i="0" dirty="0">
                <a:solidFill>
                  <a:srgbClr val="202124"/>
                </a:solidFill>
                <a:effectLst/>
                <a:latin typeface="arial" panose="020B0604020202020204" pitchFamily="34" charset="0"/>
              </a:rPr>
              <a:t>You can take advantage of branching when working on new features or bug fixes because it isolates your work from that of other team members. A git branch is an independent line of development taken from the same source code.</a:t>
            </a:r>
          </a:p>
          <a:p>
            <a:pPr marL="0" indent="0">
              <a:buNone/>
            </a:pPr>
            <a:r>
              <a:rPr lang="en-US" dirty="0">
                <a:solidFill>
                  <a:srgbClr val="202124"/>
                </a:solidFill>
                <a:latin typeface="arial" panose="020B0604020202020204" pitchFamily="34" charset="0"/>
              </a:rPr>
              <a:t>   </a:t>
            </a:r>
            <a:r>
              <a:rPr lang="en-US" b="0" i="0" dirty="0">
                <a:solidFill>
                  <a:srgbClr val="333333"/>
                </a:solidFill>
                <a:effectLst/>
                <a:latin typeface="inter-regular"/>
              </a:rPr>
              <a:t>A Git project can have more than one branch. These branches are a pointer to a snapshot of your  changes. When you want to add a new feature or fix a bug, you spawn a new branch to summarize your changes.</a:t>
            </a:r>
          </a:p>
          <a:p>
            <a:r>
              <a:rPr lang="en-IN" dirty="0">
                <a:solidFill>
                  <a:schemeClr val="tx1">
                    <a:lumMod val="95000"/>
                    <a:lumOff val="5000"/>
                  </a:schemeClr>
                </a:solidFill>
                <a:latin typeface="erdana"/>
              </a:rPr>
              <a:t>Each task has one separate branch , </a:t>
            </a:r>
            <a:r>
              <a:rPr lang="en-IN" dirty="0" err="1">
                <a:solidFill>
                  <a:schemeClr val="tx1">
                    <a:lumMod val="95000"/>
                    <a:lumOff val="5000"/>
                  </a:schemeClr>
                </a:solidFill>
                <a:latin typeface="erdana"/>
              </a:rPr>
              <a:t>usefull</a:t>
            </a:r>
            <a:r>
              <a:rPr lang="en-IN" dirty="0">
                <a:solidFill>
                  <a:schemeClr val="tx1">
                    <a:lumMod val="95000"/>
                    <a:lumOff val="5000"/>
                  </a:schemeClr>
                </a:solidFill>
                <a:latin typeface="erdana"/>
              </a:rPr>
              <a:t> when you want to work </a:t>
            </a:r>
            <a:r>
              <a:rPr lang="en-IN" dirty="0" err="1">
                <a:solidFill>
                  <a:schemeClr val="tx1">
                    <a:lumMod val="95000"/>
                    <a:lumOff val="5000"/>
                  </a:schemeClr>
                </a:solidFill>
                <a:latin typeface="erdana"/>
              </a:rPr>
              <a:t>parallaly</a:t>
            </a:r>
            <a:r>
              <a:rPr lang="en-IN" dirty="0">
                <a:solidFill>
                  <a:schemeClr val="tx1">
                    <a:lumMod val="95000"/>
                    <a:lumOff val="5000"/>
                  </a:schemeClr>
                </a:solidFill>
                <a:latin typeface="erdana"/>
              </a:rPr>
              <a:t>, </a:t>
            </a:r>
          </a:p>
          <a:p>
            <a:r>
              <a:rPr lang="en-IN" b="0" i="0" dirty="0">
                <a:solidFill>
                  <a:schemeClr val="tx1">
                    <a:lumMod val="95000"/>
                    <a:lumOff val="5000"/>
                  </a:schemeClr>
                </a:solidFill>
                <a:effectLst/>
                <a:latin typeface="erdana"/>
              </a:rPr>
              <a:t>File created in workspace will be visible in any of the branch, workspace until you commit once you commit , then that file belongs to that particular branch</a:t>
            </a:r>
          </a:p>
          <a:p>
            <a:r>
              <a:rPr lang="en-IN" b="0" i="0" dirty="0">
                <a:solidFill>
                  <a:schemeClr val="tx1">
                    <a:lumMod val="95000"/>
                    <a:lumOff val="5000"/>
                  </a:schemeClr>
                </a:solidFill>
                <a:effectLst/>
                <a:latin typeface="erdana"/>
              </a:rPr>
              <a:t>Default Branch Is Master/main, when created new branch data of existing branch is copied to new branch</a:t>
            </a:r>
          </a:p>
          <a:p>
            <a:pPr marL="0" indent="0">
              <a:buNone/>
            </a:pPr>
            <a:endParaRPr lang="en-IN" b="0" i="0" dirty="0">
              <a:solidFill>
                <a:srgbClr val="610B4B"/>
              </a:solidFill>
              <a:effectLst/>
              <a:latin typeface="erdana"/>
            </a:endParaRPr>
          </a:p>
        </p:txBody>
      </p:sp>
    </p:spTree>
    <p:extLst>
      <p:ext uri="{BB962C8B-B14F-4D97-AF65-F5344CB8AC3E}">
        <p14:creationId xmlns:p14="http://schemas.microsoft.com/office/powerpoint/2010/main" val="45326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normAutofit/>
          </a:bodyPr>
          <a:lstStyle/>
          <a:p>
            <a:pPr marL="0" indent="0">
              <a:buNone/>
            </a:pPr>
            <a:r>
              <a:rPr lang="en-IN" dirty="0">
                <a:solidFill>
                  <a:srgbClr val="C00000"/>
                </a:solidFill>
                <a:latin typeface="erdana"/>
              </a:rPr>
              <a:t>Easier Branching : </a:t>
            </a:r>
            <a:r>
              <a:rPr lang="en-IN" dirty="0">
                <a:latin typeface="erdana"/>
              </a:rPr>
              <a:t>If you create a new branch , it will copy all the data to the new branch, when you created new branch, data of existing branch is copied to new branch</a:t>
            </a:r>
            <a:endParaRPr lang="en-IN" b="0" i="0" dirty="0">
              <a:solidFill>
                <a:srgbClr val="C00000"/>
              </a:solidFill>
              <a:effectLst/>
              <a:latin typeface="erdana"/>
            </a:endParaRPr>
          </a:p>
          <a:p>
            <a:pPr marL="0" indent="0">
              <a:buNone/>
            </a:pPr>
            <a:r>
              <a:rPr lang="en-IN" b="0" i="0" dirty="0">
                <a:solidFill>
                  <a:srgbClr val="C00000"/>
                </a:solidFill>
                <a:effectLst/>
                <a:latin typeface="erdana"/>
              </a:rPr>
              <a:t>Branching Strategy In Organization:  </a:t>
            </a:r>
            <a:r>
              <a:rPr lang="en-IN" b="0" i="0" dirty="0">
                <a:solidFill>
                  <a:srgbClr val="610B4B"/>
                </a:solidFill>
                <a:effectLst/>
                <a:latin typeface="erdana"/>
              </a:rPr>
              <a:t>we maintain our source </a:t>
            </a:r>
            <a:r>
              <a:rPr lang="en-IN" dirty="0">
                <a:solidFill>
                  <a:srgbClr val="610B4B"/>
                </a:solidFill>
                <a:latin typeface="erdana"/>
              </a:rPr>
              <a:t>code in master/main branch, every release we create </a:t>
            </a:r>
            <a:r>
              <a:rPr lang="en-IN" dirty="0" err="1">
                <a:solidFill>
                  <a:srgbClr val="610B4B"/>
                </a:solidFill>
                <a:latin typeface="erdana"/>
              </a:rPr>
              <a:t>seprate</a:t>
            </a:r>
            <a:r>
              <a:rPr lang="en-IN" dirty="0">
                <a:solidFill>
                  <a:srgbClr val="610B4B"/>
                </a:solidFill>
                <a:latin typeface="erdana"/>
              </a:rPr>
              <a:t> branch, where developer checking and last they merge with master branch.</a:t>
            </a:r>
          </a:p>
          <a:p>
            <a:r>
              <a:rPr lang="en-IN" b="1" i="0" dirty="0">
                <a:effectLst/>
                <a:latin typeface="GT Walsheim Pro"/>
              </a:rPr>
              <a:t>Merge</a:t>
            </a:r>
            <a:r>
              <a:rPr lang="en-IN" dirty="0">
                <a:solidFill>
                  <a:srgbClr val="610B4B"/>
                </a:solidFill>
                <a:latin typeface="erdana"/>
              </a:rPr>
              <a:t> : git merge is used to combine two branches, </a:t>
            </a:r>
            <a:r>
              <a:rPr lang="en-US" b="0" i="0" dirty="0">
                <a:solidFill>
                  <a:srgbClr val="4A5D85"/>
                </a:solidFill>
                <a:effectLst/>
                <a:latin typeface="-apple-system"/>
              </a:rPr>
              <a:t>Taking the changes from one branch and adding them into another branch.</a:t>
            </a:r>
          </a:p>
          <a:p>
            <a:r>
              <a:rPr lang="en-US" dirty="0">
                <a:solidFill>
                  <a:srgbClr val="4A5D85"/>
                </a:solidFill>
                <a:latin typeface="-apple-system"/>
              </a:rPr>
              <a:t>When same file having different content in different branches, if you do merge, conflict occurs (Resolve conflict then add and commit). Conflict occurs when you merge branches </a:t>
            </a:r>
            <a:endParaRPr lang="en-US" b="0" i="0" dirty="0">
              <a:solidFill>
                <a:srgbClr val="4A5D85"/>
              </a:solidFill>
              <a:effectLst/>
              <a:latin typeface="-apple-system"/>
            </a:endParaRPr>
          </a:p>
          <a:p>
            <a:pPr marL="0" indent="0">
              <a:buNone/>
            </a:pPr>
            <a:endParaRPr lang="en-IN" dirty="0">
              <a:solidFill>
                <a:srgbClr val="610B4B"/>
              </a:solidFill>
              <a:latin typeface="erdana"/>
            </a:endParaRPr>
          </a:p>
          <a:p>
            <a:pPr marL="0" indent="0">
              <a:buNone/>
            </a:pPr>
            <a:endParaRPr lang="en-IN" b="0" i="0" dirty="0">
              <a:solidFill>
                <a:srgbClr val="610B4B"/>
              </a:solidFill>
              <a:effectLst/>
              <a:latin typeface="erdana"/>
            </a:endParaRPr>
          </a:p>
        </p:txBody>
      </p:sp>
    </p:spTree>
    <p:extLst>
      <p:ext uri="{BB962C8B-B14F-4D97-AF65-F5344CB8AC3E}">
        <p14:creationId xmlns:p14="http://schemas.microsoft.com/office/powerpoint/2010/main" val="228781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normAutofit/>
          </a:bodyPr>
          <a:lstStyle/>
          <a:p>
            <a:pPr marL="0" indent="0">
              <a:buNone/>
            </a:pPr>
            <a:r>
              <a:rPr lang="en-IN" b="0" i="0" dirty="0">
                <a:solidFill>
                  <a:srgbClr val="610B4B"/>
                </a:solidFill>
                <a:effectLst/>
                <a:latin typeface="erdana"/>
              </a:rPr>
              <a:t>Git Reset : </a:t>
            </a:r>
            <a:r>
              <a:rPr lang="en-US" sz="1600" b="0" i="0" dirty="0">
                <a:solidFill>
                  <a:srgbClr val="202124"/>
                </a:solidFill>
                <a:effectLst/>
                <a:latin typeface="arial" panose="020B0604020202020204" pitchFamily="34" charset="0"/>
              </a:rPr>
              <a:t>git reset is </a:t>
            </a:r>
            <a:r>
              <a:rPr lang="en-US" sz="1600" b="1" i="0" dirty="0">
                <a:solidFill>
                  <a:srgbClr val="202124"/>
                </a:solidFill>
                <a:effectLst/>
                <a:latin typeface="arial" panose="020B0604020202020204" pitchFamily="34" charset="0"/>
              </a:rPr>
              <a:t>a powerful command that is used to undo local changes to the state of a Git repo.  To reset the changes from both staging area and working directory at a time.</a:t>
            </a:r>
          </a:p>
          <a:p>
            <a:pPr marL="0" indent="0">
              <a:buNone/>
            </a:pPr>
            <a:r>
              <a:rPr lang="en-IN" b="1" dirty="0">
                <a:solidFill>
                  <a:srgbClr val="610B4B"/>
                </a:solidFill>
                <a:latin typeface="erdana"/>
              </a:rPr>
              <a:t>Git Revert: </a:t>
            </a:r>
            <a:r>
              <a:rPr lang="en-IN" sz="1800" b="1" dirty="0">
                <a:solidFill>
                  <a:srgbClr val="610B4B"/>
                </a:solidFill>
                <a:latin typeface="erdana"/>
              </a:rPr>
              <a:t>Git revert is used after commit , when you push local repo then we can revert to previous change.</a:t>
            </a:r>
          </a:p>
          <a:p>
            <a:r>
              <a:rPr lang="en-US" b="0" i="0" dirty="0">
                <a:solidFill>
                  <a:srgbClr val="333333"/>
                </a:solidFill>
                <a:effectLst/>
                <a:latin typeface="inter-regular"/>
              </a:rPr>
              <a:t>In Git, the term revert is used to revert some changes. The git revert command is used to apply revert operation. It is an undo type command. However, it is not a traditional undo alternative. It does not delete any data in this process; instead, it will create a new change with the opposite effect and thereby undo the specified commit. Generally, git revert is a commit.</a:t>
            </a:r>
            <a:endParaRPr lang="en-US" b="1" dirty="0">
              <a:solidFill>
                <a:srgbClr val="202124"/>
              </a:solidFill>
              <a:latin typeface="arial" panose="020B0604020202020204" pitchFamily="34" charset="0"/>
            </a:endParaRPr>
          </a:p>
        </p:txBody>
      </p:sp>
    </p:spTree>
    <p:extLst>
      <p:ext uri="{BB962C8B-B14F-4D97-AF65-F5344CB8AC3E}">
        <p14:creationId xmlns:p14="http://schemas.microsoft.com/office/powerpoint/2010/main" val="50130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Git And </a:t>
            </a:r>
            <a:r>
              <a:rPr lang="en-US" dirty="0" err="1"/>
              <a:t>Github</a:t>
            </a:r>
            <a:endParaRPr lang="en-US" dirty="0"/>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77500" lnSpcReduction="20000"/>
          </a:bodyPr>
          <a:lstStyle/>
          <a:p>
            <a:pPr eaLnBrk="1" hangingPunct="1">
              <a:defRPr/>
            </a:pPr>
            <a:r>
              <a:rPr lang="en-US" altLang="en-US" sz="1800" b="1" dirty="0"/>
              <a:t>Git Is Source code Management tool: </a:t>
            </a:r>
            <a:r>
              <a:rPr lang="en-US" sz="2000" dirty="0">
                <a:solidFill>
                  <a:srgbClr val="4D4D4D"/>
                </a:solidFill>
                <a:latin typeface="+mj-lt"/>
              </a:rPr>
              <a:t>Source code management (SCM) is used to track modifications to a source code repository. </a:t>
            </a:r>
          </a:p>
          <a:p>
            <a:pPr eaLnBrk="1" hangingPunct="1">
              <a:defRPr/>
            </a:pPr>
            <a:r>
              <a:rPr lang="en-US" b="0" i="0" dirty="0">
                <a:solidFill>
                  <a:srgbClr val="202124"/>
                </a:solidFill>
                <a:effectLst/>
                <a:latin typeface="arial" panose="020B0604020202020204" pitchFamily="34" charset="0"/>
              </a:rPr>
              <a:t> It is a free and open-source version control system used to handle small to very large projects efficiently.</a:t>
            </a:r>
            <a:endParaRPr lang="en-US" sz="2000" dirty="0">
              <a:solidFill>
                <a:srgbClr val="4D4D4D"/>
              </a:solidFill>
              <a:latin typeface="+mj-lt"/>
            </a:endParaRPr>
          </a:p>
          <a:p>
            <a:pPr eaLnBrk="1" hangingPunct="1">
              <a:defRPr/>
            </a:pPr>
            <a:r>
              <a:rPr lang="en-US" sz="2000" dirty="0">
                <a:solidFill>
                  <a:schemeClr val="tx1"/>
                </a:solidFill>
                <a:latin typeface="+mj-lt"/>
              </a:rPr>
              <a:t>Source code management (SCM) is the process of tracking modifications and managing changes to source code. SCM allows developers and other stakeholders to see a complete history of all changes made to a shared codebase. </a:t>
            </a:r>
          </a:p>
          <a:p>
            <a:pPr eaLnBrk="1" hangingPunct="1">
              <a:defRPr/>
            </a:pPr>
            <a:r>
              <a:rPr lang="en-US" sz="2000" dirty="0">
                <a:solidFill>
                  <a:schemeClr val="tx1"/>
                </a:solidFill>
                <a:latin typeface="+mj-lt"/>
              </a:rPr>
              <a:t>This ensures developers are working with up-to-date code and that there are no conflicting code changes.</a:t>
            </a:r>
            <a:endParaRPr lang="en-US" altLang="en-US" sz="2000" b="1" dirty="0">
              <a:solidFill>
                <a:schemeClr val="tx1"/>
              </a:solidFill>
              <a:latin typeface="+mj-lt"/>
            </a:endParaRPr>
          </a:p>
          <a:p>
            <a:pPr eaLnBrk="1" hangingPunct="1">
              <a:defRPr/>
            </a:pPr>
            <a:r>
              <a:rPr lang="en-US" altLang="en-US" sz="2000" dirty="0">
                <a:latin typeface="+mj-lt"/>
              </a:rPr>
              <a:t>Every Development teams needs a good way to Manage changes and Version Code in their Codebases. </a:t>
            </a:r>
          </a:p>
          <a:p>
            <a:pPr eaLnBrk="1" hangingPunct="1">
              <a:defRPr/>
            </a:pPr>
            <a:r>
              <a:rPr lang="en-US" altLang="en-US" sz="2000" dirty="0">
                <a:latin typeface="+mj-lt"/>
              </a:rPr>
              <a:t>SCM Refers help that you keep track of your code with Complete history of changes</a:t>
            </a:r>
          </a:p>
          <a:p>
            <a:endParaRPr lang="en-US" dirty="0"/>
          </a:p>
        </p:txBody>
      </p:sp>
    </p:spTree>
    <p:extLst>
      <p:ext uri="{BB962C8B-B14F-4D97-AF65-F5344CB8AC3E}">
        <p14:creationId xmlns:p14="http://schemas.microsoft.com/office/powerpoint/2010/main" val="209429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normAutofit/>
          </a:bodyPr>
          <a:lstStyle/>
          <a:p>
            <a:pPr marL="0" indent="0">
              <a:buNone/>
            </a:pPr>
            <a:endParaRPr lang="en-IN" b="0" i="0" dirty="0">
              <a:solidFill>
                <a:srgbClr val="610B4B"/>
              </a:solidFill>
              <a:effectLst/>
              <a:latin typeface="erdana"/>
            </a:endParaRPr>
          </a:p>
        </p:txBody>
      </p:sp>
    </p:spTree>
    <p:extLst>
      <p:ext uri="{BB962C8B-B14F-4D97-AF65-F5344CB8AC3E}">
        <p14:creationId xmlns:p14="http://schemas.microsoft.com/office/powerpoint/2010/main" val="108455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Workflow of git</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normAutofit/>
          </a:bodyPr>
          <a:lstStyle/>
          <a:p>
            <a:pPr marL="0" indent="0">
              <a:buNone/>
            </a:pPr>
            <a:endParaRPr lang="en-IN" b="0" i="0" dirty="0">
              <a:solidFill>
                <a:srgbClr val="610B4B"/>
              </a:solidFill>
              <a:effectLst/>
              <a:latin typeface="erdana"/>
            </a:endParaRPr>
          </a:p>
        </p:txBody>
      </p:sp>
    </p:spTree>
    <p:extLst>
      <p:ext uri="{BB962C8B-B14F-4D97-AF65-F5344CB8AC3E}">
        <p14:creationId xmlns:p14="http://schemas.microsoft.com/office/powerpoint/2010/main" val="165432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normAutofit/>
          </a:bodyPr>
          <a:lstStyle/>
          <a:p>
            <a:pPr eaLnBrk="1" hangingPunct="1">
              <a:defRPr/>
            </a:pPr>
            <a:r>
              <a:rPr lang="en-US" altLang="en-US" sz="1600" b="1" dirty="0">
                <a:solidFill>
                  <a:srgbClr val="00B050"/>
                </a:solidFill>
                <a:latin typeface="Arial Black" panose="020B0A04020102020204" pitchFamily="34" charset="0"/>
              </a:rPr>
              <a:t>Benefits Of Source Code Management: </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34160"/>
            <a:ext cx="9603275" cy="4284749"/>
          </a:xfrm>
        </p:spPr>
        <p:txBody>
          <a:bodyPr>
            <a:normAutofit/>
          </a:bodyPr>
          <a:lstStyle/>
          <a:p>
            <a:r>
              <a:rPr lang="en-US" sz="1800" dirty="0">
                <a:solidFill>
                  <a:srgbClr val="4D4D4D"/>
                </a:solidFill>
              </a:rPr>
              <a:t>SCM has started tracking all the changes to a project over time, a detailed historical record of the projects life is created. This historical record can then be used to </a:t>
            </a:r>
            <a:r>
              <a:rPr lang="en-US" sz="1800" u="sng" dirty="0">
                <a:solidFill>
                  <a:srgbClr val="58ADE3"/>
                </a:solidFill>
                <a:hlinkClick r:id="rId4"/>
              </a:rPr>
              <a:t>‘undo’ changes</a:t>
            </a:r>
            <a:r>
              <a:rPr lang="en-US" sz="1800" dirty="0">
                <a:solidFill>
                  <a:srgbClr val="4D4D4D"/>
                </a:solidFill>
              </a:rPr>
              <a:t> to the codebase</a:t>
            </a:r>
            <a:endParaRPr lang="en-US" altLang="en-US" sz="1800" b="1" dirty="0"/>
          </a:p>
          <a:p>
            <a:r>
              <a:rPr lang="en-US" sz="1800" dirty="0">
                <a:solidFill>
                  <a:srgbClr val="4D4D4D"/>
                </a:solidFill>
              </a:rPr>
              <a:t>The SCM can instantly revert the codebase back to a previous point in time. </a:t>
            </a:r>
            <a:endParaRPr lang="en-US" altLang="en-US" sz="1800" b="1" dirty="0"/>
          </a:p>
          <a:p>
            <a:r>
              <a:rPr lang="en-US" sz="1800" dirty="0">
                <a:solidFill>
                  <a:srgbClr val="4D4D4D"/>
                </a:solidFill>
              </a:rPr>
              <a:t>When multiple developers are working within a shared codebase it is a common occurrence to make edits to a shared piece of code. </a:t>
            </a:r>
          </a:p>
          <a:p>
            <a:r>
              <a:rPr lang="en-US" sz="1600" dirty="0"/>
              <a:t>With SCM developers can work independently on separate branches of feature development, eventually merging them together</a:t>
            </a:r>
            <a:endParaRPr lang="en-US" sz="1800" dirty="0">
              <a:solidFill>
                <a:srgbClr val="4D4D4D"/>
              </a:solidFill>
            </a:endParaRPr>
          </a:p>
          <a:p>
            <a:r>
              <a:rPr lang="en-US" sz="1800" dirty="0">
                <a:solidFill>
                  <a:srgbClr val="4D4D4D"/>
                </a:solidFill>
              </a:rPr>
              <a:t>Separate developers may be working on a seemingly isolated feature, however this feature may use a shared code module. </a:t>
            </a:r>
          </a:p>
          <a:p>
            <a:r>
              <a:rPr lang="en-US" sz="1800" dirty="0">
                <a:solidFill>
                  <a:srgbClr val="000000"/>
                </a:solidFill>
                <a:latin typeface="+mj-lt"/>
              </a:rPr>
              <a:t>Source code management helps you and your team to work quickly and collaborate efficiently within your </a:t>
            </a:r>
            <a:r>
              <a:rPr lang="en-US" sz="1800" dirty="0">
                <a:solidFill>
                  <a:srgbClr val="2196F3"/>
                </a:solidFill>
                <a:latin typeface="+mj-lt"/>
                <a:hlinkClick r:id="rId5"/>
              </a:rPr>
              <a:t>DevOps</a:t>
            </a:r>
            <a:r>
              <a:rPr lang="en-US" sz="1800" dirty="0">
                <a:solidFill>
                  <a:srgbClr val="000000"/>
                </a:solidFill>
                <a:latin typeface="+mj-lt"/>
              </a:rPr>
              <a:t> workflow</a:t>
            </a:r>
          </a:p>
          <a:p>
            <a:endParaRPr lang="en-US" sz="1800" dirty="0">
              <a:solidFill>
                <a:srgbClr val="4D4D4D"/>
              </a:solidFill>
            </a:endParaRPr>
          </a:p>
          <a:p>
            <a:endParaRPr lang="en-US" sz="1800" dirty="0">
              <a:solidFill>
                <a:srgbClr val="4D4D4D"/>
              </a:solidFill>
            </a:endParaRPr>
          </a:p>
          <a:p>
            <a:endParaRPr lang="en-US" sz="1800" baseline="30000" dirty="0">
              <a:solidFill>
                <a:srgbClr val="4D4D4D"/>
              </a:solidFill>
            </a:endParaRPr>
          </a:p>
          <a:p>
            <a:endParaRPr lang="en-US" sz="2000" dirty="0">
              <a:solidFill>
                <a:srgbClr val="4D4D4D"/>
              </a:solidFill>
            </a:endParaRPr>
          </a:p>
          <a:p>
            <a:pPr lvl="0"/>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VERSION CONTROL SYSTEM (VCS) </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lstStyle/>
          <a:p>
            <a:r>
              <a:rPr lang="en-US" dirty="0"/>
              <a:t>Version control is a system that records changes to a file or set of files over time so that you can recall specific versions later. </a:t>
            </a:r>
          </a:p>
          <a:p>
            <a:r>
              <a:rPr lang="en-US" dirty="0"/>
              <a:t> It allows you to revert selected files back to a previous state, revert the entire project back to a previous state, compare changes over time, see who last modified something that might be causing a problem, who introduced an issue and when, and more. </a:t>
            </a:r>
          </a:p>
          <a:p>
            <a:r>
              <a:rPr lang="en-US" dirty="0"/>
              <a:t>Using a VCS also generally means that if you screw things up or lose files, you can easily recover</a:t>
            </a:r>
            <a:r>
              <a:rPr lang="en-US"/>
              <a:t>. </a:t>
            </a:r>
          </a:p>
          <a:p>
            <a:r>
              <a:rPr lang="en-US"/>
              <a:t>Here </a:t>
            </a:r>
            <a:r>
              <a:rPr lang="en-US" dirty="0"/>
              <a:t>version control is also called as source control its one and the same thing. SCM or VCM is one and the same</a:t>
            </a:r>
            <a:endParaRPr lang="en-US" sz="2000" dirty="0">
              <a:solidFill>
                <a:srgbClr val="000000"/>
              </a:solidFill>
              <a:latin typeface="+mj-lt"/>
            </a:endParaRPr>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TYPES OF VERSION CONTROL SYSTEM (VCS) </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493520"/>
            <a:ext cx="9603275" cy="3972825"/>
          </a:xfrm>
        </p:spPr>
        <p:txBody>
          <a:bodyPr/>
          <a:lstStyle/>
          <a:p>
            <a:pPr marL="0" indent="0">
              <a:buNone/>
            </a:pPr>
            <a:r>
              <a:rPr lang="en-US" dirty="0">
                <a:solidFill>
                  <a:srgbClr val="000000"/>
                </a:solidFill>
                <a:latin typeface="+mj-lt"/>
              </a:rPr>
              <a:t>Version control systems are tools that help a software team manage changes to source code over time.</a:t>
            </a:r>
          </a:p>
          <a:p>
            <a:r>
              <a:rPr lang="en-US" dirty="0">
                <a:solidFill>
                  <a:srgbClr val="000000"/>
                </a:solidFill>
                <a:latin typeface="+mj-lt"/>
              </a:rPr>
              <a:t> </a:t>
            </a:r>
            <a:r>
              <a:rPr lang="en-US" dirty="0"/>
              <a:t> Local VCS </a:t>
            </a:r>
          </a:p>
          <a:p>
            <a:pPr marL="285750" indent="-285750">
              <a:buFont typeface="Arial" panose="020B0604020202020204" pitchFamily="34" charset="0"/>
              <a:buChar char="•"/>
            </a:pPr>
            <a:r>
              <a:rPr lang="en-US" dirty="0"/>
              <a:t> Centralized VCS </a:t>
            </a:r>
          </a:p>
          <a:p>
            <a:pPr marL="285750" indent="-285750">
              <a:buFont typeface="Arial" panose="020B0604020202020204" pitchFamily="34" charset="0"/>
              <a:buChar char="•"/>
            </a:pPr>
            <a:r>
              <a:rPr lang="en-US" dirty="0"/>
              <a:t> Distributed VCS</a:t>
            </a:r>
          </a:p>
          <a:p>
            <a:endParaRPr lang="en-US" sz="2000" dirty="0">
              <a:solidFill>
                <a:srgbClr val="000000"/>
              </a:solidFill>
              <a:latin typeface="+mj-lt"/>
            </a:endParaRPr>
          </a:p>
        </p:txBody>
      </p:sp>
    </p:spTree>
    <p:extLst>
      <p:ext uri="{BB962C8B-B14F-4D97-AF65-F5344CB8AC3E}">
        <p14:creationId xmlns:p14="http://schemas.microsoft.com/office/powerpoint/2010/main" val="281641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152646" y="668126"/>
            <a:ext cx="9996851" cy="566763"/>
          </a:xfrm>
        </p:spPr>
        <p:txBody>
          <a:bodyPr/>
          <a:lstStyle/>
          <a:p>
            <a:r>
              <a:rPr lang="en-IN" dirty="0"/>
              <a:t>DISTRIBUTED VERSION CONTROL SYSTEM </a:t>
            </a:r>
            <a:endParaRPr lang="en-US"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758305" y="1463039"/>
            <a:ext cx="10675389" cy="4521201"/>
          </a:xfrm>
        </p:spPr>
        <p:txBody>
          <a:bodyPr/>
          <a:lstStyle/>
          <a:p>
            <a:pPr marL="285750" indent="-285750">
              <a:buFont typeface="Arial" panose="020B0604020202020204" pitchFamily="34" charset="0"/>
              <a:buChar char="•"/>
            </a:pPr>
            <a:r>
              <a:rPr lang="en-US" b="0" i="0" dirty="0">
                <a:solidFill>
                  <a:srgbClr val="273239"/>
                </a:solidFill>
                <a:effectLst/>
              </a:rPr>
              <a:t>Distributed version control systems contain multiple repositories. Each user has their own repository and working copy.</a:t>
            </a:r>
          </a:p>
          <a:p>
            <a:pPr marL="285750" indent="-285750">
              <a:buFont typeface="Arial" panose="020B0604020202020204" pitchFamily="34" charset="0"/>
              <a:buChar char="•"/>
            </a:pPr>
            <a:r>
              <a:rPr lang="en-US" b="0" i="0" dirty="0">
                <a:solidFill>
                  <a:srgbClr val="273239"/>
                </a:solidFill>
                <a:effectLst/>
                <a:latin typeface="urw-din"/>
              </a:rPr>
              <a:t>The most popular distributed version control systems are Git</a:t>
            </a:r>
          </a:p>
          <a:p>
            <a:pPr marL="285750" indent="-28575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dirty="0">
              <a:ea typeface="Tahoma" panose="020B0604030504040204" pitchFamily="34" charset="0"/>
              <a:cs typeface="Tahoma" panose="020B0604030504040204" pitchFamily="34" charset="0"/>
            </a:endParaRPr>
          </a:p>
        </p:txBody>
      </p:sp>
      <p:pic>
        <p:nvPicPr>
          <p:cNvPr id="8" name="Picture 2" descr="Lightbox">
            <a:extLst>
              <a:ext uri="{FF2B5EF4-FFF2-40B4-BE49-F238E27FC236}">
                <a16:creationId xmlns:a16="http://schemas.microsoft.com/office/drawing/2014/main" id="{C116E5FA-DF76-C47E-6AD0-542ECF0AC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845" y="2397443"/>
            <a:ext cx="612068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09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r>
              <a:rPr lang="en-US" dirty="0"/>
              <a:t>Git</a:t>
            </a: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4441363"/>
          </a:xfrm>
        </p:spPr>
        <p:txBody>
          <a:bodyPr/>
          <a:lstStyle/>
          <a:p>
            <a:r>
              <a:rPr lang="en-US" dirty="0"/>
              <a:t>Git : Software / Tool</a:t>
            </a:r>
          </a:p>
          <a:p>
            <a:r>
              <a:rPr lang="en-US" dirty="0" err="1"/>
              <a:t>Github</a:t>
            </a:r>
            <a:r>
              <a:rPr lang="en-US" dirty="0"/>
              <a:t> : Service</a:t>
            </a:r>
          </a:p>
          <a:p>
            <a:r>
              <a:rPr lang="en-US" dirty="0"/>
              <a:t>Gitlab : Service                Central Repo</a:t>
            </a:r>
          </a:p>
          <a:p>
            <a:pPr lvl="2"/>
            <a:endParaRPr lang="en-US" dirty="0"/>
          </a:p>
          <a:p>
            <a:endParaRPr lang="en-US" dirty="0"/>
          </a:p>
        </p:txBody>
      </p:sp>
      <p:cxnSp>
        <p:nvCxnSpPr>
          <p:cNvPr id="24" name="Straight Arrow Connector 23">
            <a:extLst>
              <a:ext uri="{FF2B5EF4-FFF2-40B4-BE49-F238E27FC236}">
                <a16:creationId xmlns:a16="http://schemas.microsoft.com/office/drawing/2014/main" id="{CABFA219-0FF3-6B9C-7EE5-D05B23F226FF}"/>
              </a:ext>
            </a:extLst>
          </p:cNvPr>
          <p:cNvCxnSpPr/>
          <p:nvPr/>
        </p:nvCxnSpPr>
        <p:spPr>
          <a:xfrm>
            <a:off x="3233651" y="2377440"/>
            <a:ext cx="822960" cy="284223"/>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491457A6-84B1-F885-2A7D-C8EF3898DA12}"/>
              </a:ext>
            </a:extLst>
          </p:cNvPr>
          <p:cNvCxnSpPr/>
          <p:nvPr/>
        </p:nvCxnSpPr>
        <p:spPr>
          <a:xfrm flipV="1">
            <a:off x="3233651" y="2759825"/>
            <a:ext cx="822960" cy="116379"/>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229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r>
              <a:rPr lang="en-US" dirty="0"/>
              <a:t>Why git is </a:t>
            </a:r>
            <a:r>
              <a:rPr lang="en-US" dirty="0" err="1"/>
              <a:t>importatnt</a:t>
            </a:r>
            <a:endParaRPr lang="en-US" dirty="0"/>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4441363"/>
          </a:xfrm>
        </p:spPr>
        <p:txBody>
          <a:bodyPr/>
          <a:lstStyle/>
          <a:p>
            <a:r>
              <a:rPr lang="en-US" b="0" i="0" dirty="0">
                <a:solidFill>
                  <a:srgbClr val="404953"/>
                </a:solidFill>
                <a:effectLst/>
                <a:latin typeface="-apple-system"/>
              </a:rPr>
              <a:t>The </a:t>
            </a:r>
            <a:r>
              <a:rPr lang="en-US" b="0" i="0" u="none" strike="noStrike" dirty="0" err="1">
                <a:solidFill>
                  <a:srgbClr val="00A562"/>
                </a:solidFill>
                <a:effectLst/>
                <a:latin typeface="-apple-system"/>
                <a:hlinkClick r:id="rId4"/>
              </a:rPr>
              <a:t>StackOverflow</a:t>
            </a:r>
            <a:r>
              <a:rPr lang="en-US" b="0" i="0" u="none" strike="noStrike" dirty="0">
                <a:solidFill>
                  <a:srgbClr val="00A562"/>
                </a:solidFill>
                <a:effectLst/>
                <a:latin typeface="-apple-system"/>
                <a:hlinkClick r:id="rId4"/>
              </a:rPr>
              <a:t> Developer survey</a:t>
            </a:r>
            <a:r>
              <a:rPr lang="en-US" b="0" i="0" dirty="0">
                <a:solidFill>
                  <a:srgbClr val="404953"/>
                </a:solidFill>
                <a:effectLst/>
                <a:latin typeface="-apple-system"/>
              </a:rPr>
              <a:t> results shown below show that </a:t>
            </a:r>
            <a:r>
              <a:rPr lang="en-US" b="1" i="0" dirty="0">
                <a:solidFill>
                  <a:srgbClr val="404953"/>
                </a:solidFill>
                <a:effectLst/>
                <a:latin typeface="-apple-system"/>
              </a:rPr>
              <a:t>93% of engineers use Git </a:t>
            </a:r>
            <a:r>
              <a:rPr lang="en-US" b="0" i="0" dirty="0">
                <a:solidFill>
                  <a:srgbClr val="404953"/>
                </a:solidFill>
                <a:effectLst/>
                <a:latin typeface="-apple-system"/>
              </a:rPr>
              <a:t>and it is a fundamental tool for them.</a:t>
            </a:r>
          </a:p>
          <a:p>
            <a:r>
              <a:rPr lang="en-US" b="1" i="0" dirty="0">
                <a:solidFill>
                  <a:srgbClr val="202124"/>
                </a:solidFill>
                <a:effectLst/>
                <a:latin typeface="arial" panose="020B0604020202020204" pitchFamily="34" charset="0"/>
              </a:rPr>
              <a:t>Git tracks the changes you make to files, so you have a record of what has been done, and you can revert to specific versions should you ever need to</a:t>
            </a:r>
            <a:r>
              <a:rPr lang="en-US" b="0" i="0" dirty="0">
                <a:solidFill>
                  <a:srgbClr val="202124"/>
                </a:solidFill>
                <a:effectLst/>
                <a:latin typeface="arial" panose="020B0604020202020204" pitchFamily="34" charset="0"/>
              </a:rPr>
              <a:t>.</a:t>
            </a:r>
            <a:endParaRPr lang="en-US" b="0" i="0" dirty="0">
              <a:solidFill>
                <a:srgbClr val="404953"/>
              </a:solidFill>
              <a:effectLst/>
              <a:latin typeface="-apple-system"/>
            </a:endParaRPr>
          </a:p>
          <a:p>
            <a:endParaRPr lang="en-US" dirty="0"/>
          </a:p>
          <a:p>
            <a:endParaRPr lang="en-US" dirty="0"/>
          </a:p>
        </p:txBody>
      </p:sp>
    </p:spTree>
    <p:extLst>
      <p:ext uri="{BB962C8B-B14F-4D97-AF65-F5344CB8AC3E}">
        <p14:creationId xmlns:p14="http://schemas.microsoft.com/office/powerpoint/2010/main" val="166517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C89F91-CD17-63E1-439E-4F3910788BC5}"/>
              </a:ext>
            </a:extLst>
          </p:cNvPr>
          <p:cNvSpPr>
            <a:spLocks noGrp="1"/>
          </p:cNvSpPr>
          <p:nvPr>
            <p:ph idx="1"/>
          </p:nvPr>
        </p:nvSpPr>
        <p:spPr/>
        <p:txBody>
          <a:bodyPr/>
          <a:lstStyle/>
          <a:p>
            <a:endParaRPr lang="en-IN"/>
          </a:p>
        </p:txBody>
      </p:sp>
      <p:sp>
        <p:nvSpPr>
          <p:cNvPr id="3" name="Text Placeholder 2">
            <a:extLst>
              <a:ext uri="{FF2B5EF4-FFF2-40B4-BE49-F238E27FC236}">
                <a16:creationId xmlns:a16="http://schemas.microsoft.com/office/drawing/2014/main" id="{D09C3323-D0AD-3B24-6465-045C81841A96}"/>
              </a:ext>
            </a:extLst>
          </p:cNvPr>
          <p:cNvSpPr>
            <a:spLocks noGrp="1"/>
          </p:cNvSpPr>
          <p:nvPr>
            <p:ph type="body" sz="half" idx="2"/>
          </p:nvPr>
        </p:nvSpPr>
        <p:spPr/>
        <p:txBody>
          <a:bodyPr/>
          <a:lstStyle/>
          <a:p>
            <a:endParaRPr lang="en-IN"/>
          </a:p>
        </p:txBody>
      </p:sp>
      <p:sp>
        <p:nvSpPr>
          <p:cNvPr id="4" name="Content Placeholder 3">
            <a:extLst>
              <a:ext uri="{FF2B5EF4-FFF2-40B4-BE49-F238E27FC236}">
                <a16:creationId xmlns:a16="http://schemas.microsoft.com/office/drawing/2014/main" id="{7E2E0BE7-8ADE-4288-E14A-5DA023AFB435}"/>
              </a:ext>
            </a:extLst>
          </p:cNvPr>
          <p:cNvSpPr>
            <a:spLocks noGrp="1"/>
          </p:cNvSpPr>
          <p:nvPr>
            <p:ph idx="12"/>
          </p:nvPr>
        </p:nvSpPr>
        <p:spPr/>
        <p:txBody>
          <a:bodyPr/>
          <a:lstStyle/>
          <a:p>
            <a:endParaRPr lang="en-IN"/>
          </a:p>
        </p:txBody>
      </p:sp>
      <p:sp>
        <p:nvSpPr>
          <p:cNvPr id="5" name="Content Placeholder 4">
            <a:extLst>
              <a:ext uri="{FF2B5EF4-FFF2-40B4-BE49-F238E27FC236}">
                <a16:creationId xmlns:a16="http://schemas.microsoft.com/office/drawing/2014/main" id="{A9122AAC-9FA5-5623-6A88-91797089D352}"/>
              </a:ext>
            </a:extLst>
          </p:cNvPr>
          <p:cNvSpPr>
            <a:spLocks noGrp="1"/>
          </p:cNvSpPr>
          <p:nvPr>
            <p:ph idx="13"/>
          </p:nvPr>
        </p:nvSpPr>
        <p:spPr/>
        <p:txBody>
          <a:bodyPr/>
          <a:lstStyle/>
          <a:p>
            <a:endParaRPr lang="en-IN"/>
          </a:p>
        </p:txBody>
      </p:sp>
      <p:sp>
        <p:nvSpPr>
          <p:cNvPr id="6" name="Text Placeholder 5">
            <a:extLst>
              <a:ext uri="{FF2B5EF4-FFF2-40B4-BE49-F238E27FC236}">
                <a16:creationId xmlns:a16="http://schemas.microsoft.com/office/drawing/2014/main" id="{BF92D7F0-CCE3-ECE1-3447-F17C397A502E}"/>
              </a:ext>
            </a:extLst>
          </p:cNvPr>
          <p:cNvSpPr>
            <a:spLocks noGrp="1"/>
          </p:cNvSpPr>
          <p:nvPr>
            <p:ph type="body" sz="half" idx="14"/>
          </p:nvPr>
        </p:nvSpPr>
        <p:spPr/>
        <p:txBody>
          <a:bodyPr/>
          <a:lstStyle/>
          <a:p>
            <a:endParaRPr lang="en-IN"/>
          </a:p>
        </p:txBody>
      </p:sp>
      <p:sp>
        <p:nvSpPr>
          <p:cNvPr id="7" name="Text Placeholder 6">
            <a:extLst>
              <a:ext uri="{FF2B5EF4-FFF2-40B4-BE49-F238E27FC236}">
                <a16:creationId xmlns:a16="http://schemas.microsoft.com/office/drawing/2014/main" id="{6E6D1D73-3EE5-C420-E45A-D0A3D7A1AEBC}"/>
              </a:ext>
            </a:extLst>
          </p:cNvPr>
          <p:cNvSpPr>
            <a:spLocks noGrp="1"/>
          </p:cNvSpPr>
          <p:nvPr>
            <p:ph type="body" sz="half" idx="15"/>
          </p:nvPr>
        </p:nvSpPr>
        <p:spPr/>
        <p:txBody>
          <a:bodyPr/>
          <a:lstStyle/>
          <a:p>
            <a:endParaRPr lang="en-IN"/>
          </a:p>
        </p:txBody>
      </p:sp>
      <p:sp>
        <p:nvSpPr>
          <p:cNvPr id="9" name="Title 8">
            <a:extLst>
              <a:ext uri="{FF2B5EF4-FFF2-40B4-BE49-F238E27FC236}">
                <a16:creationId xmlns:a16="http://schemas.microsoft.com/office/drawing/2014/main" id="{52472F16-B53F-C8F5-630D-49C6BB6C902C}"/>
              </a:ext>
            </a:extLst>
          </p:cNvPr>
          <p:cNvSpPr>
            <a:spLocks noGrp="1"/>
          </p:cNvSpPr>
          <p:nvPr>
            <p:ph type="title"/>
          </p:nvPr>
        </p:nvSpPr>
        <p:spPr/>
        <p:txBody>
          <a:bodyPr/>
          <a:lstStyle/>
          <a:p>
            <a:endParaRPr lang="en-IN"/>
          </a:p>
        </p:txBody>
      </p:sp>
      <p:pic>
        <p:nvPicPr>
          <p:cNvPr id="2050" name="Picture 2" descr="percentage of engineers using Git as a fundamental developer tool.">
            <a:extLst>
              <a:ext uri="{FF2B5EF4-FFF2-40B4-BE49-F238E27FC236}">
                <a16:creationId xmlns:a16="http://schemas.microsoft.com/office/drawing/2014/main" id="{4028B1DA-0C7E-A21A-3B0E-EC619D5A9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040" y="309070"/>
            <a:ext cx="9133839"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50258"/>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775</TotalTime>
  <Words>1719</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-apple-system</vt:lpstr>
      <vt:lpstr>Arial</vt:lpstr>
      <vt:lpstr>Arial</vt:lpstr>
      <vt:lpstr>Arial Black</vt:lpstr>
      <vt:lpstr>Calibri</vt:lpstr>
      <vt:lpstr>erdana</vt:lpstr>
      <vt:lpstr>Gill Sans MT</vt:lpstr>
      <vt:lpstr>GT Walsheim Pro</vt:lpstr>
      <vt:lpstr>inter-regular</vt:lpstr>
      <vt:lpstr>Montserrat</vt:lpstr>
      <vt:lpstr>Red Hat Text</vt:lpstr>
      <vt:lpstr>urw-din</vt:lpstr>
      <vt:lpstr>Gallery</vt:lpstr>
      <vt:lpstr>Devops</vt:lpstr>
      <vt:lpstr>Git And Github</vt:lpstr>
      <vt:lpstr>Benefits Of Source Code Management: </vt:lpstr>
      <vt:lpstr>VERSION CONTROL SYSTEM (VCS) </vt:lpstr>
      <vt:lpstr>TYPES OF VERSION CONTROL SYSTEM (VCS) </vt:lpstr>
      <vt:lpstr>DISTRIBUTED VERSION CONTROL SYSTEM </vt:lpstr>
      <vt:lpstr>Git</vt:lpstr>
      <vt:lpstr>Why git is importatnt</vt:lpstr>
      <vt:lpstr>PowerPoint Presentation</vt:lpstr>
      <vt:lpstr>Role of GIT in DevOps</vt:lpstr>
      <vt:lpstr>Role of GIT in DevOps</vt:lpstr>
      <vt:lpstr>Workflow of git</vt:lpstr>
      <vt:lpstr>Workflow of git</vt:lpstr>
      <vt:lpstr>Workflow of git</vt:lpstr>
      <vt:lpstr>Workflow of git</vt:lpstr>
      <vt:lpstr>Workflow of git</vt:lpstr>
      <vt:lpstr>Workflow of git</vt:lpstr>
      <vt:lpstr>Workflow of git</vt:lpstr>
      <vt:lpstr>Workflow of git</vt:lpstr>
      <vt:lpstr>Workflow of git</vt:lpstr>
      <vt:lpstr>Workflow of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Sachin Jadhav</dc:creator>
  <cp:lastModifiedBy>Sachin Jadhav</cp:lastModifiedBy>
  <cp:revision>15</cp:revision>
  <dcterms:created xsi:type="dcterms:W3CDTF">2022-08-16T11:45:43Z</dcterms:created>
  <dcterms:modified xsi:type="dcterms:W3CDTF">2022-08-24T04:18:10Z</dcterms:modified>
</cp:coreProperties>
</file>