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9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B33BE9-76AB-00CD-86EB-B5AF588B0D35}" v="51" dt="2023-11-13T02:07:45.558"/>
    <p1510:client id="{3E1C03BB-FB08-8CDF-AB71-BD0D9A3E462D}" v="7" dt="2023-11-13T01:58:34.528"/>
    <p1510:client id="{7F54DEED-7800-A662-580B-8D456A82240F}" v="253" dt="2023-11-13T07:48:39.965"/>
    <p1510:client id="{DE316CA9-0827-1AEA-5D43-AEE537691290}" v="770" dt="2023-11-13T04:35:19.804"/>
    <p1510:client id="{EE58A242-B3FA-5538-1BE9-218537EDA665}" v="114" dt="2023-11-13T21:31:36.459"/>
    <p1510:client id="{F5C137D1-C8B0-D41A-C540-13DA5D4B8488}" v="93" dt="2023-11-13T01:55:18.6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13" autoAdjust="0"/>
    <p:restoredTop sz="94660"/>
  </p:normalViewPr>
  <p:slideViewPr>
    <p:cSldViewPr snapToGrid="0">
      <p:cViewPr varScale="1">
        <p:scale>
          <a:sx n="75" d="100"/>
          <a:sy n="75" d="100"/>
        </p:scale>
        <p:origin x="2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01-Dec-23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30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01-Dec-23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09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01-Dec-23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68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01-Dec-23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231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01-Dec-23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60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01-Dec-23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553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01-Dec-23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01-Dec-23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27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01-Dec-23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125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01-Dec-23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32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01-Dec-23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08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F07CD3FD-BE54-4400-942B-C6C15AA73DFD}" type="datetimeFigureOut">
              <a:rPr lang="en-US" smtClean="0"/>
              <a:t>01-Dec-23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45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2" r:id="rId6"/>
    <p:sldLayoutId id="2147483938" r:id="rId7"/>
    <p:sldLayoutId id="2147483939" r:id="rId8"/>
    <p:sldLayoutId id="2147483940" r:id="rId9"/>
    <p:sldLayoutId id="2147483941" r:id="rId10"/>
    <p:sldLayoutId id="214748394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1371600"/>
            <a:ext cx="3943762" cy="131444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kern="1200" dirty="0"/>
              <a:t>Feature-Based Reinforcement Learning for the Rubik Cube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914400" y="2853369"/>
            <a:ext cx="3943762" cy="308846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/>
          </a:p>
          <a:p>
            <a:pPr marL="457200" indent="-457200">
              <a:buFont typeface="Wingdings" panose="020B0604020202020204" pitchFamily="34" charset="0"/>
              <a:buChar char="v"/>
            </a:pPr>
            <a:r>
              <a:rPr lang="en-US" dirty="0"/>
              <a:t>B V N S PRIYANKA</a:t>
            </a:r>
          </a:p>
          <a:p>
            <a:pPr marL="457200" indent="-457200">
              <a:buFont typeface="Wingdings" panose="020B0604020202020204" pitchFamily="34" charset="0"/>
              <a:buChar char="v"/>
            </a:pPr>
            <a:r>
              <a:rPr lang="en-US" dirty="0"/>
              <a:t>S SANTOSH KUMAR</a:t>
            </a:r>
          </a:p>
          <a:p>
            <a:pPr marL="457200" indent="-457200">
              <a:buFont typeface="Wingdings" panose="020B0604020202020204" pitchFamily="34" charset="0"/>
              <a:buChar char="v"/>
            </a:pPr>
            <a:r>
              <a:rPr lang="en-US" dirty="0"/>
              <a:t>K S RISHIKESHWAR</a:t>
            </a:r>
          </a:p>
        </p:txBody>
      </p:sp>
      <p:pic>
        <p:nvPicPr>
          <p:cNvPr id="151" name="Picture 150" descr="Light blue 3D cubes suspended on the air with a dark blue 3D cube on the surface">
            <a:extLst>
              <a:ext uri="{FF2B5EF4-FFF2-40B4-BE49-F238E27FC236}">
                <a16:creationId xmlns:a16="http://schemas.microsoft.com/office/drawing/2014/main" id="{DA8FCD08-E440-033C-9F12-4D8E7342FB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583"/>
          <a:stretch/>
        </p:blipFill>
        <p:spPr>
          <a:xfrm>
            <a:off x="5679452" y="10"/>
            <a:ext cx="6512547" cy="6857990"/>
          </a:xfrm>
          <a:prstGeom prst="rect">
            <a:avLst/>
          </a:prstGeom>
          <a:noFill/>
        </p:spPr>
      </p:pic>
      <p:sp>
        <p:nvSpPr>
          <p:cNvPr id="389" name="Date Placeholder 3">
            <a:extLst>
              <a:ext uri="{FF2B5EF4-FFF2-40B4-BE49-F238E27FC236}">
                <a16:creationId xmlns:a16="http://schemas.microsoft.com/office/drawing/2014/main" id="{E36EB3A5-E8FB-48A5-BB59-1E449A9F73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262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7B991A3-FCCB-4921-B21C-3336FFF5089B}" type="datetime1">
              <a:rPr lang="en-US" smtClean="0"/>
              <a:pPr>
                <a:spcAft>
                  <a:spcPts val="600"/>
                </a:spcAft>
              </a:pPr>
              <a:t>01-Dec-23</a:t>
            </a:fld>
            <a:endParaRPr lang="en-US"/>
          </a:p>
        </p:txBody>
      </p:sp>
      <p:sp>
        <p:nvSpPr>
          <p:cNvPr id="390" name="Footer Placeholder 4">
            <a:extLst>
              <a:ext uri="{FF2B5EF4-FFF2-40B4-BE49-F238E27FC236}">
                <a16:creationId xmlns:a16="http://schemas.microsoft.com/office/drawing/2014/main" id="{4B21C378-352D-4BF8-BD65-16270960E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endParaRPr lang="en-US" dirty="0">
              <a:solidFill>
                <a:srgbClr val="FFFFFF"/>
              </a:solidFill>
            </a:endParaRPr>
          </a:p>
          <a:p>
            <a:pPr>
              <a:spcAft>
                <a:spcPts val="60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91" name="Slide Number Placeholder 5">
            <a:extLst>
              <a:ext uri="{FF2B5EF4-FFF2-40B4-BE49-F238E27FC236}">
                <a16:creationId xmlns:a16="http://schemas.microsoft.com/office/drawing/2014/main" id="{28B954E5-2A8D-44FA-ABD2-4DE4CE1EE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B6A0707-BFCA-4BDD-8B25-E2A14A0F80A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ight blue 3D cubes suspended on the air with a dark blue 3D cube on the surface">
            <a:extLst>
              <a:ext uri="{FF2B5EF4-FFF2-40B4-BE49-F238E27FC236}">
                <a16:creationId xmlns:a16="http://schemas.microsoft.com/office/drawing/2014/main" id="{577FE165-ABBF-6088-B225-269BEC17E0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10"/>
            <a:ext cx="12191980" cy="6857989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361DED-D0B9-76C6-F77F-3B317C210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1371600"/>
            <a:ext cx="4532128" cy="3607591"/>
          </a:xfrm>
        </p:spPr>
        <p:txBody>
          <a:bodyPr>
            <a:normAutofit/>
          </a:bodyPr>
          <a:lstStyle/>
          <a:p>
            <a:r>
              <a:rPr lang="en-GB" b="1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19C08-0D6B-725B-CBCD-63576FB27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9156" y="1371601"/>
            <a:ext cx="4694326" cy="4419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/>
              <a:t>Project Topic</a:t>
            </a:r>
          </a:p>
          <a:p>
            <a:r>
              <a:rPr lang="en-GB" b="1" dirty="0"/>
              <a:t>Objective</a:t>
            </a:r>
          </a:p>
          <a:p>
            <a:r>
              <a:rPr lang="en-GB" b="1" dirty="0"/>
              <a:t>Approach</a:t>
            </a:r>
          </a:p>
          <a:p>
            <a:r>
              <a:rPr lang="en-GB" b="1" dirty="0"/>
              <a:t>Deliverables</a:t>
            </a:r>
          </a:p>
          <a:p>
            <a:r>
              <a:rPr lang="en-GB" b="1" dirty="0"/>
              <a:t>Evaluation Methodology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EB1A52EE-85AC-49BB-A681-8AB7D675D9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262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38A62C4-9532-477E-82D0-1BD0CBC71971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01-Dec-23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2E740899-0F0E-42D8-ACE8-A38B9E329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3398229-0FB9-4488-9B09-AB5AFB540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B6A0707-BFCA-4BDD-8B25-E2A14A0F80A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043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top view of wooden blocks on a white background">
            <a:extLst>
              <a:ext uri="{FF2B5EF4-FFF2-40B4-BE49-F238E27FC236}">
                <a16:creationId xmlns:a16="http://schemas.microsoft.com/office/drawing/2014/main" id="{88DCA84A-842C-AF77-0C7E-A262634D10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24003" b="-1"/>
          <a:stretch/>
        </p:blipFill>
        <p:spPr>
          <a:xfrm>
            <a:off x="2553" y="10"/>
            <a:ext cx="7789133" cy="685799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7CDF16-A745-3C73-8E49-646FA4051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5181600" cy="4111315"/>
          </a:xfrm>
        </p:spPr>
        <p:txBody>
          <a:bodyPr anchor="b"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Project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E0E03-E9B2-E2DB-B1DD-39505F385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5360" y="1001864"/>
            <a:ext cx="2757913" cy="493996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GB"/>
              <a:t>We aim to tackle Rubik's cube conundrum, by using feature-based Q-Learning, a robust reinforcement learning technique, with pattern database to assess the quality of nearly completed cubes.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1F044AAC-B761-4B43-A7F5-E83A2E6C3D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262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38A62C4-9532-477E-82D0-1BD0CBC71971}" type="datetime1"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01-Dec-23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A5D6226-C153-4C5F-B30C-5656FEDF3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6091187-3CD7-4891-BB4A-9A3F2309F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B6A0707-BFCA-4BDD-8B25-E2A14A0F80A6}" type="slidenum">
              <a:rPr lang="en-US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07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3A279-45E8-08AA-7F6E-00E5DB346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2" y="914400"/>
            <a:ext cx="4766661" cy="1852323"/>
          </a:xfrm>
        </p:spPr>
        <p:txBody>
          <a:bodyPr>
            <a:normAutofit/>
          </a:bodyPr>
          <a:lstStyle/>
          <a:p>
            <a:r>
              <a:rPr lang="en-GB" b="1"/>
              <a:t>Statement of project Objectives</a:t>
            </a:r>
          </a:p>
          <a:p>
            <a:endParaRPr lang="en-GB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D1D11-96F8-42F4-95D4-C3A3F453E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53369"/>
            <a:ext cx="4766661" cy="3088461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lnSpc>
                <a:spcPct val="110000"/>
              </a:lnSpc>
              <a:buAutoNum type="arabicPeriod"/>
            </a:pPr>
            <a:r>
              <a:rPr lang="en-GB" sz="1300"/>
              <a:t>Creating solution that addresses the challenge of solving a Rubik's Cube after undergoing a specific number of random moves</a:t>
            </a:r>
            <a:endParaRPr lang="en-US" sz="1300"/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en-GB" sz="1300"/>
              <a:t>Implement and optimize algorithms that can efficiently navigate the Rubik's Cube state space, considering the limitation of side turns to 180 degrees.</a:t>
            </a: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en-GB" sz="1300"/>
              <a:t>Establishing a mechanism to identify a goal state for each execution by setting the parameter "n" to a maximum value of 5.</a:t>
            </a: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en-GB" sz="1300"/>
              <a:t>Investigate and experiment with the parameter "n" within the range of 6 to 10 to enhance the success rate in achieving a solution for the Rubik's Cube.</a:t>
            </a:r>
          </a:p>
        </p:txBody>
      </p:sp>
      <p:pic>
        <p:nvPicPr>
          <p:cNvPr id="26" name="Picture 25" descr="Close up of colourful toy blocks">
            <a:extLst>
              <a:ext uri="{FF2B5EF4-FFF2-40B4-BE49-F238E27FC236}">
                <a16:creationId xmlns:a16="http://schemas.microsoft.com/office/drawing/2014/main" id="{B66A1B94-E799-05F6-C481-DBD9223F30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627" r="2" b="22539"/>
          <a:stretch/>
        </p:blipFill>
        <p:spPr>
          <a:xfrm>
            <a:off x="6510936" y="1009643"/>
            <a:ext cx="5681061" cy="2458646"/>
          </a:xfrm>
          <a:prstGeom prst="rect">
            <a:avLst/>
          </a:prstGeom>
          <a:noFill/>
        </p:spPr>
      </p:pic>
      <p:pic>
        <p:nvPicPr>
          <p:cNvPr id="28" name="Picture 27" descr="Cube of stacked chalk pastels">
            <a:extLst>
              <a:ext uri="{FF2B5EF4-FFF2-40B4-BE49-F238E27FC236}">
                <a16:creationId xmlns:a16="http://schemas.microsoft.com/office/drawing/2014/main" id="{F43E482D-3700-611E-4762-A6D5333180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801" r="2" b="22690"/>
          <a:stretch/>
        </p:blipFill>
        <p:spPr>
          <a:xfrm>
            <a:off x="6510938" y="3429436"/>
            <a:ext cx="5681061" cy="2408409"/>
          </a:xfrm>
          <a:prstGeom prst="rect">
            <a:avLst/>
          </a:prstGeom>
          <a:noFill/>
        </p:spPr>
      </p:pic>
      <p:sp>
        <p:nvSpPr>
          <p:cNvPr id="23" name="Date Placeholder 3">
            <a:extLst>
              <a:ext uri="{FF2B5EF4-FFF2-40B4-BE49-F238E27FC236}">
                <a16:creationId xmlns:a16="http://schemas.microsoft.com/office/drawing/2014/main" id="{1F044AAC-B761-4B43-A7F5-E83A2E6C3D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262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38A62C4-9532-477E-82D0-1BD0CBC71971}" type="datetime1"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01-Dec-23</a:t>
            </a:fld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5A5D6226-C153-4C5F-B30C-5656FEDF3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86091187-3CD7-4891-BB4A-9A3F2309F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B6A0707-BFCA-4BDD-8B25-E2A14A0F80A6}" type="slidenum">
              <a:rPr lang="en-US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6163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152E0-82A6-1CD4-2EEA-B93DD2204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1371600"/>
            <a:ext cx="3943762" cy="1314443"/>
          </a:xfrm>
        </p:spPr>
        <p:txBody>
          <a:bodyPr>
            <a:normAutofit/>
          </a:bodyPr>
          <a:lstStyle/>
          <a:p>
            <a:r>
              <a:rPr lang="en-GB"/>
              <a:t>Approach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9D298-6F3D-AD97-2CC9-4B63482EB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53369"/>
            <a:ext cx="3943762" cy="3088460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lnSpc>
                <a:spcPct val="110000"/>
              </a:lnSpc>
              <a:buFont typeface="Wingdings" panose="020B0604020202020204" pitchFamily="34" charset="0"/>
              <a:buChar char="§"/>
            </a:pPr>
            <a:r>
              <a:rPr lang="en-GB" sz="1700" b="1"/>
              <a:t>State Representation</a:t>
            </a:r>
          </a:p>
          <a:p>
            <a:pPr marL="457200" indent="-457200">
              <a:lnSpc>
                <a:spcPct val="110000"/>
              </a:lnSpc>
              <a:buFont typeface="Wingdings" panose="020B0604020202020204" pitchFamily="34" charset="0"/>
              <a:buChar char="§"/>
            </a:pPr>
            <a:r>
              <a:rPr lang="en-GB" sz="1700" b="1"/>
              <a:t>Action Space</a:t>
            </a:r>
          </a:p>
          <a:p>
            <a:pPr marL="457200" indent="-457200">
              <a:lnSpc>
                <a:spcPct val="110000"/>
              </a:lnSpc>
              <a:buFont typeface="Wingdings" panose="020B0604020202020204" pitchFamily="34" charset="0"/>
              <a:buChar char="§"/>
            </a:pPr>
            <a:r>
              <a:rPr lang="en-GB" sz="1700" b="1"/>
              <a:t>Reward System Design</a:t>
            </a:r>
          </a:p>
          <a:p>
            <a:pPr marL="457200" indent="-457200">
              <a:lnSpc>
                <a:spcPct val="110000"/>
              </a:lnSpc>
              <a:buFont typeface="Wingdings" panose="020B0604020202020204" pitchFamily="34" charset="0"/>
              <a:buChar char="§"/>
            </a:pPr>
            <a:r>
              <a:rPr lang="en-GB" sz="1700" b="1"/>
              <a:t>Q-Learning Algorithm implementation</a:t>
            </a:r>
          </a:p>
          <a:p>
            <a:pPr marL="457200" indent="-457200">
              <a:lnSpc>
                <a:spcPct val="110000"/>
              </a:lnSpc>
              <a:buFont typeface="Wingdings" panose="020B0604020202020204" pitchFamily="34" charset="0"/>
              <a:buChar char="§"/>
            </a:pPr>
            <a:r>
              <a:rPr lang="en-GB" sz="1700" b="1"/>
              <a:t>Exploration-Exploitation Strategy</a:t>
            </a:r>
          </a:p>
          <a:p>
            <a:pPr marL="457200" indent="-457200">
              <a:lnSpc>
                <a:spcPct val="110000"/>
              </a:lnSpc>
              <a:buFont typeface="Wingdings" panose="020B0604020202020204" pitchFamily="34" charset="0"/>
              <a:buChar char="§"/>
            </a:pPr>
            <a:r>
              <a:rPr lang="en-GB" sz="1700" b="1"/>
              <a:t>Training and testing the Agent</a:t>
            </a:r>
          </a:p>
        </p:txBody>
      </p:sp>
      <p:pic>
        <p:nvPicPr>
          <p:cNvPr id="20" name="Picture 19" descr="A network formed by white dots">
            <a:extLst>
              <a:ext uri="{FF2B5EF4-FFF2-40B4-BE49-F238E27FC236}">
                <a16:creationId xmlns:a16="http://schemas.microsoft.com/office/drawing/2014/main" id="{5C25AD81-7F9E-D752-560D-CD3424B201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39" r="13438" b="-1"/>
          <a:stretch/>
        </p:blipFill>
        <p:spPr>
          <a:xfrm>
            <a:off x="5679452" y="10"/>
            <a:ext cx="6512547" cy="6857990"/>
          </a:xfrm>
          <a:prstGeom prst="rect">
            <a:avLst/>
          </a:prstGeom>
          <a:noFill/>
        </p:spPr>
      </p:pic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1F044AAC-B761-4B43-A7F5-E83A2E6C3D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262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38A62C4-9532-477E-82D0-1BD0CBC71971}" type="datetime1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01-Dec-23</a:t>
            </a:fld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Footer Placeholder 4">
            <a:extLst>
              <a:ext uri="{FF2B5EF4-FFF2-40B4-BE49-F238E27FC236}">
                <a16:creationId xmlns:a16="http://schemas.microsoft.com/office/drawing/2014/main" id="{90DE3F8B-4D58-4124-A324-81F844C0C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Aft>
                <a:spcPts val="600"/>
              </a:spcAft>
            </a:pP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86091187-3CD7-4891-BB4A-9A3F2309F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B6A0707-BFCA-4BDD-8B25-E2A14A0F80A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5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CD053-D50B-268B-FF35-6F123D73E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1371600"/>
            <a:ext cx="3943762" cy="1314443"/>
          </a:xfrm>
        </p:spPr>
        <p:txBody>
          <a:bodyPr>
            <a:normAutofit/>
          </a:bodyPr>
          <a:lstStyle/>
          <a:p>
            <a:r>
              <a:rPr lang="en-GB"/>
              <a:t>Deliverables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69A830A7-CC1B-4017-88D8-4397E731B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53369"/>
            <a:ext cx="3943762" cy="3088460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lnSpc>
                <a:spcPct val="110000"/>
              </a:lnSpc>
            </a:pPr>
            <a:r>
              <a:rPr lang="en-US" sz="1700" dirty="0"/>
              <a:t>Python code for solving </a:t>
            </a:r>
            <a:r>
              <a:rPr lang="en-US" sz="1700" dirty="0" err="1"/>
              <a:t>Rubiks</a:t>
            </a:r>
            <a:r>
              <a:rPr lang="en-US" sz="1700" dirty="0"/>
              <a:t> Cube with reinforcement learning.</a:t>
            </a:r>
          </a:p>
          <a:p>
            <a:pPr marL="457200" indent="-457200">
              <a:lnSpc>
                <a:spcPct val="110000"/>
              </a:lnSpc>
            </a:pPr>
            <a:r>
              <a:rPr lang="en-US" sz="1700" dirty="0"/>
              <a:t>A Report documenting the project including explanation of algorithms and code.</a:t>
            </a:r>
          </a:p>
          <a:p>
            <a:pPr marL="457200" indent="-457200">
              <a:lnSpc>
                <a:spcPct val="110000"/>
              </a:lnSpc>
            </a:pPr>
            <a:r>
              <a:rPr lang="en-US" sz="1700" dirty="0"/>
              <a:t>A video demonstration of solving </a:t>
            </a:r>
            <a:r>
              <a:rPr lang="en-US" sz="1700" dirty="0" err="1"/>
              <a:t>Rubiks</a:t>
            </a:r>
            <a:r>
              <a:rPr lang="en-US" sz="1700" dirty="0"/>
              <a:t> Cube in given number of moves.</a:t>
            </a:r>
          </a:p>
        </p:txBody>
      </p:sp>
      <p:pic>
        <p:nvPicPr>
          <p:cNvPr id="31" name="Picture 30" descr="Computer script on a screen">
            <a:extLst>
              <a:ext uri="{FF2B5EF4-FFF2-40B4-BE49-F238E27FC236}">
                <a16:creationId xmlns:a16="http://schemas.microsoft.com/office/drawing/2014/main" id="{A8F1ACD3-8F23-E89F-450F-737CD3A5C6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611" b="-1"/>
          <a:stretch/>
        </p:blipFill>
        <p:spPr>
          <a:xfrm>
            <a:off x="5679452" y="10"/>
            <a:ext cx="6512547" cy="6857990"/>
          </a:xfrm>
          <a:prstGeom prst="rect">
            <a:avLst/>
          </a:prstGeom>
          <a:noFill/>
        </p:spPr>
      </p:pic>
      <p:sp>
        <p:nvSpPr>
          <p:cNvPr id="27" name="Date Placeholder 3">
            <a:extLst>
              <a:ext uri="{FF2B5EF4-FFF2-40B4-BE49-F238E27FC236}">
                <a16:creationId xmlns:a16="http://schemas.microsoft.com/office/drawing/2014/main" id="{3F3B7F5A-1B06-4815-B7EB-049C6AFC1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262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09CB3E0-44A8-4F4D-B84D-B60FA2C2393B}" type="datetime1">
              <a:rPr lang="en-US" smtClean="0"/>
              <a:pPr>
                <a:spcAft>
                  <a:spcPts val="600"/>
                </a:spcAft>
              </a:pPr>
              <a:t>01-Dec-23</a:t>
            </a:fld>
            <a:endParaRPr lang="en-US"/>
          </a:p>
        </p:txBody>
      </p:sp>
      <p:sp>
        <p:nvSpPr>
          <p:cNvPr id="40" name="Footer Placeholder 4">
            <a:extLst>
              <a:ext uri="{FF2B5EF4-FFF2-40B4-BE49-F238E27FC236}">
                <a16:creationId xmlns:a16="http://schemas.microsoft.com/office/drawing/2014/main" id="{5A5D6226-C153-4C5F-B30C-5656FEDF3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298BF2C-AFD8-4232-9364-E649CD10D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B6A0707-BFCA-4BDD-8B25-E2A14A0F80A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3959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B90CF-1568-F4E4-09EF-20BB180F7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3038" y="1371600"/>
            <a:ext cx="3924562" cy="1314443"/>
          </a:xfrm>
        </p:spPr>
        <p:txBody>
          <a:bodyPr>
            <a:normAutofit/>
          </a:bodyPr>
          <a:lstStyle/>
          <a:p>
            <a:r>
              <a:rPr lang="en-GB" b="1" dirty="0"/>
              <a:t>Evaluation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EE816-BD47-7898-B65E-BC98A774E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3037" y="2853369"/>
            <a:ext cx="3924562" cy="3088460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buAutoNum type="arabicPeriod"/>
            </a:pPr>
            <a:r>
              <a:rPr lang="en-GB" dirty="0"/>
              <a:t>Success Rate</a:t>
            </a:r>
            <a:endParaRPr lang="en-US" dirty="0"/>
          </a:p>
          <a:p>
            <a:pPr marL="457200" indent="-457200">
              <a:buAutoNum type="arabicPeriod"/>
            </a:pPr>
            <a:r>
              <a:rPr lang="en-GB" dirty="0"/>
              <a:t>Learning Curve</a:t>
            </a:r>
            <a:endParaRPr lang="en-US" dirty="0"/>
          </a:p>
          <a:p>
            <a:pPr marL="457200" indent="-457200">
              <a:buAutoNum type="arabicPeriod"/>
            </a:pPr>
            <a:r>
              <a:rPr lang="en-GB" dirty="0"/>
              <a:t>Pattern Database Contribution</a:t>
            </a:r>
            <a:endParaRPr lang="en-US" dirty="0"/>
          </a:p>
          <a:p>
            <a:pPr marL="457200" indent="-457200">
              <a:buAutoNum type="arabicPeriod"/>
            </a:pPr>
            <a:r>
              <a:rPr lang="en-GB" dirty="0"/>
              <a:t>User Feedback</a:t>
            </a:r>
            <a:endParaRPr lang="en-US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 descr="Clipart - mono test it">
            <a:extLst>
              <a:ext uri="{FF2B5EF4-FFF2-40B4-BE49-F238E27FC236}">
                <a16:creationId xmlns:a16="http://schemas.microsoft.com/office/drawing/2014/main" id="{403F22A6-5F39-0397-7083-CE9AE1C897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38"/>
          <a:stretch/>
        </p:blipFill>
        <p:spPr>
          <a:xfrm>
            <a:off x="20" y="10"/>
            <a:ext cx="6512527" cy="6857990"/>
          </a:xfrm>
          <a:prstGeom prst="rect">
            <a:avLst/>
          </a:prstGeom>
          <a:noFill/>
        </p:spPr>
      </p:pic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1F044AAC-B761-4B43-A7F5-E83A2E6C3D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262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38A62C4-9532-477E-82D0-1BD0CBC71971}" type="datetime1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01-Dec-23</a:t>
            </a:fld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5A5D6226-C153-4C5F-B30C-5656FEDF3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86091187-3CD7-4891-BB4A-9A3F2309F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B6A0707-BFCA-4BDD-8B25-E2A14A0F80A6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7873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C9734-FBCD-1B06-5723-7976C986E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1360" y="2265681"/>
            <a:ext cx="5283200" cy="2682239"/>
          </a:xfrm>
        </p:spPr>
        <p:txBody>
          <a:bodyPr>
            <a:normAutofit/>
          </a:bodyPr>
          <a:lstStyle/>
          <a:p>
            <a:r>
              <a:rPr lang="en-IN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35758233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244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Grandview Display</vt:lpstr>
      <vt:lpstr>Wingdings</vt:lpstr>
      <vt:lpstr>DashVTI</vt:lpstr>
      <vt:lpstr>Feature-Based Reinforcement Learning for the Rubik Cube</vt:lpstr>
      <vt:lpstr>Table of Contents</vt:lpstr>
      <vt:lpstr>Project Topic</vt:lpstr>
      <vt:lpstr>Statement of project Objectives </vt:lpstr>
      <vt:lpstr>Approach</vt:lpstr>
      <vt:lpstr>Deliverables</vt:lpstr>
      <vt:lpstr>Evaluation Methodology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thanmai boddoju</cp:lastModifiedBy>
  <cp:revision>139</cp:revision>
  <dcterms:created xsi:type="dcterms:W3CDTF">2023-11-13T01:42:28Z</dcterms:created>
  <dcterms:modified xsi:type="dcterms:W3CDTF">2023-12-01T08:01:09Z</dcterms:modified>
</cp:coreProperties>
</file>