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  <p:sldMasterId id="2147484085" r:id="rId2"/>
  </p:sldMasterIdLst>
  <p:notesMasterIdLst>
    <p:notesMasterId r:id="rId115"/>
  </p:notesMasterIdLst>
  <p:sldIdLst>
    <p:sldId id="341" r:id="rId3"/>
    <p:sldId id="422" r:id="rId4"/>
    <p:sldId id="386" r:id="rId5"/>
    <p:sldId id="998" r:id="rId6"/>
    <p:sldId id="256" r:id="rId7"/>
    <p:sldId id="992" r:id="rId8"/>
    <p:sldId id="535" r:id="rId9"/>
    <p:sldId id="931" r:id="rId10"/>
    <p:sldId id="816" r:id="rId11"/>
    <p:sldId id="979" r:id="rId12"/>
    <p:sldId id="938" r:id="rId13"/>
    <p:sldId id="940" r:id="rId14"/>
    <p:sldId id="990" r:id="rId15"/>
    <p:sldId id="991" r:id="rId16"/>
    <p:sldId id="989" r:id="rId17"/>
    <p:sldId id="980" r:id="rId18"/>
    <p:sldId id="933" r:id="rId19"/>
    <p:sldId id="818" r:id="rId20"/>
    <p:sldId id="820" r:id="rId21"/>
    <p:sldId id="819" r:id="rId22"/>
    <p:sldId id="821" r:id="rId23"/>
    <p:sldId id="822" r:id="rId24"/>
    <p:sldId id="857" r:id="rId25"/>
    <p:sldId id="823" r:id="rId26"/>
    <p:sldId id="824" r:id="rId27"/>
    <p:sldId id="825" r:id="rId28"/>
    <p:sldId id="852" r:id="rId29"/>
    <p:sldId id="853" r:id="rId30"/>
    <p:sldId id="993" r:id="rId31"/>
    <p:sldId id="994" r:id="rId32"/>
    <p:sldId id="826" r:id="rId33"/>
    <p:sldId id="827" r:id="rId34"/>
    <p:sldId id="851" r:id="rId35"/>
    <p:sldId id="830" r:id="rId36"/>
    <p:sldId id="811" r:id="rId37"/>
    <p:sldId id="280" r:id="rId38"/>
    <p:sldId id="419" r:id="rId39"/>
    <p:sldId id="421" r:id="rId40"/>
    <p:sldId id="533" r:id="rId41"/>
    <p:sldId id="995" r:id="rId42"/>
    <p:sldId id="387" r:id="rId43"/>
    <p:sldId id="608" r:id="rId44"/>
    <p:sldId id="580" r:id="rId45"/>
    <p:sldId id="566" r:id="rId46"/>
    <p:sldId id="567" r:id="rId47"/>
    <p:sldId id="582" r:id="rId48"/>
    <p:sldId id="581" r:id="rId49"/>
    <p:sldId id="568" r:id="rId50"/>
    <p:sldId id="569" r:id="rId51"/>
    <p:sldId id="570" r:id="rId52"/>
    <p:sldId id="572" r:id="rId53"/>
    <p:sldId id="448" r:id="rId54"/>
    <p:sldId id="449" r:id="rId55"/>
    <p:sldId id="453" r:id="rId56"/>
    <p:sldId id="587" r:id="rId57"/>
    <p:sldId id="589" r:id="rId58"/>
    <p:sldId id="455" r:id="rId59"/>
    <p:sldId id="594" r:id="rId60"/>
    <p:sldId id="595" r:id="rId61"/>
    <p:sldId id="591" r:id="rId62"/>
    <p:sldId id="596" r:id="rId63"/>
    <p:sldId id="601" r:id="rId64"/>
    <p:sldId id="597" r:id="rId65"/>
    <p:sldId id="599" r:id="rId66"/>
    <p:sldId id="600" r:id="rId67"/>
    <p:sldId id="593" r:id="rId68"/>
    <p:sldId id="996" r:id="rId69"/>
    <p:sldId id="536" r:id="rId70"/>
    <p:sldId id="537" r:id="rId71"/>
    <p:sldId id="538" r:id="rId72"/>
    <p:sldId id="539" r:id="rId73"/>
    <p:sldId id="540" r:id="rId74"/>
    <p:sldId id="522" r:id="rId75"/>
    <p:sldId id="552" r:id="rId76"/>
    <p:sldId id="553" r:id="rId77"/>
    <p:sldId id="557" r:id="rId78"/>
    <p:sldId id="559" r:id="rId79"/>
    <p:sldId id="558" r:id="rId80"/>
    <p:sldId id="602" r:id="rId81"/>
    <p:sldId id="561" r:id="rId82"/>
    <p:sldId id="555" r:id="rId83"/>
    <p:sldId id="491" r:id="rId84"/>
    <p:sldId id="512" r:id="rId85"/>
    <p:sldId id="514" r:id="rId86"/>
    <p:sldId id="603" r:id="rId87"/>
    <p:sldId id="604" r:id="rId88"/>
    <p:sldId id="605" r:id="rId89"/>
    <p:sldId id="492" r:id="rId90"/>
    <p:sldId id="513" r:id="rId91"/>
    <p:sldId id="515" r:id="rId92"/>
    <p:sldId id="606" r:id="rId93"/>
    <p:sldId id="516" r:id="rId94"/>
    <p:sldId id="517" r:id="rId95"/>
    <p:sldId id="527" r:id="rId96"/>
    <p:sldId id="528" r:id="rId97"/>
    <p:sldId id="529" r:id="rId98"/>
    <p:sldId id="531" r:id="rId99"/>
    <p:sldId id="532" r:id="rId100"/>
    <p:sldId id="609" r:id="rId101"/>
    <p:sldId id="610" r:id="rId102"/>
    <p:sldId id="611" r:id="rId103"/>
    <p:sldId id="612" r:id="rId104"/>
    <p:sldId id="618" r:id="rId105"/>
    <p:sldId id="613" r:id="rId106"/>
    <p:sldId id="614" r:id="rId107"/>
    <p:sldId id="615" r:id="rId108"/>
    <p:sldId id="616" r:id="rId109"/>
    <p:sldId id="617" r:id="rId110"/>
    <p:sldId id="607" r:id="rId111"/>
    <p:sldId id="997" r:id="rId112"/>
    <p:sldId id="464" r:id="rId113"/>
    <p:sldId id="465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68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4C53EF2-A633-4CDC-B005-4BACBED5C8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4160631-52A7-4275-A7EB-7648065DBE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3ECCC275-2909-4501-9D57-73D88BD23E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560C6A0C-E971-4D7D-BDBF-BB8B2FD130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C4A6BC3A-2349-4B05-B8F4-245775D0A5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75670A68-E2B7-4334-9656-5F5B22373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897A4-8625-4460-98BA-EF6D30AFBE6B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C4A2F99E-2977-93DE-5678-306CA85CB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B9AB517-9153-AB34-503C-12FF19974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P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B412EF-E65B-451F-6CC6-C58701338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FA048-BF63-4999-B1D7-2D720E1944C4}" type="slidenum">
              <a:rPr lang="es-PE" altLang="es-PE"/>
              <a:pPr/>
              <a:t>108</a:t>
            </a:fld>
            <a:endParaRPr lang="es-PE" altLang="es-PE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CB776214-D598-5EF7-258A-09F0F108A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22313"/>
            <a:ext cx="4810125" cy="3608387"/>
          </a:xfrm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5DE6E3FC-5E5C-C3B3-D3BA-046760EE1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Marcador de imagen de diapositiva 1">
            <a:extLst>
              <a:ext uri="{FF2B5EF4-FFF2-40B4-BE49-F238E27FC236}">
                <a16:creationId xmlns:a16="http://schemas.microsoft.com/office/drawing/2014/main" id="{50238314-AFC7-4710-8790-B1D61C60F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Marcador de notas 2">
            <a:extLst>
              <a:ext uri="{FF2B5EF4-FFF2-40B4-BE49-F238E27FC236}">
                <a16:creationId xmlns:a16="http://schemas.microsoft.com/office/drawing/2014/main" id="{8DF7A4C9-7CCF-410B-BF3A-F0180A4CC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b="1"/>
              <a:t>Plantillas Finales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/>
              <a:t>Fuente: Times New Roman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/>
              <a:t>Tamaño de Gracias: 79 + negrita</a:t>
            </a:r>
          </a:p>
        </p:txBody>
      </p:sp>
      <p:sp>
        <p:nvSpPr>
          <p:cNvPr id="171012" name="Marcador de número de diapositiva 3">
            <a:extLst>
              <a:ext uri="{FF2B5EF4-FFF2-40B4-BE49-F238E27FC236}">
                <a16:creationId xmlns:a16="http://schemas.microsoft.com/office/drawing/2014/main" id="{92BA5980-706F-4D70-8A1E-E0FD4725D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48E8AA-86EE-4293-AE06-05E575873370}" type="slidenum">
              <a:rPr kumimoji="0" lang="es-PE" altLang="es-P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s-PE" altLang="es-P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C82AB2-C739-97F3-8F92-47A1E986E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9BBF9-57A2-4F5F-83E1-37A366C7DA95}" type="slidenum">
              <a:rPr lang="es-PE" altLang="es-PE"/>
              <a:pPr/>
              <a:t>80</a:t>
            </a:fld>
            <a:endParaRPr lang="es-PE" altLang="es-PE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F8E68E30-DC56-633D-497C-C54F3A878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2825" y="722313"/>
            <a:ext cx="4808538" cy="3606800"/>
          </a:xfrm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532A5AB3-21EE-5307-4272-5C793A16D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 alt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3124AA-39AC-F901-34D2-ADDCAE076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D1696-CF62-4F1E-9320-D58F19A187BC}" type="slidenum">
              <a:rPr lang="es-PE" altLang="es-PE"/>
              <a:pPr/>
              <a:t>82</a:t>
            </a:fld>
            <a:endParaRPr lang="es-PE" altLang="es-PE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7C6B9917-DFA8-1AB4-C850-83F61910D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9650" y="722313"/>
            <a:ext cx="4811713" cy="3608387"/>
          </a:xfrm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A5384060-A108-C3C0-4D87-1CB48BE51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 alt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18323B-EE96-388D-506B-6BCD2FFCED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FF4D7-7FA2-49DD-9B63-DBB68A36272D}" type="slidenum">
              <a:rPr lang="es-PE" altLang="es-PE"/>
              <a:pPr/>
              <a:t>92</a:t>
            </a:fld>
            <a:endParaRPr lang="es-PE" altLang="es-PE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424074C8-CB65-428F-6586-F93806569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9650" y="722313"/>
            <a:ext cx="4811713" cy="3608387"/>
          </a:xfrm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5645FD23-F4EC-E3B0-8392-526E31896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 alt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6CAAA5-BAFA-0661-0603-F64DBC9614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344A-6E12-438B-9A8D-7BF9B0378BA0}" type="slidenum">
              <a:rPr lang="es-PE" altLang="es-PE"/>
              <a:pPr/>
              <a:t>101</a:t>
            </a:fld>
            <a:endParaRPr lang="es-PE" altLang="es-PE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D726E990-A18E-8075-28B4-DF900FE8F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22313"/>
            <a:ext cx="4810125" cy="3608387"/>
          </a:xfrm>
          <a:ln/>
        </p:spPr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874D132A-57B0-55C7-23B8-8879CAB23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 alt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F12C07-9072-06DF-09BF-7843B3EDB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2FAAC-147E-4859-903E-B1A765621DD2}" type="slidenum">
              <a:rPr lang="es-PE" altLang="es-PE"/>
              <a:pPr/>
              <a:t>104</a:t>
            </a:fld>
            <a:endParaRPr lang="es-PE" altLang="es-PE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B14AA582-00F3-9B62-384F-9BEA6AB6E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22313"/>
            <a:ext cx="4810125" cy="3608387"/>
          </a:xfrm>
          <a:ln/>
        </p:spPr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582A9AAC-D019-F5AF-0FA9-03BC026EC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35EE62-0B0B-D6AD-2174-52D9A0534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4A84B-B00D-4A61-A404-753D7031234D}" type="slidenum">
              <a:rPr lang="es-PE" altLang="es-PE"/>
              <a:pPr/>
              <a:t>105</a:t>
            </a:fld>
            <a:endParaRPr lang="es-PE" altLang="es-PE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27A6A0B5-4334-065A-D068-5861DFB83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22313"/>
            <a:ext cx="4810125" cy="3608387"/>
          </a:xfrm>
          <a:ln/>
        </p:spPr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DC017ED3-4B1B-474B-D652-5B8F0EBF3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C8D1BC-0C9B-BCBF-8784-68925AA44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DFD8C-2A79-47D6-95A6-85808CF3BAB9}" type="slidenum">
              <a:rPr lang="es-PE" altLang="es-PE"/>
              <a:pPr/>
              <a:t>106</a:t>
            </a:fld>
            <a:endParaRPr lang="es-PE" altLang="es-PE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98253A69-A734-69D6-8FDF-883CB1205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22313"/>
            <a:ext cx="4810125" cy="3608387"/>
          </a:xfrm>
          <a:ln/>
        </p:spPr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D3607FC7-BE00-1FB6-BB0F-ADD8CD1E1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FAB476-173F-5F68-3BCF-C7F00AAB2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0647E-4585-4313-BC31-147374B23BD7}" type="slidenum">
              <a:rPr lang="es-PE" altLang="es-PE"/>
              <a:pPr/>
              <a:t>107</a:t>
            </a:fld>
            <a:endParaRPr lang="es-PE" altLang="es-PE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65CEC6D4-212C-C075-FF77-26FAAFF6A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22313"/>
            <a:ext cx="4810125" cy="3608387"/>
          </a:xfrm>
          <a:ln/>
        </p:spPr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2F798DEE-556A-DD96-2282-525B803DD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C694-5426-4F43-80DA-78E811D069F3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903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830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637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16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E8B02-551C-405D-A5A6-01AC2CFE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190500"/>
            <a:ext cx="8642350" cy="641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E8C6CF-1054-E99B-6B0D-02CEF94703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36538" y="981075"/>
            <a:ext cx="4244975" cy="5327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C43F8-4801-0773-8341-08CE558A84D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33913" y="981075"/>
            <a:ext cx="4244975" cy="2587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9608E7-E85C-8238-770C-051C1F3794E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33913" y="3721100"/>
            <a:ext cx="4244975" cy="2587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36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C694-5426-4F43-80DA-78E811D069F3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796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979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219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32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920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99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600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425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4884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08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4172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548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B66906C2-5496-4229-8441-F53BF8C31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E805E66-3B19-494A-8EBE-6C70D296D4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EEFB08-B5B0-41C0-BD35-8702166493D9}" type="datetimeFigureOut">
              <a:rPr lang="en-US"/>
              <a:pPr>
                <a:defRPr/>
              </a:pPr>
              <a:t>9/14/2024</a:t>
            </a:fld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0CF103CE-751A-4444-89A3-9A24D9BB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28575">
              <a:lnSpc>
                <a:spcPts val="930"/>
              </a:lnSpc>
              <a:defRPr sz="900" b="0" i="0" spc="-19" dirty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795B0B55-FC8F-4E89-BCC4-87932D63ACB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5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5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3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884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3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02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89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7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2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1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15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sounds/ms.mp3" TargetMode="External"/><Relationship Id="rId13" Type="http://schemas.openxmlformats.org/officeDocument/2006/relationships/hyperlink" Target="sounds/splits21.mp3" TargetMode="External"/><Relationship Id="rId3" Type="http://schemas.openxmlformats.org/officeDocument/2006/relationships/hyperlink" Target="sounds/as-early.mp3" TargetMode="External"/><Relationship Id="rId7" Type="http://schemas.openxmlformats.org/officeDocument/2006/relationships/hyperlink" Target="sounds/ar.mp3" TargetMode="External"/><Relationship Id="rId12" Type="http://schemas.openxmlformats.org/officeDocument/2006/relationships/hyperlink" Target="sounds/pda.mp3" TargetMode="External"/><Relationship Id="rId17" Type="http://schemas.openxmlformats.org/officeDocument/2006/relationships/hyperlink" Target="sounds/rub.mp3" TargetMode="External"/><Relationship Id="rId2" Type="http://schemas.openxmlformats.org/officeDocument/2006/relationships/hyperlink" Target="sounds/normal.mp3" TargetMode="External"/><Relationship Id="rId16" Type="http://schemas.openxmlformats.org/officeDocument/2006/relationships/hyperlink" Target="sounds/rub2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ounds/ps.mp3" TargetMode="External"/><Relationship Id="rId11" Type="http://schemas.openxmlformats.org/officeDocument/2006/relationships/hyperlink" Target="sounds/vsd.mp3" TargetMode="External"/><Relationship Id="rId5" Type="http://schemas.openxmlformats.org/officeDocument/2006/relationships/hyperlink" Target="sounds/mr.mp3" TargetMode="External"/><Relationship Id="rId15" Type="http://schemas.openxmlformats.org/officeDocument/2006/relationships/hyperlink" Target="sounds/s41.mp3" TargetMode="External"/><Relationship Id="rId10" Type="http://schemas.openxmlformats.org/officeDocument/2006/relationships/hyperlink" Target="sounds/asd.mp3" TargetMode="External"/><Relationship Id="rId4" Type="http://schemas.openxmlformats.org/officeDocument/2006/relationships/hyperlink" Target="sounds/as-late.mp3" TargetMode="External"/><Relationship Id="rId9" Type="http://schemas.openxmlformats.org/officeDocument/2006/relationships/hyperlink" Target="sounds/innocent.mp3" TargetMode="External"/><Relationship Id="rId14" Type="http://schemas.openxmlformats.org/officeDocument/2006/relationships/hyperlink" Target="sounds/s31.mp3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actualidad.terra.es/nacional/articulo/asociaciones-18-f-jueces-creen-huelga-3020254.htm" TargetMode="External"/><Relationship Id="rId13" Type="http://schemas.openxmlformats.org/officeDocument/2006/relationships/hyperlink" Target="http://www.elpais.com/articulo/internacional/UE/pide/Israel/abrir/paso/limites/ayuda/franja/elpepiint/20090122elpepiint_8/Tes" TargetMode="External"/><Relationship Id="rId18" Type="http://schemas.openxmlformats.org/officeDocument/2006/relationships/hyperlink" Target="http://www.eltiempo.com/mundo/orienteproximo/home/israel-completa-la-retirada-de-sus-tropas-de-una-devastada-franja-de-gaza_4767239-1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://www.europasur.es/article/espana/330281/los/jueces/madrid/acuerdan/ir/la/huelga/febrero.html" TargetMode="External"/><Relationship Id="rId12" Type="http://schemas.openxmlformats.org/officeDocument/2006/relationships/hyperlink" Target="http://eleconomista.com.mx/notas-online/internacional/2009/01/21/anp-acusara-israel-crimenes-guerra" TargetMode="External"/><Relationship Id="rId17" Type="http://schemas.openxmlformats.org/officeDocument/2006/relationships/hyperlink" Target="http://www.univision.com/contentroot/wirefeeds/50noticias/7870231.html" TargetMode="External"/><Relationship Id="rId2" Type="http://schemas.openxmlformats.org/officeDocument/2006/relationships/hyperlink" Target="http://news.google.es/nwshp?ned=es" TargetMode="External"/><Relationship Id="rId16" Type="http://schemas.openxmlformats.org/officeDocument/2006/relationships/hyperlink" Target="http://spanish.peopledaily.com.cn/31618/6579031.html" TargetMode="External"/><Relationship Id="rId20" Type="http://schemas.openxmlformats.org/officeDocument/2006/relationships/hyperlink" Target="http://news.google.es/?ncl=1279940589&amp;hl=es&amp;topic=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pais.com/articulo/espana/Quejas/paro/judicial/elpepuopi/20090121elpepinac_7/Tes" TargetMode="External"/><Relationship Id="rId11" Type="http://schemas.openxmlformats.org/officeDocument/2006/relationships/hyperlink" Target="http://news.google.es/?ncl=1279168641&amp;hl=es&amp;topic=h" TargetMode="External"/><Relationship Id="rId5" Type="http://schemas.openxmlformats.org/officeDocument/2006/relationships/hyperlink" Target="http://www.larioja.com/20090122/rioja-region/huelga-pero-dialogo-20090122.html" TargetMode="External"/><Relationship Id="rId15" Type="http://schemas.openxmlformats.org/officeDocument/2006/relationships/hyperlink" Target="http://lta.reuters.com/article/topNews/idLTASIE50L00A20090122" TargetMode="External"/><Relationship Id="rId10" Type="http://schemas.openxmlformats.org/officeDocument/2006/relationships/hyperlink" Target="http://www.hoy.es/20090122/nacional/jueces-conceden-amplio-margen-20090122.html" TargetMode="External"/><Relationship Id="rId19" Type="http://schemas.openxmlformats.org/officeDocument/2006/relationships/hyperlink" Target="http://www.telecinco.es/informativos/internacional/noticia/58237/Israel+Gaza+permite+la+entrada+de+ayuda+humanitaria" TargetMode="External"/><Relationship Id="rId4" Type="http://schemas.openxmlformats.org/officeDocument/2006/relationships/hyperlink" Target="http://www.eldiariomontanes.es/20090122/cantabria/jueces-iran-huelga-aunque-20090122.html" TargetMode="External"/><Relationship Id="rId9" Type="http://schemas.openxmlformats.org/officeDocument/2006/relationships/hyperlink" Target="http://www.rtve.es/noticias/20090121/los-jueces-madrid-barcelona-secundan-huelga-apoyada-por-mayoria-las-juntas/222471.shtml" TargetMode="External"/><Relationship Id="rId14" Type="http://schemas.openxmlformats.org/officeDocument/2006/relationships/hyperlink" Target="http://www.abc.es/20090122/internacional-oriente-medio/logra-garantias-israel-sobre-200901220008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91.xml"/><Relationship Id="rId3" Type="http://schemas.openxmlformats.org/officeDocument/2006/relationships/slide" Target="slide42.xml"/><Relationship Id="rId7" Type="http://schemas.openxmlformats.org/officeDocument/2006/relationships/slide" Target="slide73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6.xml"/><Relationship Id="rId5" Type="http://schemas.openxmlformats.org/officeDocument/2006/relationships/slide" Target="slide56.xml"/><Relationship Id="rId4" Type="http://schemas.openxmlformats.org/officeDocument/2006/relationships/slide" Target="slide5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http://www.monografias.com/trabajos/redesneuro/Image457.gi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8.gi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9.wmf"/><Relationship Id="rId9" Type="http://schemas.openxmlformats.org/officeDocument/2006/relationships/image" Target="../media/image52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6.jpeg"/><Relationship Id="rId4" Type="http://schemas.openxmlformats.org/officeDocument/2006/relationships/image" Target="../media/image65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9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0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9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Line 9">
            <a:extLst>
              <a:ext uri="{FF2B5EF4-FFF2-40B4-BE49-F238E27FC236}">
                <a16:creationId xmlns:a16="http://schemas.microsoft.com/office/drawing/2014/main" id="{66C6F897-228D-463D-A298-43DABA701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172200"/>
            <a:ext cx="48006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9" name="AutoShape 11" descr="Live Preview">
            <a:extLst>
              <a:ext uri="{FF2B5EF4-FFF2-40B4-BE49-F238E27FC236}">
                <a16:creationId xmlns:a16="http://schemas.microsoft.com/office/drawing/2014/main" id="{FD7DC9FA-C46E-458D-B286-92E82B27C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/>
          </a:p>
        </p:txBody>
      </p:sp>
      <p:sp>
        <p:nvSpPr>
          <p:cNvPr id="8200" name="AutoShape 13" descr="Live Preview">
            <a:extLst>
              <a:ext uri="{FF2B5EF4-FFF2-40B4-BE49-F238E27FC236}">
                <a16:creationId xmlns:a16="http://schemas.microsoft.com/office/drawing/2014/main" id="{754D5E2C-1AF9-4D31-925A-E9DD17950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E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25E1268-78F0-4EFF-A7BE-8285534B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310531"/>
            <a:ext cx="6400800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s-ES" altLang="es-PE" sz="2000" kern="0" dirty="0"/>
              <a:t>Docente: 	</a:t>
            </a:r>
            <a:r>
              <a:rPr lang="es-PE" altLang="es-PE" sz="2000" kern="0" dirty="0"/>
              <a:t>Mg. Eduardo Quintanilla de la Cruz</a:t>
            </a:r>
            <a:endParaRPr lang="es-ES" altLang="es-PE" sz="20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D48FAD-E1AC-1052-16B7-EF0A3B992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199"/>
            <a:ext cx="91440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PE" sz="3200" dirty="0">
                <a:solidFill>
                  <a:srgbClr val="800000"/>
                </a:solidFill>
              </a:rPr>
              <a:t>Universidad Nacional Tecnológica de Lima Sur</a:t>
            </a:r>
            <a:br>
              <a:rPr lang="es-ES" altLang="es-PE" sz="3200" dirty="0">
                <a:solidFill>
                  <a:srgbClr val="800000"/>
                </a:solidFill>
              </a:rPr>
            </a:br>
            <a:r>
              <a:rPr lang="es-ES" altLang="es-PE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Escuela Profesional de Ingeniería de Sistemas</a:t>
            </a:r>
            <a:br>
              <a:rPr lang="es-ES" altLang="es-PE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s-ES" altLang="es-PE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s-ES" altLang="es-PE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Sistemas Inteligentes</a:t>
            </a:r>
          </a:p>
        </p:txBody>
      </p:sp>
      <p:pic>
        <p:nvPicPr>
          <p:cNvPr id="14" name="Picture 1427">
            <a:extLst>
              <a:ext uri="{FF2B5EF4-FFF2-40B4-BE49-F238E27FC236}">
                <a16:creationId xmlns:a16="http://schemas.microsoft.com/office/drawing/2014/main" id="{12ACDD97-660A-F475-E3BD-F52E274B0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2"/>
          <a:stretch/>
        </p:blipFill>
        <p:spPr>
          <a:xfrm>
            <a:off x="3725590" y="2273984"/>
            <a:ext cx="1692820" cy="17526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CE316E-9F23-70E1-1F8E-B6CB343EF5E4}"/>
              </a:ext>
            </a:extLst>
          </p:cNvPr>
          <p:cNvSpPr txBox="1"/>
          <p:nvPr/>
        </p:nvSpPr>
        <p:spPr>
          <a:xfrm>
            <a:off x="5418410" y="2843542"/>
            <a:ext cx="3573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002060"/>
                </a:solidFill>
              </a:rPr>
              <a:t>SEMANA 03</a:t>
            </a:r>
          </a:p>
          <a:p>
            <a:endParaRPr lang="es-PE" sz="2000" b="1" dirty="0">
              <a:solidFill>
                <a:srgbClr val="002060"/>
              </a:solidFill>
            </a:endParaRPr>
          </a:p>
          <a:p>
            <a:r>
              <a:rPr lang="es-PE" sz="2000" b="1" dirty="0">
                <a:solidFill>
                  <a:srgbClr val="002060"/>
                </a:solidFill>
              </a:rPr>
              <a:t>Temas: </a:t>
            </a:r>
          </a:p>
          <a:p>
            <a:r>
              <a:rPr lang="es-PE" sz="2000" dirty="0">
                <a:solidFill>
                  <a:srgbClr val="002060"/>
                </a:solidFill>
              </a:rPr>
              <a:t>Importancia del Reconocimiento de patrones. </a:t>
            </a:r>
          </a:p>
          <a:p>
            <a:r>
              <a:rPr lang="es-PE" sz="2000" dirty="0">
                <a:solidFill>
                  <a:srgbClr val="002060"/>
                </a:solidFill>
              </a:rPr>
              <a:t>Introducción al reconocimiento de patrones.</a:t>
            </a:r>
            <a:endParaRPr lang="es-PE" sz="2000" b="1" dirty="0">
              <a:solidFill>
                <a:srgbClr val="00206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EDFEA1-0F90-4C14-8264-6CC1F557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44" y="4389176"/>
            <a:ext cx="3573190" cy="15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4">
            <a:extLst>
              <a:ext uri="{FF2B5EF4-FFF2-40B4-BE49-F238E27FC236}">
                <a16:creationId xmlns:a16="http://schemas.microsoft.com/office/drawing/2014/main" id="{DEB772D9-A88C-512A-B192-DB23694A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571750"/>
            <a:ext cx="2797175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A5AFFCC3-6057-5211-A3D9-4279E6566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Datos, Información y Conocimiento</a:t>
            </a: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0793CD5B-F050-F6DD-2989-39EAF51FE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5753100"/>
            <a:ext cx="811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datos</a:t>
            </a:r>
            <a:endParaRPr lang="es-PE" altLang="es-PE" sz="2000"/>
          </a:p>
        </p:txBody>
      </p:sp>
      <p:sp>
        <p:nvSpPr>
          <p:cNvPr id="12293" name="Line 6">
            <a:extLst>
              <a:ext uri="{FF2B5EF4-FFF2-40B4-BE49-F238E27FC236}">
                <a16:creationId xmlns:a16="http://schemas.microsoft.com/office/drawing/2014/main" id="{BF944757-DD3A-EEF0-A8B1-F76E0096B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6588" y="5084763"/>
            <a:ext cx="792162" cy="649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2157A04A-9BA3-1314-E006-83B9932D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725988"/>
            <a:ext cx="1509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información</a:t>
            </a:r>
            <a:endParaRPr lang="es-PE" altLang="es-PE" sz="2000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D67787C7-BCA9-D910-D40B-09F0E40D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700463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conocimiento</a:t>
            </a:r>
            <a:endParaRPr lang="es-PE" altLang="es-PE" sz="2000"/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15BA9EDB-1CBE-7921-F9B1-348F30246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673350"/>
            <a:ext cx="179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entendimiento</a:t>
            </a:r>
            <a:endParaRPr lang="es-PE" altLang="es-PE" sz="2000"/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40518650-0BEA-3856-F4A2-16460FE0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1647825"/>
            <a:ext cx="1239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sabiduría</a:t>
            </a:r>
            <a:endParaRPr lang="es-PE" altLang="es-PE" sz="2000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8CFF943A-6A7C-55C7-9608-9CA52D93E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6088" y="4076700"/>
            <a:ext cx="863600" cy="720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id="{6AC69BF9-86C6-C97B-0587-FCCA575FE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0050" y="3068638"/>
            <a:ext cx="863600" cy="720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0" name="Line 13">
            <a:extLst>
              <a:ext uri="{FF2B5EF4-FFF2-40B4-BE49-F238E27FC236}">
                <a16:creationId xmlns:a16="http://schemas.microsoft.com/office/drawing/2014/main" id="{77BA2823-A8B0-3CF9-9F76-B7EFA6D585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4013" y="2060575"/>
            <a:ext cx="792162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1" name="Text Box 16">
            <a:extLst>
              <a:ext uri="{FF2B5EF4-FFF2-40B4-BE49-F238E27FC236}">
                <a16:creationId xmlns:a16="http://schemas.microsoft.com/office/drawing/2014/main" id="{875C3298-7A0C-E4BC-6A20-83C3965E0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229225"/>
            <a:ext cx="145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entendiendo</a:t>
            </a:r>
          </a:p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relaciones</a:t>
            </a:r>
            <a:endParaRPr lang="es-PE" altLang="es-PE" sz="1800">
              <a:solidFill>
                <a:srgbClr val="0000FF"/>
              </a:solidFill>
            </a:endParaRPr>
          </a:p>
        </p:txBody>
      </p:sp>
      <p:sp>
        <p:nvSpPr>
          <p:cNvPr id="12302" name="Text Box 17">
            <a:extLst>
              <a:ext uri="{FF2B5EF4-FFF2-40B4-BE49-F238E27FC236}">
                <a16:creationId xmlns:a16="http://schemas.microsoft.com/office/drawing/2014/main" id="{BABEA89A-E798-DFB1-6570-7D162229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4168775"/>
            <a:ext cx="145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entendiendo</a:t>
            </a:r>
          </a:p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patrones</a:t>
            </a:r>
            <a:endParaRPr lang="es-PE" altLang="es-PE" sz="1800">
              <a:solidFill>
                <a:srgbClr val="0000FF"/>
              </a:solidFill>
            </a:endParaRPr>
          </a:p>
        </p:txBody>
      </p:sp>
      <p:sp>
        <p:nvSpPr>
          <p:cNvPr id="12303" name="Text Box 18">
            <a:extLst>
              <a:ext uri="{FF2B5EF4-FFF2-40B4-BE49-F238E27FC236}">
                <a16:creationId xmlns:a16="http://schemas.microsoft.com/office/drawing/2014/main" id="{38AE8E0E-44A9-EE51-D291-9D410BA88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575" y="314801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entendiendo</a:t>
            </a:r>
          </a:p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principios</a:t>
            </a:r>
            <a:endParaRPr lang="es-PE" altLang="es-PE" sz="1800">
              <a:solidFill>
                <a:srgbClr val="0000FF"/>
              </a:solidFill>
            </a:endParaRPr>
          </a:p>
        </p:txBody>
      </p:sp>
      <p:sp>
        <p:nvSpPr>
          <p:cNvPr id="12304" name="Text Box 19">
            <a:extLst>
              <a:ext uri="{FF2B5EF4-FFF2-40B4-BE49-F238E27FC236}">
                <a16:creationId xmlns:a16="http://schemas.microsoft.com/office/drawing/2014/main" id="{AEB80478-66F8-A660-BA95-4A436DB6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2224088"/>
            <a:ext cx="1633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800">
                <a:solidFill>
                  <a:srgbClr val="0000FF"/>
                </a:solidFill>
              </a:rPr>
              <a:t>crítica del</a:t>
            </a:r>
          </a:p>
          <a:p>
            <a:pPr eaLnBrk="1" hangingPunct="1"/>
            <a:r>
              <a:rPr lang="es-ES" altLang="es-PE" sz="1800">
                <a:solidFill>
                  <a:srgbClr val="0000FF"/>
                </a:solidFill>
              </a:rPr>
              <a:t>entendimiento</a:t>
            </a:r>
            <a:endParaRPr lang="es-PE" altLang="es-PE" sz="1800">
              <a:solidFill>
                <a:srgbClr val="0000FF"/>
              </a:solidFill>
            </a:endParaRPr>
          </a:p>
        </p:txBody>
      </p:sp>
      <p:cxnSp>
        <p:nvCxnSpPr>
          <p:cNvPr id="22" name="21 Conector recto de flecha">
            <a:extLst>
              <a:ext uri="{FF2B5EF4-FFF2-40B4-BE49-F238E27FC236}">
                <a16:creationId xmlns:a16="http://schemas.microsoft.com/office/drawing/2014/main" id="{5D060DDE-FF20-3CD7-871F-F3924D0519F0}"/>
              </a:ext>
            </a:extLst>
          </p:cNvPr>
          <p:cNvCxnSpPr/>
          <p:nvPr/>
        </p:nvCxnSpPr>
        <p:spPr>
          <a:xfrm flipV="1">
            <a:off x="4859338" y="4572000"/>
            <a:ext cx="78581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>
            <a:extLst>
              <a:ext uri="{FF2B5EF4-FFF2-40B4-BE49-F238E27FC236}">
                <a16:creationId xmlns:a16="http://schemas.microsoft.com/office/drawing/2014/main" id="{5A01EB4D-141D-2DFA-1F0E-C150DB86BDC2}"/>
              </a:ext>
            </a:extLst>
          </p:cNvPr>
          <p:cNvCxnSpPr/>
          <p:nvPr/>
        </p:nvCxnSpPr>
        <p:spPr>
          <a:xfrm rot="10800000" flipV="1">
            <a:off x="3430588" y="5643563"/>
            <a:ext cx="857250" cy="642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07" name="26 CuadroTexto">
            <a:extLst>
              <a:ext uri="{FF2B5EF4-FFF2-40B4-BE49-F238E27FC236}">
                <a16:creationId xmlns:a16="http://schemas.microsoft.com/office/drawing/2014/main" id="{73227ABE-3182-7DF2-B3EE-E782E4D442AB}"/>
              </a:ext>
            </a:extLst>
          </p:cNvPr>
          <p:cNvSpPr txBox="1">
            <a:spLocks noChangeArrowheads="1"/>
          </p:cNvSpPr>
          <p:nvPr/>
        </p:nvSpPr>
        <p:spPr bwMode="auto">
          <a:xfrm rot="-2288879">
            <a:off x="5029200" y="4906963"/>
            <a:ext cx="711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futuro</a:t>
            </a:r>
          </a:p>
        </p:txBody>
      </p:sp>
      <p:sp>
        <p:nvSpPr>
          <p:cNvPr id="12308" name="27 CuadroTexto">
            <a:extLst>
              <a:ext uri="{FF2B5EF4-FFF2-40B4-BE49-F238E27FC236}">
                <a16:creationId xmlns:a16="http://schemas.microsoft.com/office/drawing/2014/main" id="{214B397C-9997-DDCB-CC18-5D7D4BB51C29}"/>
              </a:ext>
            </a:extLst>
          </p:cNvPr>
          <p:cNvSpPr txBox="1">
            <a:spLocks noChangeArrowheads="1"/>
          </p:cNvSpPr>
          <p:nvPr/>
        </p:nvSpPr>
        <p:spPr bwMode="auto">
          <a:xfrm rot="-2197692">
            <a:off x="3730625" y="59404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pasado</a:t>
            </a:r>
          </a:p>
        </p:txBody>
      </p:sp>
      <p:sp>
        <p:nvSpPr>
          <p:cNvPr id="12309" name="30 CuadroTexto">
            <a:extLst>
              <a:ext uri="{FF2B5EF4-FFF2-40B4-BE49-F238E27FC236}">
                <a16:creationId xmlns:a16="http://schemas.microsoft.com/office/drawing/2014/main" id="{9B7023CF-223A-743B-7A9A-9A6239D90300}"/>
              </a:ext>
            </a:extLst>
          </p:cNvPr>
          <p:cNvSpPr txBox="1">
            <a:spLocks noChangeArrowheads="1"/>
          </p:cNvSpPr>
          <p:nvPr/>
        </p:nvSpPr>
        <p:spPr bwMode="auto">
          <a:xfrm rot="-2288879">
            <a:off x="2670175" y="3276600"/>
            <a:ext cx="1243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aprendizaje</a:t>
            </a:r>
          </a:p>
        </p:txBody>
      </p:sp>
      <p:sp>
        <p:nvSpPr>
          <p:cNvPr id="12310" name="31 CuadroTexto">
            <a:extLst>
              <a:ext uri="{FF2B5EF4-FFF2-40B4-BE49-F238E27FC236}">
                <a16:creationId xmlns:a16="http://schemas.microsoft.com/office/drawing/2014/main" id="{46256F7B-C4F1-FC79-C8F3-BB2647BBC7E9}"/>
              </a:ext>
            </a:extLst>
          </p:cNvPr>
          <p:cNvSpPr txBox="1">
            <a:spLocks noChangeArrowheads="1"/>
          </p:cNvSpPr>
          <p:nvPr/>
        </p:nvSpPr>
        <p:spPr bwMode="auto">
          <a:xfrm rot="-2197692">
            <a:off x="1574800" y="4310063"/>
            <a:ext cx="984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memoria</a:t>
            </a:r>
          </a:p>
        </p:txBody>
      </p:sp>
      <p:sp>
        <p:nvSpPr>
          <p:cNvPr id="12311" name="22 CuadroTexto">
            <a:extLst>
              <a:ext uri="{FF2B5EF4-FFF2-40B4-BE49-F238E27FC236}">
                <a16:creationId xmlns:a16="http://schemas.microsoft.com/office/drawing/2014/main" id="{7096ECDE-794C-60D9-3159-6152B279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3571875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2400"/>
              <a:t>=</a:t>
            </a:r>
          </a:p>
        </p:txBody>
      </p:sp>
      <p:grpSp>
        <p:nvGrpSpPr>
          <p:cNvPr id="12312" name="31 Grupo">
            <a:extLst>
              <a:ext uri="{FF2B5EF4-FFF2-40B4-BE49-F238E27FC236}">
                <a16:creationId xmlns:a16="http://schemas.microsoft.com/office/drawing/2014/main" id="{5A1DD441-7CBF-6332-8E81-C3D6812A25D4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429000"/>
            <a:ext cx="785812" cy="1052513"/>
            <a:chOff x="214282" y="3857628"/>
            <a:chExt cx="785818" cy="1052934"/>
          </a:xfrm>
        </p:grpSpPr>
        <p:sp>
          <p:nvSpPr>
            <p:cNvPr id="26" name="25 Rectángulo">
              <a:extLst>
                <a:ext uri="{FF2B5EF4-FFF2-40B4-BE49-F238E27FC236}">
                  <a16:creationId xmlns:a16="http://schemas.microsoft.com/office/drawing/2014/main" id="{8732CC83-71BD-D4B0-13F1-AF6C7A9BCD14}"/>
                </a:ext>
              </a:extLst>
            </p:cNvPr>
            <p:cNvSpPr/>
            <p:nvPr/>
          </p:nvSpPr>
          <p:spPr>
            <a:xfrm>
              <a:off x="214282" y="3857628"/>
              <a:ext cx="323852" cy="714661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sp>
          <p:nvSpPr>
            <p:cNvPr id="27" name="26 Rectángulo">
              <a:extLst>
                <a:ext uri="{FF2B5EF4-FFF2-40B4-BE49-F238E27FC236}">
                  <a16:creationId xmlns:a16="http://schemas.microsoft.com/office/drawing/2014/main" id="{E74C0EA6-1789-E30C-108E-74F5D7AA6C30}"/>
                </a:ext>
              </a:extLst>
            </p:cNvPr>
            <p:cNvSpPr/>
            <p:nvPr/>
          </p:nvSpPr>
          <p:spPr>
            <a:xfrm>
              <a:off x="571472" y="4072027"/>
              <a:ext cx="323852" cy="500262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sp>
          <p:nvSpPr>
            <p:cNvPr id="12325" name="27 CuadroTexto">
              <a:extLst>
                <a:ext uri="{FF2B5EF4-FFF2-40B4-BE49-F238E27FC236}">
                  <a16:creationId xmlns:a16="http://schemas.microsoft.com/office/drawing/2014/main" id="{3E26138D-5799-0251-B87C-8996C387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82" y="4572008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0</a:t>
              </a:r>
            </a:p>
          </p:txBody>
        </p:sp>
        <p:sp>
          <p:nvSpPr>
            <p:cNvPr id="12326" name="28 CuadroTexto">
              <a:extLst>
                <a:ext uri="{FF2B5EF4-FFF2-40B4-BE49-F238E27FC236}">
                  <a16:creationId xmlns:a16="http://schemas.microsoft.com/office/drawing/2014/main" id="{5B8D1C5C-C32D-8DB3-5AB2-95FEDD4FF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58" y="4572008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1</a:t>
              </a:r>
            </a:p>
          </p:txBody>
        </p:sp>
      </p:grpSp>
      <p:grpSp>
        <p:nvGrpSpPr>
          <p:cNvPr id="12313" name="32 Grupo">
            <a:extLst>
              <a:ext uri="{FF2B5EF4-FFF2-40B4-BE49-F238E27FC236}">
                <a16:creationId xmlns:a16="http://schemas.microsoft.com/office/drawing/2014/main" id="{3B9D2708-A27A-85D1-BC36-C8CFB426D585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071688"/>
            <a:ext cx="1471612" cy="909637"/>
            <a:chOff x="1313704" y="2714620"/>
            <a:chExt cx="1472346" cy="910058"/>
          </a:xfrm>
        </p:grpSpPr>
        <p:pic>
          <p:nvPicPr>
            <p:cNvPr id="12320" name="Picture 23" descr="http://upload.wikimedia.org/wikipedia/commons/0/02/HistFreqPoly.JPG">
              <a:extLst>
                <a:ext uri="{FF2B5EF4-FFF2-40B4-BE49-F238E27FC236}">
                  <a16:creationId xmlns:a16="http://schemas.microsoft.com/office/drawing/2014/main" id="{932086B7-3E7B-C436-81B4-848E00FF0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EAF0E6"/>
                </a:clrFrom>
                <a:clrTo>
                  <a:srgbClr val="EAF0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4" t="20589" r="3374" b="20589"/>
            <a:stretch>
              <a:fillRect/>
            </a:stretch>
          </p:blipFill>
          <p:spPr bwMode="auto">
            <a:xfrm>
              <a:off x="1500166" y="2714620"/>
              <a:ext cx="1071570" cy="61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1" name="29 CuadroTexto">
              <a:extLst>
                <a:ext uri="{FF2B5EF4-FFF2-40B4-BE49-F238E27FC236}">
                  <a16:creationId xmlns:a16="http://schemas.microsoft.com/office/drawing/2014/main" id="{E3B1EE65-6A5C-CDFE-2DF3-3A80D97E9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04" y="3286124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0</a:t>
              </a:r>
            </a:p>
          </p:txBody>
        </p:sp>
        <p:sp>
          <p:nvSpPr>
            <p:cNvPr id="12322" name="30 CuadroTexto">
              <a:extLst>
                <a:ext uri="{FF2B5EF4-FFF2-40B4-BE49-F238E27FC236}">
                  <a16:creationId xmlns:a16="http://schemas.microsoft.com/office/drawing/2014/main" id="{DC3A0D2A-A56C-11B3-F8F5-D5698CA82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008" y="3286124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1</a:t>
              </a:r>
            </a:p>
          </p:txBody>
        </p:sp>
      </p:grpSp>
      <p:sp>
        <p:nvSpPr>
          <p:cNvPr id="12314" name="33 CuadroTexto">
            <a:extLst>
              <a:ext uri="{FF2B5EF4-FFF2-40B4-BE49-F238E27FC236}">
                <a16:creationId xmlns:a16="http://schemas.microsoft.com/office/drawing/2014/main" id="{C695939A-DF03-37A6-D0BC-39394D52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286000"/>
            <a:ext cx="36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2400"/>
              <a:t>≈</a:t>
            </a:r>
          </a:p>
        </p:txBody>
      </p:sp>
      <p:sp>
        <p:nvSpPr>
          <p:cNvPr id="12315" name="34 CuadroTexto">
            <a:extLst>
              <a:ext uri="{FF2B5EF4-FFF2-40B4-BE49-F238E27FC236}">
                <a16:creationId xmlns:a16="http://schemas.microsoft.com/office/drawing/2014/main" id="{891A1599-6795-7369-161D-53C05C188037}"/>
              </a:ext>
            </a:extLst>
          </p:cNvPr>
          <p:cNvSpPr txBox="1">
            <a:spLocks noChangeArrowheads="1"/>
          </p:cNvSpPr>
          <p:nvPr/>
        </p:nvSpPr>
        <p:spPr bwMode="auto">
          <a:xfrm rot="-2061842">
            <a:off x="2581275" y="2981325"/>
            <a:ext cx="7794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200">
                <a:solidFill>
                  <a:srgbClr val="C00000"/>
                </a:solidFill>
              </a:rPr>
              <a:t>probable</a:t>
            </a:r>
          </a:p>
        </p:txBody>
      </p:sp>
      <p:sp>
        <p:nvSpPr>
          <p:cNvPr id="12316" name="35 CuadroTexto">
            <a:extLst>
              <a:ext uri="{FF2B5EF4-FFF2-40B4-BE49-F238E27FC236}">
                <a16:creationId xmlns:a16="http://schemas.microsoft.com/office/drawing/2014/main" id="{C0068E99-E4BE-0DB3-7F2C-C094048D4535}"/>
              </a:ext>
            </a:extLst>
          </p:cNvPr>
          <p:cNvSpPr txBox="1">
            <a:spLocks noChangeArrowheads="1"/>
          </p:cNvSpPr>
          <p:nvPr/>
        </p:nvSpPr>
        <p:spPr bwMode="auto">
          <a:xfrm rot="-2462111">
            <a:off x="1314450" y="4033838"/>
            <a:ext cx="1044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200">
                <a:solidFill>
                  <a:srgbClr val="C00000"/>
                </a:solidFill>
              </a:rPr>
              <a:t>contingencia</a:t>
            </a:r>
          </a:p>
        </p:txBody>
      </p:sp>
      <p:sp>
        <p:nvSpPr>
          <p:cNvPr id="12317" name="Text Box 16">
            <a:extLst>
              <a:ext uri="{FF2B5EF4-FFF2-40B4-BE49-F238E27FC236}">
                <a16:creationId xmlns:a16="http://schemas.microsoft.com/office/drawing/2014/main" id="{3041F05E-69B1-E313-AAA7-D0DE3A66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6149975"/>
            <a:ext cx="1785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percepción por los sentidos</a:t>
            </a:r>
            <a:endParaRPr lang="es-PE" altLang="es-PE" sz="1800">
              <a:solidFill>
                <a:srgbClr val="0000FF"/>
              </a:solidFill>
            </a:endParaRPr>
          </a:p>
        </p:txBody>
      </p:sp>
      <p:pic>
        <p:nvPicPr>
          <p:cNvPr id="12318" name="Picture 37" descr="http://www.universalbaby.es/wp-content/dia-del-nino.jpg">
            <a:extLst>
              <a:ext uri="{FF2B5EF4-FFF2-40B4-BE49-F238E27FC236}">
                <a16:creationId xmlns:a16="http://schemas.microsoft.com/office/drawing/2014/main" id="{32A191AB-FC0A-4BF9-133F-B266CFEA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5000625"/>
            <a:ext cx="1443037" cy="1152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9" name="31 CuadroTexto">
            <a:extLst>
              <a:ext uri="{FF2B5EF4-FFF2-40B4-BE49-F238E27FC236}">
                <a16:creationId xmlns:a16="http://schemas.microsoft.com/office/drawing/2014/main" id="{E2A940EE-2B6E-7902-0B9F-50DF0FB45CB8}"/>
              </a:ext>
            </a:extLst>
          </p:cNvPr>
          <p:cNvSpPr txBox="1">
            <a:spLocks noChangeArrowheads="1"/>
          </p:cNvSpPr>
          <p:nvPr/>
        </p:nvSpPr>
        <p:spPr bwMode="auto">
          <a:xfrm rot="-2197692">
            <a:off x="522288" y="5403850"/>
            <a:ext cx="947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sentidos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413C5366-A783-BCFA-BECF-0C4DAD910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81" y="31072"/>
            <a:ext cx="7886700" cy="1325563"/>
          </a:xfrm>
        </p:spPr>
        <p:txBody>
          <a:bodyPr/>
          <a:lstStyle/>
          <a:p>
            <a:r>
              <a:rPr lang="es-ES" altLang="es-PE" dirty="0"/>
              <a:t>Redes de Base Radial</a:t>
            </a: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C78AFF93-4836-7D4F-D5C1-A8A127A58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981075"/>
            <a:ext cx="4840287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PE" sz="2000" dirty="0"/>
              <a:t>Red </a:t>
            </a:r>
            <a:r>
              <a:rPr lang="es-ES" altLang="es-PE" sz="2000" dirty="0" err="1"/>
              <a:t>feed</a:t>
            </a:r>
            <a:r>
              <a:rPr lang="es-ES" altLang="es-PE" sz="2000" dirty="0"/>
              <a:t>-forward</a:t>
            </a:r>
          </a:p>
          <a:p>
            <a:pPr>
              <a:lnSpc>
                <a:spcPct val="90000"/>
              </a:lnSpc>
            </a:pPr>
            <a:r>
              <a:rPr lang="es-ES" altLang="es-PE" sz="2000" dirty="0"/>
              <a:t>Combinación lineal de funciones base o receptores dadas.</a:t>
            </a:r>
          </a:p>
          <a:p>
            <a:pPr>
              <a:lnSpc>
                <a:spcPct val="90000"/>
              </a:lnSpc>
            </a:pPr>
            <a:r>
              <a:rPr lang="es-ES" altLang="es-PE" sz="2000" dirty="0"/>
              <a:t>Funciones Base:</a:t>
            </a:r>
          </a:p>
          <a:p>
            <a:pPr lvl="1">
              <a:lnSpc>
                <a:spcPct val="90000"/>
              </a:lnSpc>
            </a:pPr>
            <a:r>
              <a:rPr lang="es-ES" altLang="es-PE" dirty="0"/>
              <a:t>Gaussianas, </a:t>
            </a:r>
            <a:r>
              <a:rPr lang="es-ES" altLang="es-PE" dirty="0" err="1"/>
              <a:t>Logistic</a:t>
            </a:r>
            <a:endParaRPr lang="es-ES" altLang="es-PE" dirty="0"/>
          </a:p>
          <a:p>
            <a:pPr lvl="1">
              <a:lnSpc>
                <a:spcPct val="90000"/>
              </a:lnSpc>
            </a:pPr>
            <a:r>
              <a:rPr lang="es-ES" altLang="es-PE" dirty="0"/>
              <a:t>Normalizadas en </a:t>
            </a:r>
            <a:r>
              <a:rPr lang="es-ES" altLang="es-PE" dirty="0" err="1"/>
              <a:t>gral</a:t>
            </a:r>
            <a:endParaRPr lang="es-ES" altLang="es-PE" dirty="0"/>
          </a:p>
          <a:p>
            <a:pPr>
              <a:lnSpc>
                <a:spcPct val="90000"/>
              </a:lnSpc>
            </a:pPr>
            <a:r>
              <a:rPr lang="es-ES" altLang="es-PE" sz="2000" dirty="0"/>
              <a:t>Aplicaciones</a:t>
            </a:r>
          </a:p>
          <a:p>
            <a:pPr lvl="1">
              <a:lnSpc>
                <a:spcPct val="90000"/>
              </a:lnSpc>
            </a:pPr>
            <a:r>
              <a:rPr lang="es-ES" altLang="es-PE" dirty="0"/>
              <a:t>Aproximación funcional, interpolación</a:t>
            </a:r>
          </a:p>
          <a:p>
            <a:pPr lvl="1">
              <a:lnSpc>
                <a:spcPct val="90000"/>
              </a:lnSpc>
            </a:pPr>
            <a:r>
              <a:rPr lang="es-ES" altLang="es-PE" dirty="0"/>
              <a:t>Clasificación de datos</a:t>
            </a:r>
          </a:p>
          <a:p>
            <a:pPr lvl="1">
              <a:lnSpc>
                <a:spcPct val="90000"/>
              </a:lnSpc>
            </a:pPr>
            <a:r>
              <a:rPr lang="es-ES" altLang="es-PE" dirty="0" err="1"/>
              <a:t>Clustering</a:t>
            </a:r>
            <a:endParaRPr lang="es-ES" altLang="es-PE" dirty="0"/>
          </a:p>
          <a:p>
            <a:pPr lvl="1">
              <a:lnSpc>
                <a:spcPct val="90000"/>
              </a:lnSpc>
            </a:pPr>
            <a:r>
              <a:rPr lang="es-ES" altLang="es-PE" dirty="0"/>
              <a:t>Modelado y control de sistemas dinámicos</a:t>
            </a:r>
          </a:p>
        </p:txBody>
      </p:sp>
      <p:grpSp>
        <p:nvGrpSpPr>
          <p:cNvPr id="544772" name="Group 4">
            <a:extLst>
              <a:ext uri="{FF2B5EF4-FFF2-40B4-BE49-F238E27FC236}">
                <a16:creationId xmlns:a16="http://schemas.microsoft.com/office/drawing/2014/main" id="{129E8566-ABAA-A14E-C20E-34A0D0ABAB3A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1316038"/>
            <a:ext cx="3552825" cy="2035175"/>
            <a:chOff x="3273" y="2402"/>
            <a:chExt cx="2238" cy="1282"/>
          </a:xfrm>
        </p:grpSpPr>
        <p:sp>
          <p:nvSpPr>
            <p:cNvPr id="544773" name="Text Box 5">
              <a:extLst>
                <a:ext uri="{FF2B5EF4-FFF2-40B4-BE49-F238E27FC236}">
                  <a16:creationId xmlns:a16="http://schemas.microsoft.com/office/drawing/2014/main" id="{8F210078-2554-B9DE-2FB8-00EC4A294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2475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400">
                  <a:latin typeface="Times New Roman" panose="02020603050405020304" pitchFamily="18" charset="0"/>
                </a:rPr>
                <a:t>W</a:t>
              </a:r>
              <a:r>
                <a:rPr kumimoji="1" lang="es-ES" altLang="es-PE" sz="2400" baseline="-25000">
                  <a:latin typeface="Times New Roman" panose="02020603050405020304" pitchFamily="18" charset="0"/>
                </a:rPr>
                <a:t>i</a:t>
              </a: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44774" name="Rectangle 6">
              <a:extLst>
                <a:ext uri="{FF2B5EF4-FFF2-40B4-BE49-F238E27FC236}">
                  <a16:creationId xmlns:a16="http://schemas.microsoft.com/office/drawing/2014/main" id="{861E5639-376A-2CA7-E885-93EBD119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402"/>
              <a:ext cx="291" cy="266"/>
            </a:xfrm>
            <a:prstGeom prst="rect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ES" altLang="es-PE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775" name="Rectangle 7">
              <a:extLst>
                <a:ext uri="{FF2B5EF4-FFF2-40B4-BE49-F238E27FC236}">
                  <a16:creationId xmlns:a16="http://schemas.microsoft.com/office/drawing/2014/main" id="{558FB540-D3A4-10D8-0B8F-91A4FBB8C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2910"/>
              <a:ext cx="291" cy="266"/>
            </a:xfrm>
            <a:prstGeom prst="rect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ES" altLang="es-PE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776" name="Rectangle 8">
              <a:extLst>
                <a:ext uri="{FF2B5EF4-FFF2-40B4-BE49-F238E27FC236}">
                  <a16:creationId xmlns:a16="http://schemas.microsoft.com/office/drawing/2014/main" id="{8405E1F3-40F7-67FD-9B1A-061F88640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3418"/>
              <a:ext cx="291" cy="266"/>
            </a:xfrm>
            <a:prstGeom prst="rect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ES" altLang="es-PE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777" name="Rectangle 9">
              <a:extLst>
                <a:ext uri="{FF2B5EF4-FFF2-40B4-BE49-F238E27FC236}">
                  <a16:creationId xmlns:a16="http://schemas.microsoft.com/office/drawing/2014/main" id="{44C7F103-6C1D-39A1-4958-D906229C5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2886"/>
              <a:ext cx="291" cy="296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 algn="ctr" eaLnBrk="0" hangingPunct="0"/>
              <a:endParaRPr lang="es-ES" altLang="es-PE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44778" name="AutoShape 10">
              <a:extLst>
                <a:ext uri="{FF2B5EF4-FFF2-40B4-BE49-F238E27FC236}">
                  <a16:creationId xmlns:a16="http://schemas.microsoft.com/office/drawing/2014/main" id="{1FECA0A9-EBD6-848C-0387-1C26353D1C26}"/>
                </a:ext>
              </a:extLst>
            </p:cNvPr>
            <p:cNvCxnSpPr>
              <a:cxnSpLocks noChangeShapeType="1"/>
              <a:stCxn id="544795" idx="7"/>
              <a:endCxn id="544774" idx="1"/>
            </p:cNvCxnSpPr>
            <p:nvPr/>
          </p:nvCxnSpPr>
          <p:spPr bwMode="auto">
            <a:xfrm flipV="1">
              <a:off x="3601" y="2535"/>
              <a:ext cx="552" cy="193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79" name="AutoShape 11">
              <a:extLst>
                <a:ext uri="{FF2B5EF4-FFF2-40B4-BE49-F238E27FC236}">
                  <a16:creationId xmlns:a16="http://schemas.microsoft.com/office/drawing/2014/main" id="{0A55372A-6CF0-5CAD-6CF7-1E1BF3A1948E}"/>
                </a:ext>
              </a:extLst>
            </p:cNvPr>
            <p:cNvCxnSpPr>
              <a:cxnSpLocks noChangeShapeType="1"/>
              <a:stCxn id="544795" idx="6"/>
              <a:endCxn id="544775" idx="1"/>
            </p:cNvCxnSpPr>
            <p:nvPr/>
          </p:nvCxnSpPr>
          <p:spPr bwMode="auto">
            <a:xfrm>
              <a:off x="3612" y="2753"/>
              <a:ext cx="557" cy="29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80" name="AutoShape 12">
              <a:extLst>
                <a:ext uri="{FF2B5EF4-FFF2-40B4-BE49-F238E27FC236}">
                  <a16:creationId xmlns:a16="http://schemas.microsoft.com/office/drawing/2014/main" id="{E877F50B-F84F-3EA3-5624-BB934D85B798}"/>
                </a:ext>
              </a:extLst>
            </p:cNvPr>
            <p:cNvCxnSpPr>
              <a:cxnSpLocks noChangeShapeType="1"/>
              <a:stCxn id="544795" idx="5"/>
              <a:endCxn id="544776" idx="1"/>
            </p:cNvCxnSpPr>
            <p:nvPr/>
          </p:nvCxnSpPr>
          <p:spPr bwMode="auto">
            <a:xfrm>
              <a:off x="3601" y="2778"/>
              <a:ext cx="568" cy="773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81" name="AutoShape 13">
              <a:extLst>
                <a:ext uri="{FF2B5EF4-FFF2-40B4-BE49-F238E27FC236}">
                  <a16:creationId xmlns:a16="http://schemas.microsoft.com/office/drawing/2014/main" id="{3A63E70F-1DFF-09E1-E20F-9B917170F7B6}"/>
                </a:ext>
              </a:extLst>
            </p:cNvPr>
            <p:cNvCxnSpPr>
              <a:cxnSpLocks noChangeShapeType="1"/>
              <a:stCxn id="544796" idx="7"/>
              <a:endCxn id="544774" idx="1"/>
            </p:cNvCxnSpPr>
            <p:nvPr/>
          </p:nvCxnSpPr>
          <p:spPr bwMode="auto">
            <a:xfrm flipV="1">
              <a:off x="3601" y="2535"/>
              <a:ext cx="552" cy="749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82" name="AutoShape 14">
              <a:extLst>
                <a:ext uri="{FF2B5EF4-FFF2-40B4-BE49-F238E27FC236}">
                  <a16:creationId xmlns:a16="http://schemas.microsoft.com/office/drawing/2014/main" id="{D9D9E820-F5D9-EC6A-16D6-61884E8ACBED}"/>
                </a:ext>
              </a:extLst>
            </p:cNvPr>
            <p:cNvCxnSpPr>
              <a:cxnSpLocks noChangeShapeType="1"/>
              <a:stCxn id="544796" idx="6"/>
              <a:endCxn id="544775" idx="1"/>
            </p:cNvCxnSpPr>
            <p:nvPr/>
          </p:nvCxnSpPr>
          <p:spPr bwMode="auto">
            <a:xfrm flipV="1">
              <a:off x="3612" y="3043"/>
              <a:ext cx="557" cy="266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83" name="AutoShape 15">
              <a:extLst>
                <a:ext uri="{FF2B5EF4-FFF2-40B4-BE49-F238E27FC236}">
                  <a16:creationId xmlns:a16="http://schemas.microsoft.com/office/drawing/2014/main" id="{97D75273-5A92-AEAD-FC7F-BDD97C90522F}"/>
                </a:ext>
              </a:extLst>
            </p:cNvPr>
            <p:cNvCxnSpPr>
              <a:cxnSpLocks noChangeShapeType="1"/>
              <a:stCxn id="544796" idx="5"/>
              <a:endCxn id="544776" idx="1"/>
            </p:cNvCxnSpPr>
            <p:nvPr/>
          </p:nvCxnSpPr>
          <p:spPr bwMode="auto">
            <a:xfrm>
              <a:off x="3601" y="3334"/>
              <a:ext cx="568" cy="217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84" name="AutoShape 16">
              <a:extLst>
                <a:ext uri="{FF2B5EF4-FFF2-40B4-BE49-F238E27FC236}">
                  <a16:creationId xmlns:a16="http://schemas.microsoft.com/office/drawing/2014/main" id="{BC44CCAD-DEA0-ECFF-18BA-8F95120E0C68}"/>
                </a:ext>
              </a:extLst>
            </p:cNvPr>
            <p:cNvCxnSpPr>
              <a:cxnSpLocks noChangeShapeType="1"/>
              <a:stCxn id="544775" idx="3"/>
              <a:endCxn id="544777" idx="1"/>
            </p:cNvCxnSpPr>
            <p:nvPr/>
          </p:nvCxnSpPr>
          <p:spPr bwMode="auto">
            <a:xfrm flipV="1">
              <a:off x="4460" y="3034"/>
              <a:ext cx="331" cy="9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85" name="AutoShape 17">
              <a:extLst>
                <a:ext uri="{FF2B5EF4-FFF2-40B4-BE49-F238E27FC236}">
                  <a16:creationId xmlns:a16="http://schemas.microsoft.com/office/drawing/2014/main" id="{529A3BAD-811E-B34F-9FDE-9B6CD86E22CD}"/>
                </a:ext>
              </a:extLst>
            </p:cNvPr>
            <p:cNvCxnSpPr>
              <a:cxnSpLocks noChangeShapeType="1"/>
              <a:stCxn id="544776" idx="3"/>
              <a:endCxn id="544777" idx="1"/>
            </p:cNvCxnSpPr>
            <p:nvPr/>
          </p:nvCxnSpPr>
          <p:spPr bwMode="auto">
            <a:xfrm flipV="1">
              <a:off x="4460" y="3034"/>
              <a:ext cx="331" cy="517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4786" name="AutoShape 18">
              <a:extLst>
                <a:ext uri="{FF2B5EF4-FFF2-40B4-BE49-F238E27FC236}">
                  <a16:creationId xmlns:a16="http://schemas.microsoft.com/office/drawing/2014/main" id="{55F36C12-0AEF-D7A0-E071-7C6A19F07708}"/>
                </a:ext>
              </a:extLst>
            </p:cNvPr>
            <p:cNvCxnSpPr>
              <a:cxnSpLocks noChangeShapeType="1"/>
              <a:stCxn id="544774" idx="3"/>
              <a:endCxn id="544777" idx="1"/>
            </p:cNvCxnSpPr>
            <p:nvPr/>
          </p:nvCxnSpPr>
          <p:spPr bwMode="auto">
            <a:xfrm>
              <a:off x="4444" y="2535"/>
              <a:ext cx="347" cy="499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4787" name="Line 19">
              <a:extLst>
                <a:ext uri="{FF2B5EF4-FFF2-40B4-BE49-F238E27FC236}">
                  <a16:creationId xmlns:a16="http://schemas.microsoft.com/office/drawing/2014/main" id="{6CC36BEF-2253-115C-17C8-D54F8D868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" y="3055"/>
              <a:ext cx="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4788" name="Text Box 20">
              <a:extLst>
                <a:ext uri="{FF2B5EF4-FFF2-40B4-BE49-F238E27FC236}">
                  <a16:creationId xmlns:a16="http://schemas.microsoft.com/office/drawing/2014/main" id="{B1A80F6B-7E2A-47C4-441A-0B3C659F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259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x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1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44789" name="Text Box 21">
              <a:extLst>
                <a:ext uri="{FF2B5EF4-FFF2-40B4-BE49-F238E27FC236}">
                  <a16:creationId xmlns:a16="http://schemas.microsoft.com/office/drawing/2014/main" id="{ACED51E9-7954-7F53-23BC-197C130BF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315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x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2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44790" name="Text Box 22">
              <a:extLst>
                <a:ext uri="{FF2B5EF4-FFF2-40B4-BE49-F238E27FC236}">
                  <a16:creationId xmlns:a16="http://schemas.microsoft.com/office/drawing/2014/main" id="{A20188CA-B787-7CC4-B62D-4CD9BE3A5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" y="28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44791" name="Text Box 23">
              <a:extLst>
                <a:ext uri="{FF2B5EF4-FFF2-40B4-BE49-F238E27FC236}">
                  <a16:creationId xmlns:a16="http://schemas.microsoft.com/office/drawing/2014/main" id="{1EA7651F-D531-63FE-5BE1-CA8686B39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2910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tarMath" pitchFamily="2" charset="2"/>
                </a:rPr>
                <a:t></a:t>
              </a:r>
            </a:p>
          </p:txBody>
        </p:sp>
        <p:sp>
          <p:nvSpPr>
            <p:cNvPr id="544792" name="Freeform 24">
              <a:extLst>
                <a:ext uri="{FF2B5EF4-FFF2-40B4-BE49-F238E27FC236}">
                  <a16:creationId xmlns:a16="http://schemas.microsoft.com/office/drawing/2014/main" id="{3568F1DE-3497-BA72-B461-27EC5B0DE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2448"/>
              <a:ext cx="242" cy="144"/>
            </a:xfrm>
            <a:custGeom>
              <a:avLst/>
              <a:gdLst>
                <a:gd name="T0" fmla="*/ 0 w 242"/>
                <a:gd name="T1" fmla="*/ 144 h 144"/>
                <a:gd name="T2" fmla="*/ 60 w 242"/>
                <a:gd name="T3" fmla="*/ 101 h 144"/>
                <a:gd name="T4" fmla="*/ 120 w 242"/>
                <a:gd name="T5" fmla="*/ 0 h 144"/>
                <a:gd name="T6" fmla="*/ 180 w 242"/>
                <a:gd name="T7" fmla="*/ 99 h 144"/>
                <a:gd name="T8" fmla="*/ 242 w 24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0" y="144"/>
                  </a:moveTo>
                  <a:cubicBezTo>
                    <a:pt x="10" y="137"/>
                    <a:pt x="40" y="125"/>
                    <a:pt x="60" y="101"/>
                  </a:cubicBezTo>
                  <a:cubicBezTo>
                    <a:pt x="80" y="77"/>
                    <a:pt x="100" y="0"/>
                    <a:pt x="120" y="0"/>
                  </a:cubicBezTo>
                  <a:cubicBezTo>
                    <a:pt x="140" y="0"/>
                    <a:pt x="160" y="75"/>
                    <a:pt x="180" y="99"/>
                  </a:cubicBezTo>
                  <a:cubicBezTo>
                    <a:pt x="200" y="123"/>
                    <a:pt x="229" y="135"/>
                    <a:pt x="242" y="144"/>
                  </a:cubicBez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s-PE"/>
            </a:p>
          </p:txBody>
        </p:sp>
        <p:sp>
          <p:nvSpPr>
            <p:cNvPr id="544793" name="Freeform 25">
              <a:extLst>
                <a:ext uri="{FF2B5EF4-FFF2-40B4-BE49-F238E27FC236}">
                  <a16:creationId xmlns:a16="http://schemas.microsoft.com/office/drawing/2014/main" id="{715F789C-DBF2-D399-5B48-013D1F196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958"/>
              <a:ext cx="242" cy="144"/>
            </a:xfrm>
            <a:custGeom>
              <a:avLst/>
              <a:gdLst>
                <a:gd name="T0" fmla="*/ 0 w 242"/>
                <a:gd name="T1" fmla="*/ 144 h 144"/>
                <a:gd name="T2" fmla="*/ 60 w 242"/>
                <a:gd name="T3" fmla="*/ 101 h 144"/>
                <a:gd name="T4" fmla="*/ 120 w 242"/>
                <a:gd name="T5" fmla="*/ 0 h 144"/>
                <a:gd name="T6" fmla="*/ 179 w 242"/>
                <a:gd name="T7" fmla="*/ 100 h 144"/>
                <a:gd name="T8" fmla="*/ 180 w 242"/>
                <a:gd name="T9" fmla="*/ 99 h 144"/>
                <a:gd name="T10" fmla="*/ 242 w 242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144">
                  <a:moveTo>
                    <a:pt x="0" y="144"/>
                  </a:moveTo>
                  <a:cubicBezTo>
                    <a:pt x="10" y="137"/>
                    <a:pt x="40" y="125"/>
                    <a:pt x="60" y="101"/>
                  </a:cubicBezTo>
                  <a:cubicBezTo>
                    <a:pt x="80" y="77"/>
                    <a:pt x="100" y="0"/>
                    <a:pt x="120" y="0"/>
                  </a:cubicBezTo>
                  <a:cubicBezTo>
                    <a:pt x="140" y="0"/>
                    <a:pt x="169" y="84"/>
                    <a:pt x="179" y="100"/>
                  </a:cubicBezTo>
                  <a:cubicBezTo>
                    <a:pt x="189" y="116"/>
                    <a:pt x="170" y="92"/>
                    <a:pt x="180" y="99"/>
                  </a:cubicBezTo>
                  <a:cubicBezTo>
                    <a:pt x="190" y="106"/>
                    <a:pt x="229" y="135"/>
                    <a:pt x="242" y="144"/>
                  </a:cubicBez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s-PE"/>
            </a:p>
          </p:txBody>
        </p:sp>
        <p:sp>
          <p:nvSpPr>
            <p:cNvPr id="544794" name="Freeform 26">
              <a:extLst>
                <a:ext uri="{FF2B5EF4-FFF2-40B4-BE49-F238E27FC236}">
                  <a16:creationId xmlns:a16="http://schemas.microsoft.com/office/drawing/2014/main" id="{DBF2767C-3882-F299-F721-F0C553425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3467"/>
              <a:ext cx="242" cy="144"/>
            </a:xfrm>
            <a:custGeom>
              <a:avLst/>
              <a:gdLst>
                <a:gd name="T0" fmla="*/ 0 w 242"/>
                <a:gd name="T1" fmla="*/ 144 h 144"/>
                <a:gd name="T2" fmla="*/ 60 w 242"/>
                <a:gd name="T3" fmla="*/ 101 h 144"/>
                <a:gd name="T4" fmla="*/ 120 w 242"/>
                <a:gd name="T5" fmla="*/ 0 h 144"/>
                <a:gd name="T6" fmla="*/ 179 w 242"/>
                <a:gd name="T7" fmla="*/ 100 h 144"/>
                <a:gd name="T8" fmla="*/ 180 w 242"/>
                <a:gd name="T9" fmla="*/ 99 h 144"/>
                <a:gd name="T10" fmla="*/ 242 w 242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144">
                  <a:moveTo>
                    <a:pt x="0" y="144"/>
                  </a:moveTo>
                  <a:cubicBezTo>
                    <a:pt x="10" y="137"/>
                    <a:pt x="40" y="125"/>
                    <a:pt x="60" y="101"/>
                  </a:cubicBezTo>
                  <a:cubicBezTo>
                    <a:pt x="80" y="77"/>
                    <a:pt x="100" y="0"/>
                    <a:pt x="120" y="0"/>
                  </a:cubicBezTo>
                  <a:cubicBezTo>
                    <a:pt x="140" y="0"/>
                    <a:pt x="169" y="84"/>
                    <a:pt x="179" y="100"/>
                  </a:cubicBezTo>
                  <a:cubicBezTo>
                    <a:pt x="189" y="116"/>
                    <a:pt x="170" y="92"/>
                    <a:pt x="180" y="99"/>
                  </a:cubicBezTo>
                  <a:cubicBezTo>
                    <a:pt x="190" y="106"/>
                    <a:pt x="229" y="135"/>
                    <a:pt x="242" y="144"/>
                  </a:cubicBez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s-PE"/>
            </a:p>
          </p:txBody>
        </p:sp>
        <p:sp>
          <p:nvSpPr>
            <p:cNvPr id="544795" name="Oval 27">
              <a:extLst>
                <a:ext uri="{FF2B5EF4-FFF2-40B4-BE49-F238E27FC236}">
                  <a16:creationId xmlns:a16="http://schemas.microsoft.com/office/drawing/2014/main" id="{2E2EFA37-A6AC-96F1-1F1E-C798FE2F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717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44796" name="Oval 28">
              <a:extLst>
                <a:ext uri="{FF2B5EF4-FFF2-40B4-BE49-F238E27FC236}">
                  <a16:creationId xmlns:a16="http://schemas.microsoft.com/office/drawing/2014/main" id="{AADB7AB7-85D5-80B6-7BE9-E59A3A28E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273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44797" name="Object 29">
            <a:extLst>
              <a:ext uri="{FF2B5EF4-FFF2-40B4-BE49-F238E27FC236}">
                <a16:creationId xmlns:a16="http://schemas.microsoft.com/office/drawing/2014/main" id="{B114D70D-81B3-E08B-EC65-75E0AFF9729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03800" y="4149725"/>
          <a:ext cx="39576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cuación" r:id="rId3" imgW="2095200" imgH="520560" progId="Equation.3">
                  <p:embed/>
                </p:oleObj>
              </mc:Choice>
              <mc:Fallback>
                <p:oleObj name="Ecuación" r:id="rId3" imgW="2095200" imgH="520560" progId="Equation.3">
                  <p:embed/>
                  <p:pic>
                    <p:nvPicPr>
                      <p:cNvPr id="544797" name="Object 29">
                        <a:extLst>
                          <a:ext uri="{FF2B5EF4-FFF2-40B4-BE49-F238E27FC236}">
                            <a16:creationId xmlns:a16="http://schemas.microsoft.com/office/drawing/2014/main" id="{B114D70D-81B3-E08B-EC65-75E0AFF97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49725"/>
                        <a:ext cx="3957638" cy="982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69F28AD9-493F-8E4F-42A1-094E0FAB2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476" y="-25401"/>
            <a:ext cx="7886700" cy="1325563"/>
          </a:xfrm>
        </p:spPr>
        <p:txBody>
          <a:bodyPr/>
          <a:lstStyle/>
          <a:p>
            <a:pPr algn="l"/>
            <a:r>
              <a:rPr lang="es-ES_tradnl" altLang="es-PE" dirty="0"/>
              <a:t>Redes de </a:t>
            </a:r>
            <a:r>
              <a:rPr lang="es-ES_tradnl" altLang="es-PE" dirty="0" err="1"/>
              <a:t>Hopfield</a:t>
            </a:r>
            <a:endParaRPr lang="es-ES_tradnl" altLang="es-PE" dirty="0"/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06F20830-29C7-68BF-4806-95E3A74FB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981075"/>
            <a:ext cx="5272087" cy="53276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_tradnl" altLang="es-PE">
                <a:solidFill>
                  <a:srgbClr val="FF0000"/>
                </a:solidFill>
              </a:rPr>
              <a:t>Hopfield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McCulloch-Pitts (1943): modelo discreto.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Recurrente, totalmente conectada</a:t>
            </a:r>
          </a:p>
          <a:p>
            <a:pPr lvl="2">
              <a:lnSpc>
                <a:spcPct val="90000"/>
              </a:lnSpc>
            </a:pPr>
            <a:r>
              <a:rPr lang="es-ES_tradnl" altLang="es-PE" sz="1600"/>
              <a:t>Asociada con sistema dinámico</a:t>
            </a:r>
          </a:p>
          <a:p>
            <a:pPr lvl="2">
              <a:lnSpc>
                <a:spcPct val="90000"/>
              </a:lnSpc>
            </a:pPr>
            <a:r>
              <a:rPr lang="es-ES_tradnl" altLang="es-PE" sz="1600"/>
              <a:t>Actualización de activaciones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Extensiones: Neuronas con constante de tiempo, uso de probabilidad en salida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Concepto de energía y entropía desarrollado</a:t>
            </a:r>
          </a:p>
          <a:p>
            <a:pPr>
              <a:lnSpc>
                <a:spcPct val="90000"/>
              </a:lnSpc>
            </a:pPr>
            <a:r>
              <a:rPr lang="es-ES_tradnl" altLang="es-PE">
                <a:solidFill>
                  <a:srgbClr val="FF0000"/>
                </a:solidFill>
              </a:rPr>
              <a:t>Aplicaciones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Descripción de sistemas cristalinos, y fenómenos físicos asociados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Uso en optimización</a:t>
            </a:r>
          </a:p>
          <a:p>
            <a:pPr lvl="2">
              <a:lnSpc>
                <a:spcPct val="90000"/>
              </a:lnSpc>
            </a:pPr>
            <a:r>
              <a:rPr lang="es-ES_tradnl" altLang="es-PE" sz="1600"/>
              <a:t>ej: TSP, distribución, despacho de carga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Memoria asociativa</a:t>
            </a:r>
          </a:p>
          <a:p>
            <a:pPr lvl="2">
              <a:lnSpc>
                <a:spcPct val="90000"/>
              </a:lnSpc>
            </a:pPr>
            <a:r>
              <a:rPr lang="es-ES_tradnl" altLang="es-PE" sz="1600"/>
              <a:t>Deducir patrón asociado a partir de dato parcial</a:t>
            </a:r>
          </a:p>
          <a:p>
            <a:pPr lvl="1">
              <a:lnSpc>
                <a:spcPct val="90000"/>
              </a:lnSpc>
            </a:pPr>
            <a:r>
              <a:rPr lang="es-ES_tradnl" altLang="es-PE" sz="1800"/>
              <a:t>Representables en hardware</a:t>
            </a:r>
          </a:p>
          <a:p>
            <a:pPr lvl="2">
              <a:lnSpc>
                <a:spcPct val="90000"/>
              </a:lnSpc>
            </a:pPr>
            <a:r>
              <a:rPr lang="es-ES_tradnl" altLang="es-PE" sz="1600"/>
              <a:t>VLSI</a:t>
            </a:r>
          </a:p>
        </p:txBody>
      </p:sp>
      <p:grpSp>
        <p:nvGrpSpPr>
          <p:cNvPr id="545796" name="Group 4">
            <a:extLst>
              <a:ext uri="{FF2B5EF4-FFF2-40B4-BE49-F238E27FC236}">
                <a16:creationId xmlns:a16="http://schemas.microsoft.com/office/drawing/2014/main" id="{4F9AED8E-B586-8AD8-2964-CDEC9F4B3958}"/>
              </a:ext>
            </a:extLst>
          </p:cNvPr>
          <p:cNvGrpSpPr>
            <a:grpSpLocks/>
          </p:cNvGrpSpPr>
          <p:nvPr/>
        </p:nvGrpSpPr>
        <p:grpSpPr bwMode="auto">
          <a:xfrm>
            <a:off x="6223000" y="395288"/>
            <a:ext cx="2717800" cy="2001837"/>
            <a:chOff x="3896" y="225"/>
            <a:chExt cx="1712" cy="1261"/>
          </a:xfrm>
        </p:grpSpPr>
        <p:sp>
          <p:nvSpPr>
            <p:cNvPr id="545797" name="Oval 5">
              <a:extLst>
                <a:ext uri="{FF2B5EF4-FFF2-40B4-BE49-F238E27FC236}">
                  <a16:creationId xmlns:a16="http://schemas.microsoft.com/office/drawing/2014/main" id="{4561FC6A-EFE8-74A6-5B16-82B5C4C3C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491"/>
              <a:ext cx="175" cy="173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5798" name="Oval 6">
              <a:extLst>
                <a:ext uri="{FF2B5EF4-FFF2-40B4-BE49-F238E27FC236}">
                  <a16:creationId xmlns:a16="http://schemas.microsoft.com/office/drawing/2014/main" id="{A430E81D-2A8B-F240-85C2-A085CBC1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127"/>
              <a:ext cx="175" cy="173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5799" name="Oval 7">
              <a:extLst>
                <a:ext uri="{FF2B5EF4-FFF2-40B4-BE49-F238E27FC236}">
                  <a16:creationId xmlns:a16="http://schemas.microsoft.com/office/drawing/2014/main" id="{32D5ECAB-711D-998D-E918-68BDCC9B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781"/>
              <a:ext cx="175" cy="17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5800" name="Oval 8">
              <a:extLst>
                <a:ext uri="{FF2B5EF4-FFF2-40B4-BE49-F238E27FC236}">
                  <a16:creationId xmlns:a16="http://schemas.microsoft.com/office/drawing/2014/main" id="{59BFDBD1-57BF-93E1-FF38-A25568B58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" y="739"/>
              <a:ext cx="174" cy="173"/>
            </a:xfrm>
            <a:prstGeom prst="ellipse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5801" name="Oval 9">
              <a:extLst>
                <a:ext uri="{FF2B5EF4-FFF2-40B4-BE49-F238E27FC236}">
                  <a16:creationId xmlns:a16="http://schemas.microsoft.com/office/drawing/2014/main" id="{238CAA2B-4991-4E43-F8E2-D98E6E75F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313"/>
              <a:ext cx="174" cy="17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5802" name="Oval 10">
              <a:extLst>
                <a:ext uri="{FF2B5EF4-FFF2-40B4-BE49-F238E27FC236}">
                  <a16:creationId xmlns:a16="http://schemas.microsoft.com/office/drawing/2014/main" id="{8574EDE8-05DF-CD2B-4CD1-DE1FA51D5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25"/>
              <a:ext cx="175" cy="17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cxnSp>
          <p:nvCxnSpPr>
            <p:cNvPr id="545803" name="AutoShape 11">
              <a:extLst>
                <a:ext uri="{FF2B5EF4-FFF2-40B4-BE49-F238E27FC236}">
                  <a16:creationId xmlns:a16="http://schemas.microsoft.com/office/drawing/2014/main" id="{FBF75C90-455A-16E1-21CC-39E49CFA6A94}"/>
                </a:ext>
              </a:extLst>
            </p:cNvPr>
            <p:cNvCxnSpPr>
              <a:cxnSpLocks noChangeShapeType="1"/>
              <a:stCxn id="545797" idx="0"/>
              <a:endCxn id="545802" idx="2"/>
            </p:cNvCxnSpPr>
            <p:nvPr/>
          </p:nvCxnSpPr>
          <p:spPr bwMode="auto">
            <a:xfrm rot="16200000">
              <a:off x="4370" y="168"/>
              <a:ext cx="179" cy="468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804" name="AutoShape 12">
              <a:extLst>
                <a:ext uri="{FF2B5EF4-FFF2-40B4-BE49-F238E27FC236}">
                  <a16:creationId xmlns:a16="http://schemas.microsoft.com/office/drawing/2014/main" id="{01D4A7A4-D6EE-4580-7161-81C5E82238BE}"/>
                </a:ext>
              </a:extLst>
            </p:cNvPr>
            <p:cNvCxnSpPr>
              <a:cxnSpLocks noChangeShapeType="1"/>
              <a:stCxn id="545797" idx="6"/>
              <a:endCxn id="545799" idx="1"/>
            </p:cNvCxnSpPr>
            <p:nvPr/>
          </p:nvCxnSpPr>
          <p:spPr bwMode="auto">
            <a:xfrm>
              <a:off x="4313" y="578"/>
              <a:ext cx="432" cy="22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805" name="AutoShape 13">
              <a:extLst>
                <a:ext uri="{FF2B5EF4-FFF2-40B4-BE49-F238E27FC236}">
                  <a16:creationId xmlns:a16="http://schemas.microsoft.com/office/drawing/2014/main" id="{97E47332-9B87-0FE0-CB0A-031F5BCACEAA}"/>
                </a:ext>
              </a:extLst>
            </p:cNvPr>
            <p:cNvCxnSpPr>
              <a:cxnSpLocks noChangeShapeType="1"/>
              <a:stCxn id="545797" idx="5"/>
              <a:endCxn id="545801" idx="1"/>
            </p:cNvCxnSpPr>
            <p:nvPr/>
          </p:nvCxnSpPr>
          <p:spPr bwMode="auto">
            <a:xfrm>
              <a:off x="4287" y="639"/>
              <a:ext cx="457" cy="699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806" name="AutoShape 14">
              <a:extLst>
                <a:ext uri="{FF2B5EF4-FFF2-40B4-BE49-F238E27FC236}">
                  <a16:creationId xmlns:a16="http://schemas.microsoft.com/office/drawing/2014/main" id="{ED632104-BD09-68FE-51EF-07E16A56E5CF}"/>
                </a:ext>
              </a:extLst>
            </p:cNvPr>
            <p:cNvCxnSpPr>
              <a:cxnSpLocks noChangeShapeType="1"/>
              <a:stCxn id="545798" idx="7"/>
              <a:endCxn id="545802" idx="3"/>
            </p:cNvCxnSpPr>
            <p:nvPr/>
          </p:nvCxnSpPr>
          <p:spPr bwMode="auto">
            <a:xfrm flipV="1">
              <a:off x="4289" y="373"/>
              <a:ext cx="431" cy="779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807" name="AutoShape 15">
              <a:extLst>
                <a:ext uri="{FF2B5EF4-FFF2-40B4-BE49-F238E27FC236}">
                  <a16:creationId xmlns:a16="http://schemas.microsoft.com/office/drawing/2014/main" id="{11BC3014-5FF3-D121-2192-31E62538DB88}"/>
                </a:ext>
              </a:extLst>
            </p:cNvPr>
            <p:cNvCxnSpPr>
              <a:cxnSpLocks noChangeShapeType="1"/>
              <a:stCxn id="545798" idx="6"/>
              <a:endCxn id="545799" idx="3"/>
            </p:cNvCxnSpPr>
            <p:nvPr/>
          </p:nvCxnSpPr>
          <p:spPr bwMode="auto">
            <a:xfrm flipV="1">
              <a:off x="4315" y="929"/>
              <a:ext cx="430" cy="285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808" name="AutoShape 16">
              <a:extLst>
                <a:ext uri="{FF2B5EF4-FFF2-40B4-BE49-F238E27FC236}">
                  <a16:creationId xmlns:a16="http://schemas.microsoft.com/office/drawing/2014/main" id="{AEF2D3F5-6394-F569-21CE-136ED5500978}"/>
                </a:ext>
              </a:extLst>
            </p:cNvPr>
            <p:cNvCxnSpPr>
              <a:cxnSpLocks noChangeShapeType="1"/>
              <a:stCxn id="545798" idx="4"/>
              <a:endCxn id="545801" idx="2"/>
            </p:cNvCxnSpPr>
            <p:nvPr/>
          </p:nvCxnSpPr>
          <p:spPr bwMode="auto">
            <a:xfrm rot="16200000" flipH="1">
              <a:off x="4424" y="1104"/>
              <a:ext cx="100" cy="491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809" name="AutoShape 17">
              <a:extLst>
                <a:ext uri="{FF2B5EF4-FFF2-40B4-BE49-F238E27FC236}">
                  <a16:creationId xmlns:a16="http://schemas.microsoft.com/office/drawing/2014/main" id="{5BFF399C-8FFF-CF50-EFF7-2FB937024C4C}"/>
                </a:ext>
              </a:extLst>
            </p:cNvPr>
            <p:cNvCxnSpPr>
              <a:cxnSpLocks noChangeShapeType="1"/>
              <a:stCxn id="545802" idx="6"/>
              <a:endCxn id="545800" idx="0"/>
            </p:cNvCxnSpPr>
            <p:nvPr/>
          </p:nvCxnSpPr>
          <p:spPr bwMode="auto">
            <a:xfrm>
              <a:off x="4869" y="312"/>
              <a:ext cx="427" cy="427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810" name="AutoShape 18">
              <a:extLst>
                <a:ext uri="{FF2B5EF4-FFF2-40B4-BE49-F238E27FC236}">
                  <a16:creationId xmlns:a16="http://schemas.microsoft.com/office/drawing/2014/main" id="{77CDCE49-1CD8-F6F3-8418-A5AEF593FA13}"/>
                </a:ext>
              </a:extLst>
            </p:cNvPr>
            <p:cNvCxnSpPr>
              <a:cxnSpLocks noChangeShapeType="1"/>
              <a:stCxn id="545801" idx="6"/>
              <a:endCxn id="545800" idx="4"/>
            </p:cNvCxnSpPr>
            <p:nvPr/>
          </p:nvCxnSpPr>
          <p:spPr bwMode="auto">
            <a:xfrm flipV="1">
              <a:off x="4893" y="912"/>
              <a:ext cx="403" cy="488"/>
            </a:xfrm>
            <a:prstGeom prst="curvedConnector2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5811" name="Line 19">
              <a:extLst>
                <a:ext uri="{FF2B5EF4-FFF2-40B4-BE49-F238E27FC236}">
                  <a16:creationId xmlns:a16="http://schemas.microsoft.com/office/drawing/2014/main" id="{37B5BEFB-04D1-6EA2-AA18-EED22C782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587"/>
              <a:ext cx="1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5812" name="Line 20">
              <a:extLst>
                <a:ext uri="{FF2B5EF4-FFF2-40B4-BE49-F238E27FC236}">
                  <a16:creationId xmlns:a16="http://schemas.microsoft.com/office/drawing/2014/main" id="{F63DCC75-389D-E918-34E7-F2BFD6192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235"/>
              <a:ext cx="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5813" name="Line 21">
              <a:extLst>
                <a:ext uri="{FF2B5EF4-FFF2-40B4-BE49-F238E27FC236}">
                  <a16:creationId xmlns:a16="http://schemas.microsoft.com/office/drawing/2014/main" id="{10CE2836-CA72-A831-C859-35B710015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" y="824"/>
              <a:ext cx="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5814" name="Text Box 22">
              <a:extLst>
                <a:ext uri="{FF2B5EF4-FFF2-40B4-BE49-F238E27FC236}">
                  <a16:creationId xmlns:a16="http://schemas.microsoft.com/office/drawing/2014/main" id="{A236A005-41A0-38BC-191F-EEBBF1889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" y="7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45815" name="Text Box 23">
              <a:extLst>
                <a:ext uri="{FF2B5EF4-FFF2-40B4-BE49-F238E27FC236}">
                  <a16:creationId xmlns:a16="http://schemas.microsoft.com/office/drawing/2014/main" id="{D33D3A56-27AF-D77A-D124-3EBF121EE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" y="8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545816" name="AutoShape 24">
            <a:extLst>
              <a:ext uri="{FF2B5EF4-FFF2-40B4-BE49-F238E27FC236}">
                <a16:creationId xmlns:a16="http://schemas.microsoft.com/office/drawing/2014/main" id="{F329CDDB-51CF-748E-FA91-9D895C5221E8}"/>
              </a:ext>
            </a:extLst>
          </p:cNvPr>
          <p:cNvCxnSpPr>
            <a:cxnSpLocks noChangeShapeType="1"/>
            <a:stCxn id="545797" idx="4"/>
            <a:endCxn id="545798" idx="0"/>
          </p:cNvCxnSpPr>
          <p:nvPr/>
        </p:nvCxnSpPr>
        <p:spPr bwMode="auto">
          <a:xfrm>
            <a:off x="6746875" y="1092200"/>
            <a:ext cx="3175" cy="73501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817" name="AutoShape 25">
            <a:extLst>
              <a:ext uri="{FF2B5EF4-FFF2-40B4-BE49-F238E27FC236}">
                <a16:creationId xmlns:a16="http://schemas.microsoft.com/office/drawing/2014/main" id="{5422439F-6C7C-2D46-ADBC-45B412D99DEC}"/>
              </a:ext>
            </a:extLst>
          </p:cNvPr>
          <p:cNvCxnSpPr>
            <a:cxnSpLocks noChangeShapeType="1"/>
            <a:stCxn id="545802" idx="4"/>
            <a:endCxn id="545799" idx="0"/>
          </p:cNvCxnSpPr>
          <p:nvPr/>
        </p:nvCxnSpPr>
        <p:spPr bwMode="auto">
          <a:xfrm>
            <a:off x="7629525" y="669925"/>
            <a:ext cx="39688" cy="60801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818" name="AutoShape 26">
            <a:extLst>
              <a:ext uri="{FF2B5EF4-FFF2-40B4-BE49-F238E27FC236}">
                <a16:creationId xmlns:a16="http://schemas.microsoft.com/office/drawing/2014/main" id="{32F4782A-FE39-93ED-F265-CCB3460AB6CD}"/>
              </a:ext>
            </a:extLst>
          </p:cNvPr>
          <p:cNvCxnSpPr>
            <a:cxnSpLocks noChangeShapeType="1"/>
            <a:stCxn id="545799" idx="4"/>
            <a:endCxn id="545801" idx="0"/>
          </p:cNvCxnSpPr>
          <p:nvPr/>
        </p:nvCxnSpPr>
        <p:spPr bwMode="auto">
          <a:xfrm flipH="1">
            <a:off x="7667625" y="1552575"/>
            <a:ext cx="1588" cy="56991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819" name="AutoShape 27">
            <a:extLst>
              <a:ext uri="{FF2B5EF4-FFF2-40B4-BE49-F238E27FC236}">
                <a16:creationId xmlns:a16="http://schemas.microsoft.com/office/drawing/2014/main" id="{44B1E8C6-D19F-FE37-0753-EB7D28A388E8}"/>
              </a:ext>
            </a:extLst>
          </p:cNvPr>
          <p:cNvCxnSpPr>
            <a:cxnSpLocks noChangeShapeType="1"/>
            <a:stCxn id="545797" idx="7"/>
            <a:endCxn id="545800" idx="1"/>
          </p:cNvCxnSpPr>
          <p:nvPr/>
        </p:nvCxnSpPr>
        <p:spPr bwMode="auto">
          <a:xfrm>
            <a:off x="6843713" y="857250"/>
            <a:ext cx="1503362" cy="393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820" name="AutoShape 28">
            <a:extLst>
              <a:ext uri="{FF2B5EF4-FFF2-40B4-BE49-F238E27FC236}">
                <a16:creationId xmlns:a16="http://schemas.microsoft.com/office/drawing/2014/main" id="{840E4344-3D63-8825-2D91-02FD1FF5DBD3}"/>
              </a:ext>
            </a:extLst>
          </p:cNvPr>
          <p:cNvCxnSpPr>
            <a:cxnSpLocks noChangeShapeType="1"/>
            <a:stCxn id="545798" idx="5"/>
            <a:endCxn id="545800" idx="3"/>
          </p:cNvCxnSpPr>
          <p:nvPr/>
        </p:nvCxnSpPr>
        <p:spPr bwMode="auto">
          <a:xfrm flipV="1">
            <a:off x="6846888" y="1446213"/>
            <a:ext cx="1500187" cy="61595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45821" name="Object 29">
            <a:extLst>
              <a:ext uri="{FF2B5EF4-FFF2-40B4-BE49-F238E27FC236}">
                <a16:creationId xmlns:a16="http://schemas.microsoft.com/office/drawing/2014/main" id="{06BD0145-B139-85D3-0A59-E0E0E008DE97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949950" y="2347913"/>
          <a:ext cx="3194050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cuación" r:id="rId4" imgW="2031840" imgH="2400120" progId="Equation.3">
                  <p:embed/>
                </p:oleObj>
              </mc:Choice>
              <mc:Fallback>
                <p:oleObj name="Ecuación" r:id="rId4" imgW="2031840" imgH="2400120" progId="Equation.3">
                  <p:embed/>
                  <p:pic>
                    <p:nvPicPr>
                      <p:cNvPr id="545821" name="Object 29">
                        <a:extLst>
                          <a:ext uri="{FF2B5EF4-FFF2-40B4-BE49-F238E27FC236}">
                            <a16:creationId xmlns:a16="http://schemas.microsoft.com/office/drawing/2014/main" id="{06BD0145-B139-85D3-0A59-E0E0E008D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2347913"/>
                        <a:ext cx="3194050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5822" name="AutoShape 30">
            <a:extLst>
              <a:ext uri="{FF2B5EF4-FFF2-40B4-BE49-F238E27FC236}">
                <a16:creationId xmlns:a16="http://schemas.microsoft.com/office/drawing/2014/main" id="{243755F5-98AB-A4E9-3F6E-8DEF9157D9E3}"/>
              </a:ext>
            </a:extLst>
          </p:cNvPr>
          <p:cNvCxnSpPr>
            <a:cxnSpLocks noChangeShapeType="1"/>
            <a:stCxn id="545799" idx="6"/>
            <a:endCxn id="545800" idx="2"/>
          </p:cNvCxnSpPr>
          <p:nvPr/>
        </p:nvCxnSpPr>
        <p:spPr bwMode="auto">
          <a:xfrm flipV="1">
            <a:off x="7807325" y="1349375"/>
            <a:ext cx="500063" cy="6667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B839A5FB-3DB3-AD83-D0F5-12A6F4049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7677150" cy="455613"/>
          </a:xfrm>
        </p:spPr>
        <p:txBody>
          <a:bodyPr>
            <a:normAutofit fontScale="90000"/>
          </a:bodyPr>
          <a:lstStyle/>
          <a:p>
            <a:r>
              <a:rPr lang="es-ES" altLang="es-PE" dirty="0"/>
              <a:t>Mapas Auto-Organizados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876A4E4D-9D10-B370-5CC0-9E2411C0F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981075"/>
            <a:ext cx="5199062" cy="5327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altLang="es-PE" sz="1600" dirty="0" err="1"/>
              <a:t>Self-organizing</a:t>
            </a:r>
            <a:r>
              <a:rPr lang="es-ES" altLang="es-PE" sz="1600" dirty="0"/>
              <a:t> </a:t>
            </a:r>
            <a:r>
              <a:rPr lang="es-ES" altLang="es-PE" sz="1600" dirty="0" err="1"/>
              <a:t>maps</a:t>
            </a:r>
            <a:r>
              <a:rPr lang="es-ES" altLang="es-PE" sz="1600" dirty="0"/>
              <a:t> (</a:t>
            </a:r>
            <a:r>
              <a:rPr lang="es-ES" altLang="es-PE" sz="1600" dirty="0" err="1"/>
              <a:t>Kohonen</a:t>
            </a:r>
            <a:r>
              <a:rPr lang="es-ES" altLang="es-PE" sz="1600" dirty="0"/>
              <a:t>, 1982)</a:t>
            </a:r>
          </a:p>
          <a:p>
            <a:pPr>
              <a:lnSpc>
                <a:spcPct val="80000"/>
              </a:lnSpc>
            </a:pPr>
            <a:r>
              <a:rPr lang="es-ES" altLang="es-PE" sz="1600" dirty="0"/>
              <a:t>Identificar estructura en datos de trabajo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conservan topología de datos</a:t>
            </a:r>
          </a:p>
          <a:p>
            <a:pPr>
              <a:lnSpc>
                <a:spcPct val="80000"/>
              </a:lnSpc>
            </a:pPr>
            <a:r>
              <a:rPr lang="es-ES" altLang="es-PE" sz="1600" dirty="0"/>
              <a:t>Hipótesis: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Entradas similares producen salidas similares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Conjuntos entrada-salida similares agrupables</a:t>
            </a:r>
          </a:p>
          <a:p>
            <a:pPr>
              <a:lnSpc>
                <a:spcPct val="80000"/>
              </a:lnSpc>
            </a:pPr>
            <a:r>
              <a:rPr lang="es-ES" altLang="es-PE" sz="1600" dirty="0"/>
              <a:t>Estructura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red de una capa</a:t>
            </a:r>
          </a:p>
          <a:p>
            <a:pPr lvl="2">
              <a:lnSpc>
                <a:spcPct val="80000"/>
              </a:lnSpc>
            </a:pPr>
            <a:r>
              <a:rPr lang="es-ES" altLang="es-PE" sz="1200" dirty="0"/>
              <a:t>distribución espacial especificada</a:t>
            </a:r>
          </a:p>
          <a:p>
            <a:pPr lvl="2">
              <a:lnSpc>
                <a:spcPct val="80000"/>
              </a:lnSpc>
            </a:pPr>
            <a:r>
              <a:rPr lang="es-ES" altLang="es-PE" sz="1200" dirty="0"/>
              <a:t>capa competitiva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entradas: dimensión de espacio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Pueden usarse neuronas con dinámica</a:t>
            </a:r>
          </a:p>
          <a:p>
            <a:pPr>
              <a:lnSpc>
                <a:spcPct val="80000"/>
              </a:lnSpc>
            </a:pPr>
            <a:r>
              <a:rPr lang="es-ES" altLang="es-PE" sz="1600" dirty="0"/>
              <a:t>Neuronas competitivas - selección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Dada entrada, selecciona neurona con mayor activación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Uso de pesos para inhibición lateral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>
                <a:solidFill>
                  <a:srgbClr val="0033CC"/>
                </a:solidFill>
              </a:rPr>
              <a:t>Cooperación</a:t>
            </a:r>
            <a:r>
              <a:rPr lang="es-ES" altLang="es-PE" sz="1400" dirty="0"/>
              <a:t>:</a:t>
            </a:r>
          </a:p>
          <a:p>
            <a:pPr lvl="2">
              <a:lnSpc>
                <a:spcPct val="80000"/>
              </a:lnSpc>
            </a:pPr>
            <a:r>
              <a:rPr lang="es-ES" altLang="es-PE" sz="1200" dirty="0"/>
              <a:t>Adaptación restringida a vecindad de neurona seleccionada</a:t>
            </a:r>
          </a:p>
          <a:p>
            <a:pPr>
              <a:lnSpc>
                <a:spcPct val="80000"/>
              </a:lnSpc>
            </a:pPr>
            <a:r>
              <a:rPr lang="es-ES" altLang="es-PE" sz="1600" dirty="0"/>
              <a:t>Aplicaciones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Clasificación de datos, </a:t>
            </a:r>
            <a:r>
              <a:rPr lang="es-ES" altLang="es-PE" sz="1400" dirty="0" err="1"/>
              <a:t>Clustering</a:t>
            </a:r>
            <a:endParaRPr lang="es-ES" altLang="es-PE" sz="1400" dirty="0"/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Componentes principales (PCA)</a:t>
            </a:r>
          </a:p>
          <a:p>
            <a:pPr lvl="1">
              <a:lnSpc>
                <a:spcPct val="80000"/>
              </a:lnSpc>
            </a:pPr>
            <a:r>
              <a:rPr lang="es-ES" altLang="es-PE" sz="1400" dirty="0"/>
              <a:t>Codificación</a:t>
            </a:r>
          </a:p>
          <a:p>
            <a:pPr lvl="1">
              <a:lnSpc>
                <a:spcPct val="80000"/>
              </a:lnSpc>
            </a:pPr>
            <a:endParaRPr lang="es-ES" altLang="es-PE" sz="1400" dirty="0"/>
          </a:p>
        </p:txBody>
      </p:sp>
      <p:pic>
        <p:nvPicPr>
          <p:cNvPr id="547844" name="Picture 4">
            <a:extLst>
              <a:ext uri="{FF2B5EF4-FFF2-40B4-BE49-F238E27FC236}">
                <a16:creationId xmlns:a16="http://schemas.microsoft.com/office/drawing/2014/main" id="{7A1F9B44-5C46-51EC-2918-D0DFE4C281F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1052513"/>
            <a:ext cx="2695575" cy="190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7845" name="Oval 5">
            <a:extLst>
              <a:ext uri="{FF2B5EF4-FFF2-40B4-BE49-F238E27FC236}">
                <a16:creationId xmlns:a16="http://schemas.microsoft.com/office/drawing/2014/main" id="{3A83E4CC-8F14-B210-C2D5-95FA0B6D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376863"/>
            <a:ext cx="268288" cy="230187"/>
          </a:xfrm>
          <a:prstGeom prst="ellipse">
            <a:avLst/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7846" name="Oval 6">
            <a:extLst>
              <a:ext uri="{FF2B5EF4-FFF2-40B4-BE49-F238E27FC236}">
                <a16:creationId xmlns:a16="http://schemas.microsoft.com/office/drawing/2014/main" id="{9D8765D0-1C3A-B35F-D757-C9391ECC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5376863"/>
            <a:ext cx="268288" cy="230187"/>
          </a:xfrm>
          <a:prstGeom prst="ellipse">
            <a:avLst/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7847" name="Oval 7">
            <a:extLst>
              <a:ext uri="{FF2B5EF4-FFF2-40B4-BE49-F238E27FC236}">
                <a16:creationId xmlns:a16="http://schemas.microsoft.com/office/drawing/2014/main" id="{F90AC49C-CA5D-DAA2-9A82-0B4E142F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5376863"/>
            <a:ext cx="268288" cy="230187"/>
          </a:xfrm>
          <a:prstGeom prst="ellipse">
            <a:avLst/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7848" name="Text Box 8">
            <a:extLst>
              <a:ext uri="{FF2B5EF4-FFF2-40B4-BE49-F238E27FC236}">
                <a16:creationId xmlns:a16="http://schemas.microsoft.com/office/drawing/2014/main" id="{F0C5A74A-02D5-BCC7-4D75-6D5C1100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991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Entradas (u)</a:t>
            </a:r>
          </a:p>
        </p:txBody>
      </p:sp>
      <p:sp>
        <p:nvSpPr>
          <p:cNvPr id="547849" name="Text Box 9">
            <a:extLst>
              <a:ext uri="{FF2B5EF4-FFF2-40B4-BE49-F238E27FC236}">
                <a16:creationId xmlns:a16="http://schemas.microsoft.com/office/drawing/2014/main" id="{28CBAA5E-78FE-FBA1-965E-F6C5F2DF0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3187700"/>
            <a:ext cx="6794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capa</a:t>
            </a:r>
          </a:p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  2D</a:t>
            </a:r>
          </a:p>
        </p:txBody>
      </p:sp>
      <p:cxnSp>
        <p:nvCxnSpPr>
          <p:cNvPr id="547850" name="AutoShape 10">
            <a:extLst>
              <a:ext uri="{FF2B5EF4-FFF2-40B4-BE49-F238E27FC236}">
                <a16:creationId xmlns:a16="http://schemas.microsoft.com/office/drawing/2014/main" id="{9ABC6CC3-9C02-82AC-8CDF-C7C75FA4CEA6}"/>
              </a:ext>
            </a:extLst>
          </p:cNvPr>
          <p:cNvCxnSpPr>
            <a:cxnSpLocks noChangeShapeType="1"/>
            <a:stCxn id="547845" idx="0"/>
            <a:endCxn id="547862" idx="4"/>
          </p:cNvCxnSpPr>
          <p:nvPr/>
        </p:nvCxnSpPr>
        <p:spPr bwMode="auto">
          <a:xfrm flipH="1" flipV="1">
            <a:off x="5915025" y="4570413"/>
            <a:ext cx="442913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1" name="AutoShape 11">
            <a:extLst>
              <a:ext uri="{FF2B5EF4-FFF2-40B4-BE49-F238E27FC236}">
                <a16:creationId xmlns:a16="http://schemas.microsoft.com/office/drawing/2014/main" id="{12059AD1-47D3-EF00-1B70-D5F56FA7E853}"/>
              </a:ext>
            </a:extLst>
          </p:cNvPr>
          <p:cNvCxnSpPr>
            <a:cxnSpLocks noChangeShapeType="1"/>
            <a:stCxn id="547845" idx="0"/>
            <a:endCxn id="547866" idx="3"/>
          </p:cNvCxnSpPr>
          <p:nvPr/>
        </p:nvCxnSpPr>
        <p:spPr bwMode="auto">
          <a:xfrm flipV="1">
            <a:off x="6357938" y="4548188"/>
            <a:ext cx="2154237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2" name="AutoShape 12">
            <a:extLst>
              <a:ext uri="{FF2B5EF4-FFF2-40B4-BE49-F238E27FC236}">
                <a16:creationId xmlns:a16="http://schemas.microsoft.com/office/drawing/2014/main" id="{BC3401E3-A023-86BB-D3B1-DDC3286FCD53}"/>
              </a:ext>
            </a:extLst>
          </p:cNvPr>
          <p:cNvCxnSpPr>
            <a:cxnSpLocks noChangeShapeType="1"/>
            <a:stCxn id="547846" idx="0"/>
            <a:endCxn id="547866" idx="4"/>
          </p:cNvCxnSpPr>
          <p:nvPr/>
        </p:nvCxnSpPr>
        <p:spPr bwMode="auto">
          <a:xfrm flipV="1">
            <a:off x="7164388" y="4570413"/>
            <a:ext cx="1401762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3" name="AutoShape 13">
            <a:extLst>
              <a:ext uri="{FF2B5EF4-FFF2-40B4-BE49-F238E27FC236}">
                <a16:creationId xmlns:a16="http://schemas.microsoft.com/office/drawing/2014/main" id="{6530AD80-0121-FDB8-BBBC-AF65B47DC285}"/>
              </a:ext>
            </a:extLst>
          </p:cNvPr>
          <p:cNvCxnSpPr>
            <a:cxnSpLocks noChangeShapeType="1"/>
            <a:stCxn id="547846" idx="0"/>
            <a:endCxn id="547872" idx="4"/>
          </p:cNvCxnSpPr>
          <p:nvPr/>
        </p:nvCxnSpPr>
        <p:spPr bwMode="auto">
          <a:xfrm flipH="1" flipV="1">
            <a:off x="6473825" y="3494088"/>
            <a:ext cx="690563" cy="188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4" name="AutoShape 14">
            <a:extLst>
              <a:ext uri="{FF2B5EF4-FFF2-40B4-BE49-F238E27FC236}">
                <a16:creationId xmlns:a16="http://schemas.microsoft.com/office/drawing/2014/main" id="{7EEB2CD9-7A81-DFD4-209E-3C05CBA8640C}"/>
              </a:ext>
            </a:extLst>
          </p:cNvPr>
          <p:cNvCxnSpPr>
            <a:cxnSpLocks noChangeShapeType="1"/>
            <a:stCxn id="547846" idx="0"/>
            <a:endCxn id="547862" idx="5"/>
          </p:cNvCxnSpPr>
          <p:nvPr/>
        </p:nvCxnSpPr>
        <p:spPr bwMode="auto">
          <a:xfrm flipH="1" flipV="1">
            <a:off x="5969000" y="4548188"/>
            <a:ext cx="119538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5" name="AutoShape 15">
            <a:extLst>
              <a:ext uri="{FF2B5EF4-FFF2-40B4-BE49-F238E27FC236}">
                <a16:creationId xmlns:a16="http://schemas.microsoft.com/office/drawing/2014/main" id="{A7741F31-A83F-1F7A-A5C5-DBE21A7B2255}"/>
              </a:ext>
            </a:extLst>
          </p:cNvPr>
          <p:cNvCxnSpPr>
            <a:cxnSpLocks noChangeShapeType="1"/>
            <a:stCxn id="547845" idx="0"/>
            <a:endCxn id="547875" idx="4"/>
          </p:cNvCxnSpPr>
          <p:nvPr/>
        </p:nvCxnSpPr>
        <p:spPr bwMode="auto">
          <a:xfrm flipV="1">
            <a:off x="6357938" y="3495675"/>
            <a:ext cx="1689100" cy="188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6" name="AutoShape 16">
            <a:extLst>
              <a:ext uri="{FF2B5EF4-FFF2-40B4-BE49-F238E27FC236}">
                <a16:creationId xmlns:a16="http://schemas.microsoft.com/office/drawing/2014/main" id="{4F2479E5-A923-B401-7CCD-82BA8C195715}"/>
              </a:ext>
            </a:extLst>
          </p:cNvPr>
          <p:cNvCxnSpPr>
            <a:cxnSpLocks noChangeShapeType="1"/>
            <a:stCxn id="547847" idx="0"/>
            <a:endCxn id="547866" idx="4"/>
          </p:cNvCxnSpPr>
          <p:nvPr/>
        </p:nvCxnSpPr>
        <p:spPr bwMode="auto">
          <a:xfrm flipV="1">
            <a:off x="7932738" y="4570413"/>
            <a:ext cx="633412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7" name="AutoShape 17">
            <a:extLst>
              <a:ext uri="{FF2B5EF4-FFF2-40B4-BE49-F238E27FC236}">
                <a16:creationId xmlns:a16="http://schemas.microsoft.com/office/drawing/2014/main" id="{D4E28A84-9255-D191-EED0-B0FF5566ADB4}"/>
              </a:ext>
            </a:extLst>
          </p:cNvPr>
          <p:cNvCxnSpPr>
            <a:cxnSpLocks noChangeShapeType="1"/>
            <a:stCxn id="547847" idx="0"/>
            <a:endCxn id="547862" idx="5"/>
          </p:cNvCxnSpPr>
          <p:nvPr/>
        </p:nvCxnSpPr>
        <p:spPr bwMode="auto">
          <a:xfrm flipH="1" flipV="1">
            <a:off x="5969000" y="4548188"/>
            <a:ext cx="19637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8" name="AutoShape 18">
            <a:extLst>
              <a:ext uri="{FF2B5EF4-FFF2-40B4-BE49-F238E27FC236}">
                <a16:creationId xmlns:a16="http://schemas.microsoft.com/office/drawing/2014/main" id="{23C95AE2-DFCA-6E5B-C29A-C8C2646636BD}"/>
              </a:ext>
            </a:extLst>
          </p:cNvPr>
          <p:cNvCxnSpPr>
            <a:cxnSpLocks noChangeShapeType="1"/>
            <a:stCxn id="547847" idx="0"/>
            <a:endCxn id="547874" idx="5"/>
          </p:cNvCxnSpPr>
          <p:nvPr/>
        </p:nvCxnSpPr>
        <p:spPr bwMode="auto">
          <a:xfrm flipH="1" flipV="1">
            <a:off x="7011988" y="3476625"/>
            <a:ext cx="920750" cy="1900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7859" name="AutoShape 19">
            <a:extLst>
              <a:ext uri="{FF2B5EF4-FFF2-40B4-BE49-F238E27FC236}">
                <a16:creationId xmlns:a16="http://schemas.microsoft.com/office/drawing/2014/main" id="{12220314-6F00-E652-65C9-90990A79FC09}"/>
              </a:ext>
            </a:extLst>
          </p:cNvPr>
          <p:cNvCxnSpPr>
            <a:cxnSpLocks noChangeShapeType="1"/>
            <a:stCxn id="547846" idx="0"/>
            <a:endCxn id="547876" idx="4"/>
          </p:cNvCxnSpPr>
          <p:nvPr/>
        </p:nvCxnSpPr>
        <p:spPr bwMode="auto">
          <a:xfrm flipV="1">
            <a:off x="7164388" y="3494088"/>
            <a:ext cx="690562" cy="188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7860" name="AutoShape 20">
            <a:extLst>
              <a:ext uri="{FF2B5EF4-FFF2-40B4-BE49-F238E27FC236}">
                <a16:creationId xmlns:a16="http://schemas.microsoft.com/office/drawing/2014/main" id="{0FE245DE-329F-599B-53D4-0FEB92610E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70538" y="3263900"/>
            <a:ext cx="3303587" cy="1381125"/>
          </a:xfrm>
          <a:custGeom>
            <a:avLst/>
            <a:gdLst>
              <a:gd name="G0" fmla="+- 5082 0 0"/>
              <a:gd name="G1" fmla="+- 21600 0 5082"/>
              <a:gd name="G2" fmla="*/ 5082 1 2"/>
              <a:gd name="G3" fmla="+- 21600 0 G2"/>
              <a:gd name="G4" fmla="+/ 5082 21600 2"/>
              <a:gd name="G5" fmla="+/ G1 0 2"/>
              <a:gd name="G6" fmla="*/ 21600 21600 5082"/>
              <a:gd name="G7" fmla="*/ G6 1 2"/>
              <a:gd name="G8" fmla="+- 21600 0 G7"/>
              <a:gd name="G9" fmla="*/ 21600 1 2"/>
              <a:gd name="G10" fmla="+- 5082 0 G9"/>
              <a:gd name="G11" fmla="?: G10 G8 0"/>
              <a:gd name="G12" fmla="?: G10 G7 21600"/>
              <a:gd name="T0" fmla="*/ 19059 w 21600"/>
              <a:gd name="T1" fmla="*/ 10800 h 21600"/>
              <a:gd name="T2" fmla="*/ 10800 w 21600"/>
              <a:gd name="T3" fmla="*/ 21600 h 21600"/>
              <a:gd name="T4" fmla="*/ 2541 w 21600"/>
              <a:gd name="T5" fmla="*/ 10800 h 21600"/>
              <a:gd name="T6" fmla="*/ 10800 w 21600"/>
              <a:gd name="T7" fmla="*/ 0 h 21600"/>
              <a:gd name="T8" fmla="*/ 4341 w 21600"/>
              <a:gd name="T9" fmla="*/ 4341 h 21600"/>
              <a:gd name="T10" fmla="*/ 17259 w 21600"/>
              <a:gd name="T11" fmla="*/ 17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082" y="21600"/>
                </a:lnTo>
                <a:lnTo>
                  <a:pt x="1651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grpSp>
        <p:nvGrpSpPr>
          <p:cNvPr id="547861" name="Group 21">
            <a:extLst>
              <a:ext uri="{FF2B5EF4-FFF2-40B4-BE49-F238E27FC236}">
                <a16:creationId xmlns:a16="http://schemas.microsoft.com/office/drawing/2014/main" id="{AAC839A2-D865-2A5A-7B71-104FBE8A0B3C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3379788"/>
            <a:ext cx="2803525" cy="1190625"/>
            <a:chOff x="3678" y="1773"/>
            <a:chExt cx="1766" cy="750"/>
          </a:xfrm>
        </p:grpSpPr>
        <p:sp>
          <p:nvSpPr>
            <p:cNvPr id="547862" name="Oval 22">
              <a:extLst>
                <a:ext uri="{FF2B5EF4-FFF2-40B4-BE49-F238E27FC236}">
                  <a16:creationId xmlns:a16="http://schemas.microsoft.com/office/drawing/2014/main" id="{6E7C3F6C-45BE-8A83-F15D-62FB0FFD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426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63" name="Oval 23">
              <a:extLst>
                <a:ext uri="{FF2B5EF4-FFF2-40B4-BE49-F238E27FC236}">
                  <a16:creationId xmlns:a16="http://schemas.microsoft.com/office/drawing/2014/main" id="{963ADB3B-06D7-E4E2-7D30-F79B367F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426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64" name="Oval 24">
              <a:extLst>
                <a:ext uri="{FF2B5EF4-FFF2-40B4-BE49-F238E27FC236}">
                  <a16:creationId xmlns:a16="http://schemas.microsoft.com/office/drawing/2014/main" id="{99F08906-0639-1196-70D6-08BE0943A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2426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65" name="Oval 25">
              <a:extLst>
                <a:ext uri="{FF2B5EF4-FFF2-40B4-BE49-F238E27FC236}">
                  <a16:creationId xmlns:a16="http://schemas.microsoft.com/office/drawing/2014/main" id="{57DC6EC2-A1F9-8346-905E-9B0B5D6EC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426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66" name="Oval 26">
              <a:extLst>
                <a:ext uri="{FF2B5EF4-FFF2-40B4-BE49-F238E27FC236}">
                  <a16:creationId xmlns:a16="http://schemas.microsoft.com/office/drawing/2014/main" id="{54A6D48E-121F-4352-3189-8D9FC2A09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2426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67" name="Oval 27">
              <a:extLst>
                <a:ext uri="{FF2B5EF4-FFF2-40B4-BE49-F238E27FC236}">
                  <a16:creationId xmlns:a16="http://schemas.microsoft.com/office/drawing/2014/main" id="{43CD08A0-F1D5-8558-7FDB-C533DC2F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281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68" name="Oval 28">
              <a:extLst>
                <a:ext uri="{FF2B5EF4-FFF2-40B4-BE49-F238E27FC236}">
                  <a16:creationId xmlns:a16="http://schemas.microsoft.com/office/drawing/2014/main" id="{38FBA078-C729-2530-C552-5C1C83E5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281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69" name="Oval 29">
              <a:extLst>
                <a:ext uri="{FF2B5EF4-FFF2-40B4-BE49-F238E27FC236}">
                  <a16:creationId xmlns:a16="http://schemas.microsoft.com/office/drawing/2014/main" id="{C09DCD6E-C811-68D5-0D8C-55A02136E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2281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0" name="Oval 30">
              <a:extLst>
                <a:ext uri="{FF2B5EF4-FFF2-40B4-BE49-F238E27FC236}">
                  <a16:creationId xmlns:a16="http://schemas.microsoft.com/office/drawing/2014/main" id="{E8EAA16D-41DA-5320-9871-70803C2AF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" y="2281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1" name="Oval 31">
              <a:extLst>
                <a:ext uri="{FF2B5EF4-FFF2-40B4-BE49-F238E27FC236}">
                  <a16:creationId xmlns:a16="http://schemas.microsoft.com/office/drawing/2014/main" id="{1E72E761-95EB-E59F-0FFA-5EF228153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281"/>
              <a:ext cx="96" cy="97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2" name="Oval 32">
              <a:extLst>
                <a:ext uri="{FF2B5EF4-FFF2-40B4-BE49-F238E27FC236}">
                  <a16:creationId xmlns:a16="http://schemas.microsoft.com/office/drawing/2014/main" id="{B1CD892B-6585-22FE-71D8-DC00D6441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1773"/>
              <a:ext cx="74" cy="7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3" name="Oval 33">
              <a:extLst>
                <a:ext uri="{FF2B5EF4-FFF2-40B4-BE49-F238E27FC236}">
                  <a16:creationId xmlns:a16="http://schemas.microsoft.com/office/drawing/2014/main" id="{3514F2B7-97A5-4163-0DE0-6BAB8393F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773"/>
              <a:ext cx="73" cy="7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4" name="Oval 34">
              <a:extLst>
                <a:ext uri="{FF2B5EF4-FFF2-40B4-BE49-F238E27FC236}">
                  <a16:creationId xmlns:a16="http://schemas.microsoft.com/office/drawing/2014/main" id="{AB6FD20C-1399-84BF-3305-E587A6DB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773"/>
              <a:ext cx="72" cy="7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5" name="Oval 35">
              <a:extLst>
                <a:ext uri="{FF2B5EF4-FFF2-40B4-BE49-F238E27FC236}">
                  <a16:creationId xmlns:a16="http://schemas.microsoft.com/office/drawing/2014/main" id="{40BD4A09-39E4-D5F5-F80D-43B718A6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773"/>
              <a:ext cx="72" cy="73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6" name="Oval 36">
              <a:extLst>
                <a:ext uri="{FF2B5EF4-FFF2-40B4-BE49-F238E27FC236}">
                  <a16:creationId xmlns:a16="http://schemas.microsoft.com/office/drawing/2014/main" id="{1DAEF1D6-DDFE-E36C-2836-F9CD89A0E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1773"/>
              <a:ext cx="72" cy="7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7877" name="Line 37">
              <a:extLst>
                <a:ext uri="{FF2B5EF4-FFF2-40B4-BE49-F238E27FC236}">
                  <a16:creationId xmlns:a16="http://schemas.microsoft.com/office/drawing/2014/main" id="{74512B05-3F0A-BADF-8B3B-FF8308162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475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7878" name="Line 38">
              <a:extLst>
                <a:ext uri="{FF2B5EF4-FFF2-40B4-BE49-F238E27FC236}">
                  <a16:creationId xmlns:a16="http://schemas.microsoft.com/office/drawing/2014/main" id="{DEC74D33-56EE-1FD6-EDD8-B33A3712E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6" y="2329"/>
              <a:ext cx="6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7879" name="Line 39">
              <a:extLst>
                <a:ext uri="{FF2B5EF4-FFF2-40B4-BE49-F238E27FC236}">
                  <a16:creationId xmlns:a16="http://schemas.microsoft.com/office/drawing/2014/main" id="{B265ED72-D0D9-20EF-6101-2CBB8BCA2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" y="1797"/>
              <a:ext cx="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7880" name="Line 40">
              <a:extLst>
                <a:ext uri="{FF2B5EF4-FFF2-40B4-BE49-F238E27FC236}">
                  <a16:creationId xmlns:a16="http://schemas.microsoft.com/office/drawing/2014/main" id="{2F49F857-6BC4-742A-C5A8-79E420A6A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8" y="1870"/>
              <a:ext cx="19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7881" name="Line 41">
              <a:extLst>
                <a:ext uri="{FF2B5EF4-FFF2-40B4-BE49-F238E27FC236}">
                  <a16:creationId xmlns:a16="http://schemas.microsoft.com/office/drawing/2014/main" id="{39B61183-BA0E-447B-3E06-70A12878E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1870"/>
              <a:ext cx="169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7882" name="Line 42">
              <a:extLst>
                <a:ext uri="{FF2B5EF4-FFF2-40B4-BE49-F238E27FC236}">
                  <a16:creationId xmlns:a16="http://schemas.microsoft.com/office/drawing/2014/main" id="{31F0EC3A-61A1-5881-8BD5-FF0708C1E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" y="1894"/>
              <a:ext cx="19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7883" name="Line 43">
              <a:extLst>
                <a:ext uri="{FF2B5EF4-FFF2-40B4-BE49-F238E27FC236}">
                  <a16:creationId xmlns:a16="http://schemas.microsoft.com/office/drawing/2014/main" id="{56A35D42-56D3-8A55-DF47-D2266BABF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5" y="1894"/>
              <a:ext cx="121" cy="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47884" name="Line 44">
              <a:extLst>
                <a:ext uri="{FF2B5EF4-FFF2-40B4-BE49-F238E27FC236}">
                  <a16:creationId xmlns:a16="http://schemas.microsoft.com/office/drawing/2014/main" id="{3BEAB22D-ED62-EEB0-7283-4C39F8EBC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9" y="1870"/>
              <a:ext cx="12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0EAACE72-3B65-2038-0401-0698D118C7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84438"/>
            <a:ext cx="77724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s-ES" altLang="es-PE" sz="4400" b="1">
                <a:solidFill>
                  <a:srgbClr val="FF3300"/>
                </a:solidFill>
              </a:rPr>
              <a:t>MAPEADOR UNIVERSAL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9A964DB7-96CB-B5C0-1517-D24BC3F53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Mapeo Universal</a:t>
            </a: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7D683CBF-8DAD-BF42-9957-7024F189B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PE" sz="2200">
                <a:solidFill>
                  <a:srgbClr val="FF0000"/>
                </a:solidFill>
              </a:rPr>
              <a:t>Pregunta</a:t>
            </a:r>
            <a:r>
              <a:rPr lang="es-ES" altLang="es-PE" sz="2200"/>
              <a:t>:</a:t>
            </a:r>
          </a:p>
          <a:p>
            <a:pPr lvl="1"/>
            <a:r>
              <a:rPr lang="es-ES" altLang="es-PE" sz="1800"/>
              <a:t>Qué tipo de funciones puedo representar con una ANN?</a:t>
            </a:r>
          </a:p>
          <a:p>
            <a:r>
              <a:rPr lang="es-ES" altLang="es-PE" sz="2200"/>
              <a:t>La idea se remonta al problema #13 de Hilbert (1900).</a:t>
            </a:r>
          </a:p>
          <a:p>
            <a:pPr lvl="1"/>
            <a:r>
              <a:rPr lang="es-ES" altLang="es-PE" sz="1800"/>
              <a:t>Representar función de N variables como combinación lineal de funciones en una variable (bajar dimensionalidad del problema)</a:t>
            </a:r>
          </a:p>
          <a:p>
            <a:r>
              <a:rPr lang="es-ES" altLang="es-PE" sz="2200">
                <a:solidFill>
                  <a:srgbClr val="FF0000"/>
                </a:solidFill>
              </a:rPr>
              <a:t>Respuesta</a:t>
            </a:r>
            <a:r>
              <a:rPr lang="es-ES" altLang="es-PE" sz="2000"/>
              <a:t>:</a:t>
            </a:r>
          </a:p>
          <a:p>
            <a:pPr lvl="1"/>
            <a:r>
              <a:rPr lang="es-ES" altLang="es-PE" sz="1800"/>
              <a:t>Puedo representar el conjunto de funciones “suaves”.</a:t>
            </a:r>
          </a:p>
          <a:p>
            <a:pPr lvl="1"/>
            <a:r>
              <a:rPr lang="es-ES" altLang="es-PE" sz="1800"/>
              <a:t>Hay varias pruebas para diferentes arquitecturas</a:t>
            </a:r>
          </a:p>
          <a:p>
            <a:pPr lvl="1"/>
            <a:r>
              <a:rPr lang="es-ES" altLang="es-PE" sz="1800"/>
              <a:t>Kolgomorov (1957)</a:t>
            </a:r>
          </a:p>
          <a:p>
            <a:pPr lvl="1"/>
            <a:r>
              <a:rPr lang="es-ES" altLang="es-PE" sz="1800"/>
              <a:t>Cybenko (1960)</a:t>
            </a:r>
          </a:p>
          <a:p>
            <a:pPr lvl="1"/>
            <a:r>
              <a:rPr lang="es-ES" altLang="es-PE" sz="1800"/>
              <a:t>Hornik (1989)</a:t>
            </a:r>
          </a:p>
          <a:p>
            <a:pPr lvl="1"/>
            <a:r>
              <a:rPr lang="es-ES" altLang="es-PE" sz="1800"/>
              <a:t>Chen (1991)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347BA117-E0BE-C60A-074C-C731CB011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PE"/>
              <a:t>Mapeo Universal</a:t>
            </a: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D0903F20-9B0E-8549-F526-824B870DAE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981075"/>
            <a:ext cx="4240212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PE" sz="2200">
                <a:solidFill>
                  <a:srgbClr val="FF0000"/>
                </a:solidFill>
              </a:rPr>
              <a:t>Idea: </a:t>
            </a:r>
          </a:p>
          <a:p>
            <a:pPr lvl="1">
              <a:lnSpc>
                <a:spcPct val="90000"/>
              </a:lnSpc>
            </a:pPr>
            <a:r>
              <a:rPr lang="es-ES" altLang="es-PE" sz="1600"/>
              <a:t>Usando red con 2 capas ocultas es posible crear funciones tipo localizadas que combinadas pueden formar cualquier función “suave”</a:t>
            </a:r>
          </a:p>
          <a:p>
            <a:pPr>
              <a:lnSpc>
                <a:spcPct val="90000"/>
              </a:lnSpc>
            </a:pPr>
            <a:r>
              <a:rPr lang="es-ES" altLang="es-PE" sz="2000">
                <a:solidFill>
                  <a:srgbClr val="FF0000"/>
                </a:solidFill>
              </a:rPr>
              <a:t>Prueba intuitiva:</a:t>
            </a:r>
          </a:p>
          <a:p>
            <a:pPr lvl="1">
              <a:lnSpc>
                <a:spcPct val="90000"/>
              </a:lnSpc>
            </a:pPr>
            <a:r>
              <a:rPr lang="es-ES" altLang="es-PE" sz="1600"/>
              <a:t>Fácil de ver en R</a:t>
            </a:r>
            <a:r>
              <a:rPr lang="es-ES" altLang="es-PE" sz="1600" baseline="30000"/>
              <a:t>2</a:t>
            </a:r>
            <a:r>
              <a:rPr lang="es-ES" altLang="es-PE" sz="1600"/>
              <a:t> </a:t>
            </a:r>
            <a:r>
              <a:rPr lang="es-ES" altLang="es-PE" sz="1600">
                <a:sym typeface="Wingdings" panose="05000000000000000000" pitchFamily="2" charset="2"/>
              </a:rPr>
              <a:t> R</a:t>
            </a:r>
            <a:r>
              <a:rPr lang="es-ES" altLang="es-PE" sz="1600"/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es-PE" sz="1600"/>
              <a:t>Red: y = ANN (x</a:t>
            </a:r>
            <a:r>
              <a:rPr lang="es-ES" altLang="es-PE" sz="1600" baseline="-25000"/>
              <a:t>1</a:t>
            </a:r>
            <a:r>
              <a:rPr lang="es-ES" altLang="es-PE" sz="1600"/>
              <a:t>,x</a:t>
            </a:r>
            <a:r>
              <a:rPr lang="es-ES" altLang="es-PE" sz="1600" baseline="-25000"/>
              <a:t>2</a:t>
            </a:r>
            <a:r>
              <a:rPr lang="es-ES" altLang="es-PE" sz="1600"/>
              <a:t>)</a:t>
            </a:r>
          </a:p>
          <a:p>
            <a:pPr>
              <a:lnSpc>
                <a:spcPct val="90000"/>
              </a:lnSpc>
            </a:pPr>
            <a:r>
              <a:rPr lang="es-ES" altLang="es-PE" sz="2000"/>
              <a:t>Paso 1:</a:t>
            </a:r>
          </a:p>
          <a:p>
            <a:pPr lvl="1">
              <a:lnSpc>
                <a:spcPct val="90000"/>
              </a:lnSpc>
            </a:pPr>
            <a:r>
              <a:rPr lang="es-ES" altLang="es-PE" sz="1600"/>
              <a:t>Que mapeo obtengo con una sola neurona?</a:t>
            </a:r>
          </a:p>
          <a:p>
            <a:pPr lvl="2">
              <a:lnSpc>
                <a:spcPct val="90000"/>
              </a:lnSpc>
            </a:pPr>
            <a:r>
              <a:rPr lang="es-ES" altLang="es-PE" sz="1400"/>
              <a:t>y = logsig(</a:t>
            </a:r>
            <a:r>
              <a:rPr lang="es-ES" altLang="es-PE" sz="1400">
                <a:sym typeface="Symbol" panose="05050102010706020507" pitchFamily="18" charset="2"/>
              </a:rPr>
              <a:t>.</a:t>
            </a:r>
            <a:r>
              <a:rPr lang="es-ES" altLang="es-PE" sz="1400"/>
              <a:t>x</a:t>
            </a:r>
            <a:r>
              <a:rPr lang="es-ES" altLang="es-PE" sz="1400" baseline="-25000"/>
              <a:t>1</a:t>
            </a:r>
            <a:r>
              <a:rPr lang="es-ES" altLang="es-PE" sz="1400"/>
              <a:t>)</a:t>
            </a:r>
          </a:p>
          <a:p>
            <a:pPr lvl="2">
              <a:lnSpc>
                <a:spcPct val="90000"/>
              </a:lnSpc>
            </a:pPr>
            <a:endParaRPr lang="es-ES" altLang="es-PE" sz="1400"/>
          </a:p>
          <a:p>
            <a:pPr lvl="2">
              <a:lnSpc>
                <a:spcPct val="90000"/>
              </a:lnSpc>
            </a:pPr>
            <a:r>
              <a:rPr lang="es-ES" altLang="es-PE" sz="1400"/>
              <a:t>y = logsig(</a:t>
            </a:r>
            <a:r>
              <a:rPr lang="es-ES" altLang="es-PE" sz="1400">
                <a:sym typeface="Symbol" panose="05050102010706020507" pitchFamily="18" charset="2"/>
              </a:rPr>
              <a:t>.</a:t>
            </a:r>
            <a:r>
              <a:rPr lang="es-ES" altLang="es-PE" sz="1400"/>
              <a:t>x</a:t>
            </a:r>
            <a:r>
              <a:rPr lang="es-ES" altLang="es-PE" sz="1400" baseline="-25000"/>
              <a:t>2</a:t>
            </a:r>
            <a:r>
              <a:rPr lang="es-ES" altLang="es-PE" sz="1400"/>
              <a:t>)</a:t>
            </a:r>
          </a:p>
          <a:p>
            <a:pPr lvl="2">
              <a:lnSpc>
                <a:spcPct val="90000"/>
              </a:lnSpc>
            </a:pPr>
            <a:endParaRPr lang="es-ES" altLang="es-PE" sz="1400"/>
          </a:p>
        </p:txBody>
      </p:sp>
      <p:pic>
        <p:nvPicPr>
          <p:cNvPr id="550916" name="Picture 4">
            <a:extLst>
              <a:ext uri="{FF2B5EF4-FFF2-40B4-BE49-F238E27FC236}">
                <a16:creationId xmlns:a16="http://schemas.microsoft.com/office/drawing/2014/main" id="{5EA3201A-BFD9-C250-2B5D-291E7C82F46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0163" y="931863"/>
            <a:ext cx="3440112" cy="2579687"/>
          </a:xfrm>
        </p:spPr>
      </p:pic>
      <p:pic>
        <p:nvPicPr>
          <p:cNvPr id="550917" name="Picture 5">
            <a:extLst>
              <a:ext uri="{FF2B5EF4-FFF2-40B4-BE49-F238E27FC236}">
                <a16:creationId xmlns:a16="http://schemas.microsoft.com/office/drawing/2014/main" id="{2B53E1A9-6A44-DBC8-7B7C-5FD9999DB86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0325" y="3333750"/>
            <a:ext cx="3735388" cy="2974975"/>
          </a:xfrm>
          <a:noFill/>
          <a:ln/>
          <a:extLs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9E4FD7CC-7536-4F2D-8098-A69D40529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PE"/>
              <a:t>Mapeo Universal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7693896C-4807-04EE-007A-DE594B4397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981075"/>
            <a:ext cx="4240212" cy="5327650"/>
          </a:xfrm>
        </p:spPr>
        <p:txBody>
          <a:bodyPr/>
          <a:lstStyle/>
          <a:p>
            <a:r>
              <a:rPr lang="es-ES" altLang="es-PE" sz="2200"/>
              <a:t>Paso 2:</a:t>
            </a:r>
          </a:p>
          <a:p>
            <a:pPr lvl="1"/>
            <a:r>
              <a:rPr lang="es-ES" altLang="es-PE" sz="1800"/>
              <a:t>Uso Perceptron Multicapa</a:t>
            </a:r>
          </a:p>
          <a:p>
            <a:pPr lvl="1"/>
            <a:r>
              <a:rPr lang="es-ES" altLang="es-PE" sz="1800"/>
              <a:t>Puedo lograr “pico” en cualquier valor de x</a:t>
            </a:r>
            <a:r>
              <a:rPr lang="es-ES" altLang="es-PE" sz="1800" baseline="-25000"/>
              <a:t>1</a:t>
            </a:r>
            <a:r>
              <a:rPr lang="es-ES" altLang="es-PE" sz="1800"/>
              <a:t> con red de 1 sola capa oculta</a:t>
            </a:r>
          </a:p>
          <a:p>
            <a:pPr lvl="2"/>
            <a:r>
              <a:rPr lang="es-ES" altLang="es-PE" sz="1600"/>
              <a:t>el ancho del pico depende del valor de b.</a:t>
            </a:r>
          </a:p>
          <a:p>
            <a:pPr lvl="1"/>
            <a:r>
              <a:rPr lang="es-ES" altLang="es-PE" sz="1800"/>
              <a:t>Puedo hacer lo mismo con x</a:t>
            </a:r>
            <a:r>
              <a:rPr lang="es-ES" altLang="es-PE" sz="1800" baseline="-25000"/>
              <a:t>2</a:t>
            </a:r>
            <a:r>
              <a:rPr lang="es-ES" altLang="es-PE" sz="1800"/>
              <a:t>.</a:t>
            </a:r>
          </a:p>
        </p:txBody>
      </p:sp>
      <p:pic>
        <p:nvPicPr>
          <p:cNvPr id="552964" name="Picture 4">
            <a:extLst>
              <a:ext uri="{FF2B5EF4-FFF2-40B4-BE49-F238E27FC236}">
                <a16:creationId xmlns:a16="http://schemas.microsoft.com/office/drawing/2014/main" id="{7BB3D011-8D55-F9A8-531A-1C71E903BAC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2063" y="2970213"/>
            <a:ext cx="3954462" cy="3011487"/>
          </a:xfrm>
        </p:spPr>
      </p:pic>
      <p:grpSp>
        <p:nvGrpSpPr>
          <p:cNvPr id="552965" name="Group 5">
            <a:extLst>
              <a:ext uri="{FF2B5EF4-FFF2-40B4-BE49-F238E27FC236}">
                <a16:creationId xmlns:a16="http://schemas.microsoft.com/office/drawing/2014/main" id="{621EECFA-BEFF-A9EB-15CB-7FF6F4F2CFEE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1009650"/>
            <a:ext cx="3408362" cy="1825625"/>
            <a:chOff x="3195" y="636"/>
            <a:chExt cx="2147" cy="1150"/>
          </a:xfrm>
        </p:grpSpPr>
        <p:sp>
          <p:nvSpPr>
            <p:cNvPr id="552966" name="Rectangle 6">
              <a:extLst>
                <a:ext uri="{FF2B5EF4-FFF2-40B4-BE49-F238E27FC236}">
                  <a16:creationId xmlns:a16="http://schemas.microsoft.com/office/drawing/2014/main" id="{22DB8029-8253-FE36-BEA4-E712B23B4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708"/>
              <a:ext cx="291" cy="266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  <p:sp>
          <p:nvSpPr>
            <p:cNvPr id="552967" name="Rectangle 7">
              <a:extLst>
                <a:ext uri="{FF2B5EF4-FFF2-40B4-BE49-F238E27FC236}">
                  <a16:creationId xmlns:a16="http://schemas.microsoft.com/office/drawing/2014/main" id="{870EBB24-9E70-53E9-351D-512E4BA9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1410"/>
              <a:ext cx="291" cy="266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  <p:cxnSp>
          <p:nvCxnSpPr>
            <p:cNvPr id="552968" name="AutoShape 8">
              <a:extLst>
                <a:ext uri="{FF2B5EF4-FFF2-40B4-BE49-F238E27FC236}">
                  <a16:creationId xmlns:a16="http://schemas.microsoft.com/office/drawing/2014/main" id="{69EED98B-BE60-788D-F40F-D88FF35B1734}"/>
                </a:ext>
              </a:extLst>
            </p:cNvPr>
            <p:cNvCxnSpPr>
              <a:cxnSpLocks noChangeShapeType="1"/>
              <a:stCxn id="552981" idx="6"/>
              <a:endCxn id="552966" idx="1"/>
            </p:cNvCxnSpPr>
            <p:nvPr/>
          </p:nvCxnSpPr>
          <p:spPr bwMode="auto">
            <a:xfrm>
              <a:off x="3557" y="841"/>
              <a:ext cx="557" cy="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2969" name="AutoShape 9">
              <a:extLst>
                <a:ext uri="{FF2B5EF4-FFF2-40B4-BE49-F238E27FC236}">
                  <a16:creationId xmlns:a16="http://schemas.microsoft.com/office/drawing/2014/main" id="{AE4AD9BB-EA4B-EB71-FC00-63373579ED84}"/>
                </a:ext>
              </a:extLst>
            </p:cNvPr>
            <p:cNvCxnSpPr>
              <a:cxnSpLocks noChangeShapeType="1"/>
              <a:stCxn id="552981" idx="5"/>
              <a:endCxn id="552967" idx="1"/>
            </p:cNvCxnSpPr>
            <p:nvPr/>
          </p:nvCxnSpPr>
          <p:spPr bwMode="auto">
            <a:xfrm>
              <a:off x="3546" y="866"/>
              <a:ext cx="592" cy="677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2970" name="AutoShape 10">
              <a:extLst>
                <a:ext uri="{FF2B5EF4-FFF2-40B4-BE49-F238E27FC236}">
                  <a16:creationId xmlns:a16="http://schemas.microsoft.com/office/drawing/2014/main" id="{04FD8560-49FA-631F-003D-0BC209C0BC65}"/>
                </a:ext>
              </a:extLst>
            </p:cNvPr>
            <p:cNvCxnSpPr>
              <a:cxnSpLocks noChangeShapeType="1"/>
              <a:stCxn id="552982" idx="6"/>
              <a:endCxn id="552966" idx="1"/>
            </p:cNvCxnSpPr>
            <p:nvPr/>
          </p:nvCxnSpPr>
          <p:spPr bwMode="auto">
            <a:xfrm flipV="1">
              <a:off x="3581" y="841"/>
              <a:ext cx="533" cy="67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2971" name="AutoShape 11">
              <a:extLst>
                <a:ext uri="{FF2B5EF4-FFF2-40B4-BE49-F238E27FC236}">
                  <a16:creationId xmlns:a16="http://schemas.microsoft.com/office/drawing/2014/main" id="{0018753B-93F1-5CE9-098D-C1C71D6B8B56}"/>
                </a:ext>
              </a:extLst>
            </p:cNvPr>
            <p:cNvCxnSpPr>
              <a:cxnSpLocks noChangeShapeType="1"/>
              <a:stCxn id="552982" idx="5"/>
              <a:endCxn id="552967" idx="1"/>
            </p:cNvCxnSpPr>
            <p:nvPr/>
          </p:nvCxnSpPr>
          <p:spPr bwMode="auto">
            <a:xfrm flipV="1">
              <a:off x="3570" y="1543"/>
              <a:ext cx="568" cy="1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2972" name="AutoShape 12">
              <a:extLst>
                <a:ext uri="{FF2B5EF4-FFF2-40B4-BE49-F238E27FC236}">
                  <a16:creationId xmlns:a16="http://schemas.microsoft.com/office/drawing/2014/main" id="{E22E8AC4-EE7E-E1FF-69F3-6A1683EAFEEB}"/>
                </a:ext>
              </a:extLst>
            </p:cNvPr>
            <p:cNvCxnSpPr>
              <a:cxnSpLocks noChangeShapeType="1"/>
              <a:stCxn id="552966" idx="3"/>
              <a:endCxn id="552979" idx="1"/>
            </p:cNvCxnSpPr>
            <p:nvPr/>
          </p:nvCxnSpPr>
          <p:spPr bwMode="auto">
            <a:xfrm>
              <a:off x="4405" y="841"/>
              <a:ext cx="362" cy="37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2973" name="AutoShape 13">
              <a:extLst>
                <a:ext uri="{FF2B5EF4-FFF2-40B4-BE49-F238E27FC236}">
                  <a16:creationId xmlns:a16="http://schemas.microsoft.com/office/drawing/2014/main" id="{C038DAF8-B2DF-71FC-930C-73F9C7C1C19E}"/>
                </a:ext>
              </a:extLst>
            </p:cNvPr>
            <p:cNvCxnSpPr>
              <a:cxnSpLocks noChangeShapeType="1"/>
              <a:stCxn id="552967" idx="3"/>
              <a:endCxn id="552979" idx="1"/>
            </p:cNvCxnSpPr>
            <p:nvPr/>
          </p:nvCxnSpPr>
          <p:spPr bwMode="auto">
            <a:xfrm flipV="1">
              <a:off x="4429" y="1219"/>
              <a:ext cx="338" cy="324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2974" name="Line 14">
              <a:extLst>
                <a:ext uri="{FF2B5EF4-FFF2-40B4-BE49-F238E27FC236}">
                  <a16:creationId xmlns:a16="http://schemas.microsoft.com/office/drawing/2014/main" id="{C4B31CDD-B430-6FE7-8C07-DA96F3D09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3" y="1216"/>
              <a:ext cx="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52975" name="Text Box 15">
              <a:extLst>
                <a:ext uri="{FF2B5EF4-FFF2-40B4-BE49-F238E27FC236}">
                  <a16:creationId xmlns:a16="http://schemas.microsoft.com/office/drawing/2014/main" id="{D211E134-B782-3695-0F9F-A7A10DB7C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68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x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1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2976" name="Text Box 16">
              <a:extLst>
                <a:ext uri="{FF2B5EF4-FFF2-40B4-BE49-F238E27FC236}">
                  <a16:creationId xmlns:a16="http://schemas.microsoft.com/office/drawing/2014/main" id="{E856CC2E-C0AC-C61F-787E-5933B78F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3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2977" name="Text Box 17">
              <a:extLst>
                <a:ext uri="{FF2B5EF4-FFF2-40B4-BE49-F238E27FC236}">
                  <a16:creationId xmlns:a16="http://schemas.microsoft.com/office/drawing/2014/main" id="{3653CC40-BFCF-5796-79BB-FD2825D61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0" y="8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552978" name="Group 18">
              <a:extLst>
                <a:ext uri="{FF2B5EF4-FFF2-40B4-BE49-F238E27FC236}">
                  <a16:creationId xmlns:a16="http://schemas.microsoft.com/office/drawing/2014/main" id="{DCEAC656-6DDE-74F5-9236-8004AB5D2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" y="1071"/>
              <a:ext cx="292" cy="296"/>
              <a:chOff x="4767" y="1071"/>
              <a:chExt cx="292" cy="296"/>
            </a:xfrm>
          </p:grpSpPr>
          <p:sp>
            <p:nvSpPr>
              <p:cNvPr id="552979" name="Rectangle 19">
                <a:extLst>
                  <a:ext uri="{FF2B5EF4-FFF2-40B4-BE49-F238E27FC236}">
                    <a16:creationId xmlns:a16="http://schemas.microsoft.com/office/drawing/2014/main" id="{5012F5A9-7806-B7F9-8B93-460655138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071"/>
                <a:ext cx="291" cy="296"/>
              </a:xfrm>
              <a:prstGeom prst="rect">
                <a:avLst/>
              </a:prstGeom>
              <a:solidFill>
                <a:srgbClr val="0033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 algn="ctr" eaLnBrk="0" hangingPunct="0"/>
                <a:endParaRPr lang="es-ES" altLang="es-PE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2980" name="Text Box 20">
                <a:extLst>
                  <a:ext uri="{FF2B5EF4-FFF2-40B4-BE49-F238E27FC236}">
                    <a16:creationId xmlns:a16="http://schemas.microsoft.com/office/drawing/2014/main" id="{6F3A39AB-0ACE-8386-A8EE-0E76FE67A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1" y="1071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kumimoji="1" lang="es-ES" altLang="es-PE" sz="2400">
                    <a:solidFill>
                      <a:schemeClr val="bg1"/>
                    </a:solidFill>
                    <a:latin typeface="Times New Roman" panose="02020603050405020304" pitchFamily="18" charset="0"/>
                    <a:sym typeface="StarMath" pitchFamily="2" charset="2"/>
                  </a:rPr>
                  <a:t></a:t>
                </a:r>
              </a:p>
            </p:txBody>
          </p:sp>
        </p:grpSp>
        <p:sp>
          <p:nvSpPr>
            <p:cNvPr id="552981" name="Oval 21">
              <a:extLst>
                <a:ext uri="{FF2B5EF4-FFF2-40B4-BE49-F238E27FC236}">
                  <a16:creationId xmlns:a16="http://schemas.microsoft.com/office/drawing/2014/main" id="{F54DAC57-ED7A-51BB-1E32-DC58CD63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805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2982" name="Oval 22">
              <a:extLst>
                <a:ext uri="{FF2B5EF4-FFF2-40B4-BE49-F238E27FC236}">
                  <a16:creationId xmlns:a16="http://schemas.microsoft.com/office/drawing/2014/main" id="{91593F0A-5A10-2E67-B615-0CD80F9C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483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2983" name="Text Box 23">
              <a:extLst>
                <a:ext uri="{FF2B5EF4-FFF2-40B4-BE49-F238E27FC236}">
                  <a16:creationId xmlns:a16="http://schemas.microsoft.com/office/drawing/2014/main" id="{514B35EF-46BB-B78C-2E64-D985E8153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6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2984" name="Text Box 24">
              <a:extLst>
                <a:ext uri="{FF2B5EF4-FFF2-40B4-BE49-F238E27FC236}">
                  <a16:creationId xmlns:a16="http://schemas.microsoft.com/office/drawing/2014/main" id="{D974866C-9317-EA62-7212-6D86EACDF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95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2985" name="Text Box 25">
              <a:extLst>
                <a:ext uri="{FF2B5EF4-FFF2-40B4-BE49-F238E27FC236}">
                  <a16:creationId xmlns:a16="http://schemas.microsoft.com/office/drawing/2014/main" id="{28190F3A-DFEF-9F10-3ED7-AFFA80638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36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2986" name="Text Box 26">
              <a:extLst>
                <a:ext uri="{FF2B5EF4-FFF2-40B4-BE49-F238E27FC236}">
                  <a16:creationId xmlns:a16="http://schemas.microsoft.com/office/drawing/2014/main" id="{B2E9D92D-326F-9371-3294-EBBAA4C2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" y="1192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-b</a:t>
              </a:r>
            </a:p>
          </p:txBody>
        </p:sp>
        <p:sp>
          <p:nvSpPr>
            <p:cNvPr id="552987" name="Text Box 27">
              <a:extLst>
                <a:ext uri="{FF2B5EF4-FFF2-40B4-BE49-F238E27FC236}">
                  <a16:creationId xmlns:a16="http://schemas.microsoft.com/office/drawing/2014/main" id="{C73BC746-4FD9-C392-D2A3-1F8FB358A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7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1</a:t>
              </a:r>
            </a:p>
          </p:txBody>
        </p:sp>
        <p:sp>
          <p:nvSpPr>
            <p:cNvPr id="552988" name="Text Box 28">
              <a:extLst>
                <a:ext uri="{FF2B5EF4-FFF2-40B4-BE49-F238E27FC236}">
                  <a16:creationId xmlns:a16="http://schemas.microsoft.com/office/drawing/2014/main" id="{57C5E5A6-0585-183F-0312-F93D225F4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36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1</a:t>
              </a:r>
            </a:p>
          </p:txBody>
        </p:sp>
        <p:cxnSp>
          <p:nvCxnSpPr>
            <p:cNvPr id="552989" name="AutoShape 29">
              <a:extLst>
                <a:ext uri="{FF2B5EF4-FFF2-40B4-BE49-F238E27FC236}">
                  <a16:creationId xmlns:a16="http://schemas.microsoft.com/office/drawing/2014/main" id="{9340094F-83E8-470E-8BA7-36125F350B9B}"/>
                </a:ext>
              </a:extLst>
            </p:cNvPr>
            <p:cNvCxnSpPr>
              <a:cxnSpLocks noChangeShapeType="1"/>
              <a:endCxn id="552979" idx="2"/>
            </p:cNvCxnSpPr>
            <p:nvPr/>
          </p:nvCxnSpPr>
          <p:spPr bwMode="auto">
            <a:xfrm flipV="1">
              <a:off x="4912" y="1367"/>
              <a:ext cx="1" cy="333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2990" name="Text Box 30">
              <a:extLst>
                <a:ext uri="{FF2B5EF4-FFF2-40B4-BE49-F238E27FC236}">
                  <a16:creationId xmlns:a16="http://schemas.microsoft.com/office/drawing/2014/main" id="{FD5C3B74-BD33-EDEF-3DF2-EE330F873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1555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-1</a:t>
              </a:r>
            </a:p>
          </p:txBody>
        </p:sp>
      </p:grp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0" name="Picture 2">
            <a:extLst>
              <a:ext uri="{FF2B5EF4-FFF2-40B4-BE49-F238E27FC236}">
                <a16:creationId xmlns:a16="http://schemas.microsoft.com/office/drawing/2014/main" id="{D72D410D-390A-F806-0E53-64A706ADFB9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325" y="2568575"/>
            <a:ext cx="4243388" cy="3724275"/>
          </a:xfrm>
        </p:spPr>
      </p:pic>
      <p:sp>
        <p:nvSpPr>
          <p:cNvPr id="555011" name="Rectangle 3">
            <a:extLst>
              <a:ext uri="{FF2B5EF4-FFF2-40B4-BE49-F238E27FC236}">
                <a16:creationId xmlns:a16="http://schemas.microsoft.com/office/drawing/2014/main" id="{1CFB1DF9-A46F-1EAD-C971-7E770629E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PE"/>
              <a:t>Mapeo Universal</a:t>
            </a:r>
          </a:p>
        </p:txBody>
      </p:sp>
      <p:sp>
        <p:nvSpPr>
          <p:cNvPr id="555012" name="Rectangle 4">
            <a:extLst>
              <a:ext uri="{FF2B5EF4-FFF2-40B4-BE49-F238E27FC236}">
                <a16:creationId xmlns:a16="http://schemas.microsoft.com/office/drawing/2014/main" id="{DDBE201A-B2FC-40ED-9BED-DD710BEBE4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4038600" cy="2495550"/>
          </a:xfrm>
        </p:spPr>
        <p:txBody>
          <a:bodyPr/>
          <a:lstStyle/>
          <a:p>
            <a:r>
              <a:rPr lang="es-ES" altLang="es-PE" sz="2200"/>
              <a:t>Paso 3:</a:t>
            </a:r>
          </a:p>
          <a:p>
            <a:pPr lvl="1"/>
            <a:r>
              <a:rPr lang="es-ES" altLang="es-PE" sz="1600"/>
              <a:t>Agrupo redes en cada entrada en una sola red para combinar picos en x</a:t>
            </a:r>
            <a:r>
              <a:rPr lang="es-ES" altLang="es-PE" sz="1600" baseline="-25000"/>
              <a:t>1</a:t>
            </a:r>
            <a:r>
              <a:rPr lang="es-ES" altLang="es-PE" sz="1600"/>
              <a:t> y x</a:t>
            </a:r>
            <a:r>
              <a:rPr lang="es-ES" altLang="es-PE" sz="1600" baseline="-25000"/>
              <a:t>2</a:t>
            </a:r>
            <a:r>
              <a:rPr lang="es-ES" altLang="es-PE" sz="1600"/>
              <a:t>.</a:t>
            </a:r>
          </a:p>
          <a:p>
            <a:pPr lvl="1"/>
            <a:r>
              <a:rPr lang="es-ES" altLang="es-PE" sz="1600"/>
              <a:t>Ajustando parámetros puedo obtener un pico bien definido centrado en cualquier punto de R</a:t>
            </a:r>
            <a:r>
              <a:rPr lang="es-ES" altLang="es-PE" sz="1600" baseline="30000"/>
              <a:t>2</a:t>
            </a:r>
            <a:r>
              <a:rPr lang="es-ES" altLang="es-PE" sz="1600"/>
              <a:t>.</a:t>
            </a:r>
          </a:p>
        </p:txBody>
      </p:sp>
      <p:grpSp>
        <p:nvGrpSpPr>
          <p:cNvPr id="555013" name="Group 5">
            <a:extLst>
              <a:ext uri="{FF2B5EF4-FFF2-40B4-BE49-F238E27FC236}">
                <a16:creationId xmlns:a16="http://schemas.microsoft.com/office/drawing/2014/main" id="{115AAC3A-D79B-AF79-C930-B8A79E0D736F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1355725"/>
            <a:ext cx="3446463" cy="3878263"/>
            <a:chOff x="3340" y="854"/>
            <a:chExt cx="2171" cy="2443"/>
          </a:xfrm>
        </p:grpSpPr>
        <p:sp>
          <p:nvSpPr>
            <p:cNvPr id="555014" name="Rectangle 6">
              <a:extLst>
                <a:ext uri="{FF2B5EF4-FFF2-40B4-BE49-F238E27FC236}">
                  <a16:creationId xmlns:a16="http://schemas.microsoft.com/office/drawing/2014/main" id="{3480552C-6F60-22A2-C266-53A8D8F02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926"/>
              <a:ext cx="291" cy="266"/>
            </a:xfrm>
            <a:prstGeom prst="rect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  <p:sp>
          <p:nvSpPr>
            <p:cNvPr id="555015" name="Rectangle 7">
              <a:extLst>
                <a:ext uri="{FF2B5EF4-FFF2-40B4-BE49-F238E27FC236}">
                  <a16:creationId xmlns:a16="http://schemas.microsoft.com/office/drawing/2014/main" id="{E17E4221-7FD9-5863-12A9-92AF5FC63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1628"/>
              <a:ext cx="291" cy="266"/>
            </a:xfrm>
            <a:prstGeom prst="rect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  <p:cxnSp>
          <p:nvCxnSpPr>
            <p:cNvPr id="555016" name="AutoShape 8">
              <a:extLst>
                <a:ext uri="{FF2B5EF4-FFF2-40B4-BE49-F238E27FC236}">
                  <a16:creationId xmlns:a16="http://schemas.microsoft.com/office/drawing/2014/main" id="{4142A65B-E6AC-DB15-6541-2AA6A20092BC}"/>
                </a:ext>
              </a:extLst>
            </p:cNvPr>
            <p:cNvCxnSpPr>
              <a:cxnSpLocks noChangeShapeType="1"/>
              <a:stCxn id="555029" idx="6"/>
              <a:endCxn id="555014" idx="1"/>
            </p:cNvCxnSpPr>
            <p:nvPr/>
          </p:nvCxnSpPr>
          <p:spPr bwMode="auto">
            <a:xfrm>
              <a:off x="3702" y="1059"/>
              <a:ext cx="557" cy="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17" name="AutoShape 9">
              <a:extLst>
                <a:ext uri="{FF2B5EF4-FFF2-40B4-BE49-F238E27FC236}">
                  <a16:creationId xmlns:a16="http://schemas.microsoft.com/office/drawing/2014/main" id="{1C4EE23C-AA91-C385-1982-FA62B21C278E}"/>
                </a:ext>
              </a:extLst>
            </p:cNvPr>
            <p:cNvCxnSpPr>
              <a:cxnSpLocks noChangeShapeType="1"/>
              <a:stCxn id="555029" idx="5"/>
              <a:endCxn id="555015" idx="1"/>
            </p:cNvCxnSpPr>
            <p:nvPr/>
          </p:nvCxnSpPr>
          <p:spPr bwMode="auto">
            <a:xfrm>
              <a:off x="3691" y="1084"/>
              <a:ext cx="592" cy="677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18" name="AutoShape 10">
              <a:extLst>
                <a:ext uri="{FF2B5EF4-FFF2-40B4-BE49-F238E27FC236}">
                  <a16:creationId xmlns:a16="http://schemas.microsoft.com/office/drawing/2014/main" id="{DD0CDBA9-BE33-EF74-EF6D-FF8065338A9A}"/>
                </a:ext>
              </a:extLst>
            </p:cNvPr>
            <p:cNvCxnSpPr>
              <a:cxnSpLocks noChangeShapeType="1"/>
              <a:stCxn id="555030" idx="6"/>
              <a:endCxn id="555014" idx="1"/>
            </p:cNvCxnSpPr>
            <p:nvPr/>
          </p:nvCxnSpPr>
          <p:spPr bwMode="auto">
            <a:xfrm flipV="1">
              <a:off x="3726" y="1059"/>
              <a:ext cx="533" cy="67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19" name="AutoShape 11">
              <a:extLst>
                <a:ext uri="{FF2B5EF4-FFF2-40B4-BE49-F238E27FC236}">
                  <a16:creationId xmlns:a16="http://schemas.microsoft.com/office/drawing/2014/main" id="{A2DE1049-1299-D702-9333-43888D1964DC}"/>
                </a:ext>
              </a:extLst>
            </p:cNvPr>
            <p:cNvCxnSpPr>
              <a:cxnSpLocks noChangeShapeType="1"/>
              <a:stCxn id="555030" idx="5"/>
              <a:endCxn id="555015" idx="1"/>
            </p:cNvCxnSpPr>
            <p:nvPr/>
          </p:nvCxnSpPr>
          <p:spPr bwMode="auto">
            <a:xfrm flipV="1">
              <a:off x="3715" y="1761"/>
              <a:ext cx="568" cy="1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20" name="AutoShape 12">
              <a:extLst>
                <a:ext uri="{FF2B5EF4-FFF2-40B4-BE49-F238E27FC236}">
                  <a16:creationId xmlns:a16="http://schemas.microsoft.com/office/drawing/2014/main" id="{3BE701B3-E57C-754B-FDE2-D482CFAF78C5}"/>
                </a:ext>
              </a:extLst>
            </p:cNvPr>
            <p:cNvCxnSpPr>
              <a:cxnSpLocks noChangeShapeType="1"/>
              <a:stCxn id="555014" idx="3"/>
              <a:endCxn id="555027" idx="1"/>
            </p:cNvCxnSpPr>
            <p:nvPr/>
          </p:nvCxnSpPr>
          <p:spPr bwMode="auto">
            <a:xfrm>
              <a:off x="4550" y="1059"/>
              <a:ext cx="386" cy="1104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21" name="AutoShape 13">
              <a:extLst>
                <a:ext uri="{FF2B5EF4-FFF2-40B4-BE49-F238E27FC236}">
                  <a16:creationId xmlns:a16="http://schemas.microsoft.com/office/drawing/2014/main" id="{9B6E110D-6C6F-CB6B-7A87-BF3EDFCBC863}"/>
                </a:ext>
              </a:extLst>
            </p:cNvPr>
            <p:cNvCxnSpPr>
              <a:cxnSpLocks noChangeShapeType="1"/>
              <a:stCxn id="555015" idx="3"/>
              <a:endCxn id="555027" idx="1"/>
            </p:cNvCxnSpPr>
            <p:nvPr/>
          </p:nvCxnSpPr>
          <p:spPr bwMode="auto">
            <a:xfrm>
              <a:off x="4574" y="1761"/>
              <a:ext cx="362" cy="402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22" name="Line 14">
              <a:extLst>
                <a:ext uri="{FF2B5EF4-FFF2-40B4-BE49-F238E27FC236}">
                  <a16:creationId xmlns:a16="http://schemas.microsoft.com/office/drawing/2014/main" id="{F2B95D53-D776-62F8-A4C7-48A3B772D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160"/>
              <a:ext cx="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55023" name="Text Box 15">
              <a:extLst>
                <a:ext uri="{FF2B5EF4-FFF2-40B4-BE49-F238E27FC236}">
                  <a16:creationId xmlns:a16="http://schemas.microsoft.com/office/drawing/2014/main" id="{67C6DCA9-0D42-31FB-3841-681066D7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" y="90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x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1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5024" name="Text Box 16">
              <a:extLst>
                <a:ext uri="{FF2B5EF4-FFF2-40B4-BE49-F238E27FC236}">
                  <a16:creationId xmlns:a16="http://schemas.microsoft.com/office/drawing/2014/main" id="{F473FF2D-D1B8-621D-3419-5771D3BD5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15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5025" name="Text Box 17">
              <a:extLst>
                <a:ext uri="{FF2B5EF4-FFF2-40B4-BE49-F238E27FC236}">
                  <a16:creationId xmlns:a16="http://schemas.microsoft.com/office/drawing/2014/main" id="{5B07AD78-ABBF-A9DD-DE43-F687DABC7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" y="17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555026" name="Group 18">
              <a:extLst>
                <a:ext uri="{FF2B5EF4-FFF2-40B4-BE49-F238E27FC236}">
                  <a16:creationId xmlns:a16="http://schemas.microsoft.com/office/drawing/2014/main" id="{0C6AD82B-676A-A2E5-D3E3-FC51D257C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6" y="1995"/>
              <a:ext cx="291" cy="316"/>
              <a:chOff x="4767" y="1051"/>
              <a:chExt cx="291" cy="316"/>
            </a:xfrm>
          </p:grpSpPr>
          <p:sp>
            <p:nvSpPr>
              <p:cNvPr id="555027" name="Rectangle 19">
                <a:extLst>
                  <a:ext uri="{FF2B5EF4-FFF2-40B4-BE49-F238E27FC236}">
                    <a16:creationId xmlns:a16="http://schemas.microsoft.com/office/drawing/2014/main" id="{D32FE203-ADD6-8AFF-42B3-F17C7B71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071"/>
                <a:ext cx="291" cy="296"/>
              </a:xfrm>
              <a:prstGeom prst="rect">
                <a:avLst/>
              </a:prstGeom>
              <a:solidFill>
                <a:srgbClr val="0033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 algn="ctr" eaLnBrk="0" hangingPunct="0"/>
                <a:endParaRPr lang="es-ES" altLang="es-PE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5028" name="Text Box 20">
                <a:extLst>
                  <a:ext uri="{FF2B5EF4-FFF2-40B4-BE49-F238E27FC236}">
                    <a16:creationId xmlns:a16="http://schemas.microsoft.com/office/drawing/2014/main" id="{425D3A05-562B-BB91-5EFD-19348E10F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1" y="1051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kumimoji="1" lang="es-ES" altLang="es-PE" sz="240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</a:p>
            </p:txBody>
          </p:sp>
        </p:grpSp>
        <p:sp>
          <p:nvSpPr>
            <p:cNvPr id="555029" name="Oval 21">
              <a:extLst>
                <a:ext uri="{FF2B5EF4-FFF2-40B4-BE49-F238E27FC236}">
                  <a16:creationId xmlns:a16="http://schemas.microsoft.com/office/drawing/2014/main" id="{1D519A35-DB92-706D-8F80-2607114D4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023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5030" name="Oval 22">
              <a:extLst>
                <a:ext uri="{FF2B5EF4-FFF2-40B4-BE49-F238E27FC236}">
                  <a16:creationId xmlns:a16="http://schemas.microsoft.com/office/drawing/2014/main" id="{DEA6E5B2-302A-C966-B9A7-33DE99AE9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701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5031" name="Text Box 23">
              <a:extLst>
                <a:ext uri="{FF2B5EF4-FFF2-40B4-BE49-F238E27FC236}">
                  <a16:creationId xmlns:a16="http://schemas.microsoft.com/office/drawing/2014/main" id="{9876B236-8A52-CD60-78DC-AF5872251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85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5032" name="Text Box 24">
              <a:extLst>
                <a:ext uri="{FF2B5EF4-FFF2-40B4-BE49-F238E27FC236}">
                  <a16:creationId xmlns:a16="http://schemas.microsoft.com/office/drawing/2014/main" id="{C7C85FF9-10B7-BD9F-093B-D945AF73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11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5033" name="Text Box 25">
              <a:extLst>
                <a:ext uri="{FF2B5EF4-FFF2-40B4-BE49-F238E27FC236}">
                  <a16:creationId xmlns:a16="http://schemas.microsoft.com/office/drawing/2014/main" id="{7C8FFA42-3D63-A9EC-9B64-72D98BFB3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15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5034" name="Text Box 26">
              <a:extLst>
                <a:ext uri="{FF2B5EF4-FFF2-40B4-BE49-F238E27FC236}">
                  <a16:creationId xmlns:a16="http://schemas.microsoft.com/office/drawing/2014/main" id="{DA8CF861-8208-8999-96D8-56D45E0FC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41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-b</a:t>
              </a:r>
            </a:p>
          </p:txBody>
        </p:sp>
        <p:sp>
          <p:nvSpPr>
            <p:cNvPr id="555035" name="Text Box 27">
              <a:extLst>
                <a:ext uri="{FF2B5EF4-FFF2-40B4-BE49-F238E27FC236}">
                  <a16:creationId xmlns:a16="http://schemas.microsoft.com/office/drawing/2014/main" id="{CDD65CFF-DA12-627B-D5D0-BEB85111B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128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1</a:t>
              </a:r>
            </a:p>
          </p:txBody>
        </p:sp>
        <p:sp>
          <p:nvSpPr>
            <p:cNvPr id="555036" name="Text Box 28">
              <a:extLst>
                <a:ext uri="{FF2B5EF4-FFF2-40B4-BE49-F238E27FC236}">
                  <a16:creationId xmlns:a16="http://schemas.microsoft.com/office/drawing/2014/main" id="{7C435852-663C-C708-71C5-9DABCCFB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89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1</a:t>
              </a:r>
            </a:p>
          </p:txBody>
        </p:sp>
        <p:cxnSp>
          <p:nvCxnSpPr>
            <p:cNvPr id="555037" name="AutoShape 29">
              <a:extLst>
                <a:ext uri="{FF2B5EF4-FFF2-40B4-BE49-F238E27FC236}">
                  <a16:creationId xmlns:a16="http://schemas.microsoft.com/office/drawing/2014/main" id="{FF3280D9-A2C2-BE97-E0F0-E727CA44C938}"/>
                </a:ext>
              </a:extLst>
            </p:cNvPr>
            <p:cNvCxnSpPr>
              <a:cxnSpLocks noChangeShapeType="1"/>
              <a:endCxn id="555027" idx="2"/>
            </p:cNvCxnSpPr>
            <p:nvPr/>
          </p:nvCxnSpPr>
          <p:spPr bwMode="auto">
            <a:xfrm flipV="1">
              <a:off x="5081" y="2311"/>
              <a:ext cx="1" cy="333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38" name="Text Box 30">
              <a:extLst>
                <a:ext uri="{FF2B5EF4-FFF2-40B4-BE49-F238E27FC236}">
                  <a16:creationId xmlns:a16="http://schemas.microsoft.com/office/drawing/2014/main" id="{F5289C67-5DB3-774A-F2CD-919AD904E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264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-2</a:t>
              </a:r>
            </a:p>
          </p:txBody>
        </p:sp>
        <p:sp>
          <p:nvSpPr>
            <p:cNvPr id="555039" name="Rectangle 31">
              <a:extLst>
                <a:ext uri="{FF2B5EF4-FFF2-40B4-BE49-F238E27FC236}">
                  <a16:creationId xmlns:a16="http://schemas.microsoft.com/office/drawing/2014/main" id="{0F45230A-CC75-71C6-FA84-52CAB554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2329"/>
              <a:ext cx="291" cy="266"/>
            </a:xfrm>
            <a:prstGeom prst="rect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  <p:sp>
          <p:nvSpPr>
            <p:cNvPr id="555040" name="Rectangle 32">
              <a:extLst>
                <a:ext uri="{FF2B5EF4-FFF2-40B4-BE49-F238E27FC236}">
                  <a16:creationId xmlns:a16="http://schemas.microsoft.com/office/drawing/2014/main" id="{55BECD9C-41E3-3052-2C86-888B98DA1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3031"/>
              <a:ext cx="291" cy="266"/>
            </a:xfrm>
            <a:prstGeom prst="rect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  <p:cxnSp>
          <p:nvCxnSpPr>
            <p:cNvPr id="555041" name="AutoShape 33">
              <a:extLst>
                <a:ext uri="{FF2B5EF4-FFF2-40B4-BE49-F238E27FC236}">
                  <a16:creationId xmlns:a16="http://schemas.microsoft.com/office/drawing/2014/main" id="{D4260B73-CDEB-961F-9AA0-87F74ECB8091}"/>
                </a:ext>
              </a:extLst>
            </p:cNvPr>
            <p:cNvCxnSpPr>
              <a:cxnSpLocks noChangeShapeType="1"/>
              <a:stCxn id="555049" idx="6"/>
              <a:endCxn id="555039" idx="1"/>
            </p:cNvCxnSpPr>
            <p:nvPr/>
          </p:nvCxnSpPr>
          <p:spPr bwMode="auto">
            <a:xfrm>
              <a:off x="3702" y="2462"/>
              <a:ext cx="557" cy="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42" name="AutoShape 34">
              <a:extLst>
                <a:ext uri="{FF2B5EF4-FFF2-40B4-BE49-F238E27FC236}">
                  <a16:creationId xmlns:a16="http://schemas.microsoft.com/office/drawing/2014/main" id="{9B63403D-61A1-9F54-80E2-E2875B77BAD8}"/>
                </a:ext>
              </a:extLst>
            </p:cNvPr>
            <p:cNvCxnSpPr>
              <a:cxnSpLocks noChangeShapeType="1"/>
              <a:stCxn id="555049" idx="5"/>
              <a:endCxn id="555040" idx="1"/>
            </p:cNvCxnSpPr>
            <p:nvPr/>
          </p:nvCxnSpPr>
          <p:spPr bwMode="auto">
            <a:xfrm>
              <a:off x="3691" y="2487"/>
              <a:ext cx="592" cy="677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43" name="AutoShape 35">
              <a:extLst>
                <a:ext uri="{FF2B5EF4-FFF2-40B4-BE49-F238E27FC236}">
                  <a16:creationId xmlns:a16="http://schemas.microsoft.com/office/drawing/2014/main" id="{73DE715D-4046-5EB5-B36E-7C95A383E68E}"/>
                </a:ext>
              </a:extLst>
            </p:cNvPr>
            <p:cNvCxnSpPr>
              <a:cxnSpLocks noChangeShapeType="1"/>
              <a:stCxn id="555050" idx="6"/>
              <a:endCxn id="555039" idx="1"/>
            </p:cNvCxnSpPr>
            <p:nvPr/>
          </p:nvCxnSpPr>
          <p:spPr bwMode="auto">
            <a:xfrm flipV="1">
              <a:off x="3726" y="2462"/>
              <a:ext cx="533" cy="67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44" name="AutoShape 36">
              <a:extLst>
                <a:ext uri="{FF2B5EF4-FFF2-40B4-BE49-F238E27FC236}">
                  <a16:creationId xmlns:a16="http://schemas.microsoft.com/office/drawing/2014/main" id="{A83F7F2D-8F75-F3AB-88FD-D412DAA07DF9}"/>
                </a:ext>
              </a:extLst>
            </p:cNvPr>
            <p:cNvCxnSpPr>
              <a:cxnSpLocks noChangeShapeType="1"/>
              <a:stCxn id="555050" idx="5"/>
              <a:endCxn id="555040" idx="1"/>
            </p:cNvCxnSpPr>
            <p:nvPr/>
          </p:nvCxnSpPr>
          <p:spPr bwMode="auto">
            <a:xfrm flipV="1">
              <a:off x="3715" y="3164"/>
              <a:ext cx="568" cy="1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45" name="AutoShape 37">
              <a:extLst>
                <a:ext uri="{FF2B5EF4-FFF2-40B4-BE49-F238E27FC236}">
                  <a16:creationId xmlns:a16="http://schemas.microsoft.com/office/drawing/2014/main" id="{017D6910-C2EA-D4D3-BFA4-3EDB3D935D7E}"/>
                </a:ext>
              </a:extLst>
            </p:cNvPr>
            <p:cNvCxnSpPr>
              <a:cxnSpLocks noChangeShapeType="1"/>
              <a:stCxn id="555039" idx="3"/>
              <a:endCxn id="555027" idx="1"/>
            </p:cNvCxnSpPr>
            <p:nvPr/>
          </p:nvCxnSpPr>
          <p:spPr bwMode="auto">
            <a:xfrm flipV="1">
              <a:off x="4550" y="2163"/>
              <a:ext cx="386" cy="299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5046" name="AutoShape 38">
              <a:extLst>
                <a:ext uri="{FF2B5EF4-FFF2-40B4-BE49-F238E27FC236}">
                  <a16:creationId xmlns:a16="http://schemas.microsoft.com/office/drawing/2014/main" id="{FC1FBD4E-0484-18A1-7DF8-0A6CBA5CEFB0}"/>
                </a:ext>
              </a:extLst>
            </p:cNvPr>
            <p:cNvCxnSpPr>
              <a:cxnSpLocks noChangeShapeType="1"/>
              <a:stCxn id="555040" idx="3"/>
              <a:endCxn id="555027" idx="1"/>
            </p:cNvCxnSpPr>
            <p:nvPr/>
          </p:nvCxnSpPr>
          <p:spPr bwMode="auto">
            <a:xfrm flipV="1">
              <a:off x="4574" y="2163"/>
              <a:ext cx="362" cy="1001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47" name="Text Box 39">
              <a:extLst>
                <a:ext uri="{FF2B5EF4-FFF2-40B4-BE49-F238E27FC236}">
                  <a16:creationId xmlns:a16="http://schemas.microsoft.com/office/drawing/2014/main" id="{91C9002B-9EBC-DF12-45FC-2C32401BF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" y="2305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x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2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5048" name="Text Box 40">
              <a:extLst>
                <a:ext uri="{FF2B5EF4-FFF2-40B4-BE49-F238E27FC236}">
                  <a16:creationId xmlns:a16="http://schemas.microsoft.com/office/drawing/2014/main" id="{711270C3-0D44-4285-E105-4B48DC8AB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29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5049" name="Oval 41">
              <a:extLst>
                <a:ext uri="{FF2B5EF4-FFF2-40B4-BE49-F238E27FC236}">
                  <a16:creationId xmlns:a16="http://schemas.microsoft.com/office/drawing/2014/main" id="{7EAC5379-2ABD-AF31-21AE-DE11AA31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2426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5050" name="Oval 42">
              <a:extLst>
                <a:ext uri="{FF2B5EF4-FFF2-40B4-BE49-F238E27FC236}">
                  <a16:creationId xmlns:a16="http://schemas.microsoft.com/office/drawing/2014/main" id="{259F8B09-3282-E7EE-2B32-4D54D411F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3104"/>
              <a:ext cx="72" cy="72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555051" name="Text Box 43">
              <a:extLst>
                <a:ext uri="{FF2B5EF4-FFF2-40B4-BE49-F238E27FC236}">
                  <a16:creationId xmlns:a16="http://schemas.microsoft.com/office/drawing/2014/main" id="{6A75017F-00E7-B35C-226F-6467E3944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225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5052" name="Text Box 44">
              <a:extLst>
                <a:ext uri="{FF2B5EF4-FFF2-40B4-BE49-F238E27FC236}">
                  <a16:creationId xmlns:a16="http://schemas.microsoft.com/office/drawing/2014/main" id="{36E1CECE-5A57-D523-D0B4-BE0756609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25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5053" name="Text Box 45">
              <a:extLst>
                <a:ext uri="{FF2B5EF4-FFF2-40B4-BE49-F238E27FC236}">
                  <a16:creationId xmlns:a16="http://schemas.microsoft.com/office/drawing/2014/main" id="{42E54FED-0499-CEE9-BED3-8AB6E09B5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29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b</a:t>
              </a:r>
            </a:p>
          </p:txBody>
        </p:sp>
        <p:sp>
          <p:nvSpPr>
            <p:cNvPr id="555054" name="Text Box 46">
              <a:extLst>
                <a:ext uri="{FF2B5EF4-FFF2-40B4-BE49-F238E27FC236}">
                  <a16:creationId xmlns:a16="http://schemas.microsoft.com/office/drawing/2014/main" id="{4CD4B6C9-CE65-AFA0-D020-34ED77B97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813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-b</a:t>
              </a:r>
            </a:p>
          </p:txBody>
        </p:sp>
        <p:sp>
          <p:nvSpPr>
            <p:cNvPr id="555055" name="Text Box 47">
              <a:extLst>
                <a:ext uri="{FF2B5EF4-FFF2-40B4-BE49-F238E27FC236}">
                  <a16:creationId xmlns:a16="http://schemas.microsoft.com/office/drawing/2014/main" id="{3959FDFE-C5CC-F3CA-4471-E46A5AE4D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1</a:t>
              </a:r>
            </a:p>
          </p:txBody>
        </p:sp>
        <p:sp>
          <p:nvSpPr>
            <p:cNvPr id="555056" name="Text Box 48">
              <a:extLst>
                <a:ext uri="{FF2B5EF4-FFF2-40B4-BE49-F238E27FC236}">
                  <a16:creationId xmlns:a16="http://schemas.microsoft.com/office/drawing/2014/main" id="{AEB90100-D98C-ED51-1F02-D97CD6820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6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s-ES" altLang="es-PE"/>
                <a:t>1</a:t>
              </a:r>
            </a:p>
          </p:txBody>
        </p:sp>
      </p:grp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>
            <a:extLst>
              <a:ext uri="{FF2B5EF4-FFF2-40B4-BE49-F238E27FC236}">
                <a16:creationId xmlns:a16="http://schemas.microsoft.com/office/drawing/2014/main" id="{95698B59-6DAF-C5FD-132E-EA4FA0FB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PE"/>
              <a:t>Mapeo Universal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62597D56-F83B-8C73-45B1-6C8E3ADD25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981075"/>
            <a:ext cx="4240212" cy="5327650"/>
          </a:xfrm>
        </p:spPr>
        <p:txBody>
          <a:bodyPr/>
          <a:lstStyle/>
          <a:p>
            <a:r>
              <a:rPr lang="es-ES" altLang="es-PE" sz="2200"/>
              <a:t>Paso 4:</a:t>
            </a:r>
          </a:p>
          <a:p>
            <a:pPr lvl="1"/>
            <a:r>
              <a:rPr lang="es-ES" altLang="es-PE" sz="1800"/>
              <a:t>Agregando una capa adicional</a:t>
            </a:r>
          </a:p>
          <a:p>
            <a:pPr lvl="2"/>
            <a:r>
              <a:rPr lang="es-ES" altLang="es-PE" sz="1600"/>
              <a:t>2 capas ocultas</a:t>
            </a:r>
          </a:p>
          <a:p>
            <a:pPr lvl="1"/>
            <a:r>
              <a:rPr lang="es-ES" altLang="es-PE" sz="1800"/>
              <a:t>Combinando estos picos se puede aproximar cualquier función de R</a:t>
            </a:r>
            <a:r>
              <a:rPr lang="es-ES" altLang="es-PE" sz="1800" baseline="30000"/>
              <a:t>2</a:t>
            </a:r>
            <a:r>
              <a:rPr lang="es-ES" altLang="es-PE" sz="1800"/>
              <a:t> </a:t>
            </a:r>
            <a:r>
              <a:rPr lang="es-ES" altLang="es-PE" sz="1800">
                <a:sym typeface="Wingdings" panose="05000000000000000000" pitchFamily="2" charset="2"/>
              </a:rPr>
              <a:t> R con el grado de error que desee.</a:t>
            </a:r>
            <a:endParaRPr lang="es-ES" altLang="es-PE" sz="1800"/>
          </a:p>
        </p:txBody>
      </p:sp>
      <p:sp>
        <p:nvSpPr>
          <p:cNvPr id="557060" name="Rectangle 4">
            <a:extLst>
              <a:ext uri="{FF2B5EF4-FFF2-40B4-BE49-F238E27FC236}">
                <a16:creationId xmlns:a16="http://schemas.microsoft.com/office/drawing/2014/main" id="{40EDEBBF-5291-4422-F56A-975E7E63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985838"/>
            <a:ext cx="423863" cy="338137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557061" name="Rectangle 5">
            <a:extLst>
              <a:ext uri="{FF2B5EF4-FFF2-40B4-BE49-F238E27FC236}">
                <a16:creationId xmlns:a16="http://schemas.microsoft.com/office/drawing/2014/main" id="{4A4E9130-3DDA-04D4-078D-A759DDA2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1692275"/>
            <a:ext cx="423863" cy="338138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cxnSp>
        <p:nvCxnSpPr>
          <p:cNvPr id="557062" name="AutoShape 6">
            <a:extLst>
              <a:ext uri="{FF2B5EF4-FFF2-40B4-BE49-F238E27FC236}">
                <a16:creationId xmlns:a16="http://schemas.microsoft.com/office/drawing/2014/main" id="{E33893C2-D268-DDB2-2CFC-BEFDF08DDEEF}"/>
              </a:ext>
            </a:extLst>
          </p:cNvPr>
          <p:cNvCxnSpPr>
            <a:cxnSpLocks noChangeShapeType="1"/>
            <a:stCxn id="557073" idx="6"/>
            <a:endCxn id="557060" idx="1"/>
          </p:cNvCxnSpPr>
          <p:nvPr/>
        </p:nvCxnSpPr>
        <p:spPr bwMode="auto">
          <a:xfrm>
            <a:off x="5407025" y="1154113"/>
            <a:ext cx="812800" cy="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63" name="AutoShape 7">
            <a:extLst>
              <a:ext uri="{FF2B5EF4-FFF2-40B4-BE49-F238E27FC236}">
                <a16:creationId xmlns:a16="http://schemas.microsoft.com/office/drawing/2014/main" id="{91F40B1F-A826-C95E-BC0C-5B52F8026581}"/>
              </a:ext>
            </a:extLst>
          </p:cNvPr>
          <p:cNvCxnSpPr>
            <a:cxnSpLocks noChangeShapeType="1"/>
            <a:stCxn id="557073" idx="5"/>
            <a:endCxn id="557061" idx="1"/>
          </p:cNvCxnSpPr>
          <p:nvPr/>
        </p:nvCxnSpPr>
        <p:spPr bwMode="auto">
          <a:xfrm>
            <a:off x="5391150" y="1185863"/>
            <a:ext cx="863600" cy="6746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64" name="AutoShape 8">
            <a:extLst>
              <a:ext uri="{FF2B5EF4-FFF2-40B4-BE49-F238E27FC236}">
                <a16:creationId xmlns:a16="http://schemas.microsoft.com/office/drawing/2014/main" id="{1A09FADF-7EFE-3C8A-9C58-FF4B69A1D9FD}"/>
              </a:ext>
            </a:extLst>
          </p:cNvPr>
          <p:cNvCxnSpPr>
            <a:cxnSpLocks noChangeShapeType="1"/>
            <a:stCxn id="557074" idx="6"/>
            <a:endCxn id="557060" idx="1"/>
          </p:cNvCxnSpPr>
          <p:nvPr/>
        </p:nvCxnSpPr>
        <p:spPr bwMode="auto">
          <a:xfrm flipV="1">
            <a:off x="5441950" y="1154113"/>
            <a:ext cx="777875" cy="67627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65" name="AutoShape 9">
            <a:extLst>
              <a:ext uri="{FF2B5EF4-FFF2-40B4-BE49-F238E27FC236}">
                <a16:creationId xmlns:a16="http://schemas.microsoft.com/office/drawing/2014/main" id="{F87B0B14-5D59-D45F-3647-B2D229956287}"/>
              </a:ext>
            </a:extLst>
          </p:cNvPr>
          <p:cNvCxnSpPr>
            <a:cxnSpLocks noChangeShapeType="1"/>
            <a:stCxn id="557074" idx="5"/>
            <a:endCxn id="557061" idx="1"/>
          </p:cNvCxnSpPr>
          <p:nvPr/>
        </p:nvCxnSpPr>
        <p:spPr bwMode="auto">
          <a:xfrm flipV="1">
            <a:off x="5426075" y="1860550"/>
            <a:ext cx="828675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66" name="AutoShape 10">
            <a:extLst>
              <a:ext uri="{FF2B5EF4-FFF2-40B4-BE49-F238E27FC236}">
                <a16:creationId xmlns:a16="http://schemas.microsoft.com/office/drawing/2014/main" id="{7817A661-11E0-7D06-42EE-81D65BAC98C7}"/>
              </a:ext>
            </a:extLst>
          </p:cNvPr>
          <p:cNvCxnSpPr>
            <a:cxnSpLocks noChangeShapeType="1"/>
            <a:stCxn id="557060" idx="3"/>
            <a:endCxn id="557071" idx="1"/>
          </p:cNvCxnSpPr>
          <p:nvPr/>
        </p:nvCxnSpPr>
        <p:spPr bwMode="auto">
          <a:xfrm>
            <a:off x="6643688" y="1154113"/>
            <a:ext cx="527050" cy="97313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67" name="AutoShape 11">
            <a:extLst>
              <a:ext uri="{FF2B5EF4-FFF2-40B4-BE49-F238E27FC236}">
                <a16:creationId xmlns:a16="http://schemas.microsoft.com/office/drawing/2014/main" id="{416921FE-3870-131F-4D29-CB89FD867BEA}"/>
              </a:ext>
            </a:extLst>
          </p:cNvPr>
          <p:cNvCxnSpPr>
            <a:cxnSpLocks noChangeShapeType="1"/>
            <a:stCxn id="557061" idx="3"/>
            <a:endCxn id="557071" idx="1"/>
          </p:cNvCxnSpPr>
          <p:nvPr/>
        </p:nvCxnSpPr>
        <p:spPr bwMode="auto">
          <a:xfrm>
            <a:off x="6678613" y="1860550"/>
            <a:ext cx="492125" cy="266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8" name="Text Box 12">
            <a:extLst>
              <a:ext uri="{FF2B5EF4-FFF2-40B4-BE49-F238E27FC236}">
                <a16:creationId xmlns:a16="http://schemas.microsoft.com/office/drawing/2014/main" id="{CEF16779-8120-A194-8584-5BC93EB1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9540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x</a:t>
            </a:r>
            <a:r>
              <a:rPr lang="es-ES" altLang="es-PE" sz="2400" baseline="-25000">
                <a:latin typeface="Times New Roman" panose="02020603050405020304" pitchFamily="18" charset="0"/>
              </a:rPr>
              <a:t>1</a:t>
            </a:r>
            <a:endParaRPr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069" name="Text Box 13">
            <a:extLst>
              <a:ext uri="{FF2B5EF4-FFF2-40B4-BE49-F238E27FC236}">
                <a16:creationId xmlns:a16="http://schemas.microsoft.com/office/drawing/2014/main" id="{B648C18B-91A6-5DEC-985A-7F4B41D94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15986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557070" name="Group 14">
            <a:extLst>
              <a:ext uri="{FF2B5EF4-FFF2-40B4-BE49-F238E27FC236}">
                <a16:creationId xmlns:a16="http://schemas.microsoft.com/office/drawing/2014/main" id="{D1699BCF-C4F3-B84A-48C6-AA1C883E8353}"/>
              </a:ext>
            </a:extLst>
          </p:cNvPr>
          <p:cNvGrpSpPr>
            <a:grpSpLocks/>
          </p:cNvGrpSpPr>
          <p:nvPr/>
        </p:nvGrpSpPr>
        <p:grpSpPr bwMode="auto">
          <a:xfrm>
            <a:off x="7170738" y="1892300"/>
            <a:ext cx="425450" cy="477838"/>
            <a:chOff x="4767" y="1035"/>
            <a:chExt cx="291" cy="376"/>
          </a:xfrm>
        </p:grpSpPr>
        <p:sp>
          <p:nvSpPr>
            <p:cNvPr id="557071" name="Rectangle 15">
              <a:extLst>
                <a:ext uri="{FF2B5EF4-FFF2-40B4-BE49-F238E27FC236}">
                  <a16:creationId xmlns:a16="http://schemas.microsoft.com/office/drawing/2014/main" id="{73A54364-D670-69BA-8C67-44C352146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1035"/>
              <a:ext cx="291" cy="370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 algn="ctr" eaLnBrk="0" hangingPunct="0"/>
              <a:endParaRPr lang="es-ES" altLang="es-PE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7072" name="Text Box 16">
              <a:extLst>
                <a:ext uri="{FF2B5EF4-FFF2-40B4-BE49-F238E27FC236}">
                  <a16:creationId xmlns:a16="http://schemas.microsoft.com/office/drawing/2014/main" id="{0127C207-9316-EBE8-8DA4-9367DFF01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1051"/>
              <a:ext cx="25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</p:grpSp>
      <p:sp>
        <p:nvSpPr>
          <p:cNvPr id="557073" name="Oval 17">
            <a:extLst>
              <a:ext uri="{FF2B5EF4-FFF2-40B4-BE49-F238E27FC236}">
                <a16:creationId xmlns:a16="http://schemas.microsoft.com/office/drawing/2014/main" id="{38158DEF-78EF-0586-A50B-53CDE95B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1108075"/>
            <a:ext cx="104775" cy="92075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074" name="Oval 18">
            <a:extLst>
              <a:ext uri="{FF2B5EF4-FFF2-40B4-BE49-F238E27FC236}">
                <a16:creationId xmlns:a16="http://schemas.microsoft.com/office/drawing/2014/main" id="{51BF6E91-02E3-F2D2-8746-162EEFF24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1784350"/>
            <a:ext cx="104775" cy="92075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075" name="Text Box 19">
            <a:extLst>
              <a:ext uri="{FF2B5EF4-FFF2-40B4-BE49-F238E27FC236}">
                <a16:creationId xmlns:a16="http://schemas.microsoft.com/office/drawing/2014/main" id="{9951BB6B-04C0-8C27-ED5C-2CC9ED09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8556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a</a:t>
            </a:r>
          </a:p>
        </p:txBody>
      </p:sp>
      <p:sp>
        <p:nvSpPr>
          <p:cNvPr id="557076" name="Text Box 20">
            <a:extLst>
              <a:ext uri="{FF2B5EF4-FFF2-40B4-BE49-F238E27FC236}">
                <a16:creationId xmlns:a16="http://schemas.microsoft.com/office/drawing/2014/main" id="{CFAE9A87-16CC-D0D1-8F12-DB63E855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12398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b1</a:t>
            </a:r>
          </a:p>
        </p:txBody>
      </p:sp>
      <p:sp>
        <p:nvSpPr>
          <p:cNvPr id="557077" name="Text Box 21">
            <a:extLst>
              <a:ext uri="{FF2B5EF4-FFF2-40B4-BE49-F238E27FC236}">
                <a16:creationId xmlns:a16="http://schemas.microsoft.com/office/drawing/2014/main" id="{14D4DFC4-F962-3A8B-2ABD-1D0236445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1547813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c1</a:t>
            </a:r>
          </a:p>
        </p:txBody>
      </p:sp>
      <p:sp>
        <p:nvSpPr>
          <p:cNvPr id="557078" name="Text Box 22">
            <a:extLst>
              <a:ext uri="{FF2B5EF4-FFF2-40B4-BE49-F238E27FC236}">
                <a16:creationId xmlns:a16="http://schemas.microsoft.com/office/drawing/2014/main" id="{72B2443E-02D0-57C5-189E-08388401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12017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-a</a:t>
            </a:r>
          </a:p>
        </p:txBody>
      </p:sp>
      <p:sp>
        <p:nvSpPr>
          <p:cNvPr id="557079" name="Text Box 23">
            <a:extLst>
              <a:ext uri="{FF2B5EF4-FFF2-40B4-BE49-F238E27FC236}">
                <a16:creationId xmlns:a16="http://schemas.microsoft.com/office/drawing/2014/main" id="{7A74E7B2-DDE1-132A-3494-535A76FD8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1230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sp>
        <p:nvSpPr>
          <p:cNvPr id="557080" name="Text Box 24">
            <a:extLst>
              <a:ext uri="{FF2B5EF4-FFF2-40B4-BE49-F238E27FC236}">
                <a16:creationId xmlns:a16="http://schemas.microsoft.com/office/drawing/2014/main" id="{4A48E766-0ECB-8745-594A-EF24549D1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1662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cxnSp>
        <p:nvCxnSpPr>
          <p:cNvPr id="557081" name="AutoShape 25">
            <a:extLst>
              <a:ext uri="{FF2B5EF4-FFF2-40B4-BE49-F238E27FC236}">
                <a16:creationId xmlns:a16="http://schemas.microsoft.com/office/drawing/2014/main" id="{1C84D1F4-2819-3B0B-08C5-8E2F92F1E0CB}"/>
              </a:ext>
            </a:extLst>
          </p:cNvPr>
          <p:cNvCxnSpPr>
            <a:cxnSpLocks noChangeShapeType="1"/>
            <a:endCxn id="557071" idx="2"/>
          </p:cNvCxnSpPr>
          <p:nvPr/>
        </p:nvCxnSpPr>
        <p:spPr bwMode="auto">
          <a:xfrm flipV="1">
            <a:off x="7381875" y="2362200"/>
            <a:ext cx="1588" cy="4238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82" name="Text Box 26">
            <a:extLst>
              <a:ext uri="{FF2B5EF4-FFF2-40B4-BE49-F238E27FC236}">
                <a16:creationId xmlns:a16="http://schemas.microsoft.com/office/drawing/2014/main" id="{2D6FFAAB-890B-0760-9916-70576319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27384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-2</a:t>
            </a:r>
          </a:p>
        </p:txBody>
      </p:sp>
      <p:sp>
        <p:nvSpPr>
          <p:cNvPr id="557083" name="Rectangle 27">
            <a:extLst>
              <a:ext uri="{FF2B5EF4-FFF2-40B4-BE49-F238E27FC236}">
                <a16:creationId xmlns:a16="http://schemas.microsoft.com/office/drawing/2014/main" id="{4E06FD59-D0E5-28B4-2C1C-B9937B68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2184400"/>
            <a:ext cx="423863" cy="336550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557084" name="Rectangle 28">
            <a:extLst>
              <a:ext uri="{FF2B5EF4-FFF2-40B4-BE49-F238E27FC236}">
                <a16:creationId xmlns:a16="http://schemas.microsoft.com/office/drawing/2014/main" id="{14B7C133-3282-D40D-D746-6F2A466A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2860675"/>
            <a:ext cx="423862" cy="338138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cxnSp>
        <p:nvCxnSpPr>
          <p:cNvPr id="557085" name="AutoShape 29">
            <a:extLst>
              <a:ext uri="{FF2B5EF4-FFF2-40B4-BE49-F238E27FC236}">
                <a16:creationId xmlns:a16="http://schemas.microsoft.com/office/drawing/2014/main" id="{5C41E484-1543-057D-EAE2-F7DD745F3061}"/>
              </a:ext>
            </a:extLst>
          </p:cNvPr>
          <p:cNvCxnSpPr>
            <a:cxnSpLocks noChangeShapeType="1"/>
            <a:stCxn id="557093" idx="6"/>
            <a:endCxn id="557083" idx="1"/>
          </p:cNvCxnSpPr>
          <p:nvPr/>
        </p:nvCxnSpPr>
        <p:spPr bwMode="auto">
          <a:xfrm>
            <a:off x="5441950" y="2352675"/>
            <a:ext cx="812800" cy="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86" name="AutoShape 30">
            <a:extLst>
              <a:ext uri="{FF2B5EF4-FFF2-40B4-BE49-F238E27FC236}">
                <a16:creationId xmlns:a16="http://schemas.microsoft.com/office/drawing/2014/main" id="{215A50BD-0256-6E6F-2173-4AE987DCA6B3}"/>
              </a:ext>
            </a:extLst>
          </p:cNvPr>
          <p:cNvCxnSpPr>
            <a:cxnSpLocks noChangeShapeType="1"/>
            <a:stCxn id="557093" idx="5"/>
            <a:endCxn id="557084" idx="1"/>
          </p:cNvCxnSpPr>
          <p:nvPr/>
        </p:nvCxnSpPr>
        <p:spPr bwMode="auto">
          <a:xfrm>
            <a:off x="5426075" y="2384425"/>
            <a:ext cx="865188" cy="64611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87" name="AutoShape 31">
            <a:extLst>
              <a:ext uri="{FF2B5EF4-FFF2-40B4-BE49-F238E27FC236}">
                <a16:creationId xmlns:a16="http://schemas.microsoft.com/office/drawing/2014/main" id="{D3B261BC-18A6-4009-2033-5679D51AF540}"/>
              </a:ext>
            </a:extLst>
          </p:cNvPr>
          <p:cNvCxnSpPr>
            <a:cxnSpLocks noChangeShapeType="1"/>
            <a:stCxn id="557094" idx="6"/>
            <a:endCxn id="557083" idx="1"/>
          </p:cNvCxnSpPr>
          <p:nvPr/>
        </p:nvCxnSpPr>
        <p:spPr bwMode="auto">
          <a:xfrm flipV="1">
            <a:off x="5478463" y="2352675"/>
            <a:ext cx="776287" cy="647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88" name="AutoShape 32">
            <a:extLst>
              <a:ext uri="{FF2B5EF4-FFF2-40B4-BE49-F238E27FC236}">
                <a16:creationId xmlns:a16="http://schemas.microsoft.com/office/drawing/2014/main" id="{73078E1C-CED5-D1B7-87C5-DB1E9B48C65E}"/>
              </a:ext>
            </a:extLst>
          </p:cNvPr>
          <p:cNvCxnSpPr>
            <a:cxnSpLocks noChangeShapeType="1"/>
            <a:stCxn id="557094" idx="5"/>
            <a:endCxn id="557084" idx="1"/>
          </p:cNvCxnSpPr>
          <p:nvPr/>
        </p:nvCxnSpPr>
        <p:spPr bwMode="auto">
          <a:xfrm flipV="1">
            <a:off x="5462588" y="3030538"/>
            <a:ext cx="828675" cy="15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89" name="AutoShape 33">
            <a:extLst>
              <a:ext uri="{FF2B5EF4-FFF2-40B4-BE49-F238E27FC236}">
                <a16:creationId xmlns:a16="http://schemas.microsoft.com/office/drawing/2014/main" id="{C7D38B9A-3AAA-7550-E79E-6A697233F70A}"/>
              </a:ext>
            </a:extLst>
          </p:cNvPr>
          <p:cNvCxnSpPr>
            <a:cxnSpLocks noChangeShapeType="1"/>
            <a:stCxn id="557083" idx="3"/>
            <a:endCxn id="557071" idx="1"/>
          </p:cNvCxnSpPr>
          <p:nvPr/>
        </p:nvCxnSpPr>
        <p:spPr bwMode="auto">
          <a:xfrm flipV="1">
            <a:off x="6678613" y="2127250"/>
            <a:ext cx="492125" cy="2254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090" name="AutoShape 34">
            <a:extLst>
              <a:ext uri="{FF2B5EF4-FFF2-40B4-BE49-F238E27FC236}">
                <a16:creationId xmlns:a16="http://schemas.microsoft.com/office/drawing/2014/main" id="{5A2652AB-B289-87E9-28AF-327205215AEC}"/>
              </a:ext>
            </a:extLst>
          </p:cNvPr>
          <p:cNvCxnSpPr>
            <a:cxnSpLocks noChangeShapeType="1"/>
            <a:stCxn id="557084" idx="3"/>
            <a:endCxn id="557071" idx="1"/>
          </p:cNvCxnSpPr>
          <p:nvPr/>
        </p:nvCxnSpPr>
        <p:spPr bwMode="auto">
          <a:xfrm flipV="1">
            <a:off x="6715125" y="2127250"/>
            <a:ext cx="455613" cy="9032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91" name="Text Box 35">
            <a:extLst>
              <a:ext uri="{FF2B5EF4-FFF2-40B4-BE49-F238E27FC236}">
                <a16:creationId xmlns:a16="http://schemas.microsoft.com/office/drawing/2014/main" id="{03EC4573-CC7B-D38E-39A6-57B81CC5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1526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x</a:t>
            </a:r>
            <a:r>
              <a:rPr lang="es-ES" altLang="es-PE" sz="2400" baseline="-25000">
                <a:latin typeface="Times New Roman" panose="02020603050405020304" pitchFamily="18" charset="0"/>
              </a:rPr>
              <a:t>2</a:t>
            </a:r>
            <a:endParaRPr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092" name="Text Box 36">
            <a:extLst>
              <a:ext uri="{FF2B5EF4-FFF2-40B4-BE49-F238E27FC236}">
                <a16:creationId xmlns:a16="http://schemas.microsoft.com/office/drawing/2014/main" id="{9F7FF65E-00DF-4734-2541-96421377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276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7093" name="Oval 37">
            <a:extLst>
              <a:ext uri="{FF2B5EF4-FFF2-40B4-BE49-F238E27FC236}">
                <a16:creationId xmlns:a16="http://schemas.microsoft.com/office/drawing/2014/main" id="{64E0ABF2-4EAA-71F1-1732-BFBB7637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306638"/>
            <a:ext cx="104775" cy="92075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094" name="Oval 38">
            <a:extLst>
              <a:ext uri="{FF2B5EF4-FFF2-40B4-BE49-F238E27FC236}">
                <a16:creationId xmlns:a16="http://schemas.microsoft.com/office/drawing/2014/main" id="{E3D6C441-D52D-98AB-289C-902F951A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2954338"/>
            <a:ext cx="104775" cy="90487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095" name="Text Box 39">
            <a:extLst>
              <a:ext uri="{FF2B5EF4-FFF2-40B4-BE49-F238E27FC236}">
                <a16:creationId xmlns:a16="http://schemas.microsoft.com/office/drawing/2014/main" id="{1728ED34-AA08-8E2D-B451-9E0661B60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2092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a</a:t>
            </a:r>
          </a:p>
        </p:txBody>
      </p:sp>
      <p:sp>
        <p:nvSpPr>
          <p:cNvPr id="557096" name="Text Box 40">
            <a:extLst>
              <a:ext uri="{FF2B5EF4-FFF2-40B4-BE49-F238E27FC236}">
                <a16:creationId xmlns:a16="http://schemas.microsoft.com/office/drawing/2014/main" id="{3DDC23DD-F93A-FC81-2A6E-A373A47B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2460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d1</a:t>
            </a:r>
          </a:p>
        </p:txBody>
      </p:sp>
      <p:sp>
        <p:nvSpPr>
          <p:cNvPr id="557097" name="Text Box 41">
            <a:extLst>
              <a:ext uri="{FF2B5EF4-FFF2-40B4-BE49-F238E27FC236}">
                <a16:creationId xmlns:a16="http://schemas.microsoft.com/office/drawing/2014/main" id="{83E791A7-908C-195A-AB54-DCE96151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27384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e1</a:t>
            </a:r>
          </a:p>
        </p:txBody>
      </p:sp>
      <p:sp>
        <p:nvSpPr>
          <p:cNvPr id="557098" name="Text Box 42">
            <a:extLst>
              <a:ext uri="{FF2B5EF4-FFF2-40B4-BE49-F238E27FC236}">
                <a16:creationId xmlns:a16="http://schemas.microsoft.com/office/drawing/2014/main" id="{79A54E7F-D0E1-4A9C-43A7-3D4412FC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239236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-a</a:t>
            </a:r>
          </a:p>
        </p:txBody>
      </p:sp>
      <p:sp>
        <p:nvSpPr>
          <p:cNvPr id="557099" name="Text Box 43">
            <a:extLst>
              <a:ext uri="{FF2B5EF4-FFF2-40B4-BE49-F238E27FC236}">
                <a16:creationId xmlns:a16="http://schemas.microsoft.com/office/drawing/2014/main" id="{3A4F06FA-14DF-2629-C596-A1A49362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306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sp>
        <p:nvSpPr>
          <p:cNvPr id="557100" name="Text Box 44">
            <a:extLst>
              <a:ext uri="{FF2B5EF4-FFF2-40B4-BE49-F238E27FC236}">
                <a16:creationId xmlns:a16="http://schemas.microsoft.com/office/drawing/2014/main" id="{22B9B06E-89E0-1FF8-A67F-57F4A49B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2706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sp>
        <p:nvSpPr>
          <p:cNvPr id="557101" name="Rectangle 45">
            <a:extLst>
              <a:ext uri="{FF2B5EF4-FFF2-40B4-BE49-F238E27FC236}">
                <a16:creationId xmlns:a16="http://schemas.microsoft.com/office/drawing/2014/main" id="{44E2456C-8185-85F2-8D52-9BF65C9B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935413"/>
            <a:ext cx="423863" cy="338137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557102" name="Rectangle 46">
            <a:extLst>
              <a:ext uri="{FF2B5EF4-FFF2-40B4-BE49-F238E27FC236}">
                <a16:creationId xmlns:a16="http://schemas.microsoft.com/office/drawing/2014/main" id="{91C72BF2-F338-BDE6-464D-4A06A216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641850"/>
            <a:ext cx="423863" cy="338138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cxnSp>
        <p:nvCxnSpPr>
          <p:cNvPr id="557103" name="AutoShape 47">
            <a:extLst>
              <a:ext uri="{FF2B5EF4-FFF2-40B4-BE49-F238E27FC236}">
                <a16:creationId xmlns:a16="http://schemas.microsoft.com/office/drawing/2014/main" id="{54E2E23D-0695-34DA-4BC7-3A36F434D715}"/>
              </a:ext>
            </a:extLst>
          </p:cNvPr>
          <p:cNvCxnSpPr>
            <a:cxnSpLocks noChangeShapeType="1"/>
            <a:stCxn id="557114" idx="6"/>
            <a:endCxn id="557101" idx="1"/>
          </p:cNvCxnSpPr>
          <p:nvPr/>
        </p:nvCxnSpPr>
        <p:spPr bwMode="auto">
          <a:xfrm>
            <a:off x="5530850" y="4103688"/>
            <a:ext cx="812800" cy="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04" name="AutoShape 48">
            <a:extLst>
              <a:ext uri="{FF2B5EF4-FFF2-40B4-BE49-F238E27FC236}">
                <a16:creationId xmlns:a16="http://schemas.microsoft.com/office/drawing/2014/main" id="{D8D59D9E-8951-8C9C-4F4C-0D4097ABB542}"/>
              </a:ext>
            </a:extLst>
          </p:cNvPr>
          <p:cNvCxnSpPr>
            <a:cxnSpLocks noChangeShapeType="1"/>
            <a:stCxn id="557114" idx="5"/>
            <a:endCxn id="557102" idx="1"/>
          </p:cNvCxnSpPr>
          <p:nvPr/>
        </p:nvCxnSpPr>
        <p:spPr bwMode="auto">
          <a:xfrm>
            <a:off x="5514975" y="4135438"/>
            <a:ext cx="863600" cy="6746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05" name="AutoShape 49">
            <a:extLst>
              <a:ext uri="{FF2B5EF4-FFF2-40B4-BE49-F238E27FC236}">
                <a16:creationId xmlns:a16="http://schemas.microsoft.com/office/drawing/2014/main" id="{984A232D-762C-E708-1C12-DA8727C25561}"/>
              </a:ext>
            </a:extLst>
          </p:cNvPr>
          <p:cNvCxnSpPr>
            <a:cxnSpLocks noChangeShapeType="1"/>
            <a:stCxn id="557115" idx="6"/>
            <a:endCxn id="557101" idx="1"/>
          </p:cNvCxnSpPr>
          <p:nvPr/>
        </p:nvCxnSpPr>
        <p:spPr bwMode="auto">
          <a:xfrm flipV="1">
            <a:off x="5565775" y="4103688"/>
            <a:ext cx="777875" cy="67627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06" name="AutoShape 50">
            <a:extLst>
              <a:ext uri="{FF2B5EF4-FFF2-40B4-BE49-F238E27FC236}">
                <a16:creationId xmlns:a16="http://schemas.microsoft.com/office/drawing/2014/main" id="{5A2E0D72-BEA6-8226-3E2E-A5DE41721E28}"/>
              </a:ext>
            </a:extLst>
          </p:cNvPr>
          <p:cNvCxnSpPr>
            <a:cxnSpLocks noChangeShapeType="1"/>
            <a:stCxn id="557115" idx="5"/>
            <a:endCxn id="557102" idx="1"/>
          </p:cNvCxnSpPr>
          <p:nvPr/>
        </p:nvCxnSpPr>
        <p:spPr bwMode="auto">
          <a:xfrm flipV="1">
            <a:off x="5549900" y="4810125"/>
            <a:ext cx="828675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07" name="AutoShape 51">
            <a:extLst>
              <a:ext uri="{FF2B5EF4-FFF2-40B4-BE49-F238E27FC236}">
                <a16:creationId xmlns:a16="http://schemas.microsoft.com/office/drawing/2014/main" id="{CADB0CC2-866F-82D2-0C4D-AD7812F09A81}"/>
              </a:ext>
            </a:extLst>
          </p:cNvPr>
          <p:cNvCxnSpPr>
            <a:cxnSpLocks noChangeShapeType="1"/>
            <a:stCxn id="557101" idx="3"/>
            <a:endCxn id="557112" idx="1"/>
          </p:cNvCxnSpPr>
          <p:nvPr/>
        </p:nvCxnSpPr>
        <p:spPr bwMode="auto">
          <a:xfrm>
            <a:off x="6767513" y="4105275"/>
            <a:ext cx="527050" cy="97155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08" name="AutoShape 52">
            <a:extLst>
              <a:ext uri="{FF2B5EF4-FFF2-40B4-BE49-F238E27FC236}">
                <a16:creationId xmlns:a16="http://schemas.microsoft.com/office/drawing/2014/main" id="{54C10D05-63AD-7C50-3AF1-EB8E552DC576}"/>
              </a:ext>
            </a:extLst>
          </p:cNvPr>
          <p:cNvCxnSpPr>
            <a:cxnSpLocks noChangeShapeType="1"/>
            <a:stCxn id="557102" idx="3"/>
            <a:endCxn id="557112" idx="1"/>
          </p:cNvCxnSpPr>
          <p:nvPr/>
        </p:nvCxnSpPr>
        <p:spPr bwMode="auto">
          <a:xfrm>
            <a:off x="6802438" y="4811713"/>
            <a:ext cx="492125" cy="265112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109" name="Text Box 53">
            <a:extLst>
              <a:ext uri="{FF2B5EF4-FFF2-40B4-BE49-F238E27FC236}">
                <a16:creationId xmlns:a16="http://schemas.microsoft.com/office/drawing/2014/main" id="{5ED195B0-FC32-B18F-AE40-546F8736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9036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x</a:t>
            </a:r>
            <a:r>
              <a:rPr lang="es-ES" altLang="es-PE" sz="2400" baseline="-25000">
                <a:latin typeface="Times New Roman" panose="02020603050405020304" pitchFamily="18" charset="0"/>
              </a:rPr>
              <a:t>1</a:t>
            </a:r>
            <a:endParaRPr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110" name="Text Box 54">
            <a:extLst>
              <a:ext uri="{FF2B5EF4-FFF2-40B4-BE49-F238E27FC236}">
                <a16:creationId xmlns:a16="http://schemas.microsoft.com/office/drawing/2014/main" id="{68D1A3AE-C5C7-B23C-87FD-681964A41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5481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557111" name="Group 55">
            <a:extLst>
              <a:ext uri="{FF2B5EF4-FFF2-40B4-BE49-F238E27FC236}">
                <a16:creationId xmlns:a16="http://schemas.microsoft.com/office/drawing/2014/main" id="{778D9667-B771-F0F9-55FC-C1306BDE6347}"/>
              </a:ext>
            </a:extLst>
          </p:cNvPr>
          <p:cNvGrpSpPr>
            <a:grpSpLocks/>
          </p:cNvGrpSpPr>
          <p:nvPr/>
        </p:nvGrpSpPr>
        <p:grpSpPr bwMode="auto">
          <a:xfrm>
            <a:off x="7294563" y="4841875"/>
            <a:ext cx="425450" cy="477838"/>
            <a:chOff x="4767" y="1035"/>
            <a:chExt cx="291" cy="376"/>
          </a:xfrm>
        </p:grpSpPr>
        <p:sp>
          <p:nvSpPr>
            <p:cNvPr id="557112" name="Rectangle 56">
              <a:extLst>
                <a:ext uri="{FF2B5EF4-FFF2-40B4-BE49-F238E27FC236}">
                  <a16:creationId xmlns:a16="http://schemas.microsoft.com/office/drawing/2014/main" id="{CAB569DF-334B-1921-C178-CFA3F75F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1035"/>
              <a:ext cx="291" cy="370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 algn="ctr" eaLnBrk="0" hangingPunct="0"/>
              <a:endParaRPr lang="es-ES" altLang="es-PE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7113" name="Text Box 57">
              <a:extLst>
                <a:ext uri="{FF2B5EF4-FFF2-40B4-BE49-F238E27FC236}">
                  <a16:creationId xmlns:a16="http://schemas.microsoft.com/office/drawing/2014/main" id="{4520AD5E-1AC8-2423-857D-28711346E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1051"/>
              <a:ext cx="25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</p:grpSp>
      <p:sp>
        <p:nvSpPr>
          <p:cNvPr id="557114" name="Oval 58">
            <a:extLst>
              <a:ext uri="{FF2B5EF4-FFF2-40B4-BE49-F238E27FC236}">
                <a16:creationId xmlns:a16="http://schemas.microsoft.com/office/drawing/2014/main" id="{CAEFD9E0-AB04-2005-61FB-FC20B5B32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4057650"/>
            <a:ext cx="104775" cy="92075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115" name="Oval 59">
            <a:extLst>
              <a:ext uri="{FF2B5EF4-FFF2-40B4-BE49-F238E27FC236}">
                <a16:creationId xmlns:a16="http://schemas.microsoft.com/office/drawing/2014/main" id="{1CAF629E-E6B8-FFB8-19A7-950EA8C6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4733925"/>
            <a:ext cx="104775" cy="92075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116" name="Text Box 60">
            <a:extLst>
              <a:ext uri="{FF2B5EF4-FFF2-40B4-BE49-F238E27FC236}">
                <a16:creationId xmlns:a16="http://schemas.microsoft.com/office/drawing/2014/main" id="{13895039-8925-5ADE-EB8D-2DCCA6C3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805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a</a:t>
            </a:r>
          </a:p>
        </p:txBody>
      </p:sp>
      <p:sp>
        <p:nvSpPr>
          <p:cNvPr id="557117" name="Text Box 61">
            <a:extLst>
              <a:ext uri="{FF2B5EF4-FFF2-40B4-BE49-F238E27FC236}">
                <a16:creationId xmlns:a16="http://schemas.microsoft.com/office/drawing/2014/main" id="{A6829391-2CDA-234E-7998-9A8831B53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41894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bn</a:t>
            </a:r>
          </a:p>
        </p:txBody>
      </p:sp>
      <p:sp>
        <p:nvSpPr>
          <p:cNvPr id="557118" name="Text Box 62">
            <a:extLst>
              <a:ext uri="{FF2B5EF4-FFF2-40B4-BE49-F238E27FC236}">
                <a16:creationId xmlns:a16="http://schemas.microsoft.com/office/drawing/2014/main" id="{52CB7BB9-000C-2556-4471-B42A7A7F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44973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cn</a:t>
            </a:r>
          </a:p>
        </p:txBody>
      </p:sp>
      <p:sp>
        <p:nvSpPr>
          <p:cNvPr id="557119" name="Text Box 63">
            <a:extLst>
              <a:ext uri="{FF2B5EF4-FFF2-40B4-BE49-F238E27FC236}">
                <a16:creationId xmlns:a16="http://schemas.microsoft.com/office/drawing/2014/main" id="{FC8A8D24-61A8-94C7-3A59-B1B07714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1513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-a</a:t>
            </a:r>
          </a:p>
        </p:txBody>
      </p:sp>
      <p:sp>
        <p:nvSpPr>
          <p:cNvPr id="557120" name="Text Box 64">
            <a:extLst>
              <a:ext uri="{FF2B5EF4-FFF2-40B4-BE49-F238E27FC236}">
                <a16:creationId xmlns:a16="http://schemas.microsoft.com/office/drawing/2014/main" id="{183EB11F-ECF1-6982-C438-6C7CC60F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4179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sp>
        <p:nvSpPr>
          <p:cNvPr id="557121" name="Text Box 65">
            <a:extLst>
              <a:ext uri="{FF2B5EF4-FFF2-40B4-BE49-F238E27FC236}">
                <a16:creationId xmlns:a16="http://schemas.microsoft.com/office/drawing/2014/main" id="{51101E1A-7E53-F13E-1736-4A004624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4611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cxnSp>
        <p:nvCxnSpPr>
          <p:cNvPr id="557122" name="AutoShape 66">
            <a:extLst>
              <a:ext uri="{FF2B5EF4-FFF2-40B4-BE49-F238E27FC236}">
                <a16:creationId xmlns:a16="http://schemas.microsoft.com/office/drawing/2014/main" id="{2C9288EA-D38E-29FB-2054-8B73A5E290CA}"/>
              </a:ext>
            </a:extLst>
          </p:cNvPr>
          <p:cNvCxnSpPr>
            <a:cxnSpLocks noChangeShapeType="1"/>
            <a:endCxn id="557112" idx="2"/>
          </p:cNvCxnSpPr>
          <p:nvPr/>
        </p:nvCxnSpPr>
        <p:spPr bwMode="auto">
          <a:xfrm flipV="1">
            <a:off x="7505700" y="5311775"/>
            <a:ext cx="1588" cy="4238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123" name="Text Box 67">
            <a:extLst>
              <a:ext uri="{FF2B5EF4-FFF2-40B4-BE49-F238E27FC236}">
                <a16:creationId xmlns:a16="http://schemas.microsoft.com/office/drawing/2014/main" id="{2B3F4BDD-B76C-D563-6A4F-AB130DD86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5" y="56880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-2</a:t>
            </a:r>
          </a:p>
        </p:txBody>
      </p:sp>
      <p:sp>
        <p:nvSpPr>
          <p:cNvPr id="557124" name="Rectangle 68">
            <a:extLst>
              <a:ext uri="{FF2B5EF4-FFF2-40B4-BE49-F238E27FC236}">
                <a16:creationId xmlns:a16="http://schemas.microsoft.com/office/drawing/2014/main" id="{C0214092-FB3E-832A-33AF-351E3D13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133975"/>
            <a:ext cx="423863" cy="336550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557125" name="Rectangle 69">
            <a:extLst>
              <a:ext uri="{FF2B5EF4-FFF2-40B4-BE49-F238E27FC236}">
                <a16:creationId xmlns:a16="http://schemas.microsoft.com/office/drawing/2014/main" id="{6CD67AF4-80AF-5373-D307-1108D508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5772150"/>
            <a:ext cx="423862" cy="338138"/>
          </a:xfrm>
          <a:prstGeom prst="rect">
            <a:avLst/>
          </a:prstGeom>
          <a:solidFill>
            <a:srgbClr val="00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s-ES" altLang="es-PE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cxnSp>
        <p:nvCxnSpPr>
          <p:cNvPr id="557126" name="AutoShape 70">
            <a:extLst>
              <a:ext uri="{FF2B5EF4-FFF2-40B4-BE49-F238E27FC236}">
                <a16:creationId xmlns:a16="http://schemas.microsoft.com/office/drawing/2014/main" id="{696A4F37-1EEC-736F-4758-C635D88A0E93}"/>
              </a:ext>
            </a:extLst>
          </p:cNvPr>
          <p:cNvCxnSpPr>
            <a:cxnSpLocks noChangeShapeType="1"/>
            <a:stCxn id="557134" idx="6"/>
            <a:endCxn id="557124" idx="1"/>
          </p:cNvCxnSpPr>
          <p:nvPr/>
        </p:nvCxnSpPr>
        <p:spPr bwMode="auto">
          <a:xfrm>
            <a:off x="5565775" y="5302250"/>
            <a:ext cx="812800" cy="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27" name="AutoShape 71">
            <a:extLst>
              <a:ext uri="{FF2B5EF4-FFF2-40B4-BE49-F238E27FC236}">
                <a16:creationId xmlns:a16="http://schemas.microsoft.com/office/drawing/2014/main" id="{C75310C1-E091-9148-A13D-25AD358F5070}"/>
              </a:ext>
            </a:extLst>
          </p:cNvPr>
          <p:cNvCxnSpPr>
            <a:cxnSpLocks noChangeShapeType="1"/>
            <a:stCxn id="557134" idx="5"/>
            <a:endCxn id="557125" idx="1"/>
          </p:cNvCxnSpPr>
          <p:nvPr/>
        </p:nvCxnSpPr>
        <p:spPr bwMode="auto">
          <a:xfrm>
            <a:off x="5549900" y="5335588"/>
            <a:ext cx="827088" cy="6064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28" name="AutoShape 72">
            <a:extLst>
              <a:ext uri="{FF2B5EF4-FFF2-40B4-BE49-F238E27FC236}">
                <a16:creationId xmlns:a16="http://schemas.microsoft.com/office/drawing/2014/main" id="{F695F615-7B0B-1B3C-6C53-4F9F50F3C111}"/>
              </a:ext>
            </a:extLst>
          </p:cNvPr>
          <p:cNvCxnSpPr>
            <a:cxnSpLocks noChangeShapeType="1"/>
            <a:stCxn id="557135" idx="6"/>
            <a:endCxn id="557124" idx="1"/>
          </p:cNvCxnSpPr>
          <p:nvPr/>
        </p:nvCxnSpPr>
        <p:spPr bwMode="auto">
          <a:xfrm flipV="1">
            <a:off x="5599113" y="5302250"/>
            <a:ext cx="779462" cy="63023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29" name="AutoShape 73">
            <a:extLst>
              <a:ext uri="{FF2B5EF4-FFF2-40B4-BE49-F238E27FC236}">
                <a16:creationId xmlns:a16="http://schemas.microsoft.com/office/drawing/2014/main" id="{F09D69B0-190E-7D26-BB6F-D5257420B201}"/>
              </a:ext>
            </a:extLst>
          </p:cNvPr>
          <p:cNvCxnSpPr>
            <a:cxnSpLocks noChangeShapeType="1"/>
            <a:stCxn id="557135" idx="5"/>
            <a:endCxn id="557125" idx="1"/>
          </p:cNvCxnSpPr>
          <p:nvPr/>
        </p:nvCxnSpPr>
        <p:spPr bwMode="auto">
          <a:xfrm flipV="1">
            <a:off x="5583238" y="5942013"/>
            <a:ext cx="793750" cy="222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30" name="AutoShape 74">
            <a:extLst>
              <a:ext uri="{FF2B5EF4-FFF2-40B4-BE49-F238E27FC236}">
                <a16:creationId xmlns:a16="http://schemas.microsoft.com/office/drawing/2014/main" id="{6A6F4008-C17E-06D4-6709-CFC26D8ECFBB}"/>
              </a:ext>
            </a:extLst>
          </p:cNvPr>
          <p:cNvCxnSpPr>
            <a:cxnSpLocks noChangeShapeType="1"/>
            <a:stCxn id="557124" idx="3"/>
            <a:endCxn id="557112" idx="1"/>
          </p:cNvCxnSpPr>
          <p:nvPr/>
        </p:nvCxnSpPr>
        <p:spPr bwMode="auto">
          <a:xfrm flipV="1">
            <a:off x="6802438" y="5076825"/>
            <a:ext cx="492125" cy="2254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31" name="AutoShape 75">
            <a:extLst>
              <a:ext uri="{FF2B5EF4-FFF2-40B4-BE49-F238E27FC236}">
                <a16:creationId xmlns:a16="http://schemas.microsoft.com/office/drawing/2014/main" id="{8652D2FA-67D4-EDE0-07F4-E83954BB498A}"/>
              </a:ext>
            </a:extLst>
          </p:cNvPr>
          <p:cNvCxnSpPr>
            <a:cxnSpLocks noChangeShapeType="1"/>
            <a:stCxn id="557125" idx="3"/>
            <a:endCxn id="557112" idx="1"/>
          </p:cNvCxnSpPr>
          <p:nvPr/>
        </p:nvCxnSpPr>
        <p:spPr bwMode="auto">
          <a:xfrm flipV="1">
            <a:off x="6800850" y="5076825"/>
            <a:ext cx="493713" cy="865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132" name="Text Box 76">
            <a:extLst>
              <a:ext uri="{FF2B5EF4-FFF2-40B4-BE49-F238E27FC236}">
                <a16:creationId xmlns:a16="http://schemas.microsoft.com/office/drawing/2014/main" id="{557AF35E-12AF-F927-1381-04922221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51022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x</a:t>
            </a:r>
            <a:r>
              <a:rPr lang="es-ES" altLang="es-PE" sz="2400" baseline="-25000">
                <a:latin typeface="Times New Roman" panose="02020603050405020304" pitchFamily="18" charset="0"/>
              </a:rPr>
              <a:t>2</a:t>
            </a:r>
            <a:endParaRPr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133" name="Text Box 77">
            <a:extLst>
              <a:ext uri="{FF2B5EF4-FFF2-40B4-BE49-F238E27FC236}">
                <a16:creationId xmlns:a16="http://schemas.microsoft.com/office/drawing/2014/main" id="{F86E9275-3945-FCB8-3ED9-E099C866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5718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7134" name="Oval 78">
            <a:extLst>
              <a:ext uri="{FF2B5EF4-FFF2-40B4-BE49-F238E27FC236}">
                <a16:creationId xmlns:a16="http://schemas.microsoft.com/office/drawing/2014/main" id="{D81BB0F1-BF93-4363-2D63-DA3E5E7F4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256213"/>
            <a:ext cx="104775" cy="92075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135" name="Oval 79">
            <a:extLst>
              <a:ext uri="{FF2B5EF4-FFF2-40B4-BE49-F238E27FC236}">
                <a16:creationId xmlns:a16="http://schemas.microsoft.com/office/drawing/2014/main" id="{3649738A-A49E-5083-0BA7-8A01621A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886450"/>
            <a:ext cx="104775" cy="90488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20000"/>
              </a:spcBef>
            </a:pPr>
            <a:endParaRPr kumimoji="1" lang="es-ES" altLang="es-PE" sz="2400">
              <a:latin typeface="Times New Roman" panose="02020603050405020304" pitchFamily="18" charset="0"/>
            </a:endParaRPr>
          </a:p>
        </p:txBody>
      </p:sp>
      <p:sp>
        <p:nvSpPr>
          <p:cNvPr id="557136" name="Text Box 80">
            <a:extLst>
              <a:ext uri="{FF2B5EF4-FFF2-40B4-BE49-F238E27FC236}">
                <a16:creationId xmlns:a16="http://schemas.microsoft.com/office/drawing/2014/main" id="{DAD9CA3E-B41F-3DB1-95DF-1DEC11DE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5041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a</a:t>
            </a:r>
          </a:p>
        </p:txBody>
      </p:sp>
      <p:sp>
        <p:nvSpPr>
          <p:cNvPr id="557137" name="Text Box 81">
            <a:extLst>
              <a:ext uri="{FF2B5EF4-FFF2-40B4-BE49-F238E27FC236}">
                <a16:creationId xmlns:a16="http://schemas.microsoft.com/office/drawing/2014/main" id="{B1ADFA76-16C2-7F47-516F-E18CE103F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5410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dn</a:t>
            </a:r>
          </a:p>
        </p:txBody>
      </p:sp>
      <p:sp>
        <p:nvSpPr>
          <p:cNvPr id="557138" name="Text Box 82">
            <a:extLst>
              <a:ext uri="{FF2B5EF4-FFF2-40B4-BE49-F238E27FC236}">
                <a16:creationId xmlns:a16="http://schemas.microsoft.com/office/drawing/2014/main" id="{DBDE7B90-C74D-D29C-1C80-C75C8C5E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56880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en</a:t>
            </a:r>
          </a:p>
        </p:txBody>
      </p:sp>
      <p:sp>
        <p:nvSpPr>
          <p:cNvPr id="557139" name="Text Box 83">
            <a:extLst>
              <a:ext uri="{FF2B5EF4-FFF2-40B4-BE49-F238E27FC236}">
                <a16:creationId xmlns:a16="http://schemas.microsoft.com/office/drawing/2014/main" id="{4E258612-C275-8C31-70B5-0A0BA3B9D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53419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-a</a:t>
            </a:r>
          </a:p>
        </p:txBody>
      </p:sp>
      <p:sp>
        <p:nvSpPr>
          <p:cNvPr id="557140" name="Text Box 84">
            <a:extLst>
              <a:ext uri="{FF2B5EF4-FFF2-40B4-BE49-F238E27FC236}">
                <a16:creationId xmlns:a16="http://schemas.microsoft.com/office/drawing/2014/main" id="{BA0A9BE5-D0AE-E156-CA34-A6ECDE04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5256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sp>
        <p:nvSpPr>
          <p:cNvPr id="557141" name="Text Box 85">
            <a:extLst>
              <a:ext uri="{FF2B5EF4-FFF2-40B4-BE49-F238E27FC236}">
                <a16:creationId xmlns:a16="http://schemas.microsoft.com/office/drawing/2014/main" id="{69308228-9622-8748-AA26-EE7D98AC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5656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1</a:t>
            </a:r>
          </a:p>
        </p:txBody>
      </p:sp>
      <p:sp>
        <p:nvSpPr>
          <p:cNvPr id="557142" name="Line 86">
            <a:extLst>
              <a:ext uri="{FF2B5EF4-FFF2-40B4-BE49-F238E27FC236}">
                <a16:creationId xmlns:a16="http://schemas.microsoft.com/office/drawing/2014/main" id="{FEAE62D0-DED1-9033-9181-E241D367B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825" y="3275013"/>
            <a:ext cx="0" cy="4222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57143" name="Oval 87">
            <a:extLst>
              <a:ext uri="{FF2B5EF4-FFF2-40B4-BE49-F238E27FC236}">
                <a16:creationId xmlns:a16="http://schemas.microsoft.com/office/drawing/2014/main" id="{7A4BFDDA-8FDF-1342-C363-7F491F9D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467100"/>
            <a:ext cx="498475" cy="500063"/>
          </a:xfrm>
          <a:prstGeom prst="ellipse">
            <a:avLst/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 sz="2800">
                <a:solidFill>
                  <a:schemeClr val="bg1"/>
                </a:solidFill>
                <a:sym typeface="Symbol" panose="05050102010706020507" pitchFamily="18" charset="2"/>
              </a:rPr>
              <a:t></a:t>
            </a:r>
          </a:p>
        </p:txBody>
      </p:sp>
      <p:cxnSp>
        <p:nvCxnSpPr>
          <p:cNvPr id="557144" name="AutoShape 88">
            <a:extLst>
              <a:ext uri="{FF2B5EF4-FFF2-40B4-BE49-F238E27FC236}">
                <a16:creationId xmlns:a16="http://schemas.microsoft.com/office/drawing/2014/main" id="{377745DF-44B2-8C74-11DE-FF7E10D680EB}"/>
              </a:ext>
            </a:extLst>
          </p:cNvPr>
          <p:cNvCxnSpPr>
            <a:cxnSpLocks noChangeShapeType="1"/>
            <a:stCxn id="557071" idx="3"/>
            <a:endCxn id="557143" idx="1"/>
          </p:cNvCxnSpPr>
          <p:nvPr/>
        </p:nvCxnSpPr>
        <p:spPr bwMode="auto">
          <a:xfrm>
            <a:off x="7596188" y="2127250"/>
            <a:ext cx="620712" cy="1412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45" name="AutoShape 89">
            <a:extLst>
              <a:ext uri="{FF2B5EF4-FFF2-40B4-BE49-F238E27FC236}">
                <a16:creationId xmlns:a16="http://schemas.microsoft.com/office/drawing/2014/main" id="{199E6057-6785-0D9E-67E4-22B9D2FE0DF2}"/>
              </a:ext>
            </a:extLst>
          </p:cNvPr>
          <p:cNvCxnSpPr>
            <a:cxnSpLocks noChangeShapeType="1"/>
            <a:stCxn id="557112" idx="3"/>
            <a:endCxn id="557143" idx="3"/>
          </p:cNvCxnSpPr>
          <p:nvPr/>
        </p:nvCxnSpPr>
        <p:spPr bwMode="auto">
          <a:xfrm flipV="1">
            <a:off x="7720013" y="3894138"/>
            <a:ext cx="496887" cy="1182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7146" name="AutoShape 90">
            <a:extLst>
              <a:ext uri="{FF2B5EF4-FFF2-40B4-BE49-F238E27FC236}">
                <a16:creationId xmlns:a16="http://schemas.microsoft.com/office/drawing/2014/main" id="{B97CF1B2-7B94-FD1C-11C0-7E14D056EA55}"/>
              </a:ext>
            </a:extLst>
          </p:cNvPr>
          <p:cNvCxnSpPr>
            <a:cxnSpLocks noChangeShapeType="1"/>
            <a:stCxn id="557143" idx="6"/>
          </p:cNvCxnSpPr>
          <p:nvPr/>
        </p:nvCxnSpPr>
        <p:spPr bwMode="auto">
          <a:xfrm flipV="1">
            <a:off x="8642350" y="3697288"/>
            <a:ext cx="307975" cy="2063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147" name="Text Box 91">
            <a:extLst>
              <a:ext uri="{FF2B5EF4-FFF2-40B4-BE49-F238E27FC236}">
                <a16:creationId xmlns:a16="http://schemas.microsoft.com/office/drawing/2014/main" id="{60D381EF-F9E9-B7A9-C806-06AAFE47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963" y="30876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 sz="2400" b="1"/>
              <a:t>y</a:t>
            </a:r>
          </a:p>
        </p:txBody>
      </p:sp>
      <p:sp>
        <p:nvSpPr>
          <p:cNvPr id="557148" name="Text Box 92">
            <a:extLst>
              <a:ext uri="{FF2B5EF4-FFF2-40B4-BE49-F238E27FC236}">
                <a16:creationId xmlns:a16="http://schemas.microsoft.com/office/drawing/2014/main" id="{08D24D28-0302-761F-47C1-3EA9C3CB5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435225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 sz="2400" b="1"/>
              <a:t>f</a:t>
            </a:r>
            <a:r>
              <a:rPr lang="es-ES" altLang="es-PE" sz="2400" b="1" baseline="-25000"/>
              <a:t>1</a:t>
            </a:r>
            <a:endParaRPr lang="es-ES" altLang="es-PE" sz="2400" b="1"/>
          </a:p>
        </p:txBody>
      </p:sp>
      <p:sp>
        <p:nvSpPr>
          <p:cNvPr id="557149" name="Text Box 93">
            <a:extLst>
              <a:ext uri="{FF2B5EF4-FFF2-40B4-BE49-F238E27FC236}">
                <a16:creationId xmlns:a16="http://schemas.microsoft.com/office/drawing/2014/main" id="{4A2533B3-5639-0202-CF3D-D89905CC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4354513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 sz="2400" b="1"/>
              <a:t>f</a:t>
            </a:r>
            <a:r>
              <a:rPr lang="es-ES" altLang="es-PE" sz="2400" b="1" baseline="-25000"/>
              <a:t>n</a:t>
            </a:r>
            <a:endParaRPr lang="es-ES" altLang="es-PE" sz="2400" b="1"/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33CF2253-5C13-5BCA-21E5-770B9477B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b="1">
                <a:solidFill>
                  <a:srgbClr val="FF3300"/>
                </a:solidFill>
              </a:rPr>
              <a:t>CONCLUSIONES</a:t>
            </a:r>
            <a:endParaRPr lang="es-PE" altLang="es-PE" b="1">
              <a:solidFill>
                <a:srgbClr val="FF3300"/>
              </a:solidFill>
            </a:endParaRP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D613412C-9ACF-14B7-18FF-B728954C8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altLang="es-PE"/>
              <a:t>Las redes neuronales se aplican a resolver problemas de reconocimiento de patrones.</a:t>
            </a:r>
          </a:p>
          <a:p>
            <a:pPr algn="just">
              <a:lnSpc>
                <a:spcPct val="90000"/>
              </a:lnSpc>
            </a:pPr>
            <a:r>
              <a:rPr lang="es-ES" altLang="es-PE"/>
              <a:t>Las redes neuronales de nivel simple, permiten reconocer patrones donde el espacio puede ser divido en dos por un hiperplano.</a:t>
            </a:r>
          </a:p>
          <a:p>
            <a:pPr algn="just">
              <a:lnSpc>
                <a:spcPct val="90000"/>
              </a:lnSpc>
            </a:pPr>
            <a:r>
              <a:rPr lang="es-ES" altLang="es-PE"/>
              <a:t>Las redes neuronales de múltiple nivel pueden reconocer patrones del tipo XOR.</a:t>
            </a:r>
          </a:p>
          <a:p>
            <a:pPr algn="just">
              <a:lnSpc>
                <a:spcPct val="90000"/>
              </a:lnSpc>
            </a:pPr>
            <a:r>
              <a:rPr lang="es-ES" altLang="es-PE"/>
              <a:t>El aprendizaje de la red se realiza modificando los pesos de las conexiones.</a:t>
            </a:r>
          </a:p>
          <a:p>
            <a:pPr algn="just">
              <a:lnSpc>
                <a:spcPct val="90000"/>
              </a:lnSpc>
            </a:pPr>
            <a:r>
              <a:rPr lang="es-ES" altLang="es-PE"/>
              <a:t>La arquitectura de la red es la disposición de las neuronas (capas y elementos por capa)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5249AD6-6729-9E9A-1BDD-F81A4B9CD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ES" altLang="es-PE"/>
              <a:t>¿Qué es el conocimiento?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9070040-9ECF-789A-229D-AFD7D6899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s-ES" altLang="es-PE"/>
              <a:t>Es aquello que permite tomar decisiones.</a:t>
            </a:r>
          </a:p>
          <a:p>
            <a:pPr algn="just"/>
            <a:r>
              <a:rPr lang="es-ES" altLang="es-PE"/>
              <a:t>Es aquello que responde a la pregunta de ¿</a:t>
            </a:r>
            <a:r>
              <a:rPr lang="es-ES" altLang="es-PE" b="1">
                <a:solidFill>
                  <a:schemeClr val="accent2"/>
                </a:solidFill>
              </a:rPr>
              <a:t>cómo</a:t>
            </a:r>
            <a:r>
              <a:rPr lang="es-ES" altLang="es-PE"/>
              <a:t> ...?</a:t>
            </a:r>
          </a:p>
          <a:p>
            <a:pPr algn="just"/>
            <a:r>
              <a:rPr lang="es-ES" altLang="es-PE"/>
              <a:t>Es aquello que responde a la pregunta de ¿</a:t>
            </a:r>
            <a:r>
              <a:rPr lang="es-ES" altLang="es-PE" b="1">
                <a:solidFill>
                  <a:schemeClr val="accent2"/>
                </a:solidFill>
              </a:rPr>
              <a:t>cuándo tomar una decisión</a:t>
            </a:r>
            <a:r>
              <a:rPr lang="es-ES" altLang="es-PE"/>
              <a:t>. . . .  . . .? </a:t>
            </a:r>
          </a:p>
          <a:p>
            <a:pPr algn="just"/>
            <a:r>
              <a:rPr lang="es-ES" altLang="es-PE"/>
              <a:t>Es la información útil.</a:t>
            </a:r>
          </a:p>
          <a:p>
            <a:pPr algn="just"/>
            <a:r>
              <a:rPr lang="es-ES" altLang="es-PE"/>
              <a:t>Es la experiencia adquirida.</a:t>
            </a:r>
          </a:p>
          <a:p>
            <a:pPr algn="just">
              <a:buFontTx/>
              <a:buNone/>
            </a:pPr>
            <a:endParaRPr lang="es-ES" altLang="es-PE"/>
          </a:p>
        </p:txBody>
      </p:sp>
      <p:sp>
        <p:nvSpPr>
          <p:cNvPr id="13316" name="3 Rectángulo">
            <a:extLst>
              <a:ext uri="{FF2B5EF4-FFF2-40B4-BE49-F238E27FC236}">
                <a16:creationId xmlns:a16="http://schemas.microsoft.com/office/drawing/2014/main" id="{E9B46F0E-AD4A-DACC-5EA2-73EA0BB9B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235451"/>
            <a:ext cx="77866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dirty="0"/>
              <a:t>ES UNA ACTIVIDAD PRINCIPALMENTE HUMANA PARA TOMAR DECISIONES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7EB3762-78C8-6264-CEB8-A5BF0FCD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189538"/>
            <a:ext cx="72151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>
                <a:solidFill>
                  <a:schemeClr val="accent2"/>
                </a:solidFill>
              </a:rPr>
              <a:t>El conocimiento está basado en la experiencia y es personal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3879D55-B25E-D2EA-1315-16DC3EB62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 </a:t>
            </a:r>
            <a:endParaRPr lang="es-PE" altLang="es-PE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28DEE9B-DF8A-8FC9-283D-727948EA5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981075"/>
            <a:ext cx="8642350" cy="41036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lang="es-ES" altLang="es-PE" sz="5400" b="1" dirty="0">
                <a:solidFill>
                  <a:srgbClr val="002060"/>
                </a:solidFill>
              </a:rPr>
              <a:t>PREGUNTAS</a:t>
            </a:r>
            <a:endParaRPr lang="es-PE" altLang="es-PE" sz="5400" b="1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1CD140-63C3-3242-E837-3A15037829BE}"/>
              </a:ext>
            </a:extLst>
          </p:cNvPr>
          <p:cNvSpPr txBox="1"/>
          <p:nvPr/>
        </p:nvSpPr>
        <p:spPr>
          <a:xfrm>
            <a:off x="1371600" y="4343400"/>
            <a:ext cx="579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rgbClr val="7030A0"/>
                </a:solidFill>
              </a:rPr>
              <a:t>https://www.youtube.com/watch?v=Woe8fXttC6E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886DEA-F47F-406C-ABCD-7403958E4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1452" y="1038055"/>
            <a:ext cx="3061096" cy="502061"/>
          </a:xfr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defRPr/>
            </a:pPr>
            <a:r>
              <a:rPr sz="3200" spc="-8" dirty="0">
                <a:solidFill>
                  <a:srgbClr val="002060"/>
                </a:solidFill>
              </a:rPr>
              <a:t>Resumen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3AA7015-A09B-4807-9193-724A0098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5702925"/>
            <a:ext cx="1543050" cy="117020"/>
          </a:xfrm>
        </p:spPr>
        <p:txBody>
          <a:bodyPr rtlCol="0">
            <a:spAutoFit/>
          </a:bodyPr>
          <a:lstStyle/>
          <a:p>
            <a:pPr marL="30004" marR="0" lvl="0" indent="0" algn="r" defTabSz="457200" rtl="0" eaLnBrk="1" fontAlgn="auto" latinLnBrk="0" hangingPunct="1">
              <a:lnSpc>
                <a:spcPts val="9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06394-92F3-4A23-A8FD-BD0E71218B9E}" type="slidenum">
              <a:rPr kumimoji="0" sz="900" b="0" i="0" u="none" strike="noStrike" kern="1200" cap="none" spc="-19" normalizeH="0" baseline="0" noProof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30004" marR="0" lvl="0" indent="0" algn="r" defTabSz="457200" rtl="0" eaLnBrk="1" fontAlgn="auto" latinLnBrk="0" hangingPunct="1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sz="900" b="0" i="0" u="none" strike="noStrike" kern="1200" cap="none" spc="-19" normalizeH="0" baseline="0" noProof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391259-0A94-435E-B832-9564F11A72F6}"/>
              </a:ext>
            </a:extLst>
          </p:cNvPr>
          <p:cNvSpPr txBox="1"/>
          <p:nvPr/>
        </p:nvSpPr>
        <p:spPr>
          <a:xfrm>
            <a:off x="1143000" y="1752601"/>
            <a:ext cx="762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</a:rPr>
              <a:t>Importancia del Reconocimiento de patrones.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</a:rPr>
              <a:t>Introducción al reconocimiento de patrones.</a:t>
            </a:r>
            <a:endParaRPr lang="es-PE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>
            <a:extLst>
              <a:ext uri="{FF2B5EF4-FFF2-40B4-BE49-F238E27FC236}">
                <a16:creationId xmlns:a16="http://schemas.microsoft.com/office/drawing/2014/main" id="{8C712659-9435-474F-8873-8848A8499F30}"/>
              </a:ext>
            </a:extLst>
          </p:cNvPr>
          <p:cNvSpPr/>
          <p:nvPr/>
        </p:nvSpPr>
        <p:spPr>
          <a:xfrm>
            <a:off x="0" y="2268141"/>
            <a:ext cx="9144000" cy="2321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A560790-582C-4430-B88B-A356A72EE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123" y="2706292"/>
            <a:ext cx="3383756" cy="93464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s-PE" sz="6600" b="1" dirty="0">
                <a:solidFill>
                  <a:srgbClr val="005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¡Gracias</a:t>
            </a:r>
            <a:r>
              <a:rPr lang="es-PE" sz="4950" b="1" dirty="0">
                <a:solidFill>
                  <a:srgbClr val="005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69988" name="Gráfico 1">
            <a:extLst>
              <a:ext uri="{FF2B5EF4-FFF2-40B4-BE49-F238E27FC236}">
                <a16:creationId xmlns:a16="http://schemas.microsoft.com/office/drawing/2014/main" id="{E6746CC5-F7CE-4FCA-B6FE-B81F389D8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684985"/>
            <a:ext cx="819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5262FECD-1C9D-4C74-A1DD-74DE1983911D}"/>
              </a:ext>
            </a:extLst>
          </p:cNvPr>
          <p:cNvSpPr/>
          <p:nvPr/>
        </p:nvSpPr>
        <p:spPr>
          <a:xfrm>
            <a:off x="6110287" y="2581275"/>
            <a:ext cx="3033713" cy="34529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9B25D93F-FB0A-4F41-841D-D99474A5DD02}"/>
              </a:ext>
            </a:extLst>
          </p:cNvPr>
          <p:cNvSpPr/>
          <p:nvPr/>
        </p:nvSpPr>
        <p:spPr>
          <a:xfrm>
            <a:off x="0" y="4189810"/>
            <a:ext cx="3033713" cy="3452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8F4A825-92CE-3652-694F-7F7555215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ES" altLang="es-PE"/>
              <a:t>Ejemplos de conocimiento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051E66-C767-27D8-09AB-7B94FBB86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PE"/>
              <a:t>¿Cómo caminamos?</a:t>
            </a:r>
          </a:p>
          <a:p>
            <a:r>
              <a:rPr lang="es-ES" altLang="es-PE"/>
              <a:t>¿Cómo cambiamos un pañal?</a:t>
            </a:r>
          </a:p>
          <a:p>
            <a:r>
              <a:rPr lang="es-ES" altLang="es-PE"/>
              <a:t>¿Cómo bailamos?</a:t>
            </a:r>
          </a:p>
          <a:p>
            <a:r>
              <a:rPr lang="es-ES" altLang="es-PE"/>
              <a:t>¿Cómo resolvemos una ecuación diferencial?</a:t>
            </a:r>
          </a:p>
          <a:p>
            <a:r>
              <a:rPr lang="es-ES" altLang="es-PE"/>
              <a:t>¿Cómo hacemos un programa en Java?</a:t>
            </a:r>
          </a:p>
          <a:p>
            <a:r>
              <a:rPr lang="es-ES" altLang="es-PE"/>
              <a:t>¿Cómo hacemos el Dx una enfermedad?</a:t>
            </a:r>
          </a:p>
          <a:p>
            <a:r>
              <a:rPr lang="es-ES" altLang="es-PE"/>
              <a:t>¿Cómo hacemos para llegar a la casa?</a:t>
            </a:r>
          </a:p>
          <a:p>
            <a:r>
              <a:rPr lang="es-ES" altLang="es-PE"/>
              <a:t>¿Cómo sabemos que un billete es falso?</a:t>
            </a:r>
          </a:p>
          <a:p>
            <a:r>
              <a:rPr lang="es-ES" altLang="es-PE"/>
              <a:t>¿Cómo hacemos para crear un programa?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5090FF-E7E7-F1F7-349C-7EC7ED7E6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886700" cy="1325563"/>
          </a:xfrm>
        </p:spPr>
        <p:txBody>
          <a:bodyPr/>
          <a:lstStyle/>
          <a:p>
            <a:r>
              <a:rPr lang="es-ES_tradnl" altLang="es-PE" dirty="0"/>
              <a:t>Conocimiento</a:t>
            </a:r>
            <a:endParaRPr lang="es-ES" altLang="es-PE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0438580-F9C3-D972-00D0-0BFEAD77326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00063" y="4286250"/>
            <a:ext cx="8382000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s-ES_tradnl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Información para la acción</a:t>
            </a:r>
          </a:p>
          <a:p>
            <a:pPr algn="ctr">
              <a:buFontTx/>
              <a:buNone/>
            </a:pPr>
            <a:endParaRPr lang="es-ES_tradnl" alt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s-ES_tradnl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Para tener el </a:t>
            </a:r>
            <a:r>
              <a:rPr lang="es-ES_tradnl" alt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  <a:r>
              <a:rPr lang="es-ES_tradnl" alt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es necesario tener el contacto con el problema y saber resolver problemas. No basta tener la </a:t>
            </a:r>
            <a:r>
              <a:rPr lang="es-ES_tradnl" alt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endParaRPr lang="es-ES" alt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4" descr="mono05">
            <a:extLst>
              <a:ext uri="{FF2B5EF4-FFF2-40B4-BE49-F238E27FC236}">
                <a16:creationId xmlns:a16="http://schemas.microsoft.com/office/drawing/2014/main" id="{5D9762EE-67FF-45F1-5C89-8BD4954D6D4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3389312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Cazador">
            <a:extLst>
              <a:ext uri="{FF2B5EF4-FFF2-40B4-BE49-F238E27FC236}">
                <a16:creationId xmlns:a16="http://schemas.microsoft.com/office/drawing/2014/main" id="{1890E731-B1DB-E509-0AE1-360093733AD6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196975"/>
            <a:ext cx="3595688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2B2ABC-2932-7F8F-B439-58BD15AA3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ES" altLang="es-PE"/>
              <a:t>Ejercicio 1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10F7B75-0FF4-1270-618E-1E8648F8E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Tx/>
              <a:buNone/>
            </a:pPr>
            <a:r>
              <a:rPr lang="es-ES" altLang="es-PE"/>
              <a:t>Diga para las siguientes actividades, en qué casos es suficiente tener información para actuar y en que casos es indispensable la práctica para actuar: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Resolver un examen de matemáticas.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Comentar una novela.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Comentar un partido de fútbol.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Cambiarle el pañal a un bebe.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Participar en un juego de ajedrez.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Cuidar a un niño.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Cocinar.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Limpiar la casa.</a:t>
            </a:r>
          </a:p>
          <a:p>
            <a:pPr marL="542925" lvl="1" indent="-357188" algn="just">
              <a:buFontTx/>
              <a:buAutoNum type="arabicPeriod"/>
            </a:pPr>
            <a:r>
              <a:rPr lang="es-ES" altLang="es-PE" sz="2400"/>
              <a:t>Armar una bicicleta con un manual.</a:t>
            </a:r>
            <a:endParaRPr lang="es-ES" altLang="es-P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62695F96-7AEC-53C4-D1B7-FC8A217B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ES_tradnl" altLang="es-PE"/>
              <a:t>Ejercicio 2</a:t>
            </a:r>
            <a:endParaRPr lang="es-PE" altLang="es-PE"/>
          </a:p>
        </p:txBody>
      </p:sp>
      <p:sp>
        <p:nvSpPr>
          <p:cNvPr id="17411" name="2 Marcador de contenido">
            <a:extLst>
              <a:ext uri="{FF2B5EF4-FFF2-40B4-BE49-F238E27FC236}">
                <a16:creationId xmlns:a16="http://schemas.microsoft.com/office/drawing/2014/main" id="{A6F71EA5-6E52-D653-E580-C41E287B111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es-PE"/>
              <a:t>Si el conocimiento es una experiencia humana, ¿cómo podemos hacer para que una computadora encuentre el conocimiento, lo categorice y luego lo aplique para resolver problemas?</a:t>
            </a:r>
            <a:endParaRPr lang="es-PE" altLang="es-PE"/>
          </a:p>
        </p:txBody>
      </p:sp>
      <p:pic>
        <p:nvPicPr>
          <p:cNvPr id="17412" name="Picture 2" descr="http://www.freedomsphoenix.com/Uploads/Graphics/004-1227133237-license-plate-recognition-systems.jpg">
            <a:extLst>
              <a:ext uri="{FF2B5EF4-FFF2-40B4-BE49-F238E27FC236}">
                <a16:creationId xmlns:a16="http://schemas.microsoft.com/office/drawing/2014/main" id="{F492E021-5394-4D9F-F242-2F8D84B2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071813"/>
            <a:ext cx="28575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4">
            <a:extLst>
              <a:ext uri="{FF2B5EF4-FFF2-40B4-BE49-F238E27FC236}">
                <a16:creationId xmlns:a16="http://schemas.microsoft.com/office/drawing/2014/main" id="{43D97B7D-0BDD-8CA8-CEE4-3FBAF005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571750"/>
            <a:ext cx="2797175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13C21A02-9F72-C01D-B1C3-27E791809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Datos, Información y Conocimiento</a:t>
            </a: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085C98FC-CD5D-BF8C-1B12-20AD4640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5753100"/>
            <a:ext cx="811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datos</a:t>
            </a:r>
            <a:endParaRPr lang="es-PE" altLang="es-PE" sz="2000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9D971949-6E84-8245-F05B-B8FF226E8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6588" y="5084763"/>
            <a:ext cx="792162" cy="649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38" name="Text Box 7">
            <a:extLst>
              <a:ext uri="{FF2B5EF4-FFF2-40B4-BE49-F238E27FC236}">
                <a16:creationId xmlns:a16="http://schemas.microsoft.com/office/drawing/2014/main" id="{B6A7A400-D487-6E25-070D-1602D311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725988"/>
            <a:ext cx="1509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información</a:t>
            </a:r>
            <a:endParaRPr lang="es-PE" altLang="es-PE" sz="2000"/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0271505C-0382-F55F-6128-27874D2B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700463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conocimiento</a:t>
            </a:r>
            <a:endParaRPr lang="es-PE" altLang="es-PE" sz="2000"/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FC14E606-F743-91D0-815D-B5964D7B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673350"/>
            <a:ext cx="179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entendimiento</a:t>
            </a:r>
            <a:endParaRPr lang="es-PE" altLang="es-PE" sz="2000"/>
          </a:p>
        </p:txBody>
      </p:sp>
      <p:sp>
        <p:nvSpPr>
          <p:cNvPr id="18441" name="Text Box 10">
            <a:extLst>
              <a:ext uri="{FF2B5EF4-FFF2-40B4-BE49-F238E27FC236}">
                <a16:creationId xmlns:a16="http://schemas.microsoft.com/office/drawing/2014/main" id="{895CD37B-02A3-1ECB-69D7-45190D0DE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1647825"/>
            <a:ext cx="1239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000"/>
              <a:t>sabiduría</a:t>
            </a:r>
            <a:endParaRPr lang="es-PE" altLang="es-PE" sz="2000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C2D3C20A-3FB4-D762-9DC6-0B9B62F37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6088" y="4076700"/>
            <a:ext cx="863600" cy="720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9B9AB430-FCEE-7C28-2146-540EDBD6E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0050" y="3068638"/>
            <a:ext cx="863600" cy="720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9AAF391B-728E-B047-E023-0BFF55309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4013" y="2060575"/>
            <a:ext cx="792162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445" name="Text Box 16">
            <a:extLst>
              <a:ext uri="{FF2B5EF4-FFF2-40B4-BE49-F238E27FC236}">
                <a16:creationId xmlns:a16="http://schemas.microsoft.com/office/drawing/2014/main" id="{64A50F98-31B6-B1CF-1879-17AE1341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229225"/>
            <a:ext cx="1590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relación entre datos</a:t>
            </a:r>
            <a:endParaRPr lang="es-PE" altLang="es-PE" sz="1800">
              <a:solidFill>
                <a:srgbClr val="0000FF"/>
              </a:solidFill>
            </a:endParaRPr>
          </a:p>
        </p:txBody>
      </p:sp>
      <p:sp>
        <p:nvSpPr>
          <p:cNvPr id="18446" name="Text Box 17">
            <a:extLst>
              <a:ext uri="{FF2B5EF4-FFF2-40B4-BE49-F238E27FC236}">
                <a16:creationId xmlns:a16="http://schemas.microsoft.com/office/drawing/2014/main" id="{32F5E03A-AB93-1B84-C037-7E3C1344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4168775"/>
            <a:ext cx="1184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buscando</a:t>
            </a:r>
          </a:p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patrones</a:t>
            </a:r>
            <a:endParaRPr lang="es-PE" altLang="es-PE" sz="1800">
              <a:solidFill>
                <a:srgbClr val="0000FF"/>
              </a:solidFill>
            </a:endParaRPr>
          </a:p>
        </p:txBody>
      </p:sp>
      <p:sp>
        <p:nvSpPr>
          <p:cNvPr id="23566" name="Text Box 18">
            <a:extLst>
              <a:ext uri="{FF2B5EF4-FFF2-40B4-BE49-F238E27FC236}">
                <a16:creationId xmlns:a16="http://schemas.microsoft.com/office/drawing/2014/main" id="{C9174CFE-FE71-AB88-5D7B-22D5678E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575" y="3148013"/>
            <a:ext cx="145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entendiendo</a:t>
            </a:r>
          </a:p>
          <a:p>
            <a:pPr algn="ctr">
              <a:defRPr/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principios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3567" name="Text Box 19">
            <a:extLst>
              <a:ext uri="{FF2B5EF4-FFF2-40B4-BE49-F238E27FC236}">
                <a16:creationId xmlns:a16="http://schemas.microsoft.com/office/drawing/2014/main" id="{43EC4D55-4B19-DE3E-3503-7C80E8D87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2224088"/>
            <a:ext cx="16335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crítica del</a:t>
            </a:r>
          </a:p>
          <a:p>
            <a:pPr>
              <a:defRPr/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entendimiento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22" name="21 Conector recto de flecha">
            <a:extLst>
              <a:ext uri="{FF2B5EF4-FFF2-40B4-BE49-F238E27FC236}">
                <a16:creationId xmlns:a16="http://schemas.microsoft.com/office/drawing/2014/main" id="{6987FA55-411C-F5D9-6331-02EAC5B97096}"/>
              </a:ext>
            </a:extLst>
          </p:cNvPr>
          <p:cNvCxnSpPr/>
          <p:nvPr/>
        </p:nvCxnSpPr>
        <p:spPr>
          <a:xfrm flipV="1">
            <a:off x="4859338" y="4572000"/>
            <a:ext cx="78581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>
            <a:extLst>
              <a:ext uri="{FF2B5EF4-FFF2-40B4-BE49-F238E27FC236}">
                <a16:creationId xmlns:a16="http://schemas.microsoft.com/office/drawing/2014/main" id="{6A6450D5-54C8-EE99-6186-4BB82AA420E1}"/>
              </a:ext>
            </a:extLst>
          </p:cNvPr>
          <p:cNvCxnSpPr/>
          <p:nvPr/>
        </p:nvCxnSpPr>
        <p:spPr>
          <a:xfrm rot="10800000" flipV="1">
            <a:off x="3430588" y="5643563"/>
            <a:ext cx="857250" cy="642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451" name="26 CuadroTexto">
            <a:extLst>
              <a:ext uri="{FF2B5EF4-FFF2-40B4-BE49-F238E27FC236}">
                <a16:creationId xmlns:a16="http://schemas.microsoft.com/office/drawing/2014/main" id="{19316189-3CF7-4C7F-E59D-7B0BA2DCEC34}"/>
              </a:ext>
            </a:extLst>
          </p:cNvPr>
          <p:cNvSpPr txBox="1">
            <a:spLocks noChangeArrowheads="1"/>
          </p:cNvSpPr>
          <p:nvPr/>
        </p:nvSpPr>
        <p:spPr bwMode="auto">
          <a:xfrm rot="-2288879">
            <a:off x="5029200" y="4906963"/>
            <a:ext cx="711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futuro</a:t>
            </a:r>
          </a:p>
        </p:txBody>
      </p:sp>
      <p:sp>
        <p:nvSpPr>
          <p:cNvPr id="18452" name="27 CuadroTexto">
            <a:extLst>
              <a:ext uri="{FF2B5EF4-FFF2-40B4-BE49-F238E27FC236}">
                <a16:creationId xmlns:a16="http://schemas.microsoft.com/office/drawing/2014/main" id="{F1B29CDF-3F9B-68AD-E444-EF3FEA2FB44F}"/>
              </a:ext>
            </a:extLst>
          </p:cNvPr>
          <p:cNvSpPr txBox="1">
            <a:spLocks noChangeArrowheads="1"/>
          </p:cNvSpPr>
          <p:nvPr/>
        </p:nvSpPr>
        <p:spPr bwMode="auto">
          <a:xfrm rot="-2197692">
            <a:off x="3730625" y="59404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pasado</a:t>
            </a:r>
          </a:p>
        </p:txBody>
      </p:sp>
      <p:sp>
        <p:nvSpPr>
          <p:cNvPr id="18453" name="30 CuadroTexto">
            <a:extLst>
              <a:ext uri="{FF2B5EF4-FFF2-40B4-BE49-F238E27FC236}">
                <a16:creationId xmlns:a16="http://schemas.microsoft.com/office/drawing/2014/main" id="{23889EBE-75CC-53E5-C452-79A6CCC67356}"/>
              </a:ext>
            </a:extLst>
          </p:cNvPr>
          <p:cNvSpPr txBox="1">
            <a:spLocks noChangeArrowheads="1"/>
          </p:cNvSpPr>
          <p:nvPr/>
        </p:nvSpPr>
        <p:spPr bwMode="auto">
          <a:xfrm rot="-2288879">
            <a:off x="2670175" y="3276600"/>
            <a:ext cx="1243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aprendizaje</a:t>
            </a:r>
          </a:p>
        </p:txBody>
      </p:sp>
      <p:sp>
        <p:nvSpPr>
          <p:cNvPr id="18454" name="31 CuadroTexto">
            <a:extLst>
              <a:ext uri="{FF2B5EF4-FFF2-40B4-BE49-F238E27FC236}">
                <a16:creationId xmlns:a16="http://schemas.microsoft.com/office/drawing/2014/main" id="{D65763E0-01A1-1A62-E8CF-4C3F052EC008}"/>
              </a:ext>
            </a:extLst>
          </p:cNvPr>
          <p:cNvSpPr txBox="1">
            <a:spLocks noChangeArrowheads="1"/>
          </p:cNvSpPr>
          <p:nvPr/>
        </p:nvSpPr>
        <p:spPr bwMode="auto">
          <a:xfrm rot="-2197692">
            <a:off x="1574800" y="4310063"/>
            <a:ext cx="984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/>
              <a:t>memoria</a:t>
            </a:r>
          </a:p>
        </p:txBody>
      </p:sp>
      <p:sp>
        <p:nvSpPr>
          <p:cNvPr id="18455" name="22 CuadroTexto">
            <a:extLst>
              <a:ext uri="{FF2B5EF4-FFF2-40B4-BE49-F238E27FC236}">
                <a16:creationId xmlns:a16="http://schemas.microsoft.com/office/drawing/2014/main" id="{7EA79490-5D1F-D651-AA4D-247C0D3E3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3571875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2400"/>
              <a:t>=</a:t>
            </a:r>
          </a:p>
        </p:txBody>
      </p:sp>
      <p:grpSp>
        <p:nvGrpSpPr>
          <p:cNvPr id="18456" name="31 Grupo">
            <a:extLst>
              <a:ext uri="{FF2B5EF4-FFF2-40B4-BE49-F238E27FC236}">
                <a16:creationId xmlns:a16="http://schemas.microsoft.com/office/drawing/2014/main" id="{4893ADFE-6CC9-6013-43BA-56BEE13FB8AB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429000"/>
            <a:ext cx="785812" cy="1052513"/>
            <a:chOff x="214282" y="3857628"/>
            <a:chExt cx="785818" cy="1052934"/>
          </a:xfrm>
        </p:grpSpPr>
        <p:sp>
          <p:nvSpPr>
            <p:cNvPr id="26" name="25 Rectángulo">
              <a:extLst>
                <a:ext uri="{FF2B5EF4-FFF2-40B4-BE49-F238E27FC236}">
                  <a16:creationId xmlns:a16="http://schemas.microsoft.com/office/drawing/2014/main" id="{4C1D7378-1AD0-5782-7CC0-8FE5051D8746}"/>
                </a:ext>
              </a:extLst>
            </p:cNvPr>
            <p:cNvSpPr/>
            <p:nvPr/>
          </p:nvSpPr>
          <p:spPr>
            <a:xfrm>
              <a:off x="214282" y="3857628"/>
              <a:ext cx="323852" cy="714661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sp>
          <p:nvSpPr>
            <p:cNvPr id="27" name="26 Rectángulo">
              <a:extLst>
                <a:ext uri="{FF2B5EF4-FFF2-40B4-BE49-F238E27FC236}">
                  <a16:creationId xmlns:a16="http://schemas.microsoft.com/office/drawing/2014/main" id="{58FA7335-6C6E-316D-BD88-D8CA85D6236E}"/>
                </a:ext>
              </a:extLst>
            </p:cNvPr>
            <p:cNvSpPr/>
            <p:nvPr/>
          </p:nvSpPr>
          <p:spPr>
            <a:xfrm>
              <a:off x="571472" y="4072027"/>
              <a:ext cx="323852" cy="500262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sp>
          <p:nvSpPr>
            <p:cNvPr id="18470" name="27 CuadroTexto">
              <a:extLst>
                <a:ext uri="{FF2B5EF4-FFF2-40B4-BE49-F238E27FC236}">
                  <a16:creationId xmlns:a16="http://schemas.microsoft.com/office/drawing/2014/main" id="{0CB2B7A4-3FFF-F8BB-3840-293F23176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82" y="4572008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0</a:t>
              </a:r>
            </a:p>
          </p:txBody>
        </p:sp>
        <p:sp>
          <p:nvSpPr>
            <p:cNvPr id="18471" name="28 CuadroTexto">
              <a:extLst>
                <a:ext uri="{FF2B5EF4-FFF2-40B4-BE49-F238E27FC236}">
                  <a16:creationId xmlns:a16="http://schemas.microsoft.com/office/drawing/2014/main" id="{E83A1B94-43A3-0131-C686-B05DCDA50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58" y="4572008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1</a:t>
              </a:r>
            </a:p>
          </p:txBody>
        </p:sp>
      </p:grpSp>
      <p:grpSp>
        <p:nvGrpSpPr>
          <p:cNvPr id="18457" name="32 Grupo">
            <a:extLst>
              <a:ext uri="{FF2B5EF4-FFF2-40B4-BE49-F238E27FC236}">
                <a16:creationId xmlns:a16="http://schemas.microsoft.com/office/drawing/2014/main" id="{25E8E89A-69E6-4D92-D731-5E37C43778DE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071688"/>
            <a:ext cx="1471612" cy="909637"/>
            <a:chOff x="1313704" y="2714620"/>
            <a:chExt cx="1472346" cy="910058"/>
          </a:xfrm>
        </p:grpSpPr>
        <p:pic>
          <p:nvPicPr>
            <p:cNvPr id="18465" name="Picture 23" descr="http://upload.wikimedia.org/wikipedia/commons/0/02/HistFreqPoly.JPG">
              <a:extLst>
                <a:ext uri="{FF2B5EF4-FFF2-40B4-BE49-F238E27FC236}">
                  <a16:creationId xmlns:a16="http://schemas.microsoft.com/office/drawing/2014/main" id="{F93CD164-182C-8E0C-4BB6-07016EFD3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EAF0E6"/>
                </a:clrFrom>
                <a:clrTo>
                  <a:srgbClr val="EAF0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4" t="20589" r="3374" b="20589"/>
            <a:stretch>
              <a:fillRect/>
            </a:stretch>
          </p:blipFill>
          <p:spPr bwMode="auto">
            <a:xfrm>
              <a:off x="1500166" y="2714620"/>
              <a:ext cx="1071570" cy="61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6" name="29 CuadroTexto">
              <a:extLst>
                <a:ext uri="{FF2B5EF4-FFF2-40B4-BE49-F238E27FC236}">
                  <a16:creationId xmlns:a16="http://schemas.microsoft.com/office/drawing/2014/main" id="{DAA70438-6BC1-276A-7124-4EEE9ACA7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04" y="3286124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0</a:t>
              </a:r>
            </a:p>
          </p:txBody>
        </p:sp>
        <p:sp>
          <p:nvSpPr>
            <p:cNvPr id="18467" name="30 CuadroTexto">
              <a:extLst>
                <a:ext uri="{FF2B5EF4-FFF2-40B4-BE49-F238E27FC236}">
                  <a16:creationId xmlns:a16="http://schemas.microsoft.com/office/drawing/2014/main" id="{E3389191-DB81-3193-3357-E2A2E2513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008" y="3286124"/>
              <a:ext cx="3850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1600"/>
                <a:t>1</a:t>
              </a:r>
            </a:p>
          </p:txBody>
        </p:sp>
      </p:grpSp>
      <p:sp>
        <p:nvSpPr>
          <p:cNvPr id="18458" name="33 CuadroTexto">
            <a:extLst>
              <a:ext uri="{FF2B5EF4-FFF2-40B4-BE49-F238E27FC236}">
                <a16:creationId xmlns:a16="http://schemas.microsoft.com/office/drawing/2014/main" id="{39EB3172-B3D0-BB30-A23B-ADD4A99FD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286000"/>
            <a:ext cx="36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2400"/>
              <a:t>≈</a:t>
            </a:r>
          </a:p>
        </p:txBody>
      </p:sp>
      <p:sp>
        <p:nvSpPr>
          <p:cNvPr id="18459" name="34 CuadroTexto">
            <a:extLst>
              <a:ext uri="{FF2B5EF4-FFF2-40B4-BE49-F238E27FC236}">
                <a16:creationId xmlns:a16="http://schemas.microsoft.com/office/drawing/2014/main" id="{F3DC8253-973D-C5C5-B192-00097548DABA}"/>
              </a:ext>
            </a:extLst>
          </p:cNvPr>
          <p:cNvSpPr txBox="1">
            <a:spLocks noChangeArrowheads="1"/>
          </p:cNvSpPr>
          <p:nvPr/>
        </p:nvSpPr>
        <p:spPr bwMode="auto">
          <a:xfrm rot="-2061842">
            <a:off x="2581275" y="2981325"/>
            <a:ext cx="7794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200">
                <a:solidFill>
                  <a:srgbClr val="C00000"/>
                </a:solidFill>
              </a:rPr>
              <a:t>probable</a:t>
            </a:r>
          </a:p>
        </p:txBody>
      </p:sp>
      <p:sp>
        <p:nvSpPr>
          <p:cNvPr id="18460" name="35 CuadroTexto">
            <a:extLst>
              <a:ext uri="{FF2B5EF4-FFF2-40B4-BE49-F238E27FC236}">
                <a16:creationId xmlns:a16="http://schemas.microsoft.com/office/drawing/2014/main" id="{74A07150-A00B-B33A-16D8-47797185560C}"/>
              </a:ext>
            </a:extLst>
          </p:cNvPr>
          <p:cNvSpPr txBox="1">
            <a:spLocks noChangeArrowheads="1"/>
          </p:cNvSpPr>
          <p:nvPr/>
        </p:nvSpPr>
        <p:spPr bwMode="auto">
          <a:xfrm rot="-2462111">
            <a:off x="1314450" y="4033838"/>
            <a:ext cx="1044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200">
                <a:solidFill>
                  <a:srgbClr val="C00000"/>
                </a:solidFill>
              </a:rPr>
              <a:t>contingencia</a:t>
            </a:r>
          </a:p>
        </p:txBody>
      </p:sp>
      <p:sp>
        <p:nvSpPr>
          <p:cNvPr id="18461" name="Text Box 16">
            <a:extLst>
              <a:ext uri="{FF2B5EF4-FFF2-40B4-BE49-F238E27FC236}">
                <a16:creationId xmlns:a16="http://schemas.microsoft.com/office/drawing/2014/main" id="{2F584113-56A8-EFA6-446C-D74D7DECD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6149975"/>
            <a:ext cx="1785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PE" sz="1800">
                <a:solidFill>
                  <a:srgbClr val="0000FF"/>
                </a:solidFill>
              </a:rPr>
              <a:t>captura por sensores</a:t>
            </a:r>
            <a:endParaRPr lang="es-PE" altLang="es-PE" sz="1800">
              <a:solidFill>
                <a:srgbClr val="0000FF"/>
              </a:solidFill>
            </a:endParaRPr>
          </a:p>
        </p:txBody>
      </p:sp>
      <p:pic>
        <p:nvPicPr>
          <p:cNvPr id="18462" name="Picture 2" descr="http://www.unmaintained-free-software.org/wiki/images/f/ff/Nuvola_cancel.png">
            <a:extLst>
              <a:ext uri="{FF2B5EF4-FFF2-40B4-BE49-F238E27FC236}">
                <a16:creationId xmlns:a16="http://schemas.microsoft.com/office/drawing/2014/main" id="{776FB22F-B300-C599-903B-DB979026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286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2" descr="http://www.unmaintained-free-software.org/wiki/images/f/ff/Nuvola_cancel.png">
            <a:extLst>
              <a:ext uri="{FF2B5EF4-FFF2-40B4-BE49-F238E27FC236}">
                <a16:creationId xmlns:a16="http://schemas.microsoft.com/office/drawing/2014/main" id="{D66DE44B-E34C-F081-76B5-D11D7304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357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39" descr="http://cibercomunidades.net/uhu/master-eree/files/computador.png">
            <a:extLst>
              <a:ext uri="{FF2B5EF4-FFF2-40B4-BE49-F238E27FC236}">
                <a16:creationId xmlns:a16="http://schemas.microsoft.com/office/drawing/2014/main" id="{DA9979EC-AFB0-5FD1-B62F-7CEBDA9B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4999" b="12498"/>
          <a:stretch>
            <a:fillRect/>
          </a:stretch>
        </p:blipFill>
        <p:spPr bwMode="auto">
          <a:xfrm>
            <a:off x="7358063" y="5000625"/>
            <a:ext cx="1549400" cy="1152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Título">
            <a:extLst>
              <a:ext uri="{FF2B5EF4-FFF2-40B4-BE49-F238E27FC236}">
                <a16:creationId xmlns:a16="http://schemas.microsoft.com/office/drawing/2014/main" id="{11280E37-AD47-8E38-078A-D306E608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769937"/>
          </a:xfrm>
        </p:spPr>
        <p:txBody>
          <a:bodyPr>
            <a:normAutofit fontScale="90000"/>
          </a:bodyPr>
          <a:lstStyle/>
          <a:p>
            <a:r>
              <a:rPr lang="es-PE" altLang="es-PE" b="1"/>
              <a:t>APRENDIZAJE y MEMORIA</a:t>
            </a:r>
          </a:p>
        </p:txBody>
      </p:sp>
      <p:pic>
        <p:nvPicPr>
          <p:cNvPr id="19459" name="Picture 2" descr="http://www.aldeaeducativa.com/IMAGES/student6.jpg">
            <a:extLst>
              <a:ext uri="{FF2B5EF4-FFF2-40B4-BE49-F238E27FC236}">
                <a16:creationId xmlns:a16="http://schemas.microsoft.com/office/drawing/2014/main" id="{E22F3ACD-09DF-031E-F29A-2FDD7F02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143250"/>
            <a:ext cx="205898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2 Marcador de contenido">
            <a:extLst>
              <a:ext uri="{FF2B5EF4-FFF2-40B4-BE49-F238E27FC236}">
                <a16:creationId xmlns:a16="http://schemas.microsoft.com/office/drawing/2014/main" id="{2C6D2B44-5C81-B674-D017-274E448024EE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323850" y="2714625"/>
            <a:ext cx="4176713" cy="3649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es-PE" sz="2000"/>
              <a:t>Memoria.</a:t>
            </a:r>
          </a:p>
          <a:p>
            <a:r>
              <a:rPr lang="es-ES" altLang="es-PE" sz="2000"/>
              <a:t>Generado por patrones de actividad.</a:t>
            </a:r>
          </a:p>
          <a:p>
            <a:r>
              <a:rPr lang="es-ES" altLang="es-PE" sz="2000"/>
              <a:t>Resonancia.</a:t>
            </a:r>
          </a:p>
          <a:p>
            <a:endParaRPr lang="es-ES" altLang="es-PE" sz="2000"/>
          </a:p>
          <a:p>
            <a:r>
              <a:rPr lang="es-ES" altLang="es-PE" sz="1800">
                <a:solidFill>
                  <a:schemeClr val="accent1"/>
                </a:solidFill>
              </a:rPr>
              <a:t>Recordar un número telefónico</a:t>
            </a:r>
          </a:p>
          <a:p>
            <a:pPr>
              <a:buFont typeface="Arial" panose="020B0604020202020204" pitchFamily="34" charset="0"/>
              <a:buNone/>
            </a:pPr>
            <a:endParaRPr lang="es-ES" altLang="es-PE" sz="2000"/>
          </a:p>
        </p:txBody>
      </p:sp>
      <p:sp>
        <p:nvSpPr>
          <p:cNvPr id="20483" name="1 Título">
            <a:extLst>
              <a:ext uri="{FF2B5EF4-FFF2-40B4-BE49-F238E27FC236}">
                <a16:creationId xmlns:a16="http://schemas.microsoft.com/office/drawing/2014/main" id="{0B01611C-4FBE-D305-C4DD-3DCE4C4F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9325" cy="646112"/>
          </a:xfrm>
          <a:ln>
            <a:prstDash val="solid"/>
          </a:ln>
        </p:spPr>
        <p:txBody>
          <a:bodyPr>
            <a:normAutofit fontScale="90000"/>
          </a:bodyPr>
          <a:lstStyle/>
          <a:p>
            <a:r>
              <a:rPr lang="es-PE" altLang="es-PE"/>
              <a:t>Aprendizaje Natural</a:t>
            </a:r>
          </a:p>
        </p:txBody>
      </p:sp>
      <p:pic>
        <p:nvPicPr>
          <p:cNvPr id="20484" name="Picture 2" descr="http://www.neurodesarrollo.com/images/neuron1.jpg">
            <a:extLst>
              <a:ext uri="{FF2B5EF4-FFF2-40B4-BE49-F238E27FC236}">
                <a16:creationId xmlns:a16="http://schemas.microsoft.com/office/drawing/2014/main" id="{72BD9851-1A99-465A-5182-FB63CC43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5286375"/>
            <a:ext cx="8255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http://www.neurodesarrollo.com/images/neurons.jpg">
            <a:extLst>
              <a:ext uri="{FF2B5EF4-FFF2-40B4-BE49-F238E27FC236}">
                <a16:creationId xmlns:a16="http://schemas.microsoft.com/office/drawing/2014/main" id="{357E6B98-E76C-9A2B-7268-4C111ADF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286375"/>
            <a:ext cx="96361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6 Marcador de contenido">
            <a:extLst>
              <a:ext uri="{FF2B5EF4-FFF2-40B4-BE49-F238E27FC236}">
                <a16:creationId xmlns:a16="http://schemas.microsoft.com/office/drawing/2014/main" id="{819AB565-11F8-358C-D1D5-BED3A726AC7F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648200" y="2714625"/>
            <a:ext cx="4176713" cy="3578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es-PE" sz="2000"/>
              <a:t>Aprendizaje Significativo.</a:t>
            </a:r>
          </a:p>
          <a:p>
            <a:r>
              <a:rPr lang="es-ES" altLang="es-PE" sz="2000"/>
              <a:t>Nuevas conexiones y cambios físicos y químicos en las neuronas (plasticidad neuronal)</a:t>
            </a:r>
          </a:p>
          <a:p>
            <a:r>
              <a:rPr lang="es-ES" altLang="es-PE" sz="2000"/>
              <a:t>Reforzamiento de conexiones.</a:t>
            </a:r>
          </a:p>
          <a:p>
            <a:r>
              <a:rPr lang="es-ES" altLang="es-PE" sz="2000"/>
              <a:t>Eliminación de conexiones .</a:t>
            </a:r>
            <a:endParaRPr lang="es-PE" altLang="es-PE" sz="2000"/>
          </a:p>
          <a:p>
            <a:endParaRPr lang="es-PE" altLang="es-PE" sz="1800">
              <a:solidFill>
                <a:schemeClr val="accent1"/>
              </a:solidFill>
            </a:endParaRPr>
          </a:p>
          <a:p>
            <a:r>
              <a:rPr lang="es-PE" altLang="es-PE" sz="1800">
                <a:solidFill>
                  <a:schemeClr val="accent1"/>
                </a:solidFill>
              </a:rPr>
              <a:t>Aprender a resolver problemas de matemáticas.</a:t>
            </a:r>
          </a:p>
          <a:p>
            <a:r>
              <a:rPr lang="es-PE" altLang="es-PE" sz="1800">
                <a:solidFill>
                  <a:schemeClr val="accent1"/>
                </a:solidFill>
              </a:rPr>
              <a:t>Bailar.</a:t>
            </a:r>
          </a:p>
        </p:txBody>
      </p:sp>
      <p:sp>
        <p:nvSpPr>
          <p:cNvPr id="20487" name="2 Marcador de contenido">
            <a:extLst>
              <a:ext uri="{FF2B5EF4-FFF2-40B4-BE49-F238E27FC236}">
                <a16:creationId xmlns:a16="http://schemas.microsoft.com/office/drawing/2014/main" id="{4CBD8328-52B0-500A-67AB-BE31A5DD249E}"/>
              </a:ext>
            </a:extLst>
          </p:cNvPr>
          <p:cNvSpPr txBox="1">
            <a:spLocks/>
          </p:cNvSpPr>
          <p:nvPr/>
        </p:nvSpPr>
        <p:spPr bwMode="auto">
          <a:xfrm>
            <a:off x="323850" y="1079500"/>
            <a:ext cx="8567738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PE" altLang="es-PE" sz="2400">
                <a:cs typeface="Arial" panose="020B0604020202020204" pitchFamily="34" charset="0"/>
              </a:rPr>
              <a:t>Cambio relativamente estable en la conducta del individuo.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altLang="es-PE" sz="2400">
                <a:cs typeface="Arial" panose="020B0604020202020204" pitchFamily="34" charset="0"/>
              </a:rPr>
              <a:t>Es un proceso unido a la </a:t>
            </a:r>
            <a:r>
              <a:rPr lang="es-ES" altLang="es-PE" sz="2400">
                <a:solidFill>
                  <a:schemeClr val="accent1"/>
                </a:solidFill>
                <a:cs typeface="Arial" panose="020B0604020202020204" pitchFamily="34" charset="0"/>
              </a:rPr>
              <a:t>experiencia</a:t>
            </a:r>
            <a:r>
              <a:rPr lang="es-ES" altLang="es-PE" sz="2400">
                <a:cs typeface="Arial" panose="020B0604020202020204" pitchFamily="34" charset="0"/>
              </a:rPr>
              <a:t>.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PE" altLang="es-PE" sz="2400">
                <a:cs typeface="Arial" panose="020B0604020202020204" pitchFamily="34" charset="0"/>
              </a:rPr>
              <a:t>El proceso fundamental del aprendizaje es la </a:t>
            </a:r>
            <a:r>
              <a:rPr lang="es-PE" altLang="es-PE" sz="2400" b="1">
                <a:solidFill>
                  <a:schemeClr val="accent1"/>
                </a:solidFill>
                <a:cs typeface="Arial" panose="020B0604020202020204" pitchFamily="34" charset="0"/>
              </a:rPr>
              <a:t>imitación</a:t>
            </a:r>
            <a:r>
              <a:rPr lang="es-PE" altLang="es-PE" sz="2400"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Título">
            <a:extLst>
              <a:ext uri="{FF2B5EF4-FFF2-40B4-BE49-F238E27FC236}">
                <a16:creationId xmlns:a16="http://schemas.microsoft.com/office/drawing/2014/main" id="{B03250F5-1149-C461-084B-A19618B0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Aprendizaje Automático</a:t>
            </a:r>
          </a:p>
        </p:txBody>
      </p:sp>
      <p:sp>
        <p:nvSpPr>
          <p:cNvPr id="21507" name="4 Marcador de contenido">
            <a:extLst>
              <a:ext uri="{FF2B5EF4-FFF2-40B4-BE49-F238E27FC236}">
                <a16:creationId xmlns:a16="http://schemas.microsoft.com/office/drawing/2014/main" id="{8949EC85-17DC-78C5-0FBE-97D8F561D6F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5819775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PE" altLang="es-PE"/>
              <a:t>Desarrollo de técnicas para que las computadoras aprendan.</a:t>
            </a:r>
          </a:p>
          <a:p>
            <a:r>
              <a:rPr lang="es-PE" altLang="es-PE"/>
              <a:t>Crea programas que generalizan comportamientos a partir de información no estructurada entregada como ejemplos.</a:t>
            </a:r>
          </a:p>
          <a:p>
            <a:r>
              <a:rPr lang="es-PE" altLang="es-PE"/>
              <a:t>Proceso de inducción del conocimiento</a:t>
            </a:r>
          </a:p>
          <a:p>
            <a:r>
              <a:rPr lang="es-PE" altLang="es-PE"/>
              <a:t>Basado en el análisis de datos.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D5E8093E-C6DB-A4EB-DB50-6E4A2A68A30C}"/>
              </a:ext>
            </a:extLst>
          </p:cNvPr>
          <p:cNvSpPr/>
          <p:nvPr/>
        </p:nvSpPr>
        <p:spPr>
          <a:xfrm>
            <a:off x="6143625" y="1095375"/>
            <a:ext cx="2786063" cy="2584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PE" sz="1800" b="1" dirty="0">
                <a:solidFill>
                  <a:schemeClr val="tx2"/>
                </a:solidFill>
                <a:latin typeface="Arial" charset="0"/>
              </a:rPr>
              <a:t>Aplicaciones</a:t>
            </a:r>
            <a:r>
              <a:rPr lang="es-PE" sz="1800" dirty="0">
                <a:solidFill>
                  <a:schemeClr val="tx2"/>
                </a:solidFill>
                <a:latin typeface="Arial" charset="0"/>
              </a:rPr>
              <a:t>.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s-PE" sz="1800" dirty="0">
                <a:solidFill>
                  <a:schemeClr val="tx2"/>
                </a:solidFill>
                <a:latin typeface="Arial" charset="0"/>
              </a:rPr>
              <a:t>Motores de búsqueda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s-PE" sz="1800" dirty="0">
                <a:solidFill>
                  <a:schemeClr val="tx2"/>
                </a:solidFill>
                <a:latin typeface="Arial" charset="0"/>
              </a:rPr>
              <a:t>Diagnóstico médico.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s-PE" sz="1800" dirty="0">
                <a:solidFill>
                  <a:schemeClr val="tx2"/>
                </a:solidFill>
                <a:latin typeface="Arial" charset="0"/>
              </a:rPr>
              <a:t>Detección de fraude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s-PE" sz="1800" dirty="0">
                <a:solidFill>
                  <a:schemeClr val="tx2"/>
                </a:solidFill>
                <a:latin typeface="Arial" charset="0"/>
              </a:rPr>
              <a:t>Mercado de valores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s-PE" sz="1800" dirty="0">
                <a:solidFill>
                  <a:schemeClr val="tx2"/>
                </a:solidFill>
                <a:latin typeface="Arial" charset="0"/>
              </a:rPr>
              <a:t>Clasificación de ADN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s-PE" sz="1800" dirty="0">
                <a:solidFill>
                  <a:schemeClr val="tx2"/>
                </a:solidFill>
                <a:latin typeface="Arial" charset="0"/>
              </a:rPr>
              <a:t>Reconocimiento de voz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s-PE" sz="1800" dirty="0">
                <a:solidFill>
                  <a:schemeClr val="tx2"/>
                </a:solidFill>
                <a:latin typeface="Arial" charset="0"/>
              </a:rPr>
              <a:t>Robótica</a:t>
            </a:r>
          </a:p>
          <a:p>
            <a:pPr>
              <a:defRPr/>
            </a:pPr>
            <a:endParaRPr lang="es-PE" sz="1800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21509" name="40 Grupo">
            <a:extLst>
              <a:ext uri="{FF2B5EF4-FFF2-40B4-BE49-F238E27FC236}">
                <a16:creationId xmlns:a16="http://schemas.microsoft.com/office/drawing/2014/main" id="{90CA98A2-2869-2429-E594-C48005F09FD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4429125"/>
            <a:ext cx="6072187" cy="2071688"/>
            <a:chOff x="1928794" y="4069694"/>
            <a:chExt cx="6072230" cy="2361926"/>
          </a:xfrm>
        </p:grpSpPr>
        <p:sp>
          <p:nvSpPr>
            <p:cNvPr id="8" name="7 Rectángulo redondeado">
              <a:extLst>
                <a:ext uri="{FF2B5EF4-FFF2-40B4-BE49-F238E27FC236}">
                  <a16:creationId xmlns:a16="http://schemas.microsoft.com/office/drawing/2014/main" id="{53E993F9-BA27-9596-2B33-D07DC23B1761}"/>
                </a:ext>
              </a:extLst>
            </p:cNvPr>
            <p:cNvSpPr/>
            <p:nvPr/>
          </p:nvSpPr>
          <p:spPr>
            <a:xfrm>
              <a:off x="3857620" y="4786416"/>
              <a:ext cx="1571636" cy="914002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Algoritmo de aprendizaje automático</a:t>
              </a: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E24E487A-1347-D1FB-F5AB-C1506097BE17}"/>
                </a:ext>
              </a:extLst>
            </p:cNvPr>
            <p:cNvSpPr/>
            <p:nvPr/>
          </p:nvSpPr>
          <p:spPr>
            <a:xfrm>
              <a:off x="1928794" y="4992745"/>
              <a:ext cx="1143008" cy="501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ejemplo</a:t>
              </a:r>
            </a:p>
          </p:txBody>
        </p:sp>
        <p:sp>
          <p:nvSpPr>
            <p:cNvPr id="11" name="10 Marco">
              <a:extLst>
                <a:ext uri="{FF2B5EF4-FFF2-40B4-BE49-F238E27FC236}">
                  <a16:creationId xmlns:a16="http://schemas.microsoft.com/office/drawing/2014/main" id="{AF5645CF-0D9E-18F7-40C3-9400F859E76D}"/>
                </a:ext>
              </a:extLst>
            </p:cNvPr>
            <p:cNvSpPr/>
            <p:nvPr/>
          </p:nvSpPr>
          <p:spPr>
            <a:xfrm>
              <a:off x="6072198" y="4714020"/>
              <a:ext cx="1928826" cy="1058795"/>
            </a:xfrm>
            <a:prstGeom prst="frame">
              <a:avLst>
                <a:gd name="adj1" fmla="val 3757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200" dirty="0">
                  <a:solidFill>
                    <a:schemeClr val="tx1"/>
                  </a:solidFill>
                </a:rPr>
                <a:t>Modelos de Clasificación Agrupamiento, Secuenciación, Asociación y Optimización</a:t>
              </a:r>
            </a:p>
          </p:txBody>
        </p:sp>
        <p:cxnSp>
          <p:nvCxnSpPr>
            <p:cNvPr id="13" name="12 Conector angular">
              <a:extLst>
                <a:ext uri="{FF2B5EF4-FFF2-40B4-BE49-F238E27FC236}">
                  <a16:creationId xmlns:a16="http://schemas.microsoft.com/office/drawing/2014/main" id="{0ADE7640-D0BC-7987-8009-9013B1234E38}"/>
                </a:ext>
              </a:extLst>
            </p:cNvPr>
            <p:cNvCxnSpPr/>
            <p:nvPr/>
          </p:nvCxnSpPr>
          <p:spPr>
            <a:xfrm>
              <a:off x="3071802" y="5242512"/>
              <a:ext cx="785818" cy="1810"/>
            </a:xfrm>
            <a:prstGeom prst="bentConnector3">
              <a:avLst>
                <a:gd name="adj1" fmla="val 50000"/>
              </a:avLst>
            </a:prstGeom>
            <a:ln w="4762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angular">
              <a:extLst>
                <a:ext uri="{FF2B5EF4-FFF2-40B4-BE49-F238E27FC236}">
                  <a16:creationId xmlns:a16="http://schemas.microsoft.com/office/drawing/2014/main" id="{CCD928B5-EC33-CEA3-CAC8-96E69F1CF1E1}"/>
                </a:ext>
              </a:extLst>
            </p:cNvPr>
            <p:cNvCxnSpPr/>
            <p:nvPr/>
          </p:nvCxnSpPr>
          <p:spPr>
            <a:xfrm>
              <a:off x="5429256" y="5242512"/>
              <a:ext cx="642943" cy="1810"/>
            </a:xfrm>
            <a:prstGeom prst="bentConnector3">
              <a:avLst>
                <a:gd name="adj1" fmla="val 50000"/>
              </a:avLst>
            </a:prstGeom>
            <a:ln w="4762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>
              <a:extLst>
                <a:ext uri="{FF2B5EF4-FFF2-40B4-BE49-F238E27FC236}">
                  <a16:creationId xmlns:a16="http://schemas.microsoft.com/office/drawing/2014/main" id="{6A015AEF-19D7-DED4-29C5-D38FCE2CF04D}"/>
                </a:ext>
              </a:extLst>
            </p:cNvPr>
            <p:cNvSpPr/>
            <p:nvPr/>
          </p:nvSpPr>
          <p:spPr>
            <a:xfrm>
              <a:off x="6465901" y="4069694"/>
              <a:ext cx="1143008" cy="2877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200" dirty="0">
                  <a:solidFill>
                    <a:schemeClr val="tx1"/>
                  </a:solidFill>
                </a:rPr>
                <a:t>Nuevos casos</a:t>
              </a:r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id="{4724DF6B-E92D-E714-F8C0-F83DF81F2EC1}"/>
                </a:ext>
              </a:extLst>
            </p:cNvPr>
            <p:cNvSpPr/>
            <p:nvPr/>
          </p:nvSpPr>
          <p:spPr>
            <a:xfrm>
              <a:off x="6465901" y="6143845"/>
              <a:ext cx="1143008" cy="2877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200" dirty="0">
                  <a:solidFill>
                    <a:schemeClr val="tx1"/>
                  </a:solidFill>
                </a:rPr>
                <a:t>Respuesta</a:t>
              </a:r>
            </a:p>
          </p:txBody>
        </p:sp>
        <p:cxnSp>
          <p:nvCxnSpPr>
            <p:cNvPr id="28" name="27 Conector angular">
              <a:extLst>
                <a:ext uri="{FF2B5EF4-FFF2-40B4-BE49-F238E27FC236}">
                  <a16:creationId xmlns:a16="http://schemas.microsoft.com/office/drawing/2014/main" id="{3337D7AC-6C50-BDC5-B9A7-C66FF5B50F12}"/>
                </a:ext>
              </a:extLst>
            </p:cNvPr>
            <p:cNvCxnSpPr>
              <a:stCxn id="21" idx="2"/>
              <a:endCxn id="11" idx="0"/>
            </p:cNvCxnSpPr>
            <p:nvPr/>
          </p:nvCxnSpPr>
          <p:spPr>
            <a:xfrm rot="5400000">
              <a:off x="6858335" y="4536761"/>
              <a:ext cx="356552" cy="1588"/>
            </a:xfrm>
            <a:prstGeom prst="bentConnector3">
              <a:avLst>
                <a:gd name="adj1" fmla="val 50000"/>
              </a:avLst>
            </a:prstGeom>
            <a:ln w="4762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angular">
              <a:extLst>
                <a:ext uri="{FF2B5EF4-FFF2-40B4-BE49-F238E27FC236}">
                  <a16:creationId xmlns:a16="http://schemas.microsoft.com/office/drawing/2014/main" id="{BF966F88-5112-5A44-436A-AB2D3709BAE5}"/>
                </a:ext>
              </a:extLst>
            </p:cNvPr>
            <p:cNvCxnSpPr>
              <a:stCxn id="11" idx="2"/>
              <a:endCxn id="22" idx="0"/>
            </p:cNvCxnSpPr>
            <p:nvPr/>
          </p:nvCxnSpPr>
          <p:spPr>
            <a:xfrm rot="5400000">
              <a:off x="6851096" y="5957536"/>
              <a:ext cx="371030" cy="1588"/>
            </a:xfrm>
            <a:prstGeom prst="bentConnector3">
              <a:avLst>
                <a:gd name="adj1" fmla="val 50000"/>
              </a:avLst>
            </a:prstGeom>
            <a:ln w="4762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960D19-87B8-FE3B-C5AC-18D4268CA91C}"/>
              </a:ext>
            </a:extLst>
          </p:cNvPr>
          <p:cNvSpPr txBox="1"/>
          <p:nvPr/>
        </p:nvSpPr>
        <p:spPr>
          <a:xfrm>
            <a:off x="1905000" y="1676400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IMPORTANCIA DE RECONOCIMIENTO DE PATRONES</a:t>
            </a:r>
          </a:p>
          <a:p>
            <a:pPr algn="ctr"/>
            <a:endParaRPr lang="es-PE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604877-D7D1-D54D-A9B7-F4F54AEB9612}"/>
              </a:ext>
            </a:extLst>
          </p:cNvPr>
          <p:cNvSpPr txBox="1"/>
          <p:nvPr/>
        </p:nvSpPr>
        <p:spPr>
          <a:xfrm>
            <a:off x="1676400" y="3109463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b="1" dirty="0"/>
              <a:t>https://www.youtube.com/watch?v=9__1WbfUFOE</a:t>
            </a:r>
          </a:p>
        </p:txBody>
      </p:sp>
    </p:spTree>
    <p:extLst>
      <p:ext uri="{BB962C8B-B14F-4D97-AF65-F5344CB8AC3E}">
        <p14:creationId xmlns:p14="http://schemas.microsoft.com/office/powerpoint/2010/main" val="2607604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Título">
            <a:extLst>
              <a:ext uri="{FF2B5EF4-FFF2-40B4-BE49-F238E27FC236}">
                <a16:creationId xmlns:a16="http://schemas.microsoft.com/office/drawing/2014/main" id="{B55AC8E4-5592-F305-9E1F-804981B1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Ejercicio 3</a:t>
            </a:r>
          </a:p>
        </p:txBody>
      </p:sp>
      <p:sp>
        <p:nvSpPr>
          <p:cNvPr id="22531" name="1 Marcador de contenido">
            <a:extLst>
              <a:ext uri="{FF2B5EF4-FFF2-40B4-BE49-F238E27FC236}">
                <a16:creationId xmlns:a16="http://schemas.microsoft.com/office/drawing/2014/main" id="{0C288D8F-F6A5-ADDE-43A8-C653C5FF730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s-PE" altLang="es-PE"/>
              <a:t>¿Por qué necesitamos que las máquinas aprendan?</a:t>
            </a:r>
          </a:p>
          <a:p>
            <a:pPr>
              <a:buFont typeface="Arial" panose="020B0604020202020204" pitchFamily="34" charset="0"/>
              <a:buNone/>
            </a:pPr>
            <a:r>
              <a:rPr lang="es-PE" altLang="es-PE" sz="2000"/>
              <a:t> 	Gran cantidad de datos no estructurados.</a:t>
            </a:r>
          </a:p>
          <a:p>
            <a:pPr>
              <a:buFont typeface="Arial" panose="020B0604020202020204" pitchFamily="34" charset="0"/>
              <a:buNone/>
            </a:pPr>
            <a:r>
              <a:rPr lang="es-PE" altLang="es-PE" sz="2000"/>
              <a:t> 	Toma de decisiones en línea.</a:t>
            </a:r>
          </a:p>
          <a:p>
            <a:pPr>
              <a:buFont typeface="Arial" panose="020B0604020202020204" pitchFamily="34" charset="0"/>
              <a:buNone/>
            </a:pPr>
            <a:r>
              <a:rPr lang="es-PE" altLang="es-PE" sz="2000"/>
              <a:t> 	Entender las causas de fenómenos que conocemos solo por evidencia</a:t>
            </a:r>
          </a:p>
          <a:p>
            <a:endParaRPr lang="es-PE" altLang="es-PE"/>
          </a:p>
          <a:p>
            <a:endParaRPr lang="es-PE" altLang="es-PE"/>
          </a:p>
          <a:p>
            <a:endParaRPr lang="es-PE" altLang="es-PE"/>
          </a:p>
          <a:p>
            <a:endParaRPr lang="es-PE" altLang="es-PE"/>
          </a:p>
          <a:p>
            <a:endParaRPr lang="es-PE" altLang="es-PE"/>
          </a:p>
          <a:p>
            <a:r>
              <a:rPr lang="es-PE" altLang="es-PE"/>
              <a:t>¿Las máquinas aprenden de todo?</a:t>
            </a:r>
          </a:p>
          <a:p>
            <a:pPr>
              <a:buFont typeface="Arial" panose="020B0604020202020204" pitchFamily="34" charset="0"/>
              <a:buNone/>
            </a:pPr>
            <a:r>
              <a:rPr lang="es-PE" altLang="es-PE"/>
              <a:t> 	</a:t>
            </a:r>
            <a:r>
              <a:rPr lang="es-PE" altLang="es-PE" sz="2000"/>
              <a:t>Semántica</a:t>
            </a:r>
            <a:endParaRPr lang="es-PE" altLang="es-PE"/>
          </a:p>
          <a:p>
            <a:pPr>
              <a:buFont typeface="Arial" panose="020B0604020202020204" pitchFamily="34" charset="0"/>
              <a:buNone/>
            </a:pPr>
            <a:r>
              <a:rPr lang="es-PE" altLang="es-PE"/>
              <a:t> 	</a:t>
            </a:r>
            <a:r>
              <a:rPr lang="es-PE" altLang="es-PE" sz="2000"/>
              <a:t>Diseño, Síntesis</a:t>
            </a:r>
            <a:endParaRPr lang="es-PE" altLang="es-PE"/>
          </a:p>
        </p:txBody>
      </p:sp>
      <p:grpSp>
        <p:nvGrpSpPr>
          <p:cNvPr id="22532" name="14 Grupo">
            <a:extLst>
              <a:ext uri="{FF2B5EF4-FFF2-40B4-BE49-F238E27FC236}">
                <a16:creationId xmlns:a16="http://schemas.microsoft.com/office/drawing/2014/main" id="{5C9DDF6D-0989-11FC-44E5-23DB8FF4338D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786063"/>
            <a:ext cx="7805737" cy="1714500"/>
            <a:chOff x="785786" y="2714600"/>
            <a:chExt cx="7806412" cy="1714532"/>
          </a:xfrm>
        </p:grpSpPr>
        <p:pic>
          <p:nvPicPr>
            <p:cNvPr id="22534" name="Picture 2" descr="http://www.spybizinvestigations.com.au/images/custom/spybiz_services.jpg">
              <a:extLst>
                <a:ext uri="{FF2B5EF4-FFF2-40B4-BE49-F238E27FC236}">
                  <a16:creationId xmlns:a16="http://schemas.microsoft.com/office/drawing/2014/main" id="{F4E142DE-BCE4-607E-0E8A-2F833B0BC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86" y="2714600"/>
              <a:ext cx="2520000" cy="1699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13" descr="http://i.ehow.com/images/GlobalPhoto/Articles/2226887/Handwriting-style-main_Full.jpg">
              <a:extLst>
                <a:ext uri="{FF2B5EF4-FFF2-40B4-BE49-F238E27FC236}">
                  <a16:creationId xmlns:a16="http://schemas.microsoft.com/office/drawing/2014/main" id="{B4CF4BF2-E38B-2DB9-DC19-91D961EC5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158"/>
            <a:stretch>
              <a:fillRect/>
            </a:stretch>
          </p:blipFill>
          <p:spPr bwMode="auto">
            <a:xfrm>
              <a:off x="3214677" y="2714620"/>
              <a:ext cx="3174999" cy="171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11" descr="http://timberry.typepad.com/photos/uncategorized/2007/05/31/istock_000000408066small.jpg">
              <a:extLst>
                <a:ext uri="{FF2B5EF4-FFF2-40B4-BE49-F238E27FC236}">
                  <a16:creationId xmlns:a16="http://schemas.microsoft.com/office/drawing/2014/main" id="{588832A5-A4EA-0E20-58DD-6A2D31608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2714620"/>
              <a:ext cx="2520000" cy="167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3" name="Picture 14">
            <a:extLst>
              <a:ext uri="{FF2B5EF4-FFF2-40B4-BE49-F238E27FC236}">
                <a16:creationId xmlns:a16="http://schemas.microsoft.com/office/drawing/2014/main" id="{229DCDC7-6C10-125A-2B6B-A3740253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6473" r="21637" b="36607"/>
          <a:stretch>
            <a:fillRect/>
          </a:stretch>
        </p:blipFill>
        <p:spPr bwMode="auto">
          <a:xfrm>
            <a:off x="4071938" y="5286375"/>
            <a:ext cx="1500187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7E90693A-AD36-DEA2-D2DF-5C01250A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Aplicaciones Aprendizaje Automático</a:t>
            </a:r>
          </a:p>
        </p:txBody>
      </p:sp>
      <p:sp>
        <p:nvSpPr>
          <p:cNvPr id="23555" name="2 Marcador de contenido">
            <a:extLst>
              <a:ext uri="{FF2B5EF4-FFF2-40B4-BE49-F238E27FC236}">
                <a16:creationId xmlns:a16="http://schemas.microsoft.com/office/drawing/2014/main" id="{4DA98545-17DB-A611-04EE-B58EC24948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s-PE" altLang="es-PE"/>
              <a:t>Ejemplos de aplicaciones donde se requiere que las máquinas aprendan.</a:t>
            </a:r>
          </a:p>
          <a:p>
            <a:endParaRPr lang="es-PE" altLang="es-PE"/>
          </a:p>
          <a:p>
            <a:pPr lvl="1"/>
            <a:r>
              <a:rPr lang="es-PE" altLang="es-PE">
                <a:solidFill>
                  <a:schemeClr val="tx2"/>
                </a:solidFill>
              </a:rPr>
              <a:t>Actividades humanas que requieren experiencia para ejecutarlas.</a:t>
            </a:r>
          </a:p>
          <a:p>
            <a:pPr lvl="1"/>
            <a:r>
              <a:rPr lang="es-PE" altLang="es-PE">
                <a:solidFill>
                  <a:schemeClr val="tx2"/>
                </a:solidFill>
              </a:rPr>
              <a:t>Actividades humanas peligrosas.</a:t>
            </a:r>
          </a:p>
          <a:p>
            <a:pPr lvl="1"/>
            <a:r>
              <a:rPr lang="es-PE" altLang="es-PE">
                <a:solidFill>
                  <a:schemeClr val="tx2"/>
                </a:solidFill>
              </a:rPr>
              <a:t>Actividades que requieren respuesta en línea.</a:t>
            </a:r>
          </a:p>
          <a:p>
            <a:endParaRPr lang="es-PE" altLang="es-PE"/>
          </a:p>
          <a:p>
            <a:pPr lvl="1"/>
            <a:r>
              <a:rPr lang="es-PE" altLang="es-PE"/>
              <a:t>Detección de fraude en operaciones on-line.</a:t>
            </a:r>
          </a:p>
          <a:p>
            <a:pPr lvl="1"/>
            <a:r>
              <a:rPr lang="es-PE" altLang="es-PE"/>
              <a:t>Reconocimiento de transacciones sospechosas (web, banca).</a:t>
            </a:r>
          </a:p>
          <a:p>
            <a:pPr lvl="1"/>
            <a:r>
              <a:rPr lang="es-PE" altLang="es-PE"/>
              <a:t>Identificación de objetos, seguimiento de personas y vehículos.</a:t>
            </a:r>
          </a:p>
          <a:p>
            <a:pPr lvl="1"/>
            <a:r>
              <a:rPr lang="es-PE" altLang="es-PE"/>
              <a:t>Diagnóstico automático: enfermedades, fallas mecánicas.</a:t>
            </a:r>
          </a:p>
          <a:p>
            <a:pPr lvl="1"/>
            <a:r>
              <a:rPr lang="es-PE" altLang="es-PE"/>
              <a:t>Evaluación automática: clientes on-line.</a:t>
            </a:r>
          </a:p>
          <a:p>
            <a:pPr lvl="1"/>
            <a:r>
              <a:rPr lang="es-PE" altLang="es-PE"/>
              <a:t>Búsqueda de patrones de compra en clientes.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072CB28-134B-22BA-06AC-62F9ABF34FD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079500"/>
            <a:ext cx="4176713" cy="5284788"/>
          </a:xfrm>
        </p:spPr>
        <p:txBody>
          <a:bodyPr lIns="90360" tIns="44280" rIns="90360" bIns="44280" rtlCol="0">
            <a:noAutofit/>
          </a:bodyPr>
          <a:lstStyle/>
          <a:p>
            <a:pPr fontAlgn="auto">
              <a:lnSpc>
                <a:spcPct val="93000"/>
              </a:lnSpc>
              <a:spcAft>
                <a:spcPts val="0"/>
              </a:spcAft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s-ES" sz="2400" dirty="0"/>
              <a:t>Aprendizaje supervisado:</a:t>
            </a:r>
          </a:p>
          <a:p>
            <a:pPr marL="384175" lvl="1" indent="-284163">
              <a:buFontTx/>
              <a:buChar char="•"/>
              <a:defRPr/>
            </a:pPr>
            <a:r>
              <a:rPr lang="es-ES" sz="2000" dirty="0"/>
              <a:t>Se presentan pares de patrones de entrada y salida.</a:t>
            </a:r>
          </a:p>
          <a:p>
            <a:pPr marL="384175" indent="-284163">
              <a:buFontTx/>
              <a:buChar char="•"/>
              <a:defRPr/>
            </a:pPr>
            <a:r>
              <a:rPr lang="es-ES" sz="2000" dirty="0"/>
              <a:t>Se compara la salida calculada con la respuesta correcta.</a:t>
            </a:r>
          </a:p>
          <a:p>
            <a:pPr marL="384175" indent="-284163">
              <a:buFontTx/>
              <a:buChar char="•"/>
              <a:defRPr/>
            </a:pPr>
            <a:r>
              <a:rPr lang="es-ES" sz="2000" dirty="0"/>
              <a:t>La diferencia permite  ajustar el modelo.</a:t>
            </a:r>
          </a:p>
          <a:p>
            <a:pPr marL="384175" indent="-284163">
              <a:buFontTx/>
              <a:buChar char="•"/>
              <a:defRPr/>
            </a:pPr>
            <a:r>
              <a:rPr lang="es-ES" sz="2000" dirty="0"/>
              <a:t>El aprendizaje se da a través de un </a:t>
            </a:r>
            <a:r>
              <a:rPr lang="es-ES" sz="2000" dirty="0">
                <a:solidFill>
                  <a:srgbClr val="FF0000"/>
                </a:solidFill>
              </a:rPr>
              <a:t>proceso iterativo de ajustes.</a:t>
            </a:r>
            <a:endParaRPr lang="es-ES" dirty="0"/>
          </a:p>
        </p:txBody>
      </p:sp>
      <p:sp>
        <p:nvSpPr>
          <p:cNvPr id="9" name="8 Marcador de contenido">
            <a:extLst>
              <a:ext uri="{FF2B5EF4-FFF2-40B4-BE49-F238E27FC236}">
                <a16:creationId xmlns:a16="http://schemas.microsoft.com/office/drawing/2014/main" id="{6B1BD7D9-9595-5C07-0048-F4D79FF8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176713" cy="52847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s-ES" sz="2400" dirty="0"/>
              <a:t>Aprendizaje no supervisado</a:t>
            </a:r>
          </a:p>
          <a:p>
            <a:pPr marL="384175" indent="-284163" algn="just">
              <a:buFontTx/>
              <a:buChar char="•"/>
              <a:defRPr/>
            </a:pPr>
            <a:r>
              <a:rPr lang="es-ES" sz="2000" dirty="0"/>
              <a:t>Se presentan sólo patrones de entrada. No  necesita de salida.</a:t>
            </a:r>
          </a:p>
          <a:p>
            <a:pPr marL="384175" indent="-284163" algn="just">
              <a:buFontTx/>
              <a:buChar char="•"/>
              <a:defRPr/>
            </a:pPr>
            <a:r>
              <a:rPr lang="es-ES" sz="2000" dirty="0"/>
              <a:t>No sabe si la salida  generada respecto a una entrada es o no correcta.</a:t>
            </a:r>
          </a:p>
          <a:p>
            <a:pPr marL="384175" indent="-284163" algn="just">
              <a:buFontTx/>
              <a:buChar char="•"/>
              <a:defRPr/>
            </a:pPr>
            <a:endParaRPr lang="es-ES" sz="2000" dirty="0"/>
          </a:p>
          <a:p>
            <a:pPr marL="384175" indent="-284163" algn="just">
              <a:buFontTx/>
              <a:buChar char="•"/>
              <a:defRPr/>
            </a:pPr>
            <a:r>
              <a:rPr lang="es-ES" sz="2000" dirty="0"/>
              <a:t>Se busca </a:t>
            </a:r>
            <a:r>
              <a:rPr lang="es-ES" sz="2000" dirty="0">
                <a:solidFill>
                  <a:srgbClr val="FF0000"/>
                </a:solidFill>
              </a:rPr>
              <a:t>grupos de entradas relacionados por cercanía</a:t>
            </a:r>
            <a:r>
              <a:rPr lang="es-ES" sz="2000" dirty="0"/>
              <a:t>.</a:t>
            </a:r>
          </a:p>
          <a:p>
            <a:pPr marL="384175" indent="-284163" algn="just">
              <a:buFontTx/>
              <a:buChar char="•"/>
              <a:defRPr/>
            </a:pPr>
            <a:endParaRPr lang="es-ES" sz="2000" dirty="0"/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851756E4-2AC2-79AC-58D4-FD50EEB2B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9325" cy="646112"/>
          </a:xfrm>
          <a:ln>
            <a:prstDash val="solid"/>
          </a:ln>
        </p:spPr>
        <p:txBody>
          <a:bodyPr lIns="90360" tIns="44280" rIns="90360" bIns="4428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PE"/>
              <a:t>Modelos de Aprendizaje</a:t>
            </a:r>
          </a:p>
        </p:txBody>
      </p:sp>
      <p:pic>
        <p:nvPicPr>
          <p:cNvPr id="24581" name="Picture 8" descr="http://www.cs.joensuu.fi/pages/franti/vq/lkm15.gif">
            <a:extLst>
              <a:ext uri="{FF2B5EF4-FFF2-40B4-BE49-F238E27FC236}">
                <a16:creationId xmlns:a16="http://schemas.microsoft.com/office/drawing/2014/main" id="{9729A25E-2245-F1AA-8293-A9DBCACF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572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>
            <a:extLst>
              <a:ext uri="{FF2B5EF4-FFF2-40B4-BE49-F238E27FC236}">
                <a16:creationId xmlns:a16="http://schemas.microsoft.com/office/drawing/2014/main" id="{157BF5E8-759E-A96E-A6EA-4E342036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9"/>
          <a:stretch>
            <a:fillRect/>
          </a:stretch>
        </p:blipFill>
        <p:spPr bwMode="auto">
          <a:xfrm>
            <a:off x="785813" y="4572000"/>
            <a:ext cx="33575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79E64E7-F7C0-6027-ADA9-CDCA797AF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PE"/>
              <a:t>Modelos de Aprendizaje</a:t>
            </a:r>
          </a:p>
        </p:txBody>
      </p:sp>
      <p:sp>
        <p:nvSpPr>
          <p:cNvPr id="156" name="Rectangle 14">
            <a:extLst>
              <a:ext uri="{FF2B5EF4-FFF2-40B4-BE49-F238E27FC236}">
                <a16:creationId xmlns:a16="http://schemas.microsoft.com/office/drawing/2014/main" id="{9227EC91-06D7-B35C-D012-0C6AB63A6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38500"/>
            <a:ext cx="1619250" cy="71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rIns="108000"/>
          <a:lstStyle/>
          <a:p>
            <a:pPr algn="r">
              <a:spcBef>
                <a:spcPct val="20000"/>
              </a:spcBef>
              <a:defRPr/>
            </a:pPr>
            <a:r>
              <a:rPr lang="es-ES" sz="2000" b="1">
                <a:latin typeface="+mn-lt"/>
              </a:rPr>
              <a:t>Modelos de Aprendizaje</a:t>
            </a:r>
            <a:endParaRPr lang="es-ES" sz="2000" b="1" dirty="0">
              <a:latin typeface="+mn-lt"/>
            </a:endParaRPr>
          </a:p>
        </p:txBody>
      </p:sp>
      <p:cxnSp>
        <p:nvCxnSpPr>
          <p:cNvPr id="25604" name="AutoShape 8">
            <a:extLst>
              <a:ext uri="{FF2B5EF4-FFF2-40B4-BE49-F238E27FC236}">
                <a16:creationId xmlns:a16="http://schemas.microsoft.com/office/drawing/2014/main" id="{0A32AAB8-D2FA-A8B7-4072-0556380845EF}"/>
              </a:ext>
            </a:extLst>
          </p:cNvPr>
          <p:cNvCxnSpPr>
            <a:cxnSpLocks noChangeShapeType="1"/>
            <a:stCxn id="156" idx="3"/>
            <a:endCxn id="25606" idx="1"/>
          </p:cNvCxnSpPr>
          <p:nvPr/>
        </p:nvCxnSpPr>
        <p:spPr bwMode="auto">
          <a:xfrm flipV="1">
            <a:off x="1852613" y="2262188"/>
            <a:ext cx="665162" cy="1331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AutoShape 9">
            <a:extLst>
              <a:ext uri="{FF2B5EF4-FFF2-40B4-BE49-F238E27FC236}">
                <a16:creationId xmlns:a16="http://schemas.microsoft.com/office/drawing/2014/main" id="{9E82E037-0DA9-E913-D086-35F77F77A27F}"/>
              </a:ext>
            </a:extLst>
          </p:cNvPr>
          <p:cNvCxnSpPr>
            <a:cxnSpLocks noChangeShapeType="1"/>
            <a:stCxn id="156" idx="3"/>
            <a:endCxn id="25608" idx="1"/>
          </p:cNvCxnSpPr>
          <p:nvPr/>
        </p:nvCxnSpPr>
        <p:spPr bwMode="auto">
          <a:xfrm>
            <a:off x="1852613" y="3594100"/>
            <a:ext cx="665162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Text Box 5">
            <a:extLst>
              <a:ext uri="{FF2B5EF4-FFF2-40B4-BE49-F238E27FC236}">
                <a16:creationId xmlns:a16="http://schemas.microsoft.com/office/drawing/2014/main" id="{A2BF8155-1B5D-726F-CEF8-9A89EF84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2046288"/>
            <a:ext cx="1979613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6633"/>
            </a:solidFill>
            <a:miter lim="800000"/>
            <a:headEnd/>
            <a:tailEnd/>
          </a:ln>
        </p:spPr>
        <p:txBody>
          <a:bodyPr wrap="none" lIns="180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800" b="1">
                <a:solidFill>
                  <a:schemeClr val="accent2"/>
                </a:solidFill>
              </a:rPr>
              <a:t>Supervisado</a:t>
            </a:r>
          </a:p>
        </p:txBody>
      </p:sp>
      <p:sp>
        <p:nvSpPr>
          <p:cNvPr id="25607" name="Rectangle 11">
            <a:extLst>
              <a:ext uri="{FF2B5EF4-FFF2-40B4-BE49-F238E27FC236}">
                <a16:creationId xmlns:a16="http://schemas.microsoft.com/office/drawing/2014/main" id="{F2C0AB54-04DF-3ED4-D19E-A672BE9B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1562100"/>
            <a:ext cx="2159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100000"/>
              </a:spcBef>
            </a:pPr>
            <a:r>
              <a:rPr lang="es-PE" altLang="es-PE" sz="1600"/>
              <a:t>Una especie de profesor sugiere una categoría para cada conjunto de entrenamiento. Se busca reducir el error de entrenamiento.</a:t>
            </a:r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43675BF5-673E-73B9-0333-FA09F9A04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4648200"/>
            <a:ext cx="1979613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6633"/>
            </a:solidFill>
            <a:miter lim="800000"/>
            <a:headEnd/>
            <a:tailEnd/>
          </a:ln>
        </p:spPr>
        <p:txBody>
          <a:bodyPr wrap="none" lIns="180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800" b="1">
                <a:solidFill>
                  <a:schemeClr val="accent2"/>
                </a:solidFill>
              </a:rPr>
              <a:t>No Supervisado</a:t>
            </a:r>
          </a:p>
        </p:txBody>
      </p:sp>
      <p:sp>
        <p:nvSpPr>
          <p:cNvPr id="25609" name="Rectangle 12">
            <a:extLst>
              <a:ext uri="{FF2B5EF4-FFF2-40B4-BE49-F238E27FC236}">
                <a16:creationId xmlns:a16="http://schemas.microsoft.com/office/drawing/2014/main" id="{AB3A9DB0-A7FE-D4DE-4D3B-0ACA83CE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168775"/>
            <a:ext cx="2159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100000"/>
              </a:spcBef>
            </a:pPr>
            <a:r>
              <a:rPr lang="es-PE" altLang="es-PE" sz="1600"/>
              <a:t>No existe el profesor, el sistema realiza agrupamientos en forma natural sobre los patrones de entrada, para determinar la clase a la que pertenece.</a:t>
            </a:r>
          </a:p>
        </p:txBody>
      </p:sp>
      <p:grpSp>
        <p:nvGrpSpPr>
          <p:cNvPr id="25610" name="Group 18">
            <a:extLst>
              <a:ext uri="{FF2B5EF4-FFF2-40B4-BE49-F238E27FC236}">
                <a16:creationId xmlns:a16="http://schemas.microsoft.com/office/drawing/2014/main" id="{E69D149B-2B1B-670A-2DB6-120256BD3C0F}"/>
              </a:ext>
            </a:extLst>
          </p:cNvPr>
          <p:cNvGrpSpPr>
            <a:grpSpLocks/>
          </p:cNvGrpSpPr>
          <p:nvPr/>
        </p:nvGrpSpPr>
        <p:grpSpPr bwMode="auto">
          <a:xfrm>
            <a:off x="7575550" y="1273175"/>
            <a:ext cx="860425" cy="1727200"/>
            <a:chOff x="3210" y="670"/>
            <a:chExt cx="1356" cy="2720"/>
          </a:xfrm>
        </p:grpSpPr>
        <p:sp>
          <p:nvSpPr>
            <p:cNvPr id="25684" name="Rectangle 19">
              <a:extLst>
                <a:ext uri="{FF2B5EF4-FFF2-40B4-BE49-F238E27FC236}">
                  <a16:creationId xmlns:a16="http://schemas.microsoft.com/office/drawing/2014/main" id="{2D81AC74-938E-DC23-DE72-37ED4915C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671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5" name="Rectangle 20">
              <a:extLst>
                <a:ext uri="{FF2B5EF4-FFF2-40B4-BE49-F238E27FC236}">
                  <a16:creationId xmlns:a16="http://schemas.microsoft.com/office/drawing/2014/main" id="{B8F591B4-AEB3-A11E-EC33-D2B1B8BB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671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6" name="Rectangle 21">
              <a:extLst>
                <a:ext uri="{FF2B5EF4-FFF2-40B4-BE49-F238E27FC236}">
                  <a16:creationId xmlns:a16="http://schemas.microsoft.com/office/drawing/2014/main" id="{E1E1AC52-1C0F-E436-06FF-FD73E5F9D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89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7" name="Rectangle 22">
              <a:extLst>
                <a:ext uri="{FF2B5EF4-FFF2-40B4-BE49-F238E27FC236}">
                  <a16:creationId xmlns:a16="http://schemas.microsoft.com/office/drawing/2014/main" id="{04776875-7802-2C13-6D52-50848D0E4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89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8" name="Rectangle 23">
              <a:extLst>
                <a:ext uri="{FF2B5EF4-FFF2-40B4-BE49-F238E27FC236}">
                  <a16:creationId xmlns:a16="http://schemas.microsoft.com/office/drawing/2014/main" id="{750F3B0E-D1F5-EA28-F48E-9B1E201B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671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9" name="Rectangle 24">
              <a:extLst>
                <a:ext uri="{FF2B5EF4-FFF2-40B4-BE49-F238E27FC236}">
                  <a16:creationId xmlns:a16="http://schemas.microsoft.com/office/drawing/2014/main" id="{EF57DDAF-D309-C0B0-74EF-FE009EBF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671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0" name="Rectangle 25">
              <a:extLst>
                <a:ext uri="{FF2B5EF4-FFF2-40B4-BE49-F238E27FC236}">
                  <a16:creationId xmlns:a16="http://schemas.microsoft.com/office/drawing/2014/main" id="{49BF467C-A5A5-CB3B-0152-E7F818C33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89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1" name="Rectangle 26">
              <a:extLst>
                <a:ext uri="{FF2B5EF4-FFF2-40B4-BE49-F238E27FC236}">
                  <a16:creationId xmlns:a16="http://schemas.microsoft.com/office/drawing/2014/main" id="{F8C066B2-1AD5-CA6C-6918-985325A7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89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2" name="Rectangle 27">
              <a:extLst>
                <a:ext uri="{FF2B5EF4-FFF2-40B4-BE49-F238E27FC236}">
                  <a16:creationId xmlns:a16="http://schemas.microsoft.com/office/drawing/2014/main" id="{CDC00692-43E4-1A42-D94C-6AFA27C2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12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3" name="Rectangle 28">
              <a:extLst>
                <a:ext uri="{FF2B5EF4-FFF2-40B4-BE49-F238E27FC236}">
                  <a16:creationId xmlns:a16="http://schemas.microsoft.com/office/drawing/2014/main" id="{A921BF20-9459-B0B1-ABE4-C3E43012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12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4" name="Rectangle 29">
              <a:extLst>
                <a:ext uri="{FF2B5EF4-FFF2-40B4-BE49-F238E27FC236}">
                  <a16:creationId xmlns:a16="http://schemas.microsoft.com/office/drawing/2014/main" id="{6CAC99C4-58E7-628F-C918-81DCA1A3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349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5" name="Rectangle 30">
              <a:extLst>
                <a:ext uri="{FF2B5EF4-FFF2-40B4-BE49-F238E27FC236}">
                  <a16:creationId xmlns:a16="http://schemas.microsoft.com/office/drawing/2014/main" id="{4687279F-FC69-22FA-65C0-4CA1F446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349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6" name="Rectangle 31">
              <a:extLst>
                <a:ext uri="{FF2B5EF4-FFF2-40B4-BE49-F238E27FC236}">
                  <a16:creationId xmlns:a16="http://schemas.microsoft.com/office/drawing/2014/main" id="{AE7F3017-ED3C-30C0-8E36-2B557986E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112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7" name="Rectangle 32">
              <a:extLst>
                <a:ext uri="{FF2B5EF4-FFF2-40B4-BE49-F238E27FC236}">
                  <a16:creationId xmlns:a16="http://schemas.microsoft.com/office/drawing/2014/main" id="{56D00777-0563-D8B4-945C-A326FB5A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12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8" name="Rectangle 33">
              <a:extLst>
                <a:ext uri="{FF2B5EF4-FFF2-40B4-BE49-F238E27FC236}">
                  <a16:creationId xmlns:a16="http://schemas.microsoft.com/office/drawing/2014/main" id="{C1238601-2844-6E1C-9B74-7BF692B7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1349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99" name="Rectangle 34">
              <a:extLst>
                <a:ext uri="{FF2B5EF4-FFF2-40B4-BE49-F238E27FC236}">
                  <a16:creationId xmlns:a16="http://schemas.microsoft.com/office/drawing/2014/main" id="{53745CAD-6987-0FD4-AF19-605173357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349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0" name="Rectangle 35">
              <a:extLst>
                <a:ext uri="{FF2B5EF4-FFF2-40B4-BE49-F238E27FC236}">
                  <a16:creationId xmlns:a16="http://schemas.microsoft.com/office/drawing/2014/main" id="{ED73292E-4BAA-81AB-DBAA-93C735534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576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1" name="Rectangle 36">
              <a:extLst>
                <a:ext uri="{FF2B5EF4-FFF2-40B4-BE49-F238E27FC236}">
                  <a16:creationId xmlns:a16="http://schemas.microsoft.com/office/drawing/2014/main" id="{5ACA0B89-D2E9-3D56-7121-27CDCE1C2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576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2" name="Rectangle 37">
              <a:extLst>
                <a:ext uri="{FF2B5EF4-FFF2-40B4-BE49-F238E27FC236}">
                  <a16:creationId xmlns:a16="http://schemas.microsoft.com/office/drawing/2014/main" id="{5AA28CD4-AF15-FE27-A661-7F7A3F644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80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3" name="Rectangle 38">
              <a:extLst>
                <a:ext uri="{FF2B5EF4-FFF2-40B4-BE49-F238E27FC236}">
                  <a16:creationId xmlns:a16="http://schemas.microsoft.com/office/drawing/2014/main" id="{ABA47185-7318-F562-6264-86027081E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80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4" name="Rectangle 39">
              <a:extLst>
                <a:ext uri="{FF2B5EF4-FFF2-40B4-BE49-F238E27FC236}">
                  <a16:creationId xmlns:a16="http://schemas.microsoft.com/office/drawing/2014/main" id="{D61A3973-FEB9-6F38-D7B4-1E0EF4955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1576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5" name="Rectangle 40">
              <a:extLst>
                <a:ext uri="{FF2B5EF4-FFF2-40B4-BE49-F238E27FC236}">
                  <a16:creationId xmlns:a16="http://schemas.microsoft.com/office/drawing/2014/main" id="{577FBC87-ABA6-9C6D-C944-AAB12819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576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6" name="Rectangle 41">
              <a:extLst>
                <a:ext uri="{FF2B5EF4-FFF2-40B4-BE49-F238E27FC236}">
                  <a16:creationId xmlns:a16="http://schemas.microsoft.com/office/drawing/2014/main" id="{EC70B09F-5550-C5F8-F656-B8EABADE5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180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7" name="Rectangle 42">
              <a:extLst>
                <a:ext uri="{FF2B5EF4-FFF2-40B4-BE49-F238E27FC236}">
                  <a16:creationId xmlns:a16="http://schemas.microsoft.com/office/drawing/2014/main" id="{5FD5194C-CB84-BB96-7E94-563262DA8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80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8" name="Rectangle 43">
              <a:extLst>
                <a:ext uri="{FF2B5EF4-FFF2-40B4-BE49-F238E27FC236}">
                  <a16:creationId xmlns:a16="http://schemas.microsoft.com/office/drawing/2014/main" id="{B82C9968-4DEF-AF9D-1AD5-71AB69B32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670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09" name="Rectangle 44">
              <a:extLst>
                <a:ext uri="{FF2B5EF4-FFF2-40B4-BE49-F238E27FC236}">
                  <a16:creationId xmlns:a16="http://schemas.microsoft.com/office/drawing/2014/main" id="{69F42C38-7731-BBA1-A3F7-B2D881C3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670"/>
              <a:ext cx="227" cy="227"/>
            </a:xfrm>
            <a:prstGeom prst="rect">
              <a:avLst/>
            </a:prstGeom>
            <a:solidFill>
              <a:srgbClr val="CCFF6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0" name="Rectangle 45">
              <a:extLst>
                <a:ext uri="{FF2B5EF4-FFF2-40B4-BE49-F238E27FC236}">
                  <a16:creationId xmlns:a16="http://schemas.microsoft.com/office/drawing/2014/main" id="{57A0EA68-ED4B-E541-7367-1603CD864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896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1" name="Rectangle 46">
              <a:extLst>
                <a:ext uri="{FF2B5EF4-FFF2-40B4-BE49-F238E27FC236}">
                  <a16:creationId xmlns:a16="http://schemas.microsoft.com/office/drawing/2014/main" id="{7954FA9D-D4FC-DC88-4D0F-63E0B09C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896"/>
              <a:ext cx="227" cy="227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2" name="Rectangle 47">
              <a:extLst>
                <a:ext uri="{FF2B5EF4-FFF2-40B4-BE49-F238E27FC236}">
                  <a16:creationId xmlns:a16="http://schemas.microsoft.com/office/drawing/2014/main" id="{C34F85E3-61C0-1071-40B0-A698C5804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12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3" name="Rectangle 48">
              <a:extLst>
                <a:ext uri="{FF2B5EF4-FFF2-40B4-BE49-F238E27FC236}">
                  <a16:creationId xmlns:a16="http://schemas.microsoft.com/office/drawing/2014/main" id="{1CD27995-CCDD-C85C-4E69-2E175AE8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122"/>
              <a:ext cx="227" cy="227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4" name="Rectangle 49">
              <a:extLst>
                <a:ext uri="{FF2B5EF4-FFF2-40B4-BE49-F238E27FC236}">
                  <a16:creationId xmlns:a16="http://schemas.microsoft.com/office/drawing/2014/main" id="{91AB6231-E783-59F4-FF66-F4108FB0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348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5" name="Rectangle 50">
              <a:extLst>
                <a:ext uri="{FF2B5EF4-FFF2-40B4-BE49-F238E27FC236}">
                  <a16:creationId xmlns:a16="http://schemas.microsoft.com/office/drawing/2014/main" id="{F73EE576-2FB6-48B5-4375-2E9A97D39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348"/>
              <a:ext cx="227" cy="227"/>
            </a:xfrm>
            <a:prstGeom prst="rect">
              <a:avLst/>
            </a:prstGeom>
            <a:solidFill>
              <a:srgbClr val="CCFF6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6" name="Rectangle 51">
              <a:extLst>
                <a:ext uri="{FF2B5EF4-FFF2-40B4-BE49-F238E27FC236}">
                  <a16:creationId xmlns:a16="http://schemas.microsoft.com/office/drawing/2014/main" id="{35C600B0-9800-F3E8-9C41-F1ADD5D1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575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7" name="Rectangle 52">
              <a:extLst>
                <a:ext uri="{FF2B5EF4-FFF2-40B4-BE49-F238E27FC236}">
                  <a16:creationId xmlns:a16="http://schemas.microsoft.com/office/drawing/2014/main" id="{1E030CD0-7EC2-505F-05A0-5EBD37DCE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575"/>
              <a:ext cx="227" cy="227"/>
            </a:xfrm>
            <a:prstGeom prst="rect">
              <a:avLst/>
            </a:prstGeom>
            <a:solidFill>
              <a:srgbClr val="0066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8" name="Rectangle 53">
              <a:extLst>
                <a:ext uri="{FF2B5EF4-FFF2-40B4-BE49-F238E27FC236}">
                  <a16:creationId xmlns:a16="http://schemas.microsoft.com/office/drawing/2014/main" id="{A71D82A2-4ADC-94D7-057C-AEFA4E47B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801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19" name="Rectangle 54">
              <a:extLst>
                <a:ext uri="{FF2B5EF4-FFF2-40B4-BE49-F238E27FC236}">
                  <a16:creationId xmlns:a16="http://schemas.microsoft.com/office/drawing/2014/main" id="{6179BD32-51C0-61A7-64AC-53EE00DC5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801"/>
              <a:ext cx="227" cy="227"/>
            </a:xfrm>
            <a:prstGeom prst="rect">
              <a:avLst/>
            </a:prstGeom>
            <a:solidFill>
              <a:srgbClr val="FF00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0" name="Rectangle 55">
              <a:extLst>
                <a:ext uri="{FF2B5EF4-FFF2-40B4-BE49-F238E27FC236}">
                  <a16:creationId xmlns:a16="http://schemas.microsoft.com/office/drawing/2014/main" id="{BF34D9DD-8EED-67EA-35D7-FA668E383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03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1" name="Rectangle 56">
              <a:extLst>
                <a:ext uri="{FF2B5EF4-FFF2-40B4-BE49-F238E27FC236}">
                  <a16:creationId xmlns:a16="http://schemas.microsoft.com/office/drawing/2014/main" id="{C7CB8BFA-8CDD-2917-FDD6-09E92E33E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03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2" name="Rectangle 57">
              <a:extLst>
                <a:ext uri="{FF2B5EF4-FFF2-40B4-BE49-F238E27FC236}">
                  <a16:creationId xmlns:a16="http://schemas.microsoft.com/office/drawing/2014/main" id="{FE2671AF-B00D-FB8E-1187-72441485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258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3" name="Rectangle 58">
              <a:extLst>
                <a:ext uri="{FF2B5EF4-FFF2-40B4-BE49-F238E27FC236}">
                  <a16:creationId xmlns:a16="http://schemas.microsoft.com/office/drawing/2014/main" id="{89762341-3DE3-4AC3-CBFD-0EFD8785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258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4" name="Rectangle 59">
              <a:extLst>
                <a:ext uri="{FF2B5EF4-FFF2-40B4-BE49-F238E27FC236}">
                  <a16:creationId xmlns:a16="http://schemas.microsoft.com/office/drawing/2014/main" id="{D95C2C43-F4C0-6A74-CFCA-C21192C1E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3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5" name="Rectangle 60">
              <a:extLst>
                <a:ext uri="{FF2B5EF4-FFF2-40B4-BE49-F238E27FC236}">
                  <a16:creationId xmlns:a16="http://schemas.microsoft.com/office/drawing/2014/main" id="{2C1CA7B2-2326-04EF-D986-0B3DA30F1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203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6" name="Rectangle 61">
              <a:extLst>
                <a:ext uri="{FF2B5EF4-FFF2-40B4-BE49-F238E27FC236}">
                  <a16:creationId xmlns:a16="http://schemas.microsoft.com/office/drawing/2014/main" id="{108CE561-32A4-120B-3D98-E967E06DD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258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7" name="Rectangle 62">
              <a:extLst>
                <a:ext uri="{FF2B5EF4-FFF2-40B4-BE49-F238E27FC236}">
                  <a16:creationId xmlns:a16="http://schemas.microsoft.com/office/drawing/2014/main" id="{F1E7AE46-9E37-17E6-EA2D-B95C419B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2258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8" name="Rectangle 63">
              <a:extLst>
                <a:ext uri="{FF2B5EF4-FFF2-40B4-BE49-F238E27FC236}">
                  <a16:creationId xmlns:a16="http://schemas.microsoft.com/office/drawing/2014/main" id="{BCD5D1B8-2D87-7811-16DE-BD4D4C28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484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29" name="Rectangle 64">
              <a:extLst>
                <a:ext uri="{FF2B5EF4-FFF2-40B4-BE49-F238E27FC236}">
                  <a16:creationId xmlns:a16="http://schemas.microsoft.com/office/drawing/2014/main" id="{6D9F53FC-0F7A-1E8A-CC10-DF699C6A9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484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0" name="Rectangle 65">
              <a:extLst>
                <a:ext uri="{FF2B5EF4-FFF2-40B4-BE49-F238E27FC236}">
                  <a16:creationId xmlns:a16="http://schemas.microsoft.com/office/drawing/2014/main" id="{33219DAF-4671-0231-33B4-8BF3D557E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710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1" name="Rectangle 66">
              <a:extLst>
                <a:ext uri="{FF2B5EF4-FFF2-40B4-BE49-F238E27FC236}">
                  <a16:creationId xmlns:a16="http://schemas.microsoft.com/office/drawing/2014/main" id="{AB27FF4C-4F16-F41F-5687-F13E64D27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710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2" name="Rectangle 67">
              <a:extLst>
                <a:ext uri="{FF2B5EF4-FFF2-40B4-BE49-F238E27FC236}">
                  <a16:creationId xmlns:a16="http://schemas.microsoft.com/office/drawing/2014/main" id="{9F945466-2D20-FB2E-65B3-61C82E00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484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3" name="Rectangle 68">
              <a:extLst>
                <a:ext uri="{FF2B5EF4-FFF2-40B4-BE49-F238E27FC236}">
                  <a16:creationId xmlns:a16="http://schemas.microsoft.com/office/drawing/2014/main" id="{B0E15335-B4C8-F78E-E18F-05AC54721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2484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4" name="Rectangle 69">
              <a:extLst>
                <a:ext uri="{FF2B5EF4-FFF2-40B4-BE49-F238E27FC236}">
                  <a16:creationId xmlns:a16="http://schemas.microsoft.com/office/drawing/2014/main" id="{FB895A8E-D600-5CA8-3AA4-80556534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710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5" name="Rectangle 70">
              <a:extLst>
                <a:ext uri="{FF2B5EF4-FFF2-40B4-BE49-F238E27FC236}">
                  <a16:creationId xmlns:a16="http://schemas.microsoft.com/office/drawing/2014/main" id="{AAFFA584-1170-EABB-F5C9-D63ED4AB1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2710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6" name="Rectangle 71">
              <a:extLst>
                <a:ext uri="{FF2B5EF4-FFF2-40B4-BE49-F238E27FC236}">
                  <a16:creationId xmlns:a16="http://schemas.microsoft.com/office/drawing/2014/main" id="{4C867D7D-12B2-4E69-1E15-1DC00E3B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93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7" name="Rectangle 72">
              <a:extLst>
                <a:ext uri="{FF2B5EF4-FFF2-40B4-BE49-F238E27FC236}">
                  <a16:creationId xmlns:a16="http://schemas.microsoft.com/office/drawing/2014/main" id="{3DF77C0C-AF74-F2E8-CAAC-BCDD6F00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93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8" name="Rectangle 73">
              <a:extLst>
                <a:ext uri="{FF2B5EF4-FFF2-40B4-BE49-F238E27FC236}">
                  <a16:creationId xmlns:a16="http://schemas.microsoft.com/office/drawing/2014/main" id="{3EACAD92-3E93-136D-69F7-C532707A1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16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39" name="Rectangle 74">
              <a:extLst>
                <a:ext uri="{FF2B5EF4-FFF2-40B4-BE49-F238E27FC236}">
                  <a16:creationId xmlns:a16="http://schemas.microsoft.com/office/drawing/2014/main" id="{9701DA53-25AF-97F5-E6E2-964A8C44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16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0" name="Rectangle 75">
              <a:extLst>
                <a:ext uri="{FF2B5EF4-FFF2-40B4-BE49-F238E27FC236}">
                  <a16:creationId xmlns:a16="http://schemas.microsoft.com/office/drawing/2014/main" id="{985B7590-690D-8E3E-5197-87A3E151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93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1" name="Rectangle 76">
              <a:extLst>
                <a:ext uri="{FF2B5EF4-FFF2-40B4-BE49-F238E27FC236}">
                  <a16:creationId xmlns:a16="http://schemas.microsoft.com/office/drawing/2014/main" id="{2D833CF3-E96D-E3F8-B418-9086E5D1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293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2" name="Rectangle 77">
              <a:extLst>
                <a:ext uri="{FF2B5EF4-FFF2-40B4-BE49-F238E27FC236}">
                  <a16:creationId xmlns:a16="http://schemas.microsoft.com/office/drawing/2014/main" id="{89772459-C004-E836-2D1E-FD4093727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316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3" name="Rectangle 78">
              <a:extLst>
                <a:ext uri="{FF2B5EF4-FFF2-40B4-BE49-F238E27FC236}">
                  <a16:creationId xmlns:a16="http://schemas.microsoft.com/office/drawing/2014/main" id="{56CAEE2F-4DCB-021C-7EA6-35249D506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316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4" name="Rectangle 79">
              <a:extLst>
                <a:ext uri="{FF2B5EF4-FFF2-40B4-BE49-F238E27FC236}">
                  <a16:creationId xmlns:a16="http://schemas.microsoft.com/office/drawing/2014/main" id="{D9C74C44-21C0-A17C-0CD2-DB087198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031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5" name="Rectangle 80">
              <a:extLst>
                <a:ext uri="{FF2B5EF4-FFF2-40B4-BE49-F238E27FC236}">
                  <a16:creationId xmlns:a16="http://schemas.microsoft.com/office/drawing/2014/main" id="{ADD60AE3-AA9B-4401-06B4-E1299318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031"/>
              <a:ext cx="227" cy="227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6" name="Rectangle 81">
              <a:extLst>
                <a:ext uri="{FF2B5EF4-FFF2-40B4-BE49-F238E27FC236}">
                  <a16:creationId xmlns:a16="http://schemas.microsoft.com/office/drawing/2014/main" id="{00C9B52A-E404-D37C-EFC9-17CB1557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257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7" name="Rectangle 82">
              <a:extLst>
                <a:ext uri="{FF2B5EF4-FFF2-40B4-BE49-F238E27FC236}">
                  <a16:creationId xmlns:a16="http://schemas.microsoft.com/office/drawing/2014/main" id="{7ACB20A8-B0AF-623B-F6E1-6BD524755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257"/>
              <a:ext cx="227" cy="227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8" name="Rectangle 83">
              <a:extLst>
                <a:ext uri="{FF2B5EF4-FFF2-40B4-BE49-F238E27FC236}">
                  <a16:creationId xmlns:a16="http://schemas.microsoft.com/office/drawing/2014/main" id="{A00045CB-67AC-CA92-308E-6F062F24B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483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49" name="Rectangle 84">
              <a:extLst>
                <a:ext uri="{FF2B5EF4-FFF2-40B4-BE49-F238E27FC236}">
                  <a16:creationId xmlns:a16="http://schemas.microsoft.com/office/drawing/2014/main" id="{239B7D66-3B98-15F8-00DD-1CD86B281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483"/>
              <a:ext cx="227" cy="227"/>
            </a:xfrm>
            <a:prstGeom prst="rect">
              <a:avLst/>
            </a:prstGeom>
            <a:solidFill>
              <a:srgbClr val="FF00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50" name="Rectangle 85">
              <a:extLst>
                <a:ext uri="{FF2B5EF4-FFF2-40B4-BE49-F238E27FC236}">
                  <a16:creationId xmlns:a16="http://schemas.microsoft.com/office/drawing/2014/main" id="{CA4AD180-73BE-C4AD-D1F8-2F085EA6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709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51" name="Rectangle 86">
              <a:extLst>
                <a:ext uri="{FF2B5EF4-FFF2-40B4-BE49-F238E27FC236}">
                  <a16:creationId xmlns:a16="http://schemas.microsoft.com/office/drawing/2014/main" id="{5F8A82C2-5248-8493-D175-3FD093C34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709"/>
              <a:ext cx="227" cy="227"/>
            </a:xfrm>
            <a:prstGeom prst="rect">
              <a:avLst/>
            </a:prstGeom>
            <a:solidFill>
              <a:srgbClr val="0066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52" name="Rectangle 87">
              <a:extLst>
                <a:ext uri="{FF2B5EF4-FFF2-40B4-BE49-F238E27FC236}">
                  <a16:creationId xmlns:a16="http://schemas.microsoft.com/office/drawing/2014/main" id="{077AAF57-24D9-C0CF-9E9E-4FA56E6E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936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53" name="Rectangle 88">
              <a:extLst>
                <a:ext uri="{FF2B5EF4-FFF2-40B4-BE49-F238E27FC236}">
                  <a16:creationId xmlns:a16="http://schemas.microsoft.com/office/drawing/2014/main" id="{DA7E57CC-23CD-1A66-9740-015523056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936"/>
              <a:ext cx="227" cy="227"/>
            </a:xfrm>
            <a:prstGeom prst="rect">
              <a:avLst/>
            </a:prstGeom>
            <a:solidFill>
              <a:srgbClr val="0066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54" name="Rectangle 89">
              <a:extLst>
                <a:ext uri="{FF2B5EF4-FFF2-40B4-BE49-F238E27FC236}">
                  <a16:creationId xmlns:a16="http://schemas.microsoft.com/office/drawing/2014/main" id="{D055241B-AA1B-A584-3917-64F1A0F7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162"/>
              <a:ext cx="227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755" name="Rectangle 90">
              <a:extLst>
                <a:ext uri="{FF2B5EF4-FFF2-40B4-BE49-F238E27FC236}">
                  <a16:creationId xmlns:a16="http://schemas.microsoft.com/office/drawing/2014/main" id="{FD2E7E8D-BF32-14DC-C4E6-BDDE4607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162"/>
              <a:ext cx="227" cy="227"/>
            </a:xfrm>
            <a:prstGeom prst="rect">
              <a:avLst/>
            </a:prstGeom>
            <a:solidFill>
              <a:srgbClr val="CCFF6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</p:grpSp>
      <p:grpSp>
        <p:nvGrpSpPr>
          <p:cNvPr id="25611" name="Group 164">
            <a:extLst>
              <a:ext uri="{FF2B5EF4-FFF2-40B4-BE49-F238E27FC236}">
                <a16:creationId xmlns:a16="http://schemas.microsoft.com/office/drawing/2014/main" id="{BD45CF45-C85A-9123-4F5B-CD3D277F51DA}"/>
              </a:ext>
            </a:extLst>
          </p:cNvPr>
          <p:cNvGrpSpPr>
            <a:grpSpLocks/>
          </p:cNvGrpSpPr>
          <p:nvPr/>
        </p:nvGrpSpPr>
        <p:grpSpPr bwMode="auto">
          <a:xfrm>
            <a:off x="7575550" y="3792538"/>
            <a:ext cx="1289050" cy="1727200"/>
            <a:chOff x="4772" y="2479"/>
            <a:chExt cx="812" cy="1088"/>
          </a:xfrm>
        </p:grpSpPr>
        <p:sp>
          <p:nvSpPr>
            <p:cNvPr id="25612" name="Rectangle 92">
              <a:extLst>
                <a:ext uri="{FF2B5EF4-FFF2-40B4-BE49-F238E27FC236}">
                  <a16:creationId xmlns:a16="http://schemas.microsoft.com/office/drawing/2014/main" id="{9594AD74-0FF3-FDCB-C144-28AAFCA78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479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13" name="Rectangle 93">
              <a:extLst>
                <a:ext uri="{FF2B5EF4-FFF2-40B4-BE49-F238E27FC236}">
                  <a16:creationId xmlns:a16="http://schemas.microsoft.com/office/drawing/2014/main" id="{03AE59D8-2B93-9B34-90CC-EAD41C04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479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14" name="Rectangle 94">
              <a:extLst>
                <a:ext uri="{FF2B5EF4-FFF2-40B4-BE49-F238E27FC236}">
                  <a16:creationId xmlns:a16="http://schemas.microsoft.com/office/drawing/2014/main" id="{EC8F3F90-4DE0-3A7E-CC8C-2AA6800B4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57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15" name="Rectangle 95">
              <a:extLst>
                <a:ext uri="{FF2B5EF4-FFF2-40B4-BE49-F238E27FC236}">
                  <a16:creationId xmlns:a16="http://schemas.microsoft.com/office/drawing/2014/main" id="{7058761D-1CA8-2F6C-FC94-CF66AAB8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570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16" name="Rectangle 96">
              <a:extLst>
                <a:ext uri="{FF2B5EF4-FFF2-40B4-BE49-F238E27FC236}">
                  <a16:creationId xmlns:a16="http://schemas.microsoft.com/office/drawing/2014/main" id="{010973CF-73BB-5AA6-67E3-B7367D770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479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17" name="Rectangle 97">
              <a:extLst>
                <a:ext uri="{FF2B5EF4-FFF2-40B4-BE49-F238E27FC236}">
                  <a16:creationId xmlns:a16="http://schemas.microsoft.com/office/drawing/2014/main" id="{4E6082BF-FDD7-E4FC-9175-D905B3B1F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479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18" name="Rectangle 98">
              <a:extLst>
                <a:ext uri="{FF2B5EF4-FFF2-40B4-BE49-F238E27FC236}">
                  <a16:creationId xmlns:a16="http://schemas.microsoft.com/office/drawing/2014/main" id="{529B2E53-0421-3BCA-72CA-DA9587C05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57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19" name="Rectangle 99">
              <a:extLst>
                <a:ext uri="{FF2B5EF4-FFF2-40B4-BE49-F238E27FC236}">
                  <a16:creationId xmlns:a16="http://schemas.microsoft.com/office/drawing/2014/main" id="{D20183FA-B81B-3B03-5428-3350669C1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57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0" name="Rectangle 100">
              <a:extLst>
                <a:ext uri="{FF2B5EF4-FFF2-40B4-BE49-F238E27FC236}">
                  <a16:creationId xmlns:a16="http://schemas.microsoft.com/office/drawing/2014/main" id="{CD92E3D9-BA6F-6C64-CA27-E0CBE3C18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66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1" name="Rectangle 101">
              <a:extLst>
                <a:ext uri="{FF2B5EF4-FFF2-40B4-BE49-F238E27FC236}">
                  <a16:creationId xmlns:a16="http://schemas.microsoft.com/office/drawing/2014/main" id="{C574D1B0-51B5-919E-3183-74361284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660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2" name="Rectangle 102">
              <a:extLst>
                <a:ext uri="{FF2B5EF4-FFF2-40B4-BE49-F238E27FC236}">
                  <a16:creationId xmlns:a16="http://schemas.microsoft.com/office/drawing/2014/main" id="{12B130A8-84A5-54DC-B37B-7CB7ED8B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751"/>
              <a:ext cx="91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3" name="Rectangle 103">
              <a:extLst>
                <a:ext uri="{FF2B5EF4-FFF2-40B4-BE49-F238E27FC236}">
                  <a16:creationId xmlns:a16="http://schemas.microsoft.com/office/drawing/2014/main" id="{1E636495-48C8-A572-AB26-4B794423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751"/>
              <a:ext cx="90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4" name="Rectangle 104">
              <a:extLst>
                <a:ext uri="{FF2B5EF4-FFF2-40B4-BE49-F238E27FC236}">
                  <a16:creationId xmlns:a16="http://schemas.microsoft.com/office/drawing/2014/main" id="{C41A94FF-70F1-33A9-0A64-5B2DBFB51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66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5" name="Rectangle 105">
              <a:extLst>
                <a:ext uri="{FF2B5EF4-FFF2-40B4-BE49-F238E27FC236}">
                  <a16:creationId xmlns:a16="http://schemas.microsoft.com/office/drawing/2014/main" id="{5FD7815E-C517-514F-37D3-014B6E2E4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66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6" name="Rectangle 106">
              <a:extLst>
                <a:ext uri="{FF2B5EF4-FFF2-40B4-BE49-F238E27FC236}">
                  <a16:creationId xmlns:a16="http://schemas.microsoft.com/office/drawing/2014/main" id="{1363EE64-1D8E-A466-5FE3-3E05FF8C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751"/>
              <a:ext cx="91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7" name="Rectangle 107">
              <a:extLst>
                <a:ext uri="{FF2B5EF4-FFF2-40B4-BE49-F238E27FC236}">
                  <a16:creationId xmlns:a16="http://schemas.microsoft.com/office/drawing/2014/main" id="{B769A7AC-6C93-0B7D-19C6-C87805B1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751"/>
              <a:ext cx="91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8" name="Rectangle 108">
              <a:extLst>
                <a:ext uri="{FF2B5EF4-FFF2-40B4-BE49-F238E27FC236}">
                  <a16:creationId xmlns:a16="http://schemas.microsoft.com/office/drawing/2014/main" id="{AF77CC78-FDBB-CA0D-1723-DBCB190F9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841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29" name="Rectangle 109">
              <a:extLst>
                <a:ext uri="{FF2B5EF4-FFF2-40B4-BE49-F238E27FC236}">
                  <a16:creationId xmlns:a16="http://schemas.microsoft.com/office/drawing/2014/main" id="{257035FF-27AD-3C55-1820-A81D3336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41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0" name="Rectangle 110">
              <a:extLst>
                <a:ext uri="{FF2B5EF4-FFF2-40B4-BE49-F238E27FC236}">
                  <a16:creationId xmlns:a16="http://schemas.microsoft.com/office/drawing/2014/main" id="{70768D39-A678-C765-CD65-7D880F28D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932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1" name="Rectangle 111">
              <a:extLst>
                <a:ext uri="{FF2B5EF4-FFF2-40B4-BE49-F238E27FC236}">
                  <a16:creationId xmlns:a16="http://schemas.microsoft.com/office/drawing/2014/main" id="{FEC9AD41-98AA-7F49-A466-6D2B4C63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932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2" name="Rectangle 112">
              <a:extLst>
                <a:ext uri="{FF2B5EF4-FFF2-40B4-BE49-F238E27FC236}">
                  <a16:creationId xmlns:a16="http://schemas.microsoft.com/office/drawing/2014/main" id="{D834A4E0-7FFD-9D87-F245-EA34A6B1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841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3" name="Rectangle 113">
              <a:extLst>
                <a:ext uri="{FF2B5EF4-FFF2-40B4-BE49-F238E27FC236}">
                  <a16:creationId xmlns:a16="http://schemas.microsoft.com/office/drawing/2014/main" id="{7ED791BC-A2AD-3989-9A66-D3D793FEC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841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4" name="Rectangle 114">
              <a:extLst>
                <a:ext uri="{FF2B5EF4-FFF2-40B4-BE49-F238E27FC236}">
                  <a16:creationId xmlns:a16="http://schemas.microsoft.com/office/drawing/2014/main" id="{E1CF0DFC-78EA-1DDA-A740-DEEDFE6A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932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5" name="Rectangle 115">
              <a:extLst>
                <a:ext uri="{FF2B5EF4-FFF2-40B4-BE49-F238E27FC236}">
                  <a16:creationId xmlns:a16="http://schemas.microsoft.com/office/drawing/2014/main" id="{14E30656-CE6D-E9A7-B4ED-34A66969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932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6" name="Rectangle 116">
              <a:extLst>
                <a:ext uri="{FF2B5EF4-FFF2-40B4-BE49-F238E27FC236}">
                  <a16:creationId xmlns:a16="http://schemas.microsoft.com/office/drawing/2014/main" id="{60D10853-F675-2073-792A-EBCCCFBBA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479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7" name="Rectangle 117">
              <a:extLst>
                <a:ext uri="{FF2B5EF4-FFF2-40B4-BE49-F238E27FC236}">
                  <a16:creationId xmlns:a16="http://schemas.microsoft.com/office/drawing/2014/main" id="{3A8350B2-0071-7929-D328-503169B33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479"/>
              <a:ext cx="91" cy="91"/>
            </a:xfrm>
            <a:prstGeom prst="rect">
              <a:avLst/>
            </a:prstGeom>
            <a:solidFill>
              <a:srgbClr val="CCFF6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8" name="Rectangle 118">
              <a:extLst>
                <a:ext uri="{FF2B5EF4-FFF2-40B4-BE49-F238E27FC236}">
                  <a16:creationId xmlns:a16="http://schemas.microsoft.com/office/drawing/2014/main" id="{778051B0-4564-B7E9-CB6E-52B2B31E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569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39" name="Rectangle 119">
              <a:extLst>
                <a:ext uri="{FF2B5EF4-FFF2-40B4-BE49-F238E27FC236}">
                  <a16:creationId xmlns:a16="http://schemas.microsoft.com/office/drawing/2014/main" id="{0D4FD2F8-AE93-DD1E-00EB-78F42FC0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569"/>
              <a:ext cx="91" cy="91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0" name="Rectangle 120">
              <a:extLst>
                <a:ext uri="{FF2B5EF4-FFF2-40B4-BE49-F238E27FC236}">
                  <a16:creationId xmlns:a16="http://schemas.microsoft.com/office/drawing/2014/main" id="{E59E7DE7-06DB-907C-9E41-EDF6B07C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66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1" name="Rectangle 121">
              <a:extLst>
                <a:ext uri="{FF2B5EF4-FFF2-40B4-BE49-F238E27FC236}">
                  <a16:creationId xmlns:a16="http://schemas.microsoft.com/office/drawing/2014/main" id="{FF1DB8A7-340E-E309-6030-563BC6E1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660"/>
              <a:ext cx="91" cy="91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2" name="Rectangle 122">
              <a:extLst>
                <a:ext uri="{FF2B5EF4-FFF2-40B4-BE49-F238E27FC236}">
                  <a16:creationId xmlns:a16="http://schemas.microsoft.com/office/drawing/2014/main" id="{016F586F-2620-FA63-DF60-2BECB401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750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3" name="Rectangle 123">
              <a:extLst>
                <a:ext uri="{FF2B5EF4-FFF2-40B4-BE49-F238E27FC236}">
                  <a16:creationId xmlns:a16="http://schemas.microsoft.com/office/drawing/2014/main" id="{5D1787C0-91FB-E496-7D55-C8BAA0FB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750"/>
              <a:ext cx="91" cy="91"/>
            </a:xfrm>
            <a:prstGeom prst="rect">
              <a:avLst/>
            </a:prstGeom>
            <a:solidFill>
              <a:srgbClr val="CCFF6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4" name="Rectangle 124">
              <a:extLst>
                <a:ext uri="{FF2B5EF4-FFF2-40B4-BE49-F238E27FC236}">
                  <a16:creationId xmlns:a16="http://schemas.microsoft.com/office/drawing/2014/main" id="{F79E94E8-877F-98E3-C524-18858A06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841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5" name="Rectangle 125">
              <a:extLst>
                <a:ext uri="{FF2B5EF4-FFF2-40B4-BE49-F238E27FC236}">
                  <a16:creationId xmlns:a16="http://schemas.microsoft.com/office/drawing/2014/main" id="{9055A15D-EE42-4965-97D5-1524D9FB1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841"/>
              <a:ext cx="91" cy="91"/>
            </a:xfrm>
            <a:prstGeom prst="rect">
              <a:avLst/>
            </a:prstGeom>
            <a:solidFill>
              <a:srgbClr val="0066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6" name="Rectangle 126">
              <a:extLst>
                <a:ext uri="{FF2B5EF4-FFF2-40B4-BE49-F238E27FC236}">
                  <a16:creationId xmlns:a16="http://schemas.microsoft.com/office/drawing/2014/main" id="{848EC8C8-BC22-FD49-6B0B-DB7AB7359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931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7" name="Rectangle 127">
              <a:extLst>
                <a:ext uri="{FF2B5EF4-FFF2-40B4-BE49-F238E27FC236}">
                  <a16:creationId xmlns:a16="http://schemas.microsoft.com/office/drawing/2014/main" id="{4110F3C0-8B58-D426-ED43-C0FF1E7C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2931"/>
              <a:ext cx="91" cy="91"/>
            </a:xfrm>
            <a:prstGeom prst="rect">
              <a:avLst/>
            </a:prstGeom>
            <a:solidFill>
              <a:srgbClr val="FF00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8" name="Rectangle 128">
              <a:extLst>
                <a:ext uri="{FF2B5EF4-FFF2-40B4-BE49-F238E27FC236}">
                  <a16:creationId xmlns:a16="http://schemas.microsoft.com/office/drawing/2014/main" id="{F4A88D78-E450-E848-8960-E666ACA4D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302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49" name="Rectangle 129">
              <a:extLst>
                <a:ext uri="{FF2B5EF4-FFF2-40B4-BE49-F238E27FC236}">
                  <a16:creationId xmlns:a16="http://schemas.microsoft.com/office/drawing/2014/main" id="{BCE2C216-3C6B-9E44-A234-C187F673D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3024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0" name="Rectangle 130">
              <a:extLst>
                <a:ext uri="{FF2B5EF4-FFF2-40B4-BE49-F238E27FC236}">
                  <a16:creationId xmlns:a16="http://schemas.microsoft.com/office/drawing/2014/main" id="{79272AF9-58B6-A20F-30FA-074EEA85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311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1" name="Rectangle 131">
              <a:extLst>
                <a:ext uri="{FF2B5EF4-FFF2-40B4-BE49-F238E27FC236}">
                  <a16:creationId xmlns:a16="http://schemas.microsoft.com/office/drawing/2014/main" id="{7A477D7F-37FA-4672-A643-B86AFB1F7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3114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2" name="Rectangle 132">
              <a:extLst>
                <a:ext uri="{FF2B5EF4-FFF2-40B4-BE49-F238E27FC236}">
                  <a16:creationId xmlns:a16="http://schemas.microsoft.com/office/drawing/2014/main" id="{3D83CF2B-3445-D767-0615-A3B7E1D0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302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3" name="Rectangle 133">
              <a:extLst>
                <a:ext uri="{FF2B5EF4-FFF2-40B4-BE49-F238E27FC236}">
                  <a16:creationId xmlns:a16="http://schemas.microsoft.com/office/drawing/2014/main" id="{1765788E-4E4E-C097-35B5-0F25BFDA5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02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4" name="Rectangle 134">
              <a:extLst>
                <a:ext uri="{FF2B5EF4-FFF2-40B4-BE49-F238E27FC236}">
                  <a16:creationId xmlns:a16="http://schemas.microsoft.com/office/drawing/2014/main" id="{D36C5F9B-C1DF-BF8F-6C18-27BADF66A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311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5" name="Rectangle 135">
              <a:extLst>
                <a:ext uri="{FF2B5EF4-FFF2-40B4-BE49-F238E27FC236}">
                  <a16:creationId xmlns:a16="http://schemas.microsoft.com/office/drawing/2014/main" id="{DDEBB60F-84D2-3C93-61D2-AB9CE3A7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11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6" name="Rectangle 136">
              <a:extLst>
                <a:ext uri="{FF2B5EF4-FFF2-40B4-BE49-F238E27FC236}">
                  <a16:creationId xmlns:a16="http://schemas.microsoft.com/office/drawing/2014/main" id="{CFDCFFD8-BB4C-41D4-8639-E0BB7C041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3205"/>
              <a:ext cx="91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7" name="Rectangle 137">
              <a:extLst>
                <a:ext uri="{FF2B5EF4-FFF2-40B4-BE49-F238E27FC236}">
                  <a16:creationId xmlns:a16="http://schemas.microsoft.com/office/drawing/2014/main" id="{9C87AF6A-13FA-DC3B-BDF2-2F432C5F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3205"/>
              <a:ext cx="90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8" name="Rectangle 138">
              <a:extLst>
                <a:ext uri="{FF2B5EF4-FFF2-40B4-BE49-F238E27FC236}">
                  <a16:creationId xmlns:a16="http://schemas.microsoft.com/office/drawing/2014/main" id="{EE918D5C-011F-E84A-F5B0-A06ADFFC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3295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59" name="Rectangle 139">
              <a:extLst>
                <a:ext uri="{FF2B5EF4-FFF2-40B4-BE49-F238E27FC236}">
                  <a16:creationId xmlns:a16="http://schemas.microsoft.com/office/drawing/2014/main" id="{C2ADB94A-97DE-35B3-6C78-B23D7986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3295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0" name="Rectangle 140">
              <a:extLst>
                <a:ext uri="{FF2B5EF4-FFF2-40B4-BE49-F238E27FC236}">
                  <a16:creationId xmlns:a16="http://schemas.microsoft.com/office/drawing/2014/main" id="{7CCB99D7-0A99-2157-167D-A1980FD85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3205"/>
              <a:ext cx="91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1" name="Rectangle 141">
              <a:extLst>
                <a:ext uri="{FF2B5EF4-FFF2-40B4-BE49-F238E27FC236}">
                  <a16:creationId xmlns:a16="http://schemas.microsoft.com/office/drawing/2014/main" id="{812AA8CC-D56D-F2F2-BC6C-7DF0245ED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205"/>
              <a:ext cx="91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2" name="Rectangle 142">
              <a:extLst>
                <a:ext uri="{FF2B5EF4-FFF2-40B4-BE49-F238E27FC236}">
                  <a16:creationId xmlns:a16="http://schemas.microsoft.com/office/drawing/2014/main" id="{ED413F25-7D56-0DB8-3281-74A65DB1E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3295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3" name="Rectangle 143">
              <a:extLst>
                <a:ext uri="{FF2B5EF4-FFF2-40B4-BE49-F238E27FC236}">
                  <a16:creationId xmlns:a16="http://schemas.microsoft.com/office/drawing/2014/main" id="{19859555-674C-28AF-7E68-55CF1DDE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295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4" name="Rectangle 144">
              <a:extLst>
                <a:ext uri="{FF2B5EF4-FFF2-40B4-BE49-F238E27FC236}">
                  <a16:creationId xmlns:a16="http://schemas.microsoft.com/office/drawing/2014/main" id="{EE571D8B-CF09-4E1F-837D-E0DDD01A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3386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5" name="Rectangle 145">
              <a:extLst>
                <a:ext uri="{FF2B5EF4-FFF2-40B4-BE49-F238E27FC236}">
                  <a16:creationId xmlns:a16="http://schemas.microsoft.com/office/drawing/2014/main" id="{DC0CBC34-7509-2283-6B4C-33247FF5E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3386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6" name="Rectangle 146">
              <a:extLst>
                <a:ext uri="{FF2B5EF4-FFF2-40B4-BE49-F238E27FC236}">
                  <a16:creationId xmlns:a16="http://schemas.microsoft.com/office/drawing/2014/main" id="{43C614BD-240F-90BB-DF6C-25AF6398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3476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7" name="Rectangle 147">
              <a:extLst>
                <a:ext uri="{FF2B5EF4-FFF2-40B4-BE49-F238E27FC236}">
                  <a16:creationId xmlns:a16="http://schemas.microsoft.com/office/drawing/2014/main" id="{0F667922-5372-4D36-0B47-EA5792467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3476"/>
              <a:ext cx="90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8" name="Rectangle 148">
              <a:extLst>
                <a:ext uri="{FF2B5EF4-FFF2-40B4-BE49-F238E27FC236}">
                  <a16:creationId xmlns:a16="http://schemas.microsoft.com/office/drawing/2014/main" id="{56D3D9FA-1BDE-1C10-E94C-38030154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3386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69" name="Rectangle 149">
              <a:extLst>
                <a:ext uri="{FF2B5EF4-FFF2-40B4-BE49-F238E27FC236}">
                  <a16:creationId xmlns:a16="http://schemas.microsoft.com/office/drawing/2014/main" id="{52716653-6D89-BD80-20DB-6ABBF187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386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0" name="Rectangle 150">
              <a:extLst>
                <a:ext uri="{FF2B5EF4-FFF2-40B4-BE49-F238E27FC236}">
                  <a16:creationId xmlns:a16="http://schemas.microsoft.com/office/drawing/2014/main" id="{3AADF933-623B-1D42-6253-531F52DB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3476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1" name="Rectangle 151">
              <a:extLst>
                <a:ext uri="{FF2B5EF4-FFF2-40B4-BE49-F238E27FC236}">
                  <a16:creationId xmlns:a16="http://schemas.microsoft.com/office/drawing/2014/main" id="{BCCB7E41-0E35-BC41-3970-18EB9D13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476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2" name="Rectangle 152">
              <a:extLst>
                <a:ext uri="{FF2B5EF4-FFF2-40B4-BE49-F238E27FC236}">
                  <a16:creationId xmlns:a16="http://schemas.microsoft.com/office/drawing/2014/main" id="{5B813E9E-5322-D40C-5821-E7DE394D6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3023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3" name="Rectangle 153">
              <a:extLst>
                <a:ext uri="{FF2B5EF4-FFF2-40B4-BE49-F238E27FC236}">
                  <a16:creationId xmlns:a16="http://schemas.microsoft.com/office/drawing/2014/main" id="{31CA84F5-3206-7836-7C11-95D9FF2B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023"/>
              <a:ext cx="91" cy="91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4" name="Rectangle 154">
              <a:extLst>
                <a:ext uri="{FF2B5EF4-FFF2-40B4-BE49-F238E27FC236}">
                  <a16:creationId xmlns:a16="http://schemas.microsoft.com/office/drawing/2014/main" id="{963B1757-E3E6-0B54-116B-FAFE1DE4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311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5" name="Rectangle 155">
              <a:extLst>
                <a:ext uri="{FF2B5EF4-FFF2-40B4-BE49-F238E27FC236}">
                  <a16:creationId xmlns:a16="http://schemas.microsoft.com/office/drawing/2014/main" id="{1AA3C9F2-1100-0F91-9C69-157B9A3E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114"/>
              <a:ext cx="91" cy="91"/>
            </a:xfrm>
            <a:prstGeom prst="rect">
              <a:avLst/>
            </a:prstGeom>
            <a:solidFill>
              <a:srgbClr val="FFFF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6" name="Rectangle 156">
              <a:extLst>
                <a:ext uri="{FF2B5EF4-FFF2-40B4-BE49-F238E27FC236}">
                  <a16:creationId xmlns:a16="http://schemas.microsoft.com/office/drawing/2014/main" id="{EA70E05D-672C-4630-16B5-3C1F485C2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3204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7" name="Rectangle 157">
              <a:extLst>
                <a:ext uri="{FF2B5EF4-FFF2-40B4-BE49-F238E27FC236}">
                  <a16:creationId xmlns:a16="http://schemas.microsoft.com/office/drawing/2014/main" id="{357865D6-8E48-116C-DEE4-4DD760684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204"/>
              <a:ext cx="91" cy="91"/>
            </a:xfrm>
            <a:prstGeom prst="rect">
              <a:avLst/>
            </a:prstGeom>
            <a:solidFill>
              <a:srgbClr val="FF00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8" name="Rectangle 158">
              <a:extLst>
                <a:ext uri="{FF2B5EF4-FFF2-40B4-BE49-F238E27FC236}">
                  <a16:creationId xmlns:a16="http://schemas.microsoft.com/office/drawing/2014/main" id="{9E235119-BC71-E829-E7A1-498D7265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3295"/>
              <a:ext cx="91" cy="90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79" name="Rectangle 159">
              <a:extLst>
                <a:ext uri="{FF2B5EF4-FFF2-40B4-BE49-F238E27FC236}">
                  <a16:creationId xmlns:a16="http://schemas.microsoft.com/office/drawing/2014/main" id="{8DEA22F1-243D-FFE7-385C-E6CD71B0D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295"/>
              <a:ext cx="91" cy="90"/>
            </a:xfrm>
            <a:prstGeom prst="rect">
              <a:avLst/>
            </a:prstGeom>
            <a:solidFill>
              <a:srgbClr val="0066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0" name="Rectangle 160">
              <a:extLst>
                <a:ext uri="{FF2B5EF4-FFF2-40B4-BE49-F238E27FC236}">
                  <a16:creationId xmlns:a16="http://schemas.microsoft.com/office/drawing/2014/main" id="{92A515B5-D30C-CE0C-45C8-D5A56C29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3385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1" name="Rectangle 161">
              <a:extLst>
                <a:ext uri="{FF2B5EF4-FFF2-40B4-BE49-F238E27FC236}">
                  <a16:creationId xmlns:a16="http://schemas.microsoft.com/office/drawing/2014/main" id="{E347C951-3708-AF28-DBE4-AC64332CE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385"/>
              <a:ext cx="91" cy="91"/>
            </a:xfrm>
            <a:prstGeom prst="rect">
              <a:avLst/>
            </a:prstGeom>
            <a:solidFill>
              <a:srgbClr val="0066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2" name="Rectangle 162">
              <a:extLst>
                <a:ext uri="{FF2B5EF4-FFF2-40B4-BE49-F238E27FC236}">
                  <a16:creationId xmlns:a16="http://schemas.microsoft.com/office/drawing/2014/main" id="{C3CD8F69-E26E-A40C-8341-2546B3ED8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3476"/>
              <a:ext cx="91" cy="91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  <p:sp>
          <p:nvSpPr>
            <p:cNvPr id="25683" name="Rectangle 163">
              <a:extLst>
                <a:ext uri="{FF2B5EF4-FFF2-40B4-BE49-F238E27FC236}">
                  <a16:creationId xmlns:a16="http://schemas.microsoft.com/office/drawing/2014/main" id="{0AB30943-2328-9FA9-3665-16F71EA69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3476"/>
              <a:ext cx="91" cy="91"/>
            </a:xfrm>
            <a:prstGeom prst="rect">
              <a:avLst/>
            </a:prstGeom>
            <a:solidFill>
              <a:srgbClr val="CCFF6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1600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Título">
            <a:extLst>
              <a:ext uri="{FF2B5EF4-FFF2-40B4-BE49-F238E27FC236}">
                <a16:creationId xmlns:a16="http://schemas.microsoft.com/office/drawing/2014/main" id="{5F780F26-1862-8906-79D8-5DFC626D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Ejercicio 4</a:t>
            </a:r>
          </a:p>
        </p:txBody>
      </p:sp>
      <p:sp>
        <p:nvSpPr>
          <p:cNvPr id="2" name="1 Marcador de contenido">
            <a:extLst>
              <a:ext uri="{FF2B5EF4-FFF2-40B4-BE49-F238E27FC236}">
                <a16:creationId xmlns:a16="http://schemas.microsoft.com/office/drawing/2014/main" id="{8763D370-D219-E81B-6AA3-9E60FFED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79500"/>
            <a:ext cx="8567738" cy="528478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s-PE" dirty="0"/>
              <a:t>En qué tipo de problemas aplicaría usted aprendizaje supervisado o aprendizaje no supervisado.</a:t>
            </a:r>
          </a:p>
          <a:p>
            <a:pPr>
              <a:buFont typeface="Arial" charset="0"/>
              <a:buChar char="•"/>
              <a:defRPr/>
            </a:pPr>
            <a:endParaRPr lang="es-PE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s-PE" dirty="0"/>
              <a:t>Identificar huellas digitales duplicadas.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s-PE" dirty="0"/>
              <a:t>Identificar factores que explican la deserción de clientes o de alumnos y anticipar casos futuros .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s-PE" dirty="0"/>
              <a:t>Pronosticar aquellos clientes que van ha hacer default de pagos en los siguientes meses.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s-PE" dirty="0"/>
              <a:t>Pronosticar la demanda futura de productos o de efectivo.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s-PE" dirty="0"/>
              <a:t>Identificar transacciones o actividades sospechosas de fraude – suscripciones, tarjetas de crédito, tarjetas telefónicas.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s-PE" dirty="0"/>
              <a:t>Análisis de la efectividad de campañas de marketing, selección de clientes con mayor probabilidad a responder a la promoción. </a:t>
            </a:r>
          </a:p>
          <a:p>
            <a:pPr lvl="1">
              <a:buFont typeface="Arial" charset="0"/>
              <a:buChar char="–"/>
              <a:defRPr/>
            </a:pPr>
            <a:endParaRPr lang="es-PE" sz="1400" dirty="0"/>
          </a:p>
          <a:p>
            <a:pPr lvl="1">
              <a:buFont typeface="Arial" charset="0"/>
              <a:buChar char="–"/>
              <a:defRPr/>
            </a:pPr>
            <a:endParaRPr lang="es-PE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Título">
            <a:extLst>
              <a:ext uri="{FF2B5EF4-FFF2-40B4-BE49-F238E27FC236}">
                <a16:creationId xmlns:a16="http://schemas.microsoft.com/office/drawing/2014/main" id="{1D3BA965-3261-C93E-80FE-076664B2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1446212"/>
          </a:xfrm>
        </p:spPr>
        <p:txBody>
          <a:bodyPr>
            <a:normAutofit fontScale="90000"/>
          </a:bodyPr>
          <a:lstStyle/>
          <a:p>
            <a:r>
              <a:rPr lang="es-PE" altLang="es-PE" b="1"/>
              <a:t>RECONOCIMIENTO DE PATRONES</a:t>
            </a:r>
          </a:p>
        </p:txBody>
      </p:sp>
      <p:pic>
        <p:nvPicPr>
          <p:cNvPr id="27651" name="Picture 2" descr="http://www.ee.ryerson.ca/~courses/ele888/ele_888_pat_class.gif">
            <a:extLst>
              <a:ext uri="{FF2B5EF4-FFF2-40B4-BE49-F238E27FC236}">
                <a16:creationId xmlns:a16="http://schemas.microsoft.com/office/drawing/2014/main" id="{A2C5B335-E2D8-05B3-7ACA-2F50618F7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3429000"/>
            <a:ext cx="3178175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Título">
            <a:extLst>
              <a:ext uri="{FF2B5EF4-FFF2-40B4-BE49-F238E27FC236}">
                <a16:creationId xmlns:a16="http://schemas.microsoft.com/office/drawing/2014/main" id="{2D502401-A1E7-CE52-636A-7A6A9040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Reconocimiento de Patrones</a:t>
            </a:r>
          </a:p>
        </p:txBody>
      </p:sp>
      <p:sp>
        <p:nvSpPr>
          <p:cNvPr id="8" name="7 Marcador de contenido">
            <a:extLst>
              <a:ext uri="{FF2B5EF4-FFF2-40B4-BE49-F238E27FC236}">
                <a16:creationId xmlns:a16="http://schemas.microsoft.com/office/drawing/2014/main" id="{B2D15659-D977-B0C8-A836-F9CDA149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79500"/>
            <a:ext cx="6462713" cy="528478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s-PE" dirty="0"/>
              <a:t>El reconocimiento de patrones es la clasificación de </a:t>
            </a:r>
            <a:r>
              <a:rPr lang="es-PE" b="1" dirty="0">
                <a:solidFill>
                  <a:schemeClr val="accent4">
                    <a:lumMod val="75000"/>
                  </a:schemeClr>
                </a:solidFill>
              </a:rPr>
              <a:t>señales</a:t>
            </a:r>
            <a:r>
              <a:rPr lang="es-PE" dirty="0"/>
              <a:t> en </a:t>
            </a:r>
            <a:r>
              <a:rPr lang="es-PE" b="1" dirty="0">
                <a:solidFill>
                  <a:srgbClr val="FF0000"/>
                </a:solidFill>
              </a:rPr>
              <a:t>clases</a:t>
            </a:r>
            <a:r>
              <a:rPr lang="es-PE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es-PE" dirty="0"/>
          </a:p>
          <a:p>
            <a:pPr>
              <a:buFont typeface="Arial" charset="0"/>
              <a:buChar char="•"/>
              <a:defRPr/>
            </a:pPr>
            <a:r>
              <a:rPr lang="es-PE" dirty="0"/>
              <a:t>Se quiere clasificar una </a:t>
            </a:r>
            <a:r>
              <a:rPr lang="es-PE" b="1" dirty="0">
                <a:solidFill>
                  <a:schemeClr val="accent4">
                    <a:lumMod val="75000"/>
                  </a:schemeClr>
                </a:solidFill>
              </a:rPr>
              <a:t>señal</a:t>
            </a:r>
            <a:r>
              <a:rPr lang="es-PE" dirty="0"/>
              <a:t> dependiendo de sus </a:t>
            </a:r>
            <a:r>
              <a:rPr lang="es-PE" b="1" dirty="0">
                <a:solidFill>
                  <a:schemeClr val="accent4">
                    <a:lumMod val="75000"/>
                  </a:schemeClr>
                </a:solidFill>
              </a:rPr>
              <a:t>características</a:t>
            </a:r>
            <a:r>
              <a:rPr lang="es-PE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es-PE" dirty="0"/>
          </a:p>
          <a:p>
            <a:pPr>
              <a:buFont typeface="Arial" charset="0"/>
              <a:buChar char="•"/>
              <a:defRPr/>
            </a:pPr>
            <a:r>
              <a:rPr lang="es-PE" dirty="0"/>
              <a:t>Las señales, características y clases pueden ser de cualquiera forma.</a:t>
            </a:r>
          </a:p>
          <a:p>
            <a:pPr lvl="1">
              <a:buFont typeface="Arial" charset="0"/>
              <a:buChar char="–"/>
              <a:defRPr/>
            </a:pPr>
            <a:r>
              <a:rPr lang="es-PE" dirty="0"/>
              <a:t>Clasificar imágenes digitales de letras en las clases «A» a «Z» dependiente de sus píxeles.</a:t>
            </a:r>
          </a:p>
          <a:p>
            <a:pPr lvl="1">
              <a:buFont typeface="Arial" charset="0"/>
              <a:buChar char="–"/>
              <a:defRPr/>
            </a:pPr>
            <a:r>
              <a:rPr lang="es-PE" dirty="0"/>
              <a:t>Clasificar ruidos de cantos de los pájaros en clases de órdenes aviares dependiente de las frecuencias. </a:t>
            </a:r>
          </a:p>
        </p:txBody>
      </p:sp>
      <p:pic>
        <p:nvPicPr>
          <p:cNvPr id="28676" name="Picture 2" descr="http://www.soft3k.com/imgs/VeriFinger-WinCE-SDK-w300-5042.jpg">
            <a:extLst>
              <a:ext uri="{FF2B5EF4-FFF2-40B4-BE49-F238E27FC236}">
                <a16:creationId xmlns:a16="http://schemas.microsoft.com/office/drawing/2014/main" id="{913F05FB-21FB-3AB4-62E6-7BC90D14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9857" r="50000" b="41125"/>
          <a:stretch>
            <a:fillRect/>
          </a:stretch>
        </p:blipFill>
        <p:spPr bwMode="auto">
          <a:xfrm>
            <a:off x="6929438" y="114300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http://www.soft3k.com/imgs/VeriFinger-WinCE-SDK-w300-5042.jpg">
            <a:extLst>
              <a:ext uri="{FF2B5EF4-FFF2-40B4-BE49-F238E27FC236}">
                <a16:creationId xmlns:a16="http://schemas.microsoft.com/office/drawing/2014/main" id="{8AAD3486-BFE7-CAB8-852C-E919A4C0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4" t="9857" r="1064" b="41125"/>
          <a:stretch>
            <a:fillRect/>
          </a:stretch>
        </p:blipFill>
        <p:spPr bwMode="auto">
          <a:xfrm>
            <a:off x="6929438" y="31432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>
            <a:extLst>
              <a:ext uri="{FF2B5EF4-FFF2-40B4-BE49-F238E27FC236}">
                <a16:creationId xmlns:a16="http://schemas.microsoft.com/office/drawing/2014/main" id="{F6F9D40A-88CB-C977-4029-056A8A26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Ejercicio 5</a:t>
            </a:r>
          </a:p>
        </p:txBody>
      </p:sp>
      <p:sp>
        <p:nvSpPr>
          <p:cNvPr id="29699" name="2 Marcador de contenido">
            <a:extLst>
              <a:ext uri="{FF2B5EF4-FFF2-40B4-BE49-F238E27FC236}">
                <a16:creationId xmlns:a16="http://schemas.microsoft.com/office/drawing/2014/main" id="{07088C80-9C65-FB85-4021-DF064041F8D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PE" altLang="es-PE"/>
              <a:t>Cómo se puede hacer para clasificar sonidos cardiacos según el tipo de dolencia.</a:t>
            </a: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EDBB877-27D8-154B-3DA4-254E8B9A9DE1}"/>
              </a:ext>
            </a:extLst>
          </p:cNvPr>
          <p:cNvSpPr/>
          <p:nvPr/>
        </p:nvSpPr>
        <p:spPr>
          <a:xfrm>
            <a:off x="757238" y="2000250"/>
            <a:ext cx="3600450" cy="2586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PE" sz="1800" dirty="0">
                <a:hlinkClick r:id="rId2" action="ppaction://hlinkfile"/>
              </a:rPr>
              <a:t>Normal </a:t>
            </a:r>
            <a:r>
              <a:rPr lang="es-PE" sz="1800" dirty="0" err="1">
                <a:hlinkClick r:id="rId2" action="ppaction://hlinkfile"/>
              </a:rPr>
              <a:t>heart</a:t>
            </a:r>
            <a:r>
              <a:rPr lang="es-PE" sz="1800" dirty="0">
                <a:hlinkClick r:id="rId2" action="ppaction://hlinkfile"/>
              </a:rPr>
              <a:t> </a:t>
            </a:r>
            <a:r>
              <a:rPr lang="es-PE" sz="1800" dirty="0" err="1">
                <a:hlinkClick r:id="rId2" action="ppaction://hlinkfile"/>
              </a:rPr>
              <a:t>sounds</a:t>
            </a:r>
            <a:r>
              <a:rPr lang="es-PE" sz="1800" dirty="0">
                <a:hlinkClick r:id="rId2" action="ppaction://hlinkfile"/>
              </a:rPr>
              <a:t> </a:t>
            </a:r>
            <a:endParaRPr lang="es-PE" sz="1800" dirty="0"/>
          </a:p>
          <a:p>
            <a:pPr>
              <a:defRPr/>
            </a:pPr>
            <a:r>
              <a:rPr lang="es-PE" sz="1800" dirty="0" err="1">
                <a:hlinkClick r:id="rId3" action="ppaction://hlinkfile"/>
              </a:rPr>
              <a:t>Aortic</a:t>
            </a:r>
            <a:r>
              <a:rPr lang="es-PE" sz="1800" dirty="0">
                <a:hlinkClick r:id="rId3" action="ppaction://hlinkfile"/>
              </a:rPr>
              <a:t> </a:t>
            </a:r>
            <a:r>
              <a:rPr lang="es-PE" sz="1800" dirty="0" err="1">
                <a:hlinkClick r:id="rId3" action="ppaction://hlinkfile"/>
              </a:rPr>
              <a:t>stenosis</a:t>
            </a:r>
            <a:r>
              <a:rPr lang="es-PE" sz="1800" dirty="0">
                <a:hlinkClick r:id="rId3" action="ppaction://hlinkfile"/>
              </a:rPr>
              <a:t> ( </a:t>
            </a:r>
            <a:r>
              <a:rPr lang="es-PE" sz="1800" dirty="0" err="1">
                <a:hlinkClick r:id="rId3" action="ppaction://hlinkfile"/>
              </a:rPr>
              <a:t>early</a:t>
            </a:r>
            <a:r>
              <a:rPr lang="es-PE" sz="1800" dirty="0">
                <a:hlinkClick r:id="rId3" action="ppaction://hlinkfile"/>
              </a:rPr>
              <a:t>)</a:t>
            </a:r>
            <a:endParaRPr lang="es-PE" sz="1800" dirty="0"/>
          </a:p>
          <a:p>
            <a:pPr>
              <a:defRPr/>
            </a:pPr>
            <a:r>
              <a:rPr lang="es-PE" sz="1800" dirty="0" err="1">
                <a:hlinkClick r:id="rId4" action="ppaction://hlinkfile"/>
              </a:rPr>
              <a:t>Aortic</a:t>
            </a:r>
            <a:r>
              <a:rPr lang="es-PE" sz="1800" dirty="0">
                <a:hlinkClick r:id="rId4" action="ppaction://hlinkfile"/>
              </a:rPr>
              <a:t> </a:t>
            </a:r>
            <a:r>
              <a:rPr lang="es-PE" sz="1800" dirty="0" err="1">
                <a:hlinkClick r:id="rId4" action="ppaction://hlinkfile"/>
              </a:rPr>
              <a:t>stenosis</a:t>
            </a:r>
            <a:r>
              <a:rPr lang="es-PE" sz="1800" dirty="0">
                <a:hlinkClick r:id="rId4" action="ppaction://hlinkfile"/>
              </a:rPr>
              <a:t> ( late)</a:t>
            </a:r>
            <a:endParaRPr lang="es-PE" sz="1800" dirty="0"/>
          </a:p>
          <a:p>
            <a:pPr>
              <a:defRPr/>
            </a:pPr>
            <a:r>
              <a:rPr lang="es-PE" sz="1800" dirty="0">
                <a:hlinkClick r:id="rId5" action="ppaction://hlinkfile"/>
              </a:rPr>
              <a:t>Mitral </a:t>
            </a:r>
            <a:r>
              <a:rPr lang="es-PE" sz="1800" dirty="0" err="1">
                <a:hlinkClick r:id="rId5" action="ppaction://hlinkfile"/>
              </a:rPr>
              <a:t>regurgitation</a:t>
            </a:r>
            <a:r>
              <a:rPr lang="es-PE" sz="1800" dirty="0"/>
              <a:t> </a:t>
            </a:r>
          </a:p>
          <a:p>
            <a:pPr>
              <a:defRPr/>
            </a:pPr>
            <a:r>
              <a:rPr lang="es-PE" sz="1800" dirty="0" err="1">
                <a:hlinkClick r:id="rId6" action="ppaction://hlinkfile"/>
              </a:rPr>
              <a:t>Pulmonic</a:t>
            </a:r>
            <a:r>
              <a:rPr lang="es-PE" sz="1800" dirty="0">
                <a:hlinkClick r:id="rId6" action="ppaction://hlinkfile"/>
              </a:rPr>
              <a:t> </a:t>
            </a:r>
            <a:r>
              <a:rPr lang="es-PE" sz="1800" dirty="0" err="1">
                <a:hlinkClick r:id="rId6" action="ppaction://hlinkfile"/>
              </a:rPr>
              <a:t>stenosis</a:t>
            </a:r>
            <a:endParaRPr lang="es-PE" sz="1800" dirty="0"/>
          </a:p>
          <a:p>
            <a:pPr>
              <a:defRPr/>
            </a:pPr>
            <a:r>
              <a:rPr lang="es-PE" sz="1800" dirty="0" err="1">
                <a:hlinkClick r:id="rId7" action="ppaction://hlinkfile"/>
              </a:rPr>
              <a:t>Aortic</a:t>
            </a:r>
            <a:r>
              <a:rPr lang="es-PE" sz="1800" dirty="0">
                <a:hlinkClick r:id="rId7" action="ppaction://hlinkfile"/>
              </a:rPr>
              <a:t> </a:t>
            </a:r>
            <a:r>
              <a:rPr lang="es-PE" sz="1800" dirty="0" err="1">
                <a:hlinkClick r:id="rId7" action="ppaction://hlinkfile"/>
              </a:rPr>
              <a:t>insufficiency</a:t>
            </a:r>
            <a:endParaRPr lang="es-PE" sz="1800" dirty="0"/>
          </a:p>
          <a:p>
            <a:pPr>
              <a:defRPr/>
            </a:pPr>
            <a:r>
              <a:rPr lang="es-PE" sz="1800" dirty="0">
                <a:hlinkClick r:id="rId8" action="ppaction://hlinkfile"/>
              </a:rPr>
              <a:t>Mitral </a:t>
            </a:r>
            <a:r>
              <a:rPr lang="es-PE" sz="1800" dirty="0" err="1">
                <a:hlinkClick r:id="rId8" action="ppaction://hlinkfile"/>
              </a:rPr>
              <a:t>stenosis</a:t>
            </a:r>
            <a:endParaRPr lang="es-PE" sz="1800" dirty="0"/>
          </a:p>
          <a:p>
            <a:pPr>
              <a:defRPr/>
            </a:pPr>
            <a:r>
              <a:rPr lang="es-PE" sz="1800" dirty="0" err="1">
                <a:hlinkClick r:id="rId9" action="ppaction://hlinkfile"/>
              </a:rPr>
              <a:t>Benign</a:t>
            </a:r>
            <a:r>
              <a:rPr lang="es-PE" sz="1800" dirty="0">
                <a:hlinkClick r:id="rId9" action="ppaction://hlinkfile"/>
              </a:rPr>
              <a:t> </a:t>
            </a:r>
            <a:r>
              <a:rPr lang="es-PE" sz="1800" dirty="0" err="1">
                <a:hlinkClick r:id="rId9" action="ppaction://hlinkfile"/>
              </a:rPr>
              <a:t>murmur</a:t>
            </a:r>
            <a:endParaRPr lang="es-PE" sz="1800" dirty="0"/>
          </a:p>
          <a:p>
            <a:pPr>
              <a:defRPr/>
            </a:pPr>
            <a:r>
              <a:rPr lang="es-PE" sz="1800" dirty="0">
                <a:hlinkClick r:id="rId10" action="ppaction://hlinkfile"/>
              </a:rPr>
              <a:t>Atrial </a:t>
            </a:r>
            <a:r>
              <a:rPr lang="es-PE" sz="1800" dirty="0" err="1">
                <a:hlinkClick r:id="rId10" action="ppaction://hlinkfile"/>
              </a:rPr>
              <a:t>septal</a:t>
            </a:r>
            <a:r>
              <a:rPr lang="es-PE" sz="1800" dirty="0">
                <a:hlinkClick r:id="rId10" action="ppaction://hlinkfile"/>
              </a:rPr>
              <a:t> </a:t>
            </a:r>
            <a:r>
              <a:rPr lang="es-PE" sz="1800" dirty="0" err="1">
                <a:hlinkClick r:id="rId10" action="ppaction://hlinkfile"/>
              </a:rPr>
              <a:t>defect</a:t>
            </a:r>
            <a:endParaRPr lang="es-PE" sz="1800" dirty="0"/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D09E6183-D857-F8BA-77AB-958C9BA3B973}"/>
              </a:ext>
            </a:extLst>
          </p:cNvPr>
          <p:cNvSpPr/>
          <p:nvPr/>
        </p:nvSpPr>
        <p:spPr>
          <a:xfrm>
            <a:off x="4643438" y="2000250"/>
            <a:ext cx="3600450" cy="2586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PE" sz="1800" dirty="0">
                <a:hlinkClick r:id="rId11" action="ppaction://hlinkfile"/>
              </a:rPr>
              <a:t>Ventricular </a:t>
            </a:r>
            <a:r>
              <a:rPr lang="es-PE" sz="1800" dirty="0" err="1">
                <a:hlinkClick r:id="rId11" action="ppaction://hlinkfile"/>
              </a:rPr>
              <a:t>septal</a:t>
            </a:r>
            <a:r>
              <a:rPr lang="es-PE" sz="1800" dirty="0">
                <a:hlinkClick r:id="rId11" action="ppaction://hlinkfile"/>
              </a:rPr>
              <a:t> </a:t>
            </a:r>
            <a:r>
              <a:rPr lang="es-PE" sz="1800" dirty="0" err="1">
                <a:hlinkClick r:id="rId11" action="ppaction://hlinkfile"/>
              </a:rPr>
              <a:t>defect</a:t>
            </a:r>
            <a:endParaRPr lang="es-PE" sz="1800" dirty="0"/>
          </a:p>
          <a:p>
            <a:pPr>
              <a:defRPr/>
            </a:pPr>
            <a:r>
              <a:rPr lang="es-PE" sz="1800" dirty="0" err="1">
                <a:hlinkClick r:id="rId12" action="ppaction://hlinkfile"/>
              </a:rPr>
              <a:t>Patent</a:t>
            </a:r>
            <a:r>
              <a:rPr lang="es-PE" sz="1800" dirty="0">
                <a:hlinkClick r:id="rId12" action="ppaction://hlinkfile"/>
              </a:rPr>
              <a:t> </a:t>
            </a:r>
            <a:r>
              <a:rPr lang="es-PE" sz="1800" dirty="0" err="1">
                <a:hlinkClick r:id="rId12" action="ppaction://hlinkfile"/>
              </a:rPr>
              <a:t>ductus</a:t>
            </a:r>
            <a:r>
              <a:rPr lang="es-PE" sz="1800" dirty="0">
                <a:hlinkClick r:id="rId12" action="ppaction://hlinkfile"/>
              </a:rPr>
              <a:t> </a:t>
            </a:r>
            <a:r>
              <a:rPr lang="es-PE" sz="1800" dirty="0" err="1">
                <a:hlinkClick r:id="rId12" action="ppaction://hlinkfile"/>
              </a:rPr>
              <a:t>arteriosus</a:t>
            </a:r>
            <a:endParaRPr lang="es-PE" sz="1800" dirty="0"/>
          </a:p>
          <a:p>
            <a:pPr>
              <a:defRPr/>
            </a:pPr>
            <a:endParaRPr lang="es-PE" sz="1800" dirty="0"/>
          </a:p>
          <a:p>
            <a:pPr>
              <a:defRPr/>
            </a:pPr>
            <a:r>
              <a:rPr lang="es-PE" sz="1800" dirty="0">
                <a:hlinkClick r:id="rId13" action="ppaction://hlinkfile"/>
              </a:rPr>
              <a:t>Split S2</a:t>
            </a:r>
            <a:endParaRPr lang="es-PE" sz="1800" dirty="0"/>
          </a:p>
          <a:p>
            <a:pPr>
              <a:defRPr/>
            </a:pPr>
            <a:r>
              <a:rPr lang="es-PE" sz="1800" dirty="0">
                <a:hlinkClick r:id="rId14" action="ppaction://hlinkfile"/>
              </a:rPr>
              <a:t>S3</a:t>
            </a:r>
            <a:endParaRPr lang="es-PE" sz="1800" dirty="0"/>
          </a:p>
          <a:p>
            <a:pPr>
              <a:defRPr/>
            </a:pPr>
            <a:r>
              <a:rPr lang="es-PE" sz="1800" dirty="0">
                <a:hlinkClick r:id="rId15" action="ppaction://hlinkfile"/>
              </a:rPr>
              <a:t>S4</a:t>
            </a:r>
            <a:endParaRPr lang="es-PE" sz="1800" dirty="0"/>
          </a:p>
          <a:p>
            <a:pPr>
              <a:defRPr/>
            </a:pPr>
            <a:endParaRPr lang="es-PE" sz="1800" dirty="0"/>
          </a:p>
          <a:p>
            <a:pPr>
              <a:defRPr/>
            </a:pPr>
            <a:r>
              <a:rPr lang="es-PE" sz="1800" dirty="0" err="1">
                <a:hlinkClick r:id="rId16" action="ppaction://hlinkfile"/>
              </a:rPr>
              <a:t>Pericardial</a:t>
            </a:r>
            <a:r>
              <a:rPr lang="es-PE" sz="1800" dirty="0">
                <a:hlinkClick r:id="rId16" action="ppaction://hlinkfile"/>
              </a:rPr>
              <a:t> </a:t>
            </a:r>
            <a:r>
              <a:rPr lang="es-PE" sz="1800" dirty="0" err="1">
                <a:hlinkClick r:id="rId16" action="ppaction://hlinkfile"/>
              </a:rPr>
              <a:t>rub</a:t>
            </a:r>
            <a:r>
              <a:rPr lang="es-PE" sz="1800" dirty="0">
                <a:hlinkClick r:id="rId16" action="ppaction://hlinkfile"/>
              </a:rPr>
              <a:t> (2 </a:t>
            </a:r>
            <a:r>
              <a:rPr lang="es-PE" sz="1800" dirty="0" err="1">
                <a:hlinkClick r:id="rId16" action="ppaction://hlinkfile"/>
              </a:rPr>
              <a:t>component</a:t>
            </a:r>
            <a:r>
              <a:rPr lang="es-PE" sz="1800" dirty="0">
                <a:hlinkClick r:id="rId16" action="ppaction://hlinkfile"/>
              </a:rPr>
              <a:t>)</a:t>
            </a:r>
            <a:endParaRPr lang="es-PE" sz="1800" dirty="0"/>
          </a:p>
          <a:p>
            <a:pPr>
              <a:defRPr/>
            </a:pPr>
            <a:r>
              <a:rPr lang="es-PE" sz="1800" dirty="0" err="1">
                <a:hlinkClick r:id="rId17" action="ppaction://hlinkfile"/>
              </a:rPr>
              <a:t>Pericardial</a:t>
            </a:r>
            <a:r>
              <a:rPr lang="es-PE" sz="1800" dirty="0">
                <a:hlinkClick r:id="rId17" action="ppaction://hlinkfile"/>
              </a:rPr>
              <a:t> </a:t>
            </a:r>
            <a:r>
              <a:rPr lang="es-PE" sz="1800" dirty="0" err="1">
                <a:hlinkClick r:id="rId17" action="ppaction://hlinkfile"/>
              </a:rPr>
              <a:t>rub</a:t>
            </a:r>
            <a:r>
              <a:rPr lang="es-PE" sz="1800" dirty="0">
                <a:hlinkClick r:id="rId17" action="ppaction://hlinkfile"/>
              </a:rPr>
              <a:t> (3 </a:t>
            </a:r>
            <a:r>
              <a:rPr lang="es-PE" sz="1800" dirty="0" err="1">
                <a:hlinkClick r:id="rId17" action="ppaction://hlinkfile"/>
              </a:rPr>
              <a:t>component</a:t>
            </a:r>
            <a:r>
              <a:rPr lang="es-PE" sz="1800" dirty="0">
                <a:hlinkClick r:id="rId17" action="ppaction://hlinkfile"/>
              </a:rPr>
              <a:t>)</a:t>
            </a:r>
            <a:endParaRPr lang="es-PE" sz="1800" dirty="0"/>
          </a:p>
        </p:txBody>
      </p:sp>
      <p:sp>
        <p:nvSpPr>
          <p:cNvPr id="29702" name="9 Rectángulo">
            <a:extLst>
              <a:ext uri="{FF2B5EF4-FFF2-40B4-BE49-F238E27FC236}">
                <a16:creationId xmlns:a16="http://schemas.microsoft.com/office/drawing/2014/main" id="{C586E235-FF3C-F4E1-3A2C-C99C6DBD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786438"/>
            <a:ext cx="750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800"/>
              <a:t>http://depts.washington.edu/physdx/heart/demo.html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>
            <a:extLst>
              <a:ext uri="{FF2B5EF4-FFF2-40B4-BE49-F238E27FC236}">
                <a16:creationId xmlns:a16="http://schemas.microsoft.com/office/drawing/2014/main" id="{E5BD08E6-8D0C-0F88-9F01-E303ADCB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Ejercicio 5</a:t>
            </a:r>
          </a:p>
        </p:txBody>
      </p:sp>
      <p:sp>
        <p:nvSpPr>
          <p:cNvPr id="30723" name="2 Marcador de contenido">
            <a:extLst>
              <a:ext uri="{FF2B5EF4-FFF2-40B4-BE49-F238E27FC236}">
                <a16:creationId xmlns:a16="http://schemas.microsoft.com/office/drawing/2014/main" id="{8BAE3891-634B-BEEC-B024-2AF2F1F1BA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s-PE" altLang="es-PE"/>
              <a:t>Todo sonido es una señal con cierta frecuencia de muestreo y amplitud.</a:t>
            </a:r>
          </a:p>
        </p:txBody>
      </p:sp>
      <p:pic>
        <p:nvPicPr>
          <p:cNvPr id="30724" name="Picture 2" descr="http://static.howstuffworks.com/gif/noise-canceling-headphone-8.jpg">
            <a:extLst>
              <a:ext uri="{FF2B5EF4-FFF2-40B4-BE49-F238E27FC236}">
                <a16:creationId xmlns:a16="http://schemas.microsoft.com/office/drawing/2014/main" id="{59950F14-0341-30A0-10D5-490ABE81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5"/>
          <a:stretch>
            <a:fillRect/>
          </a:stretch>
        </p:blipFill>
        <p:spPr bwMode="auto">
          <a:xfrm>
            <a:off x="1285875" y="2000250"/>
            <a:ext cx="54959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AD1553-469C-10DF-3DFC-240161382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PE"/>
              <a:t>Ejercicio 6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55B19ED-7D2C-814B-3F22-41EEBBF1F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PE"/>
              <a:t>¿Cómo se puede averiguar a qué idioma corresponde un texto determinado?</a:t>
            </a:r>
          </a:p>
        </p:txBody>
      </p:sp>
      <p:sp>
        <p:nvSpPr>
          <p:cNvPr id="31748" name="3 Rectángulo">
            <a:extLst>
              <a:ext uri="{FF2B5EF4-FFF2-40B4-BE49-F238E27FC236}">
                <a16:creationId xmlns:a16="http://schemas.microsoft.com/office/drawing/2014/main" id="{E5B047C3-3EAE-D1F4-4F3C-A4F7C41A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286000"/>
            <a:ext cx="2663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300" b="1"/>
              <a:t>Un grupo de astrónomos descubrió que nuestra galaxia, la Vía Láctea, gira más deprisa y tiene una mayor masa de lo que se pensaba hasta ahora.</a:t>
            </a:r>
            <a:r>
              <a:rPr lang="es-PE" altLang="es-PE" sz="1300"/>
              <a:t> Los científicos aseguran que la Vía Láctea gira a unos 960.000 kilómetros por hora, una velocidad superior en unos 160.000 kilómetros por hora a la calculada anteriormente, lo que implica que su masa es un 50% mayor de lo que señalaron estudios previos. </a:t>
            </a:r>
          </a:p>
        </p:txBody>
      </p:sp>
      <p:sp>
        <p:nvSpPr>
          <p:cNvPr id="31749" name="4 Rectángulo">
            <a:extLst>
              <a:ext uri="{FF2B5EF4-FFF2-40B4-BE49-F238E27FC236}">
                <a16:creationId xmlns:a16="http://schemas.microsoft.com/office/drawing/2014/main" id="{8EE6C19A-ED9C-C706-EEF2-DB4E954F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0"/>
            <a:ext cx="26638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PE" sz="1300" b="1"/>
              <a:t>The resolution of magnetic resonance imaging (MRI) has been given a massive boost by a team at computer giant IBM.</a:t>
            </a:r>
            <a:r>
              <a:rPr lang="en-US" altLang="es-PE" sz="1300"/>
              <a:t> </a:t>
            </a:r>
          </a:p>
          <a:p>
            <a:pPr eaLnBrk="1" hangingPunct="1"/>
            <a:r>
              <a:rPr lang="en-US" altLang="es-PE" sz="1300"/>
              <a:t>MRI is used as an imaging technique in medicine to visualise the internal structure of the human body. </a:t>
            </a:r>
          </a:p>
          <a:p>
            <a:pPr eaLnBrk="1" hangingPunct="1"/>
            <a:r>
              <a:rPr lang="en-US" altLang="es-PE" sz="1300"/>
              <a:t>The researchers demonstrated this imaging at a resolution 100 million times finer than current MRI. </a:t>
            </a:r>
          </a:p>
        </p:txBody>
      </p:sp>
      <p:sp>
        <p:nvSpPr>
          <p:cNvPr id="31750" name="5 Rectángulo">
            <a:extLst>
              <a:ext uri="{FF2B5EF4-FFF2-40B4-BE49-F238E27FC236}">
                <a16:creationId xmlns:a16="http://schemas.microsoft.com/office/drawing/2014/main" id="{A77035E3-F70E-47E8-037F-90956DDB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2286000"/>
            <a:ext cx="26638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s-PE" sz="1300" b="1"/>
              <a:t>Astrônomos do Instituto de Tecnologia de Massachusetts (MIT, na sigla em inglês) anunciaram que recriaram pela primeira vez um modelo em 3D dos momentos seguintes à explosão de uma estrela, o que pode ser uma boa ferramenta para se estudar melhor o processo.</a:t>
            </a:r>
            <a:endParaRPr lang="pt-BR" altLang="es-PE" sz="1300"/>
          </a:p>
          <a:p>
            <a:pPr eaLnBrk="1" hangingPunct="1"/>
            <a:r>
              <a:rPr lang="pt-BR" altLang="es-PE" sz="1300"/>
              <a:t>Os especialistas recolheram informações de dois telescópios orbitais da Nasa - Chandra, de raios-X, e Spitzer, que obtém imagens pela detecção de radiação infravermelha ou de calor - e de telescópios na superfície da Terra.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47F2D-EB3B-9B0B-6ED4-B2A260372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7327605" cy="1646302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Importancia del </a:t>
            </a:r>
            <a:r>
              <a:rPr lang="es-PE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Reconocimiento de patrones. </a:t>
            </a:r>
            <a:br>
              <a:rPr lang="es-PE" sz="6000" dirty="0">
                <a:solidFill>
                  <a:srgbClr val="002060"/>
                </a:solidFill>
              </a:rPr>
            </a:br>
            <a:endParaRPr lang="es-PE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29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1D43AE8-DFBC-5D3A-F02B-19425FDD4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PE"/>
              <a:t>Ejercicio 6</a:t>
            </a:r>
          </a:p>
        </p:txBody>
      </p:sp>
      <p:pic>
        <p:nvPicPr>
          <p:cNvPr id="32771" name="Picture 10">
            <a:extLst>
              <a:ext uri="{FF2B5EF4-FFF2-40B4-BE49-F238E27FC236}">
                <a16:creationId xmlns:a16="http://schemas.microsoft.com/office/drawing/2014/main" id="{781652D0-250C-1602-856A-02541C490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859213"/>
            <a:ext cx="776446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11">
            <a:extLst>
              <a:ext uri="{FF2B5EF4-FFF2-40B4-BE49-F238E27FC236}">
                <a16:creationId xmlns:a16="http://schemas.microsoft.com/office/drawing/2014/main" id="{98E93ADD-7329-ACA4-92BC-0E63F373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84300"/>
            <a:ext cx="775493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Título">
            <a:extLst>
              <a:ext uri="{FF2B5EF4-FFF2-40B4-BE49-F238E27FC236}">
                <a16:creationId xmlns:a16="http://schemas.microsoft.com/office/drawing/2014/main" id="{F761F204-8116-66D3-16F2-D185BB9A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Ejercicio 7</a:t>
            </a:r>
          </a:p>
        </p:txBody>
      </p:sp>
      <p:sp>
        <p:nvSpPr>
          <p:cNvPr id="33795" name="5 Marcador de contenido">
            <a:extLst>
              <a:ext uri="{FF2B5EF4-FFF2-40B4-BE49-F238E27FC236}">
                <a16:creationId xmlns:a16="http://schemas.microsoft.com/office/drawing/2014/main" id="{A8148548-CFDC-BEBB-98B7-3A2B275BE7B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3105150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PE" altLang="es-PE"/>
              <a:t>¿Para las máquinas es fácil saber que caracteres son estos?</a:t>
            </a:r>
          </a:p>
          <a:p>
            <a:endParaRPr lang="es-PE" altLang="es-PE"/>
          </a:p>
          <a:p>
            <a:r>
              <a:rPr lang="es-PE" altLang="es-PE"/>
              <a:t>¿Para el humano es fácil identificar estos caracterés?</a:t>
            </a:r>
          </a:p>
        </p:txBody>
      </p:sp>
      <p:pic>
        <p:nvPicPr>
          <p:cNvPr id="33796" name="Picture 6" descr="http://mywheel.net/blog/wp-content/uploads/2007/12/50739.gif">
            <a:extLst>
              <a:ext uri="{FF2B5EF4-FFF2-40B4-BE49-F238E27FC236}">
                <a16:creationId xmlns:a16="http://schemas.microsoft.com/office/drawing/2014/main" id="{5BA41420-1116-4EDA-94EB-9783F10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143000"/>
            <a:ext cx="54483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BBBE2F4-59DC-6EB6-BE57-8BEA61DB6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PE"/>
              <a:t>Ejercicio 8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A15CF72-9E33-08FB-63EF-8D255233A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PE"/>
              <a:t>¿Cómo podemos clasificar a que grupo pertenece una noticia dado que solo conocemos el texto?</a:t>
            </a:r>
          </a:p>
        </p:txBody>
      </p:sp>
      <p:pic>
        <p:nvPicPr>
          <p:cNvPr id="34820" name="Picture 8" descr="http://news.google.es/images/news_es_es.gif">
            <a:hlinkClick r:id="rId2"/>
            <a:extLst>
              <a:ext uri="{FF2B5EF4-FFF2-40B4-BE49-F238E27FC236}">
                <a16:creationId xmlns:a16="http://schemas.microsoft.com/office/drawing/2014/main" id="{68BB0AC8-6192-913B-1A4C-A9D32D37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5429250"/>
            <a:ext cx="1952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7 Tabla">
            <a:extLst>
              <a:ext uri="{FF2B5EF4-FFF2-40B4-BE49-F238E27FC236}">
                <a16:creationId xmlns:a16="http://schemas.microsoft.com/office/drawing/2014/main" id="{BBCFB81F-BB39-D7AA-8BD4-41CB434B9CF0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2000250"/>
          <a:ext cx="6357937" cy="3840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5784">
                <a:tc>
                  <a:txBody>
                    <a:bodyPr/>
                    <a:lstStyle/>
                    <a:p>
                      <a:pPr algn="l"/>
                      <a:r>
                        <a:rPr lang="es-PE" sz="1200" dirty="0">
                          <a:hlinkClick r:id="rId4"/>
                        </a:rPr>
                        <a:t>Los jueces no irán a la huelga el día 18, aunque harán una ...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El Diario Montañés - hace 1 hora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El juez decano de Santander, José </a:t>
                      </a:r>
                      <a:r>
                        <a:rPr lang="es-PE" sz="1200" dirty="0" err="1"/>
                        <a:t>Arsuaga</a:t>
                      </a:r>
                      <a:r>
                        <a:rPr lang="es-PE" sz="1200" dirty="0"/>
                        <a:t>, y la jueza Nuria </a:t>
                      </a:r>
                      <a:r>
                        <a:rPr lang="es-PE" sz="1200" dirty="0" err="1"/>
                        <a:t>Perchín</a:t>
                      </a:r>
                      <a:r>
                        <a:rPr lang="es-PE" sz="1200" dirty="0"/>
                        <a:t> presidieron la reunión, a la que asistieron 38 magistrados. / PEDRIZA Los jueces de Cantabria han acordado por mayoría no ir a la huelga el próximo día 18 de febrero. ...</a:t>
                      </a:r>
                      <a:br>
                        <a:rPr lang="es-PE" sz="1200" dirty="0"/>
                      </a:br>
                      <a:r>
                        <a:rPr lang="es-PE" sz="1200" dirty="0">
                          <a:hlinkClick r:id="rId5"/>
                        </a:rPr>
                        <a:t>Sí a la huelga, pero con diálogo</a:t>
                      </a:r>
                      <a:r>
                        <a:rPr lang="es-PE" sz="1200" dirty="0"/>
                        <a:t> La Rioja</a:t>
                      </a:r>
                      <a:br>
                        <a:rPr lang="es-PE" sz="1200" dirty="0"/>
                      </a:br>
                      <a:r>
                        <a:rPr lang="es-PE" sz="1200" dirty="0">
                          <a:hlinkClick r:id="rId6"/>
                        </a:rPr>
                        <a:t>Quejas para un paro judicial</a:t>
                      </a:r>
                      <a:r>
                        <a:rPr lang="es-PE" sz="1200" dirty="0"/>
                        <a:t> El País (España)</a:t>
                      </a:r>
                      <a:br>
                        <a:rPr lang="es-PE" sz="1200" dirty="0"/>
                      </a:br>
                      <a:r>
                        <a:rPr lang="es-PE" sz="1200" dirty="0" err="1">
                          <a:hlinkClick r:id="rId7"/>
                        </a:rPr>
                        <a:t>EuropaSur</a:t>
                      </a:r>
                      <a:r>
                        <a:rPr lang="es-PE" sz="1200" dirty="0"/>
                        <a:t> - </a:t>
                      </a:r>
                      <a:r>
                        <a:rPr lang="es-PE" sz="1200" dirty="0">
                          <a:hlinkClick r:id="rId8"/>
                        </a:rPr>
                        <a:t>Terra España</a:t>
                      </a:r>
                      <a:r>
                        <a:rPr lang="es-PE" sz="1200" dirty="0"/>
                        <a:t> - </a:t>
                      </a:r>
                      <a:r>
                        <a:rPr lang="es-PE" sz="1200" dirty="0">
                          <a:hlinkClick r:id="rId9"/>
                        </a:rPr>
                        <a:t>RTVE</a:t>
                      </a:r>
                      <a:r>
                        <a:rPr lang="es-PE" sz="1200" dirty="0"/>
                        <a:t> - </a:t>
                      </a:r>
                      <a:r>
                        <a:rPr lang="es-PE" sz="1200" dirty="0">
                          <a:hlinkClick r:id="rId10"/>
                        </a:rPr>
                        <a:t>Hoy Digital</a:t>
                      </a:r>
                      <a:br>
                        <a:rPr lang="es-PE" sz="1200" dirty="0"/>
                      </a:br>
                      <a:r>
                        <a:rPr lang="es-PE" sz="1200" dirty="0">
                          <a:hlinkClick r:id="rId11"/>
                        </a:rPr>
                        <a:t>y 1.064 artículos relacionados »</a:t>
                      </a:r>
                      <a:endParaRPr lang="es-PE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514">
                <a:tc>
                  <a:txBody>
                    <a:bodyPr/>
                    <a:lstStyle/>
                    <a:p>
                      <a:pPr algn="l"/>
                      <a:endParaRPr lang="es-PE" sz="1200" dirty="0">
                        <a:hlinkClick r:id="rId12"/>
                      </a:endParaRPr>
                    </a:p>
                    <a:p>
                      <a:pPr algn="l"/>
                      <a:br>
                        <a:rPr lang="es-PE" sz="1200" dirty="0">
                          <a:hlinkClick r:id="rId12"/>
                        </a:rPr>
                      </a:br>
                      <a:r>
                        <a:rPr lang="es-PE" sz="1200" dirty="0">
                          <a:hlinkClick r:id="rId12"/>
                        </a:rPr>
                        <a:t>El </a:t>
                      </a:r>
                      <a:r>
                        <a:rPr lang="es-PE" sz="1200" dirty="0" err="1">
                          <a:hlinkClick r:id="rId12"/>
                        </a:rPr>
                        <a:t>Economista.com.mx</a:t>
                      </a:r>
                      <a:r>
                        <a:rPr lang="es-PE" sz="1200" dirty="0" err="1">
                          <a:hlinkClick r:id="rId13"/>
                        </a:rPr>
                        <a:t>La</a:t>
                      </a:r>
                      <a:r>
                        <a:rPr lang="es-PE" sz="1200" dirty="0">
                          <a:hlinkClick r:id="rId13"/>
                        </a:rPr>
                        <a:t> UE pide a Israel abrir paso sin límites a la ayuda a la franja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El País (España) - hace 29 minutos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La Unión Europea ha pedido a la ministra de Exteriores de Israel, </a:t>
                      </a:r>
                      <a:r>
                        <a:rPr lang="es-PE" sz="1200" dirty="0" err="1"/>
                        <a:t>Tzipi</a:t>
                      </a:r>
                      <a:r>
                        <a:rPr lang="es-PE" sz="1200" dirty="0"/>
                        <a:t> </a:t>
                      </a:r>
                      <a:r>
                        <a:rPr lang="es-PE" sz="1200" dirty="0" err="1"/>
                        <a:t>Livni</a:t>
                      </a:r>
                      <a:r>
                        <a:rPr lang="es-PE" sz="1200" dirty="0"/>
                        <a:t>, que consolide la paz, abra Gaza y permita la entrada de alimentos, medicinas y agua sin límite. </a:t>
                      </a:r>
                      <a:r>
                        <a:rPr lang="es-PE" sz="1200" dirty="0" err="1"/>
                        <a:t>Livni</a:t>
                      </a:r>
                      <a:r>
                        <a:rPr lang="es-PE" sz="1200" dirty="0"/>
                        <a:t> mantuvo ayer un encuentro con los ministros de Exteriores de los ...</a:t>
                      </a:r>
                      <a:br>
                        <a:rPr lang="es-PE" sz="1200" dirty="0"/>
                      </a:br>
                      <a:r>
                        <a:rPr lang="es-PE" sz="1200" dirty="0">
                          <a:hlinkClick r:id="rId14"/>
                        </a:rPr>
                        <a:t>Israel permitirá la entrada de ayuda humanitaria en Gaza</a:t>
                      </a:r>
                      <a:r>
                        <a:rPr lang="es-PE" sz="1200" dirty="0"/>
                        <a:t> </a:t>
                      </a:r>
                      <a:r>
                        <a:rPr lang="es-PE" sz="1200" dirty="0" err="1"/>
                        <a:t>ABC.es</a:t>
                      </a:r>
                      <a:br>
                        <a:rPr lang="es-PE" sz="1200" dirty="0"/>
                      </a:br>
                      <a:r>
                        <a:rPr lang="es-PE" sz="1200" dirty="0">
                          <a:hlinkClick r:id="rId15"/>
                        </a:rPr>
                        <a:t>Jefe ONU busca explicación israelí por ataque a colegios en Gaza</a:t>
                      </a:r>
                      <a:r>
                        <a:rPr lang="es-PE" sz="1200" dirty="0"/>
                        <a:t> Reuters América Latina</a:t>
                      </a:r>
                      <a:br>
                        <a:rPr lang="es-PE" sz="1200" dirty="0"/>
                      </a:br>
                      <a:r>
                        <a:rPr lang="es-PE" sz="1200" dirty="0">
                          <a:hlinkClick r:id="rId16"/>
                        </a:rPr>
                        <a:t>Pueblo en </a:t>
                      </a:r>
                      <a:r>
                        <a:rPr lang="es-PE" sz="1200" dirty="0" err="1">
                          <a:hlinkClick r:id="rId16"/>
                        </a:rPr>
                        <a:t>linea</a:t>
                      </a:r>
                      <a:r>
                        <a:rPr lang="es-PE" sz="1200" dirty="0"/>
                        <a:t> - </a:t>
                      </a:r>
                      <a:r>
                        <a:rPr lang="es-PE" sz="1200" dirty="0">
                          <a:hlinkClick r:id="rId17"/>
                        </a:rPr>
                        <a:t>Univisión</a:t>
                      </a:r>
                      <a:r>
                        <a:rPr lang="es-PE" sz="1200" dirty="0"/>
                        <a:t> - </a:t>
                      </a:r>
                      <a:r>
                        <a:rPr lang="es-PE" sz="1200" dirty="0">
                          <a:hlinkClick r:id="rId18"/>
                        </a:rPr>
                        <a:t>El Tiempo (Colombia)</a:t>
                      </a:r>
                      <a:r>
                        <a:rPr lang="es-PE" sz="1200" dirty="0"/>
                        <a:t> - </a:t>
                      </a:r>
                      <a:r>
                        <a:rPr lang="es-PE" sz="1200" dirty="0" err="1">
                          <a:hlinkClick r:id="rId19"/>
                        </a:rPr>
                        <a:t>TeleCinco</a:t>
                      </a:r>
                      <a:br>
                        <a:rPr lang="es-PE" sz="1200" dirty="0"/>
                      </a:br>
                      <a:r>
                        <a:rPr lang="es-PE" sz="1200" dirty="0">
                          <a:hlinkClick r:id="rId20"/>
                        </a:rPr>
                        <a:t>y 1.514 artículos relacionados »</a:t>
                      </a:r>
                      <a:endParaRPr lang="es-PE" sz="1200" dirty="0">
                        <a:latin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65">
                <a:tc>
                  <a:txBody>
                    <a:bodyPr/>
                    <a:lstStyle/>
                    <a:p>
                      <a:endParaRPr lang="es-PE" sz="1200" dirty="0">
                        <a:latin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2 Marcador de contenido">
            <a:extLst>
              <a:ext uri="{FF2B5EF4-FFF2-40B4-BE49-F238E27FC236}">
                <a16:creationId xmlns:a16="http://schemas.microsoft.com/office/drawing/2014/main" id="{D3B7D425-01C9-D843-7211-0A309343F04F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323850" y="1079500"/>
            <a:ext cx="4176713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s-PE" altLang="es-PE" sz="2400"/>
              <a:t>Obtener el histograma de palabras para encontrar patrones de comportamiento.</a:t>
            </a:r>
          </a:p>
        </p:txBody>
      </p:sp>
      <p:sp>
        <p:nvSpPr>
          <p:cNvPr id="35843" name="4 Marcador de contenido">
            <a:extLst>
              <a:ext uri="{FF2B5EF4-FFF2-40B4-BE49-F238E27FC236}">
                <a16:creationId xmlns:a16="http://schemas.microsoft.com/office/drawing/2014/main" id="{3DF897A1-A089-D4E6-A0C9-A4811E69F30C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648200" y="1079500"/>
            <a:ext cx="4176713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s-PE" altLang="es-PE" sz="2400"/>
              <a:t>Armar una red semántica de palabras relacionadas en una oración, incluir sinónimos, frases con significado propio, etc..</a:t>
            </a:r>
          </a:p>
        </p:txBody>
      </p:sp>
      <p:sp>
        <p:nvSpPr>
          <p:cNvPr id="35844" name="1 Título">
            <a:extLst>
              <a:ext uri="{FF2B5EF4-FFF2-40B4-BE49-F238E27FC236}">
                <a16:creationId xmlns:a16="http://schemas.microsoft.com/office/drawing/2014/main" id="{7FACEEAA-3AD7-CEC7-3024-A977AC14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9325" cy="646112"/>
          </a:xfrm>
          <a:ln>
            <a:prstDash val="solid"/>
          </a:ln>
        </p:spPr>
        <p:txBody>
          <a:bodyPr>
            <a:normAutofit fontScale="90000"/>
          </a:bodyPr>
          <a:lstStyle/>
          <a:p>
            <a:r>
              <a:rPr lang="es-ES" altLang="es-PE"/>
              <a:t>Ejercicio 9</a:t>
            </a:r>
            <a:endParaRPr lang="es-PE" altLang="es-PE"/>
          </a:p>
        </p:txBody>
      </p:sp>
      <p:pic>
        <p:nvPicPr>
          <p:cNvPr id="35845" name="Picture 2" descr="http://farm1.static.flickr.com/150/363535482_94bcaac3aa.jpg">
            <a:extLst>
              <a:ext uri="{FF2B5EF4-FFF2-40B4-BE49-F238E27FC236}">
                <a16:creationId xmlns:a16="http://schemas.microsoft.com/office/drawing/2014/main" id="{A2B76046-DCA4-7D02-5C2F-021D9BBC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214688"/>
            <a:ext cx="3354388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 descr="http://www.sce.carleton.ca/faculty/esfandiari/images/semantic-net.gif">
            <a:extLst>
              <a:ext uri="{FF2B5EF4-FFF2-40B4-BE49-F238E27FC236}">
                <a16:creationId xmlns:a16="http://schemas.microsoft.com/office/drawing/2014/main" id="{3814BB10-97A2-6738-5A57-67E549FB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86125"/>
            <a:ext cx="386397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Título">
            <a:extLst>
              <a:ext uri="{FF2B5EF4-FFF2-40B4-BE49-F238E27FC236}">
                <a16:creationId xmlns:a16="http://schemas.microsoft.com/office/drawing/2014/main" id="{C131EB99-A544-1C3E-B92A-3367F817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PE" altLang="es-PE"/>
              <a:t>Enfoques - Reconocimiento de Patrones</a:t>
            </a:r>
          </a:p>
        </p:txBody>
      </p:sp>
      <p:sp>
        <p:nvSpPr>
          <p:cNvPr id="36867" name="3 Marcador de contenido">
            <a:extLst>
              <a:ext uri="{FF2B5EF4-FFF2-40B4-BE49-F238E27FC236}">
                <a16:creationId xmlns:a16="http://schemas.microsoft.com/office/drawing/2014/main" id="{99F5A3DB-C06B-FBBD-E7A7-730D438E112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s-PE" altLang="es-PE" b="1"/>
              <a:t>Reconocimiento Estadístico de Patrones</a:t>
            </a:r>
            <a:r>
              <a:rPr lang="es-PE" altLang="es-PE"/>
              <a:t>.- Usa probabilidad y estadística, supone la existencia de </a:t>
            </a:r>
            <a:r>
              <a:rPr lang="es-PE" altLang="es-PE">
                <a:solidFill>
                  <a:srgbClr val="FF0000"/>
                </a:solidFill>
              </a:rPr>
              <a:t>distribuciones de probabilidad </a:t>
            </a:r>
            <a:r>
              <a:rPr lang="es-PE" altLang="es-PE"/>
              <a:t>a partir de ellas se hace el reconocimiento. Redes bayesianas.</a:t>
            </a:r>
          </a:p>
          <a:p>
            <a:endParaRPr lang="es-PE" altLang="es-PE" b="1"/>
          </a:p>
          <a:p>
            <a:r>
              <a:rPr lang="es-PE" altLang="es-PE" b="1"/>
              <a:t>Reconocimiento Sintáctico de Patrones</a:t>
            </a:r>
            <a:r>
              <a:rPr lang="es-PE" altLang="es-PE"/>
              <a:t>.- Encuentra relaciones estructurales, utilizando teoría de lenguajes formales, construye una </a:t>
            </a:r>
            <a:r>
              <a:rPr lang="es-PE" altLang="es-PE">
                <a:solidFill>
                  <a:srgbClr val="FF0000"/>
                </a:solidFill>
              </a:rPr>
              <a:t>gramática</a:t>
            </a:r>
            <a:r>
              <a:rPr lang="es-PE" altLang="es-PE"/>
              <a:t> que describe la estructura de objetos. Sistemas basados en conocimiento.</a:t>
            </a:r>
          </a:p>
          <a:p>
            <a:endParaRPr lang="es-PE" altLang="es-PE" b="1"/>
          </a:p>
          <a:p>
            <a:r>
              <a:rPr lang="es-PE" altLang="es-PE" b="1"/>
              <a:t>Redes Neuronales</a:t>
            </a:r>
            <a:r>
              <a:rPr lang="es-PE" altLang="es-PE"/>
              <a:t>.- Dada una arquitectura, las red es “</a:t>
            </a:r>
            <a:r>
              <a:rPr lang="es-PE" altLang="es-PE">
                <a:solidFill>
                  <a:srgbClr val="FF0000"/>
                </a:solidFill>
              </a:rPr>
              <a:t>entrenada</a:t>
            </a:r>
            <a:r>
              <a:rPr lang="es-PE" altLang="es-PE"/>
              <a:t>” para entregar una respuesta cuando se le presentan determinados valores.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D605FF-A373-5EA3-40B9-372F0F22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/>
          <a:lstStyle/>
          <a:p>
            <a:pPr eaLnBrk="1" hangingPunct="1"/>
            <a:r>
              <a:rPr lang="es-ES" altLang="es-PE" sz="2800"/>
              <a:t>Bibliografía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5BED5CA-5514-5FA3-7D82-E9C902516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79500"/>
            <a:ext cx="8567738" cy="528478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63538" indent="-363538" algn="just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•"/>
              <a:defRPr/>
            </a:pPr>
            <a:r>
              <a:rPr lang="es-ES" dirty="0">
                <a:solidFill>
                  <a:srgbClr val="C00000"/>
                </a:solidFill>
              </a:rPr>
              <a:t>Data </a:t>
            </a:r>
            <a:r>
              <a:rPr lang="es-ES" dirty="0" err="1">
                <a:solidFill>
                  <a:srgbClr val="C00000"/>
                </a:solidFill>
              </a:rPr>
              <a:t>Mining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Practical</a:t>
            </a:r>
            <a:r>
              <a:rPr lang="es-ES" dirty="0">
                <a:solidFill>
                  <a:srgbClr val="C00000"/>
                </a:solidFill>
              </a:rPr>
              <a:t> Machine </a:t>
            </a:r>
            <a:r>
              <a:rPr lang="es-ES" dirty="0" err="1">
                <a:solidFill>
                  <a:srgbClr val="C00000"/>
                </a:solidFill>
              </a:rPr>
              <a:t>Learning</a:t>
            </a:r>
            <a:r>
              <a:rPr lang="es-ES" dirty="0">
                <a:solidFill>
                  <a:srgbClr val="C00000"/>
                </a:solidFill>
              </a:rPr>
              <a:t> Tools and </a:t>
            </a:r>
            <a:r>
              <a:rPr lang="es-ES" dirty="0" err="1">
                <a:solidFill>
                  <a:srgbClr val="C00000"/>
                </a:solidFill>
              </a:rPr>
              <a:t>Techniques</a:t>
            </a:r>
            <a:r>
              <a:rPr lang="es-ES" dirty="0">
                <a:solidFill>
                  <a:srgbClr val="C00000"/>
                </a:solidFill>
              </a:rPr>
              <a:t>. </a:t>
            </a:r>
            <a:r>
              <a:rPr lang="es-ES" dirty="0" err="1"/>
              <a:t>Ian</a:t>
            </a:r>
            <a:r>
              <a:rPr lang="es-ES" dirty="0"/>
              <a:t> H. </a:t>
            </a:r>
            <a:r>
              <a:rPr lang="es-ES" dirty="0" err="1"/>
              <a:t>Witten</a:t>
            </a:r>
            <a:r>
              <a:rPr lang="es-ES" dirty="0"/>
              <a:t>, </a:t>
            </a:r>
            <a:r>
              <a:rPr lang="es-ES" dirty="0" err="1"/>
              <a:t>Eibe</a:t>
            </a:r>
            <a:r>
              <a:rPr lang="es-ES" dirty="0"/>
              <a:t> Frank. Morgan </a:t>
            </a:r>
            <a:r>
              <a:rPr lang="es-ES" dirty="0" err="1"/>
              <a:t>Kaufmann</a:t>
            </a:r>
            <a:r>
              <a:rPr lang="es-ES" dirty="0"/>
              <a:t>; </a:t>
            </a:r>
            <a:r>
              <a:rPr lang="es-ES" dirty="0" err="1"/>
              <a:t>2st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 (June 8, 2005). 560 pp.</a:t>
            </a:r>
          </a:p>
          <a:p>
            <a:pPr marL="363538" indent="-363538" algn="just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•"/>
              <a:defRPr/>
            </a:pPr>
            <a:endParaRPr lang="es-ES" dirty="0"/>
          </a:p>
          <a:p>
            <a:pPr marL="363538" indent="-363538" algn="just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•"/>
              <a:defRPr/>
            </a:pPr>
            <a:r>
              <a:rPr lang="pt-BR" dirty="0">
                <a:solidFill>
                  <a:srgbClr val="C00000"/>
                </a:solidFill>
              </a:rPr>
              <a:t>Data </a:t>
            </a:r>
            <a:r>
              <a:rPr lang="pt-BR" dirty="0" err="1">
                <a:solidFill>
                  <a:srgbClr val="C00000"/>
                </a:solidFill>
              </a:rPr>
              <a:t>Mining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with</a:t>
            </a:r>
            <a:r>
              <a:rPr lang="pt-BR" dirty="0">
                <a:solidFill>
                  <a:srgbClr val="C00000"/>
                </a:solidFill>
              </a:rPr>
              <a:t> SQL Server 2005. </a:t>
            </a:r>
            <a:r>
              <a:rPr lang="pt-BR" dirty="0" err="1"/>
              <a:t>ZhaoHui</a:t>
            </a:r>
            <a:r>
              <a:rPr lang="pt-BR" dirty="0"/>
              <a:t> </a:t>
            </a:r>
            <a:r>
              <a:rPr lang="pt-BR" dirty="0" err="1"/>
              <a:t>Tang</a:t>
            </a:r>
            <a:r>
              <a:rPr lang="pt-BR" dirty="0"/>
              <a:t>, Jamie </a:t>
            </a:r>
            <a:r>
              <a:rPr lang="pt-BR" dirty="0" err="1"/>
              <a:t>MacLennan</a:t>
            </a:r>
            <a:r>
              <a:rPr lang="pt-BR" dirty="0"/>
              <a:t>. </a:t>
            </a:r>
            <a:r>
              <a:rPr lang="pt-BR" dirty="0" err="1"/>
              <a:t>Wiley</a:t>
            </a:r>
            <a:r>
              <a:rPr lang="pt-BR" dirty="0"/>
              <a:t> </a:t>
            </a:r>
            <a:r>
              <a:rPr lang="pt-BR" dirty="0" err="1"/>
              <a:t>Publishing</a:t>
            </a:r>
            <a:r>
              <a:rPr lang="pt-BR" dirty="0"/>
              <a:t> Inc. (2004). </a:t>
            </a:r>
            <a:endParaRPr lang="es-PE" dirty="0"/>
          </a:p>
          <a:p>
            <a:pPr marL="363538" indent="-363538" algn="just" eaLnBrk="1" hangingPunct="1">
              <a:buFont typeface="Arial" charset="0"/>
              <a:buChar char="•"/>
              <a:defRPr/>
            </a:pPr>
            <a:endParaRPr lang="es-ES" dirty="0">
              <a:latin typeface="Arial" charset="0"/>
              <a:cs typeface="Arial" charset="0"/>
            </a:endParaRPr>
          </a:p>
          <a:p>
            <a:pPr marL="363538" indent="-363538" algn="just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•"/>
              <a:defRPr/>
            </a:pPr>
            <a:r>
              <a:rPr lang="es-ES" dirty="0">
                <a:solidFill>
                  <a:srgbClr val="C00000"/>
                </a:solidFill>
              </a:rPr>
              <a:t>Data </a:t>
            </a:r>
            <a:r>
              <a:rPr lang="es-ES" dirty="0" err="1">
                <a:solidFill>
                  <a:srgbClr val="C00000"/>
                </a:solidFill>
              </a:rPr>
              <a:t>Mining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Concepts</a:t>
            </a:r>
            <a:r>
              <a:rPr lang="es-ES" dirty="0">
                <a:solidFill>
                  <a:srgbClr val="C00000"/>
                </a:solidFill>
              </a:rPr>
              <a:t> and </a:t>
            </a:r>
            <a:r>
              <a:rPr lang="es-ES" dirty="0" err="1">
                <a:solidFill>
                  <a:srgbClr val="C00000"/>
                </a:solidFill>
              </a:rPr>
              <a:t>Techniques</a:t>
            </a:r>
            <a:r>
              <a:rPr lang="es-ES" dirty="0">
                <a:solidFill>
                  <a:srgbClr val="C00000"/>
                </a:solidFill>
              </a:rPr>
              <a:t>, </a:t>
            </a:r>
            <a:r>
              <a:rPr lang="es-ES" dirty="0" err="1"/>
              <a:t>Jiawei</a:t>
            </a:r>
            <a:r>
              <a:rPr lang="es-ES" dirty="0"/>
              <a:t> Han, </a:t>
            </a:r>
            <a:r>
              <a:rPr lang="es-ES" dirty="0" err="1"/>
              <a:t>Micheline</a:t>
            </a:r>
            <a:r>
              <a:rPr lang="es-ES" dirty="0"/>
              <a:t> </a:t>
            </a:r>
            <a:r>
              <a:rPr lang="es-ES" dirty="0" err="1"/>
              <a:t>Kamber</a:t>
            </a:r>
            <a:r>
              <a:rPr lang="es-ES" dirty="0"/>
              <a:t>. Morgan </a:t>
            </a:r>
            <a:r>
              <a:rPr lang="es-ES" dirty="0" err="1"/>
              <a:t>Kaufmann</a:t>
            </a:r>
            <a:r>
              <a:rPr lang="es-ES" dirty="0"/>
              <a:t>; </a:t>
            </a:r>
            <a:r>
              <a:rPr lang="es-ES" dirty="0" err="1"/>
              <a:t>1st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 (</a:t>
            </a:r>
            <a:r>
              <a:rPr lang="es-ES" dirty="0" err="1"/>
              <a:t>August</a:t>
            </a:r>
            <a:r>
              <a:rPr lang="es-ES" dirty="0"/>
              <a:t>, 2000), 500 pp.</a:t>
            </a:r>
          </a:p>
          <a:p>
            <a:pPr marL="363538" indent="-363538" algn="just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Char char="•"/>
              <a:defRPr/>
            </a:pPr>
            <a:endParaRPr lang="es-ES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marL="363538" indent="-363538" algn="just" eaLnBrk="1" hangingPunct="1">
              <a:buFont typeface="Arial" charset="0"/>
              <a:buChar char="•"/>
              <a:defRPr/>
            </a:pPr>
            <a:r>
              <a:rPr lang="es-ES" dirty="0">
                <a:solidFill>
                  <a:srgbClr val="C00000"/>
                </a:solidFill>
                <a:latin typeface="Arial" charset="0"/>
                <a:cs typeface="Arial" charset="0"/>
              </a:rPr>
              <a:t>Introducción a la minería de datos</a:t>
            </a:r>
            <a:r>
              <a:rPr lang="es-ES" dirty="0">
                <a:latin typeface="Arial" charset="0"/>
                <a:cs typeface="Arial" charset="0"/>
              </a:rPr>
              <a:t>. J. Hernández, J. Ramírez.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4AD08A15-9265-F1ED-21A0-3A1EF4963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1446212"/>
          </a:xfrm>
        </p:spPr>
        <p:txBody>
          <a:bodyPr/>
          <a:lstStyle/>
          <a:p>
            <a:pPr>
              <a:defRPr/>
            </a:pPr>
            <a:r>
              <a:rPr lang="es-PE" b="1" dirty="0">
                <a:solidFill>
                  <a:srgbClr val="002060"/>
                </a:solidFill>
              </a:rPr>
              <a:t>PREGUNTAS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960D19-87B8-FE3B-C5AC-18D4268CA91C}"/>
              </a:ext>
            </a:extLst>
          </p:cNvPr>
          <p:cNvSpPr txBox="1"/>
          <p:nvPr/>
        </p:nvSpPr>
        <p:spPr>
          <a:xfrm>
            <a:off x="1905000" y="1676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VIDEO DE RECONOCIMIENTO DE PATRONES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051DB6-EBBF-E147-5176-9830A2552DDF}"/>
              </a:ext>
            </a:extLst>
          </p:cNvPr>
          <p:cNvSpPr txBox="1"/>
          <p:nvPr/>
        </p:nvSpPr>
        <p:spPr>
          <a:xfrm>
            <a:off x="2286000" y="3886200"/>
            <a:ext cx="579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002060"/>
                </a:solidFill>
              </a:rPr>
              <a:t>https://www.youtube.com/watch?v=I51Imd68fM0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CA524D-6C38-5169-0DF9-9122B48DF2B9}"/>
              </a:ext>
            </a:extLst>
          </p:cNvPr>
          <p:cNvSpPr txBox="1"/>
          <p:nvPr/>
        </p:nvSpPr>
        <p:spPr>
          <a:xfrm>
            <a:off x="2514600" y="2719744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00B050"/>
                </a:solidFill>
              </a:rPr>
              <a:t>https://www.youtube.com/watch?v=MRIv2IwFTPg</a:t>
            </a:r>
          </a:p>
        </p:txBody>
      </p:sp>
    </p:spTree>
    <p:extLst>
      <p:ext uri="{BB962C8B-B14F-4D97-AF65-F5344CB8AC3E}">
        <p14:creationId xmlns:p14="http://schemas.microsoft.com/office/powerpoint/2010/main" val="2088810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47F2D-EB3B-9B0B-6ED4-B2A260372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7327605" cy="1646302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</a:t>
            </a:r>
            <a:r>
              <a:rPr lang="es-PE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Reconocimiento de patrones. </a:t>
            </a:r>
            <a:br>
              <a:rPr lang="es-PE" sz="6000" dirty="0">
                <a:solidFill>
                  <a:srgbClr val="002060"/>
                </a:solidFill>
              </a:rPr>
            </a:br>
            <a:endParaRPr lang="es-PE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12E57-4351-ED9C-DF2F-063F9904C6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3444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54" name="Rectangle 22">
            <a:extLst>
              <a:ext uri="{FF2B5EF4-FFF2-40B4-BE49-F238E27FC236}">
                <a16:creationId xmlns:a16="http://schemas.microsoft.com/office/drawing/2014/main" id="{7F34228C-4763-9DCC-1E70-84FD07F1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971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s-ES" altLang="es-PE" sz="2800">
                <a:solidFill>
                  <a:schemeClr val="accent2"/>
                </a:solidFill>
                <a:latin typeface="Tahoma" panose="020B0604030504040204" pitchFamily="34" charset="0"/>
              </a:rPr>
              <a:t>Introducción a las Redes Neuronales</a:t>
            </a:r>
            <a:endParaRPr lang="es-PE" altLang="es-PE" sz="28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453656" name="Rectangle 24">
            <a:extLst>
              <a:ext uri="{FF2B5EF4-FFF2-40B4-BE49-F238E27FC236}">
                <a16:creationId xmlns:a16="http://schemas.microsoft.com/office/drawing/2014/main" id="{4495300A-91F1-91EC-95E6-02EA12BC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52475"/>
            <a:ext cx="820896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9600" rIns="36000" bIns="39600" anchor="ctr">
            <a:spAutoFit/>
          </a:bodyPr>
          <a:lstStyle/>
          <a:p>
            <a:pPr algn="ctr"/>
            <a:r>
              <a:rPr lang="es-ES" altLang="es-PE" sz="3600">
                <a:latin typeface="Tahoma" panose="020B0604030504040204" pitchFamily="34" charset="0"/>
              </a:rPr>
              <a:t>SISTEMAS INTELIGENTES</a:t>
            </a:r>
            <a:endParaRPr lang="es-PE" altLang="es-PE" sz="3600">
              <a:latin typeface="Tahoma" panose="020B0604030504040204" pitchFamily="34" charset="0"/>
            </a:endParaRPr>
          </a:p>
        </p:txBody>
      </p:sp>
      <p:sp>
        <p:nvSpPr>
          <p:cNvPr id="453657" name="Line 25">
            <a:extLst>
              <a:ext uri="{FF2B5EF4-FFF2-40B4-BE49-F238E27FC236}">
                <a16:creationId xmlns:a16="http://schemas.microsoft.com/office/drawing/2014/main" id="{8E016427-21EA-A2AA-3500-90D9225745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1698625"/>
            <a:ext cx="80645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53658" name="Line 26">
            <a:extLst>
              <a:ext uri="{FF2B5EF4-FFF2-40B4-BE49-F238E27FC236}">
                <a16:creationId xmlns:a16="http://schemas.microsoft.com/office/drawing/2014/main" id="{D2E67A36-67AB-A17B-87F1-E708AB99B8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3284538"/>
            <a:ext cx="80645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pic>
        <p:nvPicPr>
          <p:cNvPr id="453663" name="Picture 31">
            <a:extLst>
              <a:ext uri="{FF2B5EF4-FFF2-40B4-BE49-F238E27FC236}">
                <a16:creationId xmlns:a16="http://schemas.microsoft.com/office/drawing/2014/main" id="{B3240820-F629-053A-B954-9A4D1B3EB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429000"/>
            <a:ext cx="3097212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8BE3D2-2D9E-4ACA-8EF2-143031F5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602521"/>
            <a:ext cx="6334125" cy="32289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F15CB3-9666-475F-AE27-FE9EBC25E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329"/>
            <a:ext cx="5876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4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A240ADE0-98FB-CB35-D922-7C5459216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98463"/>
            <a:ext cx="8229600" cy="641350"/>
          </a:xfrm>
        </p:spPr>
        <p:txBody>
          <a:bodyPr>
            <a:normAutofit fontScale="90000"/>
          </a:bodyPr>
          <a:lstStyle/>
          <a:p>
            <a:r>
              <a:rPr lang="es-ES" altLang="es-PE"/>
              <a:t>Tabla de Contenido</a:t>
            </a:r>
            <a:endParaRPr lang="es-PE" altLang="es-PE"/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6223998A-D2E4-4AF9-7F2C-0A3F1B3D6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232775" cy="504031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s-ES" altLang="es-PE">
                <a:hlinkClick r:id="rId2" action="ppaction://hlinksldjump"/>
              </a:rPr>
              <a:t>Objetivos</a:t>
            </a:r>
            <a:endParaRPr lang="es-ES" altLang="es-PE"/>
          </a:p>
          <a:p>
            <a:pPr marL="533400" indent="-533400">
              <a:buFontTx/>
              <a:buAutoNum type="arabicPeriod"/>
            </a:pPr>
            <a:r>
              <a:rPr lang="es-ES" altLang="es-PE">
                <a:hlinkClick r:id="rId3" action="ppaction://hlinksldjump"/>
              </a:rPr>
              <a:t>Neuronas Naturales</a:t>
            </a:r>
            <a:endParaRPr lang="es-ES" altLang="es-PE"/>
          </a:p>
          <a:p>
            <a:pPr marL="533400" indent="-533400">
              <a:buFontTx/>
              <a:buAutoNum type="arabicPeriod"/>
            </a:pPr>
            <a:r>
              <a:rPr lang="es-ES" altLang="es-PE">
                <a:hlinkClick r:id="rId4" action="ppaction://hlinksldjump"/>
              </a:rPr>
              <a:t>Inteligencia Artificial</a:t>
            </a:r>
            <a:endParaRPr lang="es-ES" altLang="es-PE"/>
          </a:p>
          <a:p>
            <a:pPr marL="533400" indent="-533400">
              <a:buFontTx/>
              <a:buAutoNum type="arabicPeriod"/>
            </a:pPr>
            <a:r>
              <a:rPr lang="es-ES" altLang="es-PE">
                <a:hlinkClick r:id="rId5" action="ppaction://hlinksldjump"/>
              </a:rPr>
              <a:t>Redes Neuronales</a:t>
            </a:r>
            <a:endParaRPr lang="es-ES" altLang="es-PE"/>
          </a:p>
          <a:p>
            <a:pPr marL="533400" indent="-533400">
              <a:buFontTx/>
              <a:buAutoNum type="arabicPeriod"/>
            </a:pPr>
            <a:r>
              <a:rPr lang="es-ES" altLang="es-PE">
                <a:hlinkClick r:id="rId6" action="ppaction://hlinksldjump"/>
              </a:rPr>
              <a:t>Aplicaciones</a:t>
            </a:r>
            <a:endParaRPr lang="es-ES" altLang="es-PE"/>
          </a:p>
          <a:p>
            <a:pPr marL="533400" indent="-533400">
              <a:buFontTx/>
              <a:buAutoNum type="arabicPeriod"/>
            </a:pPr>
            <a:r>
              <a:rPr lang="es-ES" altLang="es-PE">
                <a:hlinkClick r:id="rId7" action="ppaction://hlinksldjump"/>
              </a:rPr>
              <a:t>Tipos de Redes Neuronales</a:t>
            </a:r>
            <a:endParaRPr lang="es-ES" altLang="es-PE"/>
          </a:p>
          <a:p>
            <a:pPr marL="914400" lvl="1" indent="-457200">
              <a:buFontTx/>
              <a:buChar char="•"/>
            </a:pPr>
            <a:r>
              <a:rPr lang="es-ES" altLang="es-PE">
                <a:hlinkClick r:id="rId8" action="ppaction://hlinksldjump"/>
              </a:rPr>
              <a:t>Redes de Nivel Simple</a:t>
            </a:r>
            <a:endParaRPr lang="es-ES" altLang="es-PE"/>
          </a:p>
          <a:p>
            <a:pPr marL="914400" lvl="1" indent="-457200">
              <a:buFontTx/>
              <a:buChar char="•"/>
            </a:pPr>
            <a:r>
              <a:rPr lang="es-ES" altLang="es-PE">
                <a:hlinkClick r:id="rId8" action="ppaction://hlinksldjump"/>
              </a:rPr>
              <a:t>Redes de Nivel Múltiple</a:t>
            </a:r>
            <a:endParaRPr lang="es-PE" altLang="es-P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A0D6C68-0B6F-35D2-A65F-8DA355966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Objetivos</a:t>
            </a:r>
            <a:endParaRPr lang="es-PE" altLang="es-PE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97B73411-E3E0-4E83-8D8F-E4B8D5D83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altLang="es-PE"/>
              <a:t>Presentar a las redes neuronales como una técnica inspirada en las neuronas naturales.</a:t>
            </a:r>
          </a:p>
          <a:p>
            <a:pPr algn="just"/>
            <a:r>
              <a:rPr lang="es-ES" altLang="es-PE"/>
              <a:t>Presentar el modelo matemático de las redes neuronales.</a:t>
            </a:r>
          </a:p>
          <a:p>
            <a:pPr algn="just"/>
            <a:r>
              <a:rPr lang="es-ES" altLang="es-PE"/>
              <a:t>Exponer las redes neuronales de nivel simple y de múltiples nivel.</a:t>
            </a:r>
          </a:p>
          <a:p>
            <a:pPr algn="just"/>
            <a:endParaRPr lang="es-MX" altLang="es-P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312D580A-386F-69F5-4D40-BA1D6AB4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616075"/>
            <a:ext cx="8569325" cy="762000"/>
          </a:xfrm>
        </p:spPr>
        <p:txBody>
          <a:bodyPr/>
          <a:lstStyle/>
          <a:p>
            <a:r>
              <a:rPr lang="es-ES_tradnl" altLang="es-PE" sz="4400" b="1">
                <a:solidFill>
                  <a:srgbClr val="FF3300"/>
                </a:solidFill>
              </a:rPr>
              <a:t>NEURONAS NATURALES</a:t>
            </a:r>
            <a:endParaRPr lang="es-ES" altLang="es-PE" sz="4400" b="1">
              <a:solidFill>
                <a:srgbClr val="FF3300"/>
              </a:solidFill>
            </a:endParaRPr>
          </a:p>
        </p:txBody>
      </p:sp>
      <p:pic>
        <p:nvPicPr>
          <p:cNvPr id="542723" name="Picture 3">
            <a:extLst>
              <a:ext uri="{FF2B5EF4-FFF2-40B4-BE49-F238E27FC236}">
                <a16:creationId xmlns:a16="http://schemas.microsoft.com/office/drawing/2014/main" id="{07EC4DAF-8103-4569-0DFA-FAC51724F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6400" y="2368550"/>
            <a:ext cx="3081338" cy="3209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EA431624-B1F1-80CD-8E26-C55B9172E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Cerebro Humano</a:t>
            </a:r>
          </a:p>
        </p:txBody>
      </p:sp>
      <p:sp>
        <p:nvSpPr>
          <p:cNvPr id="510980" name="Rectangle 4">
            <a:extLst>
              <a:ext uri="{FF2B5EF4-FFF2-40B4-BE49-F238E27FC236}">
                <a16:creationId xmlns:a16="http://schemas.microsoft.com/office/drawing/2014/main" id="{D5DB7454-A3C9-9458-F79D-C4650830E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7763" y="981075"/>
            <a:ext cx="2651125" cy="5327650"/>
          </a:xfrm>
        </p:spPr>
        <p:txBody>
          <a:bodyPr/>
          <a:lstStyle/>
          <a:p>
            <a:pPr marL="180975" indent="-180975">
              <a:lnSpc>
                <a:spcPct val="90000"/>
              </a:lnSpc>
              <a:buClr>
                <a:srgbClr val="CC3300"/>
              </a:buClr>
            </a:pPr>
            <a:r>
              <a:rPr lang="es-ES" altLang="es-PE" sz="1800"/>
              <a:t>10</a:t>
            </a:r>
            <a:r>
              <a:rPr lang="es-ES" altLang="es-PE" sz="1800" baseline="30000"/>
              <a:t>11</a:t>
            </a:r>
            <a:r>
              <a:rPr lang="es-ES" altLang="es-PE" sz="1800"/>
              <a:t> Neuronas (procesadores)</a:t>
            </a:r>
          </a:p>
          <a:p>
            <a:pPr marL="180975" indent="-180975">
              <a:lnSpc>
                <a:spcPct val="90000"/>
              </a:lnSpc>
              <a:buClr>
                <a:srgbClr val="CC3300"/>
              </a:buClr>
            </a:pPr>
            <a:r>
              <a:rPr lang="es-ES" altLang="es-PE" sz="1800"/>
              <a:t>Poder desconocido</a:t>
            </a:r>
          </a:p>
          <a:p>
            <a:pPr marL="180975" indent="-180975">
              <a:lnSpc>
                <a:spcPct val="90000"/>
              </a:lnSpc>
              <a:buClr>
                <a:srgbClr val="CC3300"/>
              </a:buClr>
            </a:pPr>
            <a:r>
              <a:rPr lang="es-ES" altLang="es-PE" sz="1800"/>
              <a:t>1000 – 10000 conecciones por neurona</a:t>
            </a:r>
          </a:p>
          <a:p>
            <a:pPr marL="180975" indent="-180975">
              <a:lnSpc>
                <a:spcPct val="90000"/>
              </a:lnSpc>
              <a:buClr>
                <a:srgbClr val="CC3300"/>
              </a:buClr>
            </a:pPr>
            <a:r>
              <a:rPr lang="es-ES" altLang="es-PE" sz="1800"/>
              <a:t>Capacidad basada en las conexiones.</a:t>
            </a:r>
          </a:p>
          <a:p>
            <a:pPr marL="180975" indent="-180975">
              <a:lnSpc>
                <a:spcPct val="90000"/>
              </a:lnSpc>
              <a:buClr>
                <a:srgbClr val="CC3300"/>
              </a:buClr>
            </a:pPr>
            <a:r>
              <a:rPr lang="es-ES" altLang="es-PE" sz="1800"/>
              <a:t>Cada neurona es muy compleja.</a:t>
            </a:r>
          </a:p>
          <a:p>
            <a:pPr marL="180975" indent="-180975">
              <a:lnSpc>
                <a:spcPct val="90000"/>
              </a:lnSpc>
              <a:buClr>
                <a:srgbClr val="CC3300"/>
              </a:buClr>
            </a:pPr>
            <a:r>
              <a:rPr lang="es-ES" altLang="es-PE" sz="1800"/>
              <a:t>Almacenamiento redundante.</a:t>
            </a:r>
          </a:p>
          <a:p>
            <a:pPr marL="180975" indent="-180975">
              <a:lnSpc>
                <a:spcPct val="90000"/>
              </a:lnSpc>
              <a:buClr>
                <a:srgbClr val="CC3300"/>
              </a:buClr>
            </a:pPr>
            <a:r>
              <a:rPr lang="es-ES" altLang="es-PE" sz="1800"/>
              <a:t>No binario, no estable y no síncrono.</a:t>
            </a:r>
          </a:p>
        </p:txBody>
      </p:sp>
      <p:pic>
        <p:nvPicPr>
          <p:cNvPr id="510981" name="Picture 5">
            <a:extLst>
              <a:ext uri="{FF2B5EF4-FFF2-40B4-BE49-F238E27FC236}">
                <a16:creationId xmlns:a16="http://schemas.microsoft.com/office/drawing/2014/main" id="{1A27046D-C5AE-2274-CB93-8F620887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56197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681" name="Picture 41">
            <a:extLst>
              <a:ext uri="{FF2B5EF4-FFF2-40B4-BE49-F238E27FC236}">
                <a16:creationId xmlns:a16="http://schemas.microsoft.com/office/drawing/2014/main" id="{63F3F606-6480-2876-3B76-127E5684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852738"/>
            <a:ext cx="25241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6660" name="Line 20">
            <a:extLst>
              <a:ext uri="{FF2B5EF4-FFF2-40B4-BE49-F238E27FC236}">
                <a16:creationId xmlns:a16="http://schemas.microsoft.com/office/drawing/2014/main" id="{DE53EC38-D157-459F-879C-E3AAA390B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1773238"/>
            <a:ext cx="503237" cy="100806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496661" name="Text Box 21">
            <a:extLst>
              <a:ext uri="{FF2B5EF4-FFF2-40B4-BE49-F238E27FC236}">
                <a16:creationId xmlns:a16="http://schemas.microsoft.com/office/drawing/2014/main" id="{74B5C3A3-7E9A-D2B1-577C-E44BF840C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268413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PE" sz="2400" b="1">
                <a:latin typeface="Tahoma" panose="020B0604030504040204" pitchFamily="34" charset="0"/>
              </a:rPr>
              <a:t>Neuronas</a:t>
            </a:r>
            <a:endParaRPr lang="es-PE" altLang="es-PE" sz="2400" b="1">
              <a:latin typeface="Tahoma" panose="020B0604030504040204" pitchFamily="34" charset="0"/>
            </a:endParaRPr>
          </a:p>
        </p:txBody>
      </p:sp>
      <p:sp>
        <p:nvSpPr>
          <p:cNvPr id="496662" name="Rectangle 22">
            <a:extLst>
              <a:ext uri="{FF2B5EF4-FFF2-40B4-BE49-F238E27FC236}">
                <a16:creationId xmlns:a16="http://schemas.microsoft.com/office/drawing/2014/main" id="{1863BDBC-E95A-0E43-5046-18C15E932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7056" y="-203994"/>
            <a:ext cx="7886700" cy="1325563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pt-BR" altLang="es-PE" dirty="0"/>
              <a:t>¿</a:t>
            </a:r>
            <a:r>
              <a:rPr lang="pt-BR" altLang="es-PE" dirty="0" err="1"/>
              <a:t>Cómo</a:t>
            </a:r>
            <a:r>
              <a:rPr lang="pt-BR" altLang="es-PE" dirty="0"/>
              <a:t> funciona ?</a:t>
            </a:r>
          </a:p>
        </p:txBody>
      </p:sp>
      <p:sp>
        <p:nvSpPr>
          <p:cNvPr id="496664" name="Text Box 24">
            <a:extLst>
              <a:ext uri="{FF2B5EF4-FFF2-40B4-BE49-F238E27FC236}">
                <a16:creationId xmlns:a16="http://schemas.microsoft.com/office/drawing/2014/main" id="{A5ACAE22-8AAA-F9EE-B46D-A7CFF49C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3719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1600" b="1">
                <a:solidFill>
                  <a:srgbClr val="0000FF"/>
                </a:solidFill>
                <a:latin typeface="Tahoma" panose="020B0604030504040204" pitchFamily="34" charset="0"/>
              </a:rPr>
              <a:t>Color</a:t>
            </a:r>
          </a:p>
        </p:txBody>
      </p:sp>
      <p:sp>
        <p:nvSpPr>
          <p:cNvPr id="496665" name="Text Box 25">
            <a:extLst>
              <a:ext uri="{FF2B5EF4-FFF2-40B4-BE49-F238E27FC236}">
                <a16:creationId xmlns:a16="http://schemas.microsoft.com/office/drawing/2014/main" id="{1AC6BBF7-24CE-D1DE-3B44-9AE097AA9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717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1600" b="1">
                <a:solidFill>
                  <a:srgbClr val="006600"/>
                </a:solidFill>
                <a:latin typeface="Tahoma" panose="020B0604030504040204" pitchFamily="34" charset="0"/>
              </a:rPr>
              <a:t>Sabor</a:t>
            </a:r>
          </a:p>
        </p:txBody>
      </p:sp>
      <p:sp>
        <p:nvSpPr>
          <p:cNvPr id="496666" name="Text Box 26">
            <a:extLst>
              <a:ext uri="{FF2B5EF4-FFF2-40B4-BE49-F238E27FC236}">
                <a16:creationId xmlns:a16="http://schemas.microsoft.com/office/drawing/2014/main" id="{5F5312C5-2DDD-CC2D-ED53-3848E47C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099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1600" b="1">
                <a:solidFill>
                  <a:srgbClr val="CC00CC"/>
                </a:solidFill>
                <a:latin typeface="Tahoma" panose="020B0604030504040204" pitchFamily="34" charset="0"/>
              </a:rPr>
              <a:t>Olor</a:t>
            </a:r>
          </a:p>
        </p:txBody>
      </p:sp>
      <p:sp>
        <p:nvSpPr>
          <p:cNvPr id="496667" name="Text Box 27">
            <a:extLst>
              <a:ext uri="{FF2B5EF4-FFF2-40B4-BE49-F238E27FC236}">
                <a16:creationId xmlns:a16="http://schemas.microsoft.com/office/drawing/2014/main" id="{DA59C239-4F30-55E2-955B-6565CE76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0977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1600" b="1">
                <a:solidFill>
                  <a:srgbClr val="CC9900"/>
                </a:solidFill>
                <a:latin typeface="Tahoma" panose="020B0604030504040204" pitchFamily="34" charset="0"/>
              </a:rPr>
              <a:t>Sonido</a:t>
            </a:r>
          </a:p>
        </p:txBody>
      </p:sp>
      <p:sp>
        <p:nvSpPr>
          <p:cNvPr id="496668" name="Text Box 28">
            <a:extLst>
              <a:ext uri="{FF2B5EF4-FFF2-40B4-BE49-F238E27FC236}">
                <a16:creationId xmlns:a16="http://schemas.microsoft.com/office/drawing/2014/main" id="{8807C9CE-5EC4-EF40-8AC4-1F94CD9C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86375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1600" b="1">
                <a:solidFill>
                  <a:srgbClr val="660033"/>
                </a:solidFill>
                <a:latin typeface="Tahoma" panose="020B0604030504040204" pitchFamily="34" charset="0"/>
              </a:rPr>
              <a:t>Tersura</a:t>
            </a:r>
          </a:p>
        </p:txBody>
      </p:sp>
      <p:grpSp>
        <p:nvGrpSpPr>
          <p:cNvPr id="496679" name="Group 39">
            <a:extLst>
              <a:ext uri="{FF2B5EF4-FFF2-40B4-BE49-F238E27FC236}">
                <a16:creationId xmlns:a16="http://schemas.microsoft.com/office/drawing/2014/main" id="{4850B137-377B-FD58-729D-9C19BD6C6B77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2667000"/>
            <a:ext cx="5546725" cy="2257425"/>
            <a:chOff x="979" y="1680"/>
            <a:chExt cx="3494" cy="1422"/>
          </a:xfrm>
        </p:grpSpPr>
        <p:sp>
          <p:nvSpPr>
            <p:cNvPr id="496646" name="Freeform 6">
              <a:extLst>
                <a:ext uri="{FF2B5EF4-FFF2-40B4-BE49-F238E27FC236}">
                  <a16:creationId xmlns:a16="http://schemas.microsoft.com/office/drawing/2014/main" id="{09E8404F-943F-F0ED-FBCA-C21435F87E3D}"/>
                </a:ext>
              </a:extLst>
            </p:cNvPr>
            <p:cNvSpPr>
              <a:spLocks/>
            </p:cNvSpPr>
            <p:nvPr/>
          </p:nvSpPr>
          <p:spPr bwMode="auto">
            <a:xfrm rot="-509193">
              <a:off x="3928" y="2224"/>
              <a:ext cx="545" cy="363"/>
            </a:xfrm>
            <a:custGeom>
              <a:avLst/>
              <a:gdLst>
                <a:gd name="T0" fmla="*/ 18 w 1441"/>
                <a:gd name="T1" fmla="*/ 465 h 811"/>
                <a:gd name="T2" fmla="*/ 117 w 1441"/>
                <a:gd name="T3" fmla="*/ 456 h 811"/>
                <a:gd name="T4" fmla="*/ 234 w 1441"/>
                <a:gd name="T5" fmla="*/ 441 h 811"/>
                <a:gd name="T6" fmla="*/ 378 w 1441"/>
                <a:gd name="T7" fmla="*/ 414 h 811"/>
                <a:gd name="T8" fmla="*/ 540 w 1441"/>
                <a:gd name="T9" fmla="*/ 363 h 811"/>
                <a:gd name="T10" fmla="*/ 642 w 1441"/>
                <a:gd name="T11" fmla="*/ 336 h 811"/>
                <a:gd name="T12" fmla="*/ 738 w 1441"/>
                <a:gd name="T13" fmla="*/ 396 h 811"/>
                <a:gd name="T14" fmla="*/ 834 w 1441"/>
                <a:gd name="T15" fmla="*/ 450 h 811"/>
                <a:gd name="T16" fmla="*/ 945 w 1441"/>
                <a:gd name="T17" fmla="*/ 504 h 811"/>
                <a:gd name="T18" fmla="*/ 1053 w 1441"/>
                <a:gd name="T19" fmla="*/ 570 h 811"/>
                <a:gd name="T20" fmla="*/ 1098 w 1441"/>
                <a:gd name="T21" fmla="*/ 672 h 811"/>
                <a:gd name="T22" fmla="*/ 1137 w 1441"/>
                <a:gd name="T23" fmla="*/ 765 h 811"/>
                <a:gd name="T24" fmla="*/ 1134 w 1441"/>
                <a:gd name="T25" fmla="*/ 774 h 811"/>
                <a:gd name="T26" fmla="*/ 1104 w 1441"/>
                <a:gd name="T27" fmla="*/ 693 h 811"/>
                <a:gd name="T28" fmla="*/ 1137 w 1441"/>
                <a:gd name="T29" fmla="*/ 669 h 811"/>
                <a:gd name="T30" fmla="*/ 1236 w 1441"/>
                <a:gd name="T31" fmla="*/ 714 h 811"/>
                <a:gd name="T32" fmla="*/ 1248 w 1441"/>
                <a:gd name="T33" fmla="*/ 807 h 811"/>
                <a:gd name="T34" fmla="*/ 1230 w 1441"/>
                <a:gd name="T35" fmla="*/ 726 h 811"/>
                <a:gd name="T36" fmla="*/ 1281 w 1441"/>
                <a:gd name="T37" fmla="*/ 651 h 811"/>
                <a:gd name="T38" fmla="*/ 1281 w 1441"/>
                <a:gd name="T39" fmla="*/ 648 h 811"/>
                <a:gd name="T40" fmla="*/ 1209 w 1441"/>
                <a:gd name="T41" fmla="*/ 696 h 811"/>
                <a:gd name="T42" fmla="*/ 1125 w 1441"/>
                <a:gd name="T43" fmla="*/ 663 h 811"/>
                <a:gd name="T44" fmla="*/ 1068 w 1441"/>
                <a:gd name="T45" fmla="*/ 585 h 811"/>
                <a:gd name="T46" fmla="*/ 1017 w 1441"/>
                <a:gd name="T47" fmla="*/ 513 h 811"/>
                <a:gd name="T48" fmla="*/ 1092 w 1441"/>
                <a:gd name="T49" fmla="*/ 408 h 811"/>
                <a:gd name="T50" fmla="*/ 1164 w 1441"/>
                <a:gd name="T51" fmla="*/ 330 h 811"/>
                <a:gd name="T52" fmla="*/ 1278 w 1441"/>
                <a:gd name="T53" fmla="*/ 288 h 811"/>
                <a:gd name="T54" fmla="*/ 1383 w 1441"/>
                <a:gd name="T55" fmla="*/ 306 h 811"/>
                <a:gd name="T56" fmla="*/ 1416 w 1441"/>
                <a:gd name="T57" fmla="*/ 357 h 811"/>
                <a:gd name="T58" fmla="*/ 1413 w 1441"/>
                <a:gd name="T59" fmla="*/ 264 h 811"/>
                <a:gd name="T60" fmla="*/ 1422 w 1441"/>
                <a:gd name="T61" fmla="*/ 255 h 811"/>
                <a:gd name="T62" fmla="*/ 1353 w 1441"/>
                <a:gd name="T63" fmla="*/ 306 h 811"/>
                <a:gd name="T64" fmla="*/ 1332 w 1441"/>
                <a:gd name="T65" fmla="*/ 216 h 811"/>
                <a:gd name="T66" fmla="*/ 1335 w 1441"/>
                <a:gd name="T67" fmla="*/ 225 h 811"/>
                <a:gd name="T68" fmla="*/ 1290 w 1441"/>
                <a:gd name="T69" fmla="*/ 309 h 811"/>
                <a:gd name="T70" fmla="*/ 1212 w 1441"/>
                <a:gd name="T71" fmla="*/ 264 h 811"/>
                <a:gd name="T72" fmla="*/ 1272 w 1441"/>
                <a:gd name="T73" fmla="*/ 129 h 811"/>
                <a:gd name="T74" fmla="*/ 1320 w 1441"/>
                <a:gd name="T75" fmla="*/ 60 h 811"/>
                <a:gd name="T76" fmla="*/ 1251 w 1441"/>
                <a:gd name="T77" fmla="*/ 147 h 811"/>
                <a:gd name="T78" fmla="*/ 1221 w 1441"/>
                <a:gd name="T79" fmla="*/ 81 h 811"/>
                <a:gd name="T80" fmla="*/ 1212 w 1441"/>
                <a:gd name="T81" fmla="*/ 30 h 811"/>
                <a:gd name="T82" fmla="*/ 1215 w 1441"/>
                <a:gd name="T83" fmla="*/ 126 h 811"/>
                <a:gd name="T84" fmla="*/ 1152 w 1441"/>
                <a:gd name="T85" fmla="*/ 48 h 811"/>
                <a:gd name="T86" fmla="*/ 1113 w 1441"/>
                <a:gd name="T87" fmla="*/ 15 h 811"/>
                <a:gd name="T88" fmla="*/ 1191 w 1441"/>
                <a:gd name="T89" fmla="*/ 96 h 811"/>
                <a:gd name="T90" fmla="*/ 1215 w 1441"/>
                <a:gd name="T91" fmla="*/ 183 h 811"/>
                <a:gd name="T92" fmla="*/ 1194 w 1441"/>
                <a:gd name="T93" fmla="*/ 276 h 811"/>
                <a:gd name="T94" fmla="*/ 1128 w 1441"/>
                <a:gd name="T95" fmla="*/ 348 h 811"/>
                <a:gd name="T96" fmla="*/ 1089 w 1441"/>
                <a:gd name="T97" fmla="*/ 432 h 811"/>
                <a:gd name="T98" fmla="*/ 1008 w 1441"/>
                <a:gd name="T99" fmla="*/ 489 h 811"/>
                <a:gd name="T100" fmla="*/ 924 w 1441"/>
                <a:gd name="T101" fmla="*/ 489 h 811"/>
                <a:gd name="T102" fmla="*/ 837 w 1441"/>
                <a:gd name="T103" fmla="*/ 441 h 811"/>
                <a:gd name="T104" fmla="*/ 759 w 1441"/>
                <a:gd name="T105" fmla="*/ 366 h 811"/>
                <a:gd name="T106" fmla="*/ 666 w 1441"/>
                <a:gd name="T107" fmla="*/ 309 h 811"/>
                <a:gd name="T108" fmla="*/ 543 w 1441"/>
                <a:gd name="T109" fmla="*/ 333 h 811"/>
                <a:gd name="T110" fmla="*/ 429 w 1441"/>
                <a:gd name="T111" fmla="*/ 372 h 811"/>
                <a:gd name="T112" fmla="*/ 336 w 1441"/>
                <a:gd name="T113" fmla="*/ 399 h 811"/>
                <a:gd name="T114" fmla="*/ 219 w 1441"/>
                <a:gd name="T115" fmla="*/ 408 h 811"/>
                <a:gd name="T116" fmla="*/ 111 w 1441"/>
                <a:gd name="T117" fmla="*/ 408 h 811"/>
                <a:gd name="T118" fmla="*/ 12 w 1441"/>
                <a:gd name="T119" fmla="*/ 408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1" h="811">
                  <a:moveTo>
                    <a:pt x="3" y="399"/>
                  </a:moveTo>
                  <a:lnTo>
                    <a:pt x="3" y="408"/>
                  </a:lnTo>
                  <a:lnTo>
                    <a:pt x="3" y="417"/>
                  </a:lnTo>
                  <a:lnTo>
                    <a:pt x="3" y="426"/>
                  </a:lnTo>
                  <a:lnTo>
                    <a:pt x="3" y="435"/>
                  </a:lnTo>
                  <a:lnTo>
                    <a:pt x="3" y="444"/>
                  </a:lnTo>
                  <a:lnTo>
                    <a:pt x="6" y="453"/>
                  </a:lnTo>
                  <a:lnTo>
                    <a:pt x="9" y="462"/>
                  </a:lnTo>
                  <a:lnTo>
                    <a:pt x="18" y="465"/>
                  </a:lnTo>
                  <a:lnTo>
                    <a:pt x="27" y="465"/>
                  </a:lnTo>
                  <a:lnTo>
                    <a:pt x="36" y="465"/>
                  </a:lnTo>
                  <a:lnTo>
                    <a:pt x="45" y="465"/>
                  </a:lnTo>
                  <a:lnTo>
                    <a:pt x="54" y="465"/>
                  </a:lnTo>
                  <a:lnTo>
                    <a:pt x="72" y="462"/>
                  </a:lnTo>
                  <a:lnTo>
                    <a:pt x="84" y="462"/>
                  </a:lnTo>
                  <a:lnTo>
                    <a:pt x="96" y="459"/>
                  </a:lnTo>
                  <a:lnTo>
                    <a:pt x="108" y="456"/>
                  </a:lnTo>
                  <a:lnTo>
                    <a:pt x="117" y="456"/>
                  </a:lnTo>
                  <a:lnTo>
                    <a:pt x="132" y="453"/>
                  </a:lnTo>
                  <a:lnTo>
                    <a:pt x="147" y="453"/>
                  </a:lnTo>
                  <a:lnTo>
                    <a:pt x="162" y="450"/>
                  </a:lnTo>
                  <a:lnTo>
                    <a:pt x="174" y="447"/>
                  </a:lnTo>
                  <a:lnTo>
                    <a:pt x="186" y="444"/>
                  </a:lnTo>
                  <a:lnTo>
                    <a:pt x="195" y="444"/>
                  </a:lnTo>
                  <a:lnTo>
                    <a:pt x="204" y="444"/>
                  </a:lnTo>
                  <a:lnTo>
                    <a:pt x="219" y="441"/>
                  </a:lnTo>
                  <a:lnTo>
                    <a:pt x="234" y="441"/>
                  </a:lnTo>
                  <a:lnTo>
                    <a:pt x="252" y="438"/>
                  </a:lnTo>
                  <a:lnTo>
                    <a:pt x="264" y="435"/>
                  </a:lnTo>
                  <a:lnTo>
                    <a:pt x="282" y="432"/>
                  </a:lnTo>
                  <a:lnTo>
                    <a:pt x="300" y="429"/>
                  </a:lnTo>
                  <a:lnTo>
                    <a:pt x="321" y="426"/>
                  </a:lnTo>
                  <a:lnTo>
                    <a:pt x="336" y="423"/>
                  </a:lnTo>
                  <a:lnTo>
                    <a:pt x="351" y="420"/>
                  </a:lnTo>
                  <a:lnTo>
                    <a:pt x="363" y="417"/>
                  </a:lnTo>
                  <a:lnTo>
                    <a:pt x="378" y="414"/>
                  </a:lnTo>
                  <a:lnTo>
                    <a:pt x="393" y="408"/>
                  </a:lnTo>
                  <a:lnTo>
                    <a:pt x="414" y="405"/>
                  </a:lnTo>
                  <a:lnTo>
                    <a:pt x="429" y="399"/>
                  </a:lnTo>
                  <a:lnTo>
                    <a:pt x="441" y="396"/>
                  </a:lnTo>
                  <a:lnTo>
                    <a:pt x="453" y="393"/>
                  </a:lnTo>
                  <a:lnTo>
                    <a:pt x="474" y="390"/>
                  </a:lnTo>
                  <a:lnTo>
                    <a:pt x="498" y="381"/>
                  </a:lnTo>
                  <a:lnTo>
                    <a:pt x="519" y="372"/>
                  </a:lnTo>
                  <a:lnTo>
                    <a:pt x="540" y="363"/>
                  </a:lnTo>
                  <a:lnTo>
                    <a:pt x="558" y="357"/>
                  </a:lnTo>
                  <a:lnTo>
                    <a:pt x="567" y="354"/>
                  </a:lnTo>
                  <a:lnTo>
                    <a:pt x="576" y="348"/>
                  </a:lnTo>
                  <a:lnTo>
                    <a:pt x="585" y="345"/>
                  </a:lnTo>
                  <a:lnTo>
                    <a:pt x="597" y="342"/>
                  </a:lnTo>
                  <a:lnTo>
                    <a:pt x="612" y="336"/>
                  </a:lnTo>
                  <a:lnTo>
                    <a:pt x="621" y="336"/>
                  </a:lnTo>
                  <a:lnTo>
                    <a:pt x="630" y="336"/>
                  </a:lnTo>
                  <a:lnTo>
                    <a:pt x="642" y="336"/>
                  </a:lnTo>
                  <a:lnTo>
                    <a:pt x="654" y="336"/>
                  </a:lnTo>
                  <a:lnTo>
                    <a:pt x="669" y="336"/>
                  </a:lnTo>
                  <a:lnTo>
                    <a:pt x="678" y="336"/>
                  </a:lnTo>
                  <a:lnTo>
                    <a:pt x="690" y="342"/>
                  </a:lnTo>
                  <a:lnTo>
                    <a:pt x="699" y="351"/>
                  </a:lnTo>
                  <a:lnTo>
                    <a:pt x="708" y="360"/>
                  </a:lnTo>
                  <a:lnTo>
                    <a:pt x="720" y="369"/>
                  </a:lnTo>
                  <a:lnTo>
                    <a:pt x="729" y="381"/>
                  </a:lnTo>
                  <a:lnTo>
                    <a:pt x="738" y="396"/>
                  </a:lnTo>
                  <a:lnTo>
                    <a:pt x="741" y="405"/>
                  </a:lnTo>
                  <a:lnTo>
                    <a:pt x="753" y="411"/>
                  </a:lnTo>
                  <a:lnTo>
                    <a:pt x="762" y="417"/>
                  </a:lnTo>
                  <a:lnTo>
                    <a:pt x="774" y="423"/>
                  </a:lnTo>
                  <a:lnTo>
                    <a:pt x="789" y="432"/>
                  </a:lnTo>
                  <a:lnTo>
                    <a:pt x="801" y="441"/>
                  </a:lnTo>
                  <a:lnTo>
                    <a:pt x="813" y="444"/>
                  </a:lnTo>
                  <a:lnTo>
                    <a:pt x="822" y="447"/>
                  </a:lnTo>
                  <a:lnTo>
                    <a:pt x="834" y="450"/>
                  </a:lnTo>
                  <a:lnTo>
                    <a:pt x="846" y="453"/>
                  </a:lnTo>
                  <a:lnTo>
                    <a:pt x="858" y="462"/>
                  </a:lnTo>
                  <a:lnTo>
                    <a:pt x="867" y="465"/>
                  </a:lnTo>
                  <a:lnTo>
                    <a:pt x="879" y="468"/>
                  </a:lnTo>
                  <a:lnTo>
                    <a:pt x="891" y="474"/>
                  </a:lnTo>
                  <a:lnTo>
                    <a:pt x="909" y="480"/>
                  </a:lnTo>
                  <a:lnTo>
                    <a:pt x="921" y="489"/>
                  </a:lnTo>
                  <a:lnTo>
                    <a:pt x="930" y="498"/>
                  </a:lnTo>
                  <a:lnTo>
                    <a:pt x="945" y="504"/>
                  </a:lnTo>
                  <a:lnTo>
                    <a:pt x="963" y="516"/>
                  </a:lnTo>
                  <a:lnTo>
                    <a:pt x="981" y="525"/>
                  </a:lnTo>
                  <a:lnTo>
                    <a:pt x="993" y="534"/>
                  </a:lnTo>
                  <a:lnTo>
                    <a:pt x="1002" y="537"/>
                  </a:lnTo>
                  <a:lnTo>
                    <a:pt x="1011" y="543"/>
                  </a:lnTo>
                  <a:lnTo>
                    <a:pt x="1023" y="549"/>
                  </a:lnTo>
                  <a:lnTo>
                    <a:pt x="1038" y="558"/>
                  </a:lnTo>
                  <a:lnTo>
                    <a:pt x="1047" y="561"/>
                  </a:lnTo>
                  <a:lnTo>
                    <a:pt x="1053" y="570"/>
                  </a:lnTo>
                  <a:lnTo>
                    <a:pt x="1062" y="576"/>
                  </a:lnTo>
                  <a:lnTo>
                    <a:pt x="1074" y="588"/>
                  </a:lnTo>
                  <a:lnTo>
                    <a:pt x="1083" y="600"/>
                  </a:lnTo>
                  <a:lnTo>
                    <a:pt x="1089" y="612"/>
                  </a:lnTo>
                  <a:lnTo>
                    <a:pt x="1089" y="621"/>
                  </a:lnTo>
                  <a:lnTo>
                    <a:pt x="1092" y="630"/>
                  </a:lnTo>
                  <a:lnTo>
                    <a:pt x="1092" y="639"/>
                  </a:lnTo>
                  <a:lnTo>
                    <a:pt x="1092" y="654"/>
                  </a:lnTo>
                  <a:lnTo>
                    <a:pt x="1098" y="672"/>
                  </a:lnTo>
                  <a:lnTo>
                    <a:pt x="1101" y="681"/>
                  </a:lnTo>
                  <a:lnTo>
                    <a:pt x="1107" y="690"/>
                  </a:lnTo>
                  <a:lnTo>
                    <a:pt x="1113" y="699"/>
                  </a:lnTo>
                  <a:lnTo>
                    <a:pt x="1119" y="708"/>
                  </a:lnTo>
                  <a:lnTo>
                    <a:pt x="1125" y="717"/>
                  </a:lnTo>
                  <a:lnTo>
                    <a:pt x="1128" y="729"/>
                  </a:lnTo>
                  <a:lnTo>
                    <a:pt x="1134" y="741"/>
                  </a:lnTo>
                  <a:lnTo>
                    <a:pt x="1137" y="753"/>
                  </a:lnTo>
                  <a:lnTo>
                    <a:pt x="1137" y="765"/>
                  </a:lnTo>
                  <a:lnTo>
                    <a:pt x="1137" y="774"/>
                  </a:lnTo>
                  <a:lnTo>
                    <a:pt x="1137" y="783"/>
                  </a:lnTo>
                  <a:lnTo>
                    <a:pt x="1137" y="792"/>
                  </a:lnTo>
                  <a:lnTo>
                    <a:pt x="1137" y="801"/>
                  </a:lnTo>
                  <a:lnTo>
                    <a:pt x="1137" y="810"/>
                  </a:lnTo>
                  <a:lnTo>
                    <a:pt x="1137" y="801"/>
                  </a:lnTo>
                  <a:lnTo>
                    <a:pt x="1137" y="792"/>
                  </a:lnTo>
                  <a:lnTo>
                    <a:pt x="1137" y="783"/>
                  </a:lnTo>
                  <a:lnTo>
                    <a:pt x="1134" y="774"/>
                  </a:lnTo>
                  <a:lnTo>
                    <a:pt x="1134" y="765"/>
                  </a:lnTo>
                  <a:lnTo>
                    <a:pt x="1134" y="756"/>
                  </a:lnTo>
                  <a:lnTo>
                    <a:pt x="1134" y="747"/>
                  </a:lnTo>
                  <a:lnTo>
                    <a:pt x="1128" y="738"/>
                  </a:lnTo>
                  <a:lnTo>
                    <a:pt x="1122" y="729"/>
                  </a:lnTo>
                  <a:lnTo>
                    <a:pt x="1116" y="720"/>
                  </a:lnTo>
                  <a:lnTo>
                    <a:pt x="1110" y="711"/>
                  </a:lnTo>
                  <a:lnTo>
                    <a:pt x="1104" y="702"/>
                  </a:lnTo>
                  <a:lnTo>
                    <a:pt x="1104" y="693"/>
                  </a:lnTo>
                  <a:lnTo>
                    <a:pt x="1101" y="684"/>
                  </a:lnTo>
                  <a:lnTo>
                    <a:pt x="1101" y="675"/>
                  </a:lnTo>
                  <a:lnTo>
                    <a:pt x="1098" y="666"/>
                  </a:lnTo>
                  <a:lnTo>
                    <a:pt x="1098" y="657"/>
                  </a:lnTo>
                  <a:lnTo>
                    <a:pt x="1098" y="648"/>
                  </a:lnTo>
                  <a:lnTo>
                    <a:pt x="1107" y="648"/>
                  </a:lnTo>
                  <a:lnTo>
                    <a:pt x="1116" y="654"/>
                  </a:lnTo>
                  <a:lnTo>
                    <a:pt x="1128" y="660"/>
                  </a:lnTo>
                  <a:lnTo>
                    <a:pt x="1137" y="669"/>
                  </a:lnTo>
                  <a:lnTo>
                    <a:pt x="1149" y="678"/>
                  </a:lnTo>
                  <a:lnTo>
                    <a:pt x="1158" y="681"/>
                  </a:lnTo>
                  <a:lnTo>
                    <a:pt x="1167" y="684"/>
                  </a:lnTo>
                  <a:lnTo>
                    <a:pt x="1179" y="690"/>
                  </a:lnTo>
                  <a:lnTo>
                    <a:pt x="1191" y="693"/>
                  </a:lnTo>
                  <a:lnTo>
                    <a:pt x="1206" y="699"/>
                  </a:lnTo>
                  <a:lnTo>
                    <a:pt x="1215" y="705"/>
                  </a:lnTo>
                  <a:lnTo>
                    <a:pt x="1224" y="708"/>
                  </a:lnTo>
                  <a:lnTo>
                    <a:pt x="1236" y="714"/>
                  </a:lnTo>
                  <a:lnTo>
                    <a:pt x="1245" y="726"/>
                  </a:lnTo>
                  <a:lnTo>
                    <a:pt x="1248" y="735"/>
                  </a:lnTo>
                  <a:lnTo>
                    <a:pt x="1248" y="747"/>
                  </a:lnTo>
                  <a:lnTo>
                    <a:pt x="1245" y="759"/>
                  </a:lnTo>
                  <a:lnTo>
                    <a:pt x="1242" y="771"/>
                  </a:lnTo>
                  <a:lnTo>
                    <a:pt x="1239" y="780"/>
                  </a:lnTo>
                  <a:lnTo>
                    <a:pt x="1239" y="789"/>
                  </a:lnTo>
                  <a:lnTo>
                    <a:pt x="1245" y="798"/>
                  </a:lnTo>
                  <a:lnTo>
                    <a:pt x="1248" y="807"/>
                  </a:lnTo>
                  <a:lnTo>
                    <a:pt x="1242" y="798"/>
                  </a:lnTo>
                  <a:lnTo>
                    <a:pt x="1236" y="789"/>
                  </a:lnTo>
                  <a:lnTo>
                    <a:pt x="1227" y="780"/>
                  </a:lnTo>
                  <a:lnTo>
                    <a:pt x="1227" y="771"/>
                  </a:lnTo>
                  <a:lnTo>
                    <a:pt x="1227" y="762"/>
                  </a:lnTo>
                  <a:lnTo>
                    <a:pt x="1227" y="753"/>
                  </a:lnTo>
                  <a:lnTo>
                    <a:pt x="1227" y="744"/>
                  </a:lnTo>
                  <a:lnTo>
                    <a:pt x="1230" y="735"/>
                  </a:lnTo>
                  <a:lnTo>
                    <a:pt x="1230" y="726"/>
                  </a:lnTo>
                  <a:lnTo>
                    <a:pt x="1230" y="717"/>
                  </a:lnTo>
                  <a:lnTo>
                    <a:pt x="1230" y="708"/>
                  </a:lnTo>
                  <a:lnTo>
                    <a:pt x="1233" y="699"/>
                  </a:lnTo>
                  <a:lnTo>
                    <a:pt x="1233" y="690"/>
                  </a:lnTo>
                  <a:lnTo>
                    <a:pt x="1242" y="681"/>
                  </a:lnTo>
                  <a:lnTo>
                    <a:pt x="1248" y="672"/>
                  </a:lnTo>
                  <a:lnTo>
                    <a:pt x="1260" y="666"/>
                  </a:lnTo>
                  <a:lnTo>
                    <a:pt x="1272" y="657"/>
                  </a:lnTo>
                  <a:lnTo>
                    <a:pt x="1281" y="651"/>
                  </a:lnTo>
                  <a:lnTo>
                    <a:pt x="1290" y="645"/>
                  </a:lnTo>
                  <a:lnTo>
                    <a:pt x="1302" y="639"/>
                  </a:lnTo>
                  <a:lnTo>
                    <a:pt x="1314" y="633"/>
                  </a:lnTo>
                  <a:lnTo>
                    <a:pt x="1323" y="627"/>
                  </a:lnTo>
                  <a:lnTo>
                    <a:pt x="1314" y="630"/>
                  </a:lnTo>
                  <a:lnTo>
                    <a:pt x="1302" y="633"/>
                  </a:lnTo>
                  <a:lnTo>
                    <a:pt x="1293" y="633"/>
                  </a:lnTo>
                  <a:lnTo>
                    <a:pt x="1290" y="642"/>
                  </a:lnTo>
                  <a:lnTo>
                    <a:pt x="1281" y="648"/>
                  </a:lnTo>
                  <a:lnTo>
                    <a:pt x="1278" y="657"/>
                  </a:lnTo>
                  <a:lnTo>
                    <a:pt x="1269" y="663"/>
                  </a:lnTo>
                  <a:lnTo>
                    <a:pt x="1260" y="669"/>
                  </a:lnTo>
                  <a:lnTo>
                    <a:pt x="1251" y="675"/>
                  </a:lnTo>
                  <a:lnTo>
                    <a:pt x="1242" y="681"/>
                  </a:lnTo>
                  <a:lnTo>
                    <a:pt x="1236" y="690"/>
                  </a:lnTo>
                  <a:lnTo>
                    <a:pt x="1227" y="693"/>
                  </a:lnTo>
                  <a:lnTo>
                    <a:pt x="1218" y="696"/>
                  </a:lnTo>
                  <a:lnTo>
                    <a:pt x="1209" y="696"/>
                  </a:lnTo>
                  <a:lnTo>
                    <a:pt x="1200" y="693"/>
                  </a:lnTo>
                  <a:lnTo>
                    <a:pt x="1191" y="687"/>
                  </a:lnTo>
                  <a:lnTo>
                    <a:pt x="1182" y="684"/>
                  </a:lnTo>
                  <a:lnTo>
                    <a:pt x="1170" y="681"/>
                  </a:lnTo>
                  <a:lnTo>
                    <a:pt x="1161" y="678"/>
                  </a:lnTo>
                  <a:lnTo>
                    <a:pt x="1152" y="672"/>
                  </a:lnTo>
                  <a:lnTo>
                    <a:pt x="1143" y="669"/>
                  </a:lnTo>
                  <a:lnTo>
                    <a:pt x="1134" y="666"/>
                  </a:lnTo>
                  <a:lnTo>
                    <a:pt x="1125" y="663"/>
                  </a:lnTo>
                  <a:lnTo>
                    <a:pt x="1116" y="657"/>
                  </a:lnTo>
                  <a:lnTo>
                    <a:pt x="1107" y="648"/>
                  </a:lnTo>
                  <a:lnTo>
                    <a:pt x="1095" y="642"/>
                  </a:lnTo>
                  <a:lnTo>
                    <a:pt x="1089" y="633"/>
                  </a:lnTo>
                  <a:lnTo>
                    <a:pt x="1089" y="624"/>
                  </a:lnTo>
                  <a:lnTo>
                    <a:pt x="1083" y="615"/>
                  </a:lnTo>
                  <a:lnTo>
                    <a:pt x="1077" y="603"/>
                  </a:lnTo>
                  <a:lnTo>
                    <a:pt x="1074" y="594"/>
                  </a:lnTo>
                  <a:lnTo>
                    <a:pt x="1068" y="585"/>
                  </a:lnTo>
                  <a:lnTo>
                    <a:pt x="1062" y="573"/>
                  </a:lnTo>
                  <a:lnTo>
                    <a:pt x="1059" y="564"/>
                  </a:lnTo>
                  <a:lnTo>
                    <a:pt x="1059" y="555"/>
                  </a:lnTo>
                  <a:lnTo>
                    <a:pt x="1050" y="549"/>
                  </a:lnTo>
                  <a:lnTo>
                    <a:pt x="1041" y="540"/>
                  </a:lnTo>
                  <a:lnTo>
                    <a:pt x="1032" y="537"/>
                  </a:lnTo>
                  <a:lnTo>
                    <a:pt x="1023" y="531"/>
                  </a:lnTo>
                  <a:lnTo>
                    <a:pt x="1017" y="522"/>
                  </a:lnTo>
                  <a:lnTo>
                    <a:pt x="1017" y="513"/>
                  </a:lnTo>
                  <a:lnTo>
                    <a:pt x="1017" y="504"/>
                  </a:lnTo>
                  <a:lnTo>
                    <a:pt x="1020" y="492"/>
                  </a:lnTo>
                  <a:lnTo>
                    <a:pt x="1026" y="480"/>
                  </a:lnTo>
                  <a:lnTo>
                    <a:pt x="1035" y="465"/>
                  </a:lnTo>
                  <a:lnTo>
                    <a:pt x="1041" y="456"/>
                  </a:lnTo>
                  <a:lnTo>
                    <a:pt x="1053" y="441"/>
                  </a:lnTo>
                  <a:lnTo>
                    <a:pt x="1065" y="432"/>
                  </a:lnTo>
                  <a:lnTo>
                    <a:pt x="1083" y="417"/>
                  </a:lnTo>
                  <a:lnTo>
                    <a:pt x="1092" y="408"/>
                  </a:lnTo>
                  <a:lnTo>
                    <a:pt x="1101" y="399"/>
                  </a:lnTo>
                  <a:lnTo>
                    <a:pt x="1110" y="393"/>
                  </a:lnTo>
                  <a:lnTo>
                    <a:pt x="1119" y="384"/>
                  </a:lnTo>
                  <a:lnTo>
                    <a:pt x="1128" y="375"/>
                  </a:lnTo>
                  <a:lnTo>
                    <a:pt x="1137" y="366"/>
                  </a:lnTo>
                  <a:lnTo>
                    <a:pt x="1146" y="357"/>
                  </a:lnTo>
                  <a:lnTo>
                    <a:pt x="1152" y="348"/>
                  </a:lnTo>
                  <a:lnTo>
                    <a:pt x="1158" y="339"/>
                  </a:lnTo>
                  <a:lnTo>
                    <a:pt x="1164" y="330"/>
                  </a:lnTo>
                  <a:lnTo>
                    <a:pt x="1179" y="318"/>
                  </a:lnTo>
                  <a:lnTo>
                    <a:pt x="1197" y="300"/>
                  </a:lnTo>
                  <a:lnTo>
                    <a:pt x="1209" y="288"/>
                  </a:lnTo>
                  <a:lnTo>
                    <a:pt x="1218" y="282"/>
                  </a:lnTo>
                  <a:lnTo>
                    <a:pt x="1230" y="285"/>
                  </a:lnTo>
                  <a:lnTo>
                    <a:pt x="1245" y="285"/>
                  </a:lnTo>
                  <a:lnTo>
                    <a:pt x="1257" y="285"/>
                  </a:lnTo>
                  <a:lnTo>
                    <a:pt x="1266" y="285"/>
                  </a:lnTo>
                  <a:lnTo>
                    <a:pt x="1278" y="288"/>
                  </a:lnTo>
                  <a:lnTo>
                    <a:pt x="1287" y="288"/>
                  </a:lnTo>
                  <a:lnTo>
                    <a:pt x="1296" y="294"/>
                  </a:lnTo>
                  <a:lnTo>
                    <a:pt x="1311" y="294"/>
                  </a:lnTo>
                  <a:lnTo>
                    <a:pt x="1326" y="297"/>
                  </a:lnTo>
                  <a:lnTo>
                    <a:pt x="1344" y="297"/>
                  </a:lnTo>
                  <a:lnTo>
                    <a:pt x="1356" y="297"/>
                  </a:lnTo>
                  <a:lnTo>
                    <a:pt x="1365" y="297"/>
                  </a:lnTo>
                  <a:lnTo>
                    <a:pt x="1374" y="300"/>
                  </a:lnTo>
                  <a:lnTo>
                    <a:pt x="1383" y="306"/>
                  </a:lnTo>
                  <a:lnTo>
                    <a:pt x="1392" y="321"/>
                  </a:lnTo>
                  <a:lnTo>
                    <a:pt x="1401" y="330"/>
                  </a:lnTo>
                  <a:lnTo>
                    <a:pt x="1407" y="339"/>
                  </a:lnTo>
                  <a:lnTo>
                    <a:pt x="1413" y="351"/>
                  </a:lnTo>
                  <a:lnTo>
                    <a:pt x="1416" y="360"/>
                  </a:lnTo>
                  <a:lnTo>
                    <a:pt x="1416" y="369"/>
                  </a:lnTo>
                  <a:lnTo>
                    <a:pt x="1419" y="378"/>
                  </a:lnTo>
                  <a:lnTo>
                    <a:pt x="1419" y="366"/>
                  </a:lnTo>
                  <a:lnTo>
                    <a:pt x="1416" y="357"/>
                  </a:lnTo>
                  <a:lnTo>
                    <a:pt x="1410" y="348"/>
                  </a:lnTo>
                  <a:lnTo>
                    <a:pt x="1401" y="336"/>
                  </a:lnTo>
                  <a:lnTo>
                    <a:pt x="1395" y="327"/>
                  </a:lnTo>
                  <a:lnTo>
                    <a:pt x="1392" y="318"/>
                  </a:lnTo>
                  <a:lnTo>
                    <a:pt x="1389" y="309"/>
                  </a:lnTo>
                  <a:lnTo>
                    <a:pt x="1386" y="300"/>
                  </a:lnTo>
                  <a:lnTo>
                    <a:pt x="1392" y="288"/>
                  </a:lnTo>
                  <a:lnTo>
                    <a:pt x="1404" y="273"/>
                  </a:lnTo>
                  <a:lnTo>
                    <a:pt x="1413" y="264"/>
                  </a:lnTo>
                  <a:lnTo>
                    <a:pt x="1422" y="258"/>
                  </a:lnTo>
                  <a:lnTo>
                    <a:pt x="1425" y="249"/>
                  </a:lnTo>
                  <a:lnTo>
                    <a:pt x="1431" y="237"/>
                  </a:lnTo>
                  <a:lnTo>
                    <a:pt x="1437" y="225"/>
                  </a:lnTo>
                  <a:lnTo>
                    <a:pt x="1440" y="216"/>
                  </a:lnTo>
                  <a:lnTo>
                    <a:pt x="1434" y="228"/>
                  </a:lnTo>
                  <a:lnTo>
                    <a:pt x="1431" y="237"/>
                  </a:lnTo>
                  <a:lnTo>
                    <a:pt x="1425" y="246"/>
                  </a:lnTo>
                  <a:lnTo>
                    <a:pt x="1422" y="255"/>
                  </a:lnTo>
                  <a:lnTo>
                    <a:pt x="1419" y="267"/>
                  </a:lnTo>
                  <a:lnTo>
                    <a:pt x="1416" y="276"/>
                  </a:lnTo>
                  <a:lnTo>
                    <a:pt x="1410" y="285"/>
                  </a:lnTo>
                  <a:lnTo>
                    <a:pt x="1401" y="291"/>
                  </a:lnTo>
                  <a:lnTo>
                    <a:pt x="1392" y="297"/>
                  </a:lnTo>
                  <a:lnTo>
                    <a:pt x="1380" y="303"/>
                  </a:lnTo>
                  <a:lnTo>
                    <a:pt x="1371" y="306"/>
                  </a:lnTo>
                  <a:lnTo>
                    <a:pt x="1362" y="306"/>
                  </a:lnTo>
                  <a:lnTo>
                    <a:pt x="1353" y="306"/>
                  </a:lnTo>
                  <a:lnTo>
                    <a:pt x="1344" y="303"/>
                  </a:lnTo>
                  <a:lnTo>
                    <a:pt x="1344" y="294"/>
                  </a:lnTo>
                  <a:lnTo>
                    <a:pt x="1344" y="285"/>
                  </a:lnTo>
                  <a:lnTo>
                    <a:pt x="1344" y="273"/>
                  </a:lnTo>
                  <a:lnTo>
                    <a:pt x="1341" y="261"/>
                  </a:lnTo>
                  <a:lnTo>
                    <a:pt x="1338" y="252"/>
                  </a:lnTo>
                  <a:lnTo>
                    <a:pt x="1335" y="240"/>
                  </a:lnTo>
                  <a:lnTo>
                    <a:pt x="1335" y="231"/>
                  </a:lnTo>
                  <a:lnTo>
                    <a:pt x="1332" y="216"/>
                  </a:lnTo>
                  <a:lnTo>
                    <a:pt x="1332" y="204"/>
                  </a:lnTo>
                  <a:lnTo>
                    <a:pt x="1332" y="192"/>
                  </a:lnTo>
                  <a:lnTo>
                    <a:pt x="1335" y="183"/>
                  </a:lnTo>
                  <a:lnTo>
                    <a:pt x="1338" y="174"/>
                  </a:lnTo>
                  <a:lnTo>
                    <a:pt x="1338" y="183"/>
                  </a:lnTo>
                  <a:lnTo>
                    <a:pt x="1335" y="195"/>
                  </a:lnTo>
                  <a:lnTo>
                    <a:pt x="1335" y="204"/>
                  </a:lnTo>
                  <a:lnTo>
                    <a:pt x="1335" y="213"/>
                  </a:lnTo>
                  <a:lnTo>
                    <a:pt x="1335" y="225"/>
                  </a:lnTo>
                  <a:lnTo>
                    <a:pt x="1335" y="237"/>
                  </a:lnTo>
                  <a:lnTo>
                    <a:pt x="1335" y="246"/>
                  </a:lnTo>
                  <a:lnTo>
                    <a:pt x="1335" y="258"/>
                  </a:lnTo>
                  <a:lnTo>
                    <a:pt x="1335" y="270"/>
                  </a:lnTo>
                  <a:lnTo>
                    <a:pt x="1335" y="282"/>
                  </a:lnTo>
                  <a:lnTo>
                    <a:pt x="1329" y="294"/>
                  </a:lnTo>
                  <a:lnTo>
                    <a:pt x="1320" y="300"/>
                  </a:lnTo>
                  <a:lnTo>
                    <a:pt x="1302" y="306"/>
                  </a:lnTo>
                  <a:lnTo>
                    <a:pt x="1290" y="309"/>
                  </a:lnTo>
                  <a:lnTo>
                    <a:pt x="1281" y="309"/>
                  </a:lnTo>
                  <a:lnTo>
                    <a:pt x="1272" y="309"/>
                  </a:lnTo>
                  <a:lnTo>
                    <a:pt x="1263" y="300"/>
                  </a:lnTo>
                  <a:lnTo>
                    <a:pt x="1254" y="294"/>
                  </a:lnTo>
                  <a:lnTo>
                    <a:pt x="1245" y="288"/>
                  </a:lnTo>
                  <a:lnTo>
                    <a:pt x="1236" y="285"/>
                  </a:lnTo>
                  <a:lnTo>
                    <a:pt x="1227" y="282"/>
                  </a:lnTo>
                  <a:lnTo>
                    <a:pt x="1218" y="273"/>
                  </a:lnTo>
                  <a:lnTo>
                    <a:pt x="1212" y="264"/>
                  </a:lnTo>
                  <a:lnTo>
                    <a:pt x="1209" y="255"/>
                  </a:lnTo>
                  <a:lnTo>
                    <a:pt x="1209" y="240"/>
                  </a:lnTo>
                  <a:lnTo>
                    <a:pt x="1209" y="228"/>
                  </a:lnTo>
                  <a:lnTo>
                    <a:pt x="1209" y="213"/>
                  </a:lnTo>
                  <a:lnTo>
                    <a:pt x="1212" y="195"/>
                  </a:lnTo>
                  <a:lnTo>
                    <a:pt x="1221" y="180"/>
                  </a:lnTo>
                  <a:lnTo>
                    <a:pt x="1239" y="159"/>
                  </a:lnTo>
                  <a:lnTo>
                    <a:pt x="1257" y="141"/>
                  </a:lnTo>
                  <a:lnTo>
                    <a:pt x="1272" y="129"/>
                  </a:lnTo>
                  <a:lnTo>
                    <a:pt x="1275" y="120"/>
                  </a:lnTo>
                  <a:lnTo>
                    <a:pt x="1284" y="114"/>
                  </a:lnTo>
                  <a:lnTo>
                    <a:pt x="1287" y="105"/>
                  </a:lnTo>
                  <a:lnTo>
                    <a:pt x="1299" y="90"/>
                  </a:lnTo>
                  <a:lnTo>
                    <a:pt x="1308" y="78"/>
                  </a:lnTo>
                  <a:lnTo>
                    <a:pt x="1314" y="69"/>
                  </a:lnTo>
                  <a:lnTo>
                    <a:pt x="1320" y="60"/>
                  </a:lnTo>
                  <a:lnTo>
                    <a:pt x="1326" y="51"/>
                  </a:lnTo>
                  <a:lnTo>
                    <a:pt x="1320" y="60"/>
                  </a:lnTo>
                  <a:lnTo>
                    <a:pt x="1314" y="69"/>
                  </a:lnTo>
                  <a:lnTo>
                    <a:pt x="1308" y="78"/>
                  </a:lnTo>
                  <a:lnTo>
                    <a:pt x="1299" y="87"/>
                  </a:lnTo>
                  <a:lnTo>
                    <a:pt x="1293" y="96"/>
                  </a:lnTo>
                  <a:lnTo>
                    <a:pt x="1281" y="108"/>
                  </a:lnTo>
                  <a:lnTo>
                    <a:pt x="1275" y="117"/>
                  </a:lnTo>
                  <a:lnTo>
                    <a:pt x="1269" y="126"/>
                  </a:lnTo>
                  <a:lnTo>
                    <a:pt x="1260" y="138"/>
                  </a:lnTo>
                  <a:lnTo>
                    <a:pt x="1251" y="147"/>
                  </a:lnTo>
                  <a:lnTo>
                    <a:pt x="1242" y="156"/>
                  </a:lnTo>
                  <a:lnTo>
                    <a:pt x="1233" y="165"/>
                  </a:lnTo>
                  <a:lnTo>
                    <a:pt x="1227" y="156"/>
                  </a:lnTo>
                  <a:lnTo>
                    <a:pt x="1227" y="147"/>
                  </a:lnTo>
                  <a:lnTo>
                    <a:pt x="1224" y="132"/>
                  </a:lnTo>
                  <a:lnTo>
                    <a:pt x="1224" y="120"/>
                  </a:lnTo>
                  <a:lnTo>
                    <a:pt x="1224" y="108"/>
                  </a:lnTo>
                  <a:lnTo>
                    <a:pt x="1224" y="93"/>
                  </a:lnTo>
                  <a:lnTo>
                    <a:pt x="1221" y="81"/>
                  </a:lnTo>
                  <a:lnTo>
                    <a:pt x="1221" y="72"/>
                  </a:lnTo>
                  <a:lnTo>
                    <a:pt x="1221" y="57"/>
                  </a:lnTo>
                  <a:lnTo>
                    <a:pt x="1221" y="48"/>
                  </a:lnTo>
                  <a:lnTo>
                    <a:pt x="1221" y="36"/>
                  </a:lnTo>
                  <a:lnTo>
                    <a:pt x="1218" y="27"/>
                  </a:lnTo>
                  <a:lnTo>
                    <a:pt x="1218" y="18"/>
                  </a:lnTo>
                  <a:lnTo>
                    <a:pt x="1215" y="9"/>
                  </a:lnTo>
                  <a:lnTo>
                    <a:pt x="1212" y="18"/>
                  </a:lnTo>
                  <a:lnTo>
                    <a:pt x="1212" y="30"/>
                  </a:lnTo>
                  <a:lnTo>
                    <a:pt x="1212" y="42"/>
                  </a:lnTo>
                  <a:lnTo>
                    <a:pt x="1215" y="51"/>
                  </a:lnTo>
                  <a:lnTo>
                    <a:pt x="1215" y="60"/>
                  </a:lnTo>
                  <a:lnTo>
                    <a:pt x="1215" y="69"/>
                  </a:lnTo>
                  <a:lnTo>
                    <a:pt x="1218" y="81"/>
                  </a:lnTo>
                  <a:lnTo>
                    <a:pt x="1221" y="93"/>
                  </a:lnTo>
                  <a:lnTo>
                    <a:pt x="1221" y="105"/>
                  </a:lnTo>
                  <a:lnTo>
                    <a:pt x="1221" y="117"/>
                  </a:lnTo>
                  <a:lnTo>
                    <a:pt x="1215" y="126"/>
                  </a:lnTo>
                  <a:lnTo>
                    <a:pt x="1206" y="126"/>
                  </a:lnTo>
                  <a:lnTo>
                    <a:pt x="1197" y="126"/>
                  </a:lnTo>
                  <a:lnTo>
                    <a:pt x="1194" y="117"/>
                  </a:lnTo>
                  <a:lnTo>
                    <a:pt x="1188" y="102"/>
                  </a:lnTo>
                  <a:lnTo>
                    <a:pt x="1185" y="93"/>
                  </a:lnTo>
                  <a:lnTo>
                    <a:pt x="1179" y="81"/>
                  </a:lnTo>
                  <a:lnTo>
                    <a:pt x="1170" y="69"/>
                  </a:lnTo>
                  <a:lnTo>
                    <a:pt x="1161" y="57"/>
                  </a:lnTo>
                  <a:lnTo>
                    <a:pt x="1152" y="48"/>
                  </a:lnTo>
                  <a:lnTo>
                    <a:pt x="1143" y="42"/>
                  </a:lnTo>
                  <a:lnTo>
                    <a:pt x="1131" y="33"/>
                  </a:lnTo>
                  <a:lnTo>
                    <a:pt x="1119" y="24"/>
                  </a:lnTo>
                  <a:lnTo>
                    <a:pt x="1104" y="12"/>
                  </a:lnTo>
                  <a:lnTo>
                    <a:pt x="1092" y="6"/>
                  </a:lnTo>
                  <a:lnTo>
                    <a:pt x="1083" y="0"/>
                  </a:lnTo>
                  <a:lnTo>
                    <a:pt x="1092" y="6"/>
                  </a:lnTo>
                  <a:lnTo>
                    <a:pt x="1104" y="12"/>
                  </a:lnTo>
                  <a:lnTo>
                    <a:pt x="1113" y="15"/>
                  </a:lnTo>
                  <a:lnTo>
                    <a:pt x="1122" y="21"/>
                  </a:lnTo>
                  <a:lnTo>
                    <a:pt x="1134" y="30"/>
                  </a:lnTo>
                  <a:lnTo>
                    <a:pt x="1143" y="36"/>
                  </a:lnTo>
                  <a:lnTo>
                    <a:pt x="1152" y="42"/>
                  </a:lnTo>
                  <a:lnTo>
                    <a:pt x="1161" y="51"/>
                  </a:lnTo>
                  <a:lnTo>
                    <a:pt x="1170" y="66"/>
                  </a:lnTo>
                  <a:lnTo>
                    <a:pt x="1179" y="78"/>
                  </a:lnTo>
                  <a:lnTo>
                    <a:pt x="1185" y="87"/>
                  </a:lnTo>
                  <a:lnTo>
                    <a:pt x="1191" y="96"/>
                  </a:lnTo>
                  <a:lnTo>
                    <a:pt x="1194" y="105"/>
                  </a:lnTo>
                  <a:lnTo>
                    <a:pt x="1197" y="114"/>
                  </a:lnTo>
                  <a:lnTo>
                    <a:pt x="1200" y="126"/>
                  </a:lnTo>
                  <a:lnTo>
                    <a:pt x="1200" y="135"/>
                  </a:lnTo>
                  <a:lnTo>
                    <a:pt x="1200" y="144"/>
                  </a:lnTo>
                  <a:lnTo>
                    <a:pt x="1206" y="153"/>
                  </a:lnTo>
                  <a:lnTo>
                    <a:pt x="1209" y="165"/>
                  </a:lnTo>
                  <a:lnTo>
                    <a:pt x="1212" y="174"/>
                  </a:lnTo>
                  <a:lnTo>
                    <a:pt x="1215" y="183"/>
                  </a:lnTo>
                  <a:lnTo>
                    <a:pt x="1215" y="192"/>
                  </a:lnTo>
                  <a:lnTo>
                    <a:pt x="1215" y="201"/>
                  </a:lnTo>
                  <a:lnTo>
                    <a:pt x="1215" y="210"/>
                  </a:lnTo>
                  <a:lnTo>
                    <a:pt x="1212" y="219"/>
                  </a:lnTo>
                  <a:lnTo>
                    <a:pt x="1212" y="231"/>
                  </a:lnTo>
                  <a:lnTo>
                    <a:pt x="1209" y="243"/>
                  </a:lnTo>
                  <a:lnTo>
                    <a:pt x="1203" y="255"/>
                  </a:lnTo>
                  <a:lnTo>
                    <a:pt x="1197" y="267"/>
                  </a:lnTo>
                  <a:lnTo>
                    <a:pt x="1194" y="276"/>
                  </a:lnTo>
                  <a:lnTo>
                    <a:pt x="1194" y="285"/>
                  </a:lnTo>
                  <a:lnTo>
                    <a:pt x="1191" y="297"/>
                  </a:lnTo>
                  <a:lnTo>
                    <a:pt x="1185" y="309"/>
                  </a:lnTo>
                  <a:lnTo>
                    <a:pt x="1173" y="318"/>
                  </a:lnTo>
                  <a:lnTo>
                    <a:pt x="1164" y="324"/>
                  </a:lnTo>
                  <a:lnTo>
                    <a:pt x="1155" y="333"/>
                  </a:lnTo>
                  <a:lnTo>
                    <a:pt x="1146" y="336"/>
                  </a:lnTo>
                  <a:lnTo>
                    <a:pt x="1137" y="342"/>
                  </a:lnTo>
                  <a:lnTo>
                    <a:pt x="1128" y="348"/>
                  </a:lnTo>
                  <a:lnTo>
                    <a:pt x="1125" y="357"/>
                  </a:lnTo>
                  <a:lnTo>
                    <a:pt x="1122" y="366"/>
                  </a:lnTo>
                  <a:lnTo>
                    <a:pt x="1113" y="378"/>
                  </a:lnTo>
                  <a:lnTo>
                    <a:pt x="1110" y="387"/>
                  </a:lnTo>
                  <a:lnTo>
                    <a:pt x="1104" y="396"/>
                  </a:lnTo>
                  <a:lnTo>
                    <a:pt x="1101" y="405"/>
                  </a:lnTo>
                  <a:lnTo>
                    <a:pt x="1101" y="414"/>
                  </a:lnTo>
                  <a:lnTo>
                    <a:pt x="1095" y="423"/>
                  </a:lnTo>
                  <a:lnTo>
                    <a:pt x="1089" y="432"/>
                  </a:lnTo>
                  <a:lnTo>
                    <a:pt x="1080" y="441"/>
                  </a:lnTo>
                  <a:lnTo>
                    <a:pt x="1071" y="450"/>
                  </a:lnTo>
                  <a:lnTo>
                    <a:pt x="1062" y="456"/>
                  </a:lnTo>
                  <a:lnTo>
                    <a:pt x="1053" y="465"/>
                  </a:lnTo>
                  <a:lnTo>
                    <a:pt x="1044" y="468"/>
                  </a:lnTo>
                  <a:lnTo>
                    <a:pt x="1035" y="477"/>
                  </a:lnTo>
                  <a:lnTo>
                    <a:pt x="1026" y="480"/>
                  </a:lnTo>
                  <a:lnTo>
                    <a:pt x="1017" y="486"/>
                  </a:lnTo>
                  <a:lnTo>
                    <a:pt x="1008" y="489"/>
                  </a:lnTo>
                  <a:lnTo>
                    <a:pt x="999" y="495"/>
                  </a:lnTo>
                  <a:lnTo>
                    <a:pt x="990" y="498"/>
                  </a:lnTo>
                  <a:lnTo>
                    <a:pt x="981" y="501"/>
                  </a:lnTo>
                  <a:lnTo>
                    <a:pt x="972" y="501"/>
                  </a:lnTo>
                  <a:lnTo>
                    <a:pt x="963" y="501"/>
                  </a:lnTo>
                  <a:lnTo>
                    <a:pt x="954" y="501"/>
                  </a:lnTo>
                  <a:lnTo>
                    <a:pt x="942" y="495"/>
                  </a:lnTo>
                  <a:lnTo>
                    <a:pt x="933" y="492"/>
                  </a:lnTo>
                  <a:lnTo>
                    <a:pt x="924" y="489"/>
                  </a:lnTo>
                  <a:lnTo>
                    <a:pt x="915" y="489"/>
                  </a:lnTo>
                  <a:lnTo>
                    <a:pt x="906" y="486"/>
                  </a:lnTo>
                  <a:lnTo>
                    <a:pt x="897" y="480"/>
                  </a:lnTo>
                  <a:lnTo>
                    <a:pt x="888" y="477"/>
                  </a:lnTo>
                  <a:lnTo>
                    <a:pt x="876" y="471"/>
                  </a:lnTo>
                  <a:lnTo>
                    <a:pt x="867" y="465"/>
                  </a:lnTo>
                  <a:lnTo>
                    <a:pt x="858" y="459"/>
                  </a:lnTo>
                  <a:lnTo>
                    <a:pt x="849" y="453"/>
                  </a:lnTo>
                  <a:lnTo>
                    <a:pt x="837" y="441"/>
                  </a:lnTo>
                  <a:lnTo>
                    <a:pt x="825" y="432"/>
                  </a:lnTo>
                  <a:lnTo>
                    <a:pt x="834" y="432"/>
                  </a:lnTo>
                  <a:lnTo>
                    <a:pt x="822" y="426"/>
                  </a:lnTo>
                  <a:lnTo>
                    <a:pt x="813" y="420"/>
                  </a:lnTo>
                  <a:lnTo>
                    <a:pt x="801" y="408"/>
                  </a:lnTo>
                  <a:lnTo>
                    <a:pt x="789" y="396"/>
                  </a:lnTo>
                  <a:lnTo>
                    <a:pt x="780" y="387"/>
                  </a:lnTo>
                  <a:lnTo>
                    <a:pt x="771" y="378"/>
                  </a:lnTo>
                  <a:lnTo>
                    <a:pt x="759" y="366"/>
                  </a:lnTo>
                  <a:lnTo>
                    <a:pt x="747" y="357"/>
                  </a:lnTo>
                  <a:lnTo>
                    <a:pt x="735" y="345"/>
                  </a:lnTo>
                  <a:lnTo>
                    <a:pt x="726" y="339"/>
                  </a:lnTo>
                  <a:lnTo>
                    <a:pt x="717" y="333"/>
                  </a:lnTo>
                  <a:lnTo>
                    <a:pt x="708" y="324"/>
                  </a:lnTo>
                  <a:lnTo>
                    <a:pt x="696" y="318"/>
                  </a:lnTo>
                  <a:lnTo>
                    <a:pt x="687" y="312"/>
                  </a:lnTo>
                  <a:lnTo>
                    <a:pt x="675" y="309"/>
                  </a:lnTo>
                  <a:lnTo>
                    <a:pt x="666" y="309"/>
                  </a:lnTo>
                  <a:lnTo>
                    <a:pt x="651" y="309"/>
                  </a:lnTo>
                  <a:lnTo>
                    <a:pt x="639" y="309"/>
                  </a:lnTo>
                  <a:lnTo>
                    <a:pt x="624" y="309"/>
                  </a:lnTo>
                  <a:lnTo>
                    <a:pt x="612" y="309"/>
                  </a:lnTo>
                  <a:lnTo>
                    <a:pt x="597" y="315"/>
                  </a:lnTo>
                  <a:lnTo>
                    <a:pt x="579" y="321"/>
                  </a:lnTo>
                  <a:lnTo>
                    <a:pt x="564" y="324"/>
                  </a:lnTo>
                  <a:lnTo>
                    <a:pt x="552" y="330"/>
                  </a:lnTo>
                  <a:lnTo>
                    <a:pt x="543" y="333"/>
                  </a:lnTo>
                  <a:lnTo>
                    <a:pt x="528" y="339"/>
                  </a:lnTo>
                  <a:lnTo>
                    <a:pt x="519" y="342"/>
                  </a:lnTo>
                  <a:lnTo>
                    <a:pt x="510" y="345"/>
                  </a:lnTo>
                  <a:lnTo>
                    <a:pt x="489" y="351"/>
                  </a:lnTo>
                  <a:lnTo>
                    <a:pt x="477" y="357"/>
                  </a:lnTo>
                  <a:lnTo>
                    <a:pt x="465" y="360"/>
                  </a:lnTo>
                  <a:lnTo>
                    <a:pt x="453" y="366"/>
                  </a:lnTo>
                  <a:lnTo>
                    <a:pt x="441" y="369"/>
                  </a:lnTo>
                  <a:lnTo>
                    <a:pt x="429" y="372"/>
                  </a:lnTo>
                  <a:lnTo>
                    <a:pt x="420" y="375"/>
                  </a:lnTo>
                  <a:lnTo>
                    <a:pt x="411" y="378"/>
                  </a:lnTo>
                  <a:lnTo>
                    <a:pt x="402" y="381"/>
                  </a:lnTo>
                  <a:lnTo>
                    <a:pt x="390" y="384"/>
                  </a:lnTo>
                  <a:lnTo>
                    <a:pt x="378" y="387"/>
                  </a:lnTo>
                  <a:lnTo>
                    <a:pt x="363" y="393"/>
                  </a:lnTo>
                  <a:lnTo>
                    <a:pt x="354" y="393"/>
                  </a:lnTo>
                  <a:lnTo>
                    <a:pt x="345" y="396"/>
                  </a:lnTo>
                  <a:lnTo>
                    <a:pt x="336" y="399"/>
                  </a:lnTo>
                  <a:lnTo>
                    <a:pt x="324" y="402"/>
                  </a:lnTo>
                  <a:lnTo>
                    <a:pt x="315" y="405"/>
                  </a:lnTo>
                  <a:lnTo>
                    <a:pt x="297" y="405"/>
                  </a:lnTo>
                  <a:lnTo>
                    <a:pt x="279" y="408"/>
                  </a:lnTo>
                  <a:lnTo>
                    <a:pt x="264" y="408"/>
                  </a:lnTo>
                  <a:lnTo>
                    <a:pt x="252" y="408"/>
                  </a:lnTo>
                  <a:lnTo>
                    <a:pt x="243" y="408"/>
                  </a:lnTo>
                  <a:lnTo>
                    <a:pt x="231" y="408"/>
                  </a:lnTo>
                  <a:lnTo>
                    <a:pt x="219" y="408"/>
                  </a:lnTo>
                  <a:lnTo>
                    <a:pt x="204" y="408"/>
                  </a:lnTo>
                  <a:lnTo>
                    <a:pt x="195" y="408"/>
                  </a:lnTo>
                  <a:lnTo>
                    <a:pt x="186" y="408"/>
                  </a:lnTo>
                  <a:lnTo>
                    <a:pt x="171" y="408"/>
                  </a:lnTo>
                  <a:lnTo>
                    <a:pt x="162" y="408"/>
                  </a:lnTo>
                  <a:lnTo>
                    <a:pt x="153" y="408"/>
                  </a:lnTo>
                  <a:lnTo>
                    <a:pt x="138" y="408"/>
                  </a:lnTo>
                  <a:lnTo>
                    <a:pt x="123" y="408"/>
                  </a:lnTo>
                  <a:lnTo>
                    <a:pt x="111" y="408"/>
                  </a:lnTo>
                  <a:lnTo>
                    <a:pt x="99" y="408"/>
                  </a:lnTo>
                  <a:lnTo>
                    <a:pt x="87" y="408"/>
                  </a:lnTo>
                  <a:lnTo>
                    <a:pt x="72" y="408"/>
                  </a:lnTo>
                  <a:lnTo>
                    <a:pt x="63" y="408"/>
                  </a:lnTo>
                  <a:lnTo>
                    <a:pt x="51" y="408"/>
                  </a:lnTo>
                  <a:lnTo>
                    <a:pt x="42" y="408"/>
                  </a:lnTo>
                  <a:lnTo>
                    <a:pt x="33" y="408"/>
                  </a:lnTo>
                  <a:lnTo>
                    <a:pt x="21" y="408"/>
                  </a:lnTo>
                  <a:lnTo>
                    <a:pt x="12" y="408"/>
                  </a:lnTo>
                  <a:lnTo>
                    <a:pt x="0" y="408"/>
                  </a:lnTo>
                  <a:lnTo>
                    <a:pt x="3" y="399"/>
                  </a:lnTo>
                </a:path>
              </a:pathLst>
            </a:custGeom>
            <a:solidFill>
              <a:srgbClr val="DADADA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96678" name="Group 38">
              <a:extLst>
                <a:ext uri="{FF2B5EF4-FFF2-40B4-BE49-F238E27FC236}">
                  <a16:creationId xmlns:a16="http://schemas.microsoft.com/office/drawing/2014/main" id="{752CD9D6-0491-56AC-9B29-ACA34B81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9" y="1680"/>
              <a:ext cx="3030" cy="1422"/>
              <a:chOff x="979" y="1680"/>
              <a:chExt cx="3030" cy="1422"/>
            </a:xfrm>
          </p:grpSpPr>
          <p:sp>
            <p:nvSpPr>
              <p:cNvPr id="496643" name="Freeform 3">
                <a:extLst>
                  <a:ext uri="{FF2B5EF4-FFF2-40B4-BE49-F238E27FC236}">
                    <a16:creationId xmlns:a16="http://schemas.microsoft.com/office/drawing/2014/main" id="{AA2AB93D-0389-C082-7FEA-0F7EA8A8A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" y="2162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44" name="Freeform 4">
                <a:extLst>
                  <a:ext uri="{FF2B5EF4-FFF2-40B4-BE49-F238E27FC236}">
                    <a16:creationId xmlns:a16="http://schemas.microsoft.com/office/drawing/2014/main" id="{42D5D22D-03B9-CD6D-0B80-07A193540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" y="2133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45" name="Freeform 5">
                <a:extLst>
                  <a:ext uri="{FF2B5EF4-FFF2-40B4-BE49-F238E27FC236}">
                    <a16:creationId xmlns:a16="http://schemas.microsoft.com/office/drawing/2014/main" id="{384482DA-E720-B1C5-EB29-6992D7A81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1861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47" name="Freeform 7">
                <a:extLst>
                  <a:ext uri="{FF2B5EF4-FFF2-40B4-BE49-F238E27FC236}">
                    <a16:creationId xmlns:a16="http://schemas.microsoft.com/office/drawing/2014/main" id="{E4C6A360-EEEB-38DB-9CA9-D7A50E554517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50888">
                <a:off x="1886" y="1770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48" name="Freeform 8">
                <a:extLst>
                  <a:ext uri="{FF2B5EF4-FFF2-40B4-BE49-F238E27FC236}">
                    <a16:creationId xmlns:a16="http://schemas.microsoft.com/office/drawing/2014/main" id="{B583B003-BA0D-B3ED-9AF9-90636F39AD73}"/>
                  </a:ext>
                </a:extLst>
              </p:cNvPr>
              <p:cNvSpPr>
                <a:spLocks/>
              </p:cNvSpPr>
              <p:nvPr/>
            </p:nvSpPr>
            <p:spPr bwMode="auto">
              <a:xfrm rot="1235779">
                <a:off x="3201" y="1906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49" name="Freeform 9">
                <a:extLst>
                  <a:ext uri="{FF2B5EF4-FFF2-40B4-BE49-F238E27FC236}">
                    <a16:creationId xmlns:a16="http://schemas.microsoft.com/office/drawing/2014/main" id="{C5432440-B400-D2E2-64FF-4E321BEAC5AB}"/>
                  </a:ext>
                </a:extLst>
              </p:cNvPr>
              <p:cNvSpPr>
                <a:spLocks/>
              </p:cNvSpPr>
              <p:nvPr/>
            </p:nvSpPr>
            <p:spPr bwMode="auto">
              <a:xfrm rot="397215">
                <a:off x="2295" y="1680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0" name="Freeform 10">
                <a:extLst>
                  <a:ext uri="{FF2B5EF4-FFF2-40B4-BE49-F238E27FC236}">
                    <a16:creationId xmlns:a16="http://schemas.microsoft.com/office/drawing/2014/main" id="{A2FC87E6-51B9-0992-A391-FA0AC9B38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" y="2542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1" name="Freeform 11">
                <a:extLst>
                  <a:ext uri="{FF2B5EF4-FFF2-40B4-BE49-F238E27FC236}">
                    <a16:creationId xmlns:a16="http://schemas.microsoft.com/office/drawing/2014/main" id="{6D806928-6992-3D33-21B7-BBDE336ABCBD}"/>
                  </a:ext>
                </a:extLst>
              </p:cNvPr>
              <p:cNvSpPr>
                <a:spLocks/>
              </p:cNvSpPr>
              <p:nvPr/>
            </p:nvSpPr>
            <p:spPr bwMode="auto">
              <a:xfrm rot="-296114">
                <a:off x="1851" y="2768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2" name="Freeform 12">
                <a:extLst>
                  <a:ext uri="{FF2B5EF4-FFF2-40B4-BE49-F238E27FC236}">
                    <a16:creationId xmlns:a16="http://schemas.microsoft.com/office/drawing/2014/main" id="{F7E89CB6-06A3-111C-4069-2AB31A3886F9}"/>
                  </a:ext>
                </a:extLst>
              </p:cNvPr>
              <p:cNvSpPr>
                <a:spLocks/>
              </p:cNvSpPr>
              <p:nvPr/>
            </p:nvSpPr>
            <p:spPr bwMode="auto">
              <a:xfrm rot="-415624">
                <a:off x="3111" y="2496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3" name="Freeform 13">
                <a:extLst>
                  <a:ext uri="{FF2B5EF4-FFF2-40B4-BE49-F238E27FC236}">
                    <a16:creationId xmlns:a16="http://schemas.microsoft.com/office/drawing/2014/main" id="{8B273BA2-C8F9-B273-BFC6-125B9F070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" y="2269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4" name="Freeform 14">
                <a:extLst>
                  <a:ext uri="{FF2B5EF4-FFF2-40B4-BE49-F238E27FC236}">
                    <a16:creationId xmlns:a16="http://schemas.microsoft.com/office/drawing/2014/main" id="{05A5D2DF-3EBB-1119-4BD6-B659D4048C06}"/>
                  </a:ext>
                </a:extLst>
              </p:cNvPr>
              <p:cNvSpPr>
                <a:spLocks/>
              </p:cNvSpPr>
              <p:nvPr/>
            </p:nvSpPr>
            <p:spPr bwMode="auto">
              <a:xfrm rot="-1272313">
                <a:off x="2249" y="2632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5" name="Freeform 15">
                <a:extLst>
                  <a:ext uri="{FF2B5EF4-FFF2-40B4-BE49-F238E27FC236}">
                    <a16:creationId xmlns:a16="http://schemas.microsoft.com/office/drawing/2014/main" id="{6C72C1C9-5D2D-CCAB-61A9-A88BC14D5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2208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6" name="Freeform 16">
                <a:extLst>
                  <a:ext uri="{FF2B5EF4-FFF2-40B4-BE49-F238E27FC236}">
                    <a16:creationId xmlns:a16="http://schemas.microsoft.com/office/drawing/2014/main" id="{C294A1D8-F4F9-92BF-A2BB-1D5155B40890}"/>
                  </a:ext>
                </a:extLst>
              </p:cNvPr>
              <p:cNvSpPr>
                <a:spLocks/>
              </p:cNvSpPr>
              <p:nvPr/>
            </p:nvSpPr>
            <p:spPr bwMode="auto">
              <a:xfrm rot="1100847">
                <a:off x="1125" y="1680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7" name="Freeform 17">
                <a:extLst>
                  <a:ext uri="{FF2B5EF4-FFF2-40B4-BE49-F238E27FC236}">
                    <a16:creationId xmlns:a16="http://schemas.microsoft.com/office/drawing/2014/main" id="{151AE13C-8987-E49A-D7BD-F06BEAD465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549173">
                <a:off x="1524" y="1816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8" name="Freeform 18">
                <a:extLst>
                  <a:ext uri="{FF2B5EF4-FFF2-40B4-BE49-F238E27FC236}">
                    <a16:creationId xmlns:a16="http://schemas.microsoft.com/office/drawing/2014/main" id="{B077767E-2A16-2849-B09D-5FB97808C632}"/>
                  </a:ext>
                </a:extLst>
              </p:cNvPr>
              <p:cNvSpPr>
                <a:spLocks/>
              </p:cNvSpPr>
              <p:nvPr/>
            </p:nvSpPr>
            <p:spPr bwMode="auto">
              <a:xfrm rot="-603650">
                <a:off x="1433" y="2542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59" name="Freeform 19">
                <a:extLst>
                  <a:ext uri="{FF2B5EF4-FFF2-40B4-BE49-F238E27FC236}">
                    <a16:creationId xmlns:a16="http://schemas.microsoft.com/office/drawing/2014/main" id="{BD2EBEBD-22EE-C8C1-9967-B337D5D021F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50888">
                <a:off x="1068" y="2706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70" name="Freeform 30">
                <a:extLst>
                  <a:ext uri="{FF2B5EF4-FFF2-40B4-BE49-F238E27FC236}">
                    <a16:creationId xmlns:a16="http://schemas.microsoft.com/office/drawing/2014/main" id="{1663F788-53DD-121F-F9A9-62D1E865C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2208"/>
                <a:ext cx="444" cy="334"/>
              </a:xfrm>
              <a:custGeom>
                <a:avLst/>
                <a:gdLst>
                  <a:gd name="T0" fmla="*/ 405 w 1411"/>
                  <a:gd name="T1" fmla="*/ 213 h 856"/>
                  <a:gd name="T2" fmla="*/ 321 w 1411"/>
                  <a:gd name="T3" fmla="*/ 108 h 856"/>
                  <a:gd name="T4" fmla="*/ 312 w 1411"/>
                  <a:gd name="T5" fmla="*/ 66 h 856"/>
                  <a:gd name="T6" fmla="*/ 360 w 1411"/>
                  <a:gd name="T7" fmla="*/ 168 h 856"/>
                  <a:gd name="T8" fmla="*/ 435 w 1411"/>
                  <a:gd name="T9" fmla="*/ 273 h 856"/>
                  <a:gd name="T10" fmla="*/ 480 w 1411"/>
                  <a:gd name="T11" fmla="*/ 234 h 856"/>
                  <a:gd name="T12" fmla="*/ 585 w 1411"/>
                  <a:gd name="T13" fmla="*/ 123 h 856"/>
                  <a:gd name="T14" fmla="*/ 660 w 1411"/>
                  <a:gd name="T15" fmla="*/ 9 h 856"/>
                  <a:gd name="T16" fmla="*/ 630 w 1411"/>
                  <a:gd name="T17" fmla="*/ 93 h 856"/>
                  <a:gd name="T18" fmla="*/ 660 w 1411"/>
                  <a:gd name="T19" fmla="*/ 102 h 856"/>
                  <a:gd name="T20" fmla="*/ 675 w 1411"/>
                  <a:gd name="T21" fmla="*/ 105 h 856"/>
                  <a:gd name="T22" fmla="*/ 579 w 1411"/>
                  <a:gd name="T23" fmla="*/ 156 h 856"/>
                  <a:gd name="T24" fmla="*/ 513 w 1411"/>
                  <a:gd name="T25" fmla="*/ 261 h 856"/>
                  <a:gd name="T26" fmla="*/ 591 w 1411"/>
                  <a:gd name="T27" fmla="*/ 327 h 856"/>
                  <a:gd name="T28" fmla="*/ 750 w 1411"/>
                  <a:gd name="T29" fmla="*/ 306 h 856"/>
                  <a:gd name="T30" fmla="*/ 798 w 1411"/>
                  <a:gd name="T31" fmla="*/ 189 h 856"/>
                  <a:gd name="T32" fmla="*/ 786 w 1411"/>
                  <a:gd name="T33" fmla="*/ 288 h 856"/>
                  <a:gd name="T34" fmla="*/ 690 w 1411"/>
                  <a:gd name="T35" fmla="*/ 366 h 856"/>
                  <a:gd name="T36" fmla="*/ 642 w 1411"/>
                  <a:gd name="T37" fmla="*/ 450 h 856"/>
                  <a:gd name="T38" fmla="*/ 756 w 1411"/>
                  <a:gd name="T39" fmla="*/ 471 h 856"/>
                  <a:gd name="T40" fmla="*/ 903 w 1411"/>
                  <a:gd name="T41" fmla="*/ 411 h 856"/>
                  <a:gd name="T42" fmla="*/ 1059 w 1411"/>
                  <a:gd name="T43" fmla="*/ 354 h 856"/>
                  <a:gd name="T44" fmla="*/ 1212 w 1411"/>
                  <a:gd name="T45" fmla="*/ 354 h 856"/>
                  <a:gd name="T46" fmla="*/ 1344 w 1411"/>
                  <a:gd name="T47" fmla="*/ 381 h 856"/>
                  <a:gd name="T48" fmla="*/ 1407 w 1411"/>
                  <a:gd name="T49" fmla="*/ 453 h 856"/>
                  <a:gd name="T50" fmla="*/ 1299 w 1411"/>
                  <a:gd name="T51" fmla="*/ 450 h 856"/>
                  <a:gd name="T52" fmla="*/ 1188 w 1411"/>
                  <a:gd name="T53" fmla="*/ 432 h 856"/>
                  <a:gd name="T54" fmla="*/ 1053 w 1411"/>
                  <a:gd name="T55" fmla="*/ 432 h 856"/>
                  <a:gd name="T56" fmla="*/ 945 w 1411"/>
                  <a:gd name="T57" fmla="*/ 486 h 856"/>
                  <a:gd name="T58" fmla="*/ 819 w 1411"/>
                  <a:gd name="T59" fmla="*/ 531 h 856"/>
                  <a:gd name="T60" fmla="*/ 678 w 1411"/>
                  <a:gd name="T61" fmla="*/ 558 h 856"/>
                  <a:gd name="T62" fmla="*/ 570 w 1411"/>
                  <a:gd name="T63" fmla="*/ 651 h 856"/>
                  <a:gd name="T64" fmla="*/ 642 w 1411"/>
                  <a:gd name="T65" fmla="*/ 786 h 856"/>
                  <a:gd name="T66" fmla="*/ 633 w 1411"/>
                  <a:gd name="T67" fmla="*/ 801 h 856"/>
                  <a:gd name="T68" fmla="*/ 561 w 1411"/>
                  <a:gd name="T69" fmla="*/ 717 h 856"/>
                  <a:gd name="T70" fmla="*/ 468 w 1411"/>
                  <a:gd name="T71" fmla="*/ 666 h 856"/>
                  <a:gd name="T72" fmla="*/ 390 w 1411"/>
                  <a:gd name="T73" fmla="*/ 741 h 856"/>
                  <a:gd name="T74" fmla="*/ 420 w 1411"/>
                  <a:gd name="T75" fmla="*/ 855 h 856"/>
                  <a:gd name="T76" fmla="*/ 372 w 1411"/>
                  <a:gd name="T77" fmla="*/ 762 h 856"/>
                  <a:gd name="T78" fmla="*/ 351 w 1411"/>
                  <a:gd name="T79" fmla="*/ 660 h 856"/>
                  <a:gd name="T80" fmla="*/ 225 w 1411"/>
                  <a:gd name="T81" fmla="*/ 687 h 856"/>
                  <a:gd name="T82" fmla="*/ 126 w 1411"/>
                  <a:gd name="T83" fmla="*/ 798 h 856"/>
                  <a:gd name="T84" fmla="*/ 93 w 1411"/>
                  <a:gd name="T85" fmla="*/ 807 h 856"/>
                  <a:gd name="T86" fmla="*/ 159 w 1411"/>
                  <a:gd name="T87" fmla="*/ 705 h 856"/>
                  <a:gd name="T88" fmla="*/ 51 w 1411"/>
                  <a:gd name="T89" fmla="*/ 618 h 856"/>
                  <a:gd name="T90" fmla="*/ 39 w 1411"/>
                  <a:gd name="T91" fmla="*/ 507 h 856"/>
                  <a:gd name="T92" fmla="*/ 84 w 1411"/>
                  <a:gd name="T93" fmla="*/ 618 h 856"/>
                  <a:gd name="T94" fmla="*/ 192 w 1411"/>
                  <a:gd name="T95" fmla="*/ 642 h 856"/>
                  <a:gd name="T96" fmla="*/ 258 w 1411"/>
                  <a:gd name="T97" fmla="*/ 564 h 856"/>
                  <a:gd name="T98" fmla="*/ 258 w 1411"/>
                  <a:gd name="T99" fmla="*/ 438 h 856"/>
                  <a:gd name="T100" fmla="*/ 168 w 1411"/>
                  <a:gd name="T101" fmla="*/ 318 h 856"/>
                  <a:gd name="T102" fmla="*/ 48 w 1411"/>
                  <a:gd name="T103" fmla="*/ 303 h 856"/>
                  <a:gd name="T104" fmla="*/ 81 w 1411"/>
                  <a:gd name="T105" fmla="*/ 300 h 856"/>
                  <a:gd name="T106" fmla="*/ 153 w 1411"/>
                  <a:gd name="T107" fmla="*/ 255 h 856"/>
                  <a:gd name="T108" fmla="*/ 171 w 1411"/>
                  <a:gd name="T109" fmla="*/ 150 h 856"/>
                  <a:gd name="T110" fmla="*/ 171 w 1411"/>
                  <a:gd name="T111" fmla="*/ 177 h 856"/>
                  <a:gd name="T112" fmla="*/ 168 w 1411"/>
                  <a:gd name="T113" fmla="*/ 306 h 856"/>
                  <a:gd name="T114" fmla="*/ 264 w 1411"/>
                  <a:gd name="T115" fmla="*/ 387 h 856"/>
                  <a:gd name="T116" fmla="*/ 390 w 1411"/>
                  <a:gd name="T117" fmla="*/ 35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11" h="856">
                    <a:moveTo>
                      <a:pt x="390" y="315"/>
                    </a:moveTo>
                    <a:lnTo>
                      <a:pt x="393" y="306"/>
                    </a:lnTo>
                    <a:lnTo>
                      <a:pt x="399" y="294"/>
                    </a:lnTo>
                    <a:lnTo>
                      <a:pt x="408" y="288"/>
                    </a:lnTo>
                    <a:lnTo>
                      <a:pt x="411" y="279"/>
                    </a:lnTo>
                    <a:lnTo>
                      <a:pt x="417" y="267"/>
                    </a:lnTo>
                    <a:lnTo>
                      <a:pt x="420" y="258"/>
                    </a:lnTo>
                    <a:lnTo>
                      <a:pt x="420" y="246"/>
                    </a:lnTo>
                    <a:lnTo>
                      <a:pt x="420" y="234"/>
                    </a:lnTo>
                    <a:lnTo>
                      <a:pt x="414" y="222"/>
                    </a:lnTo>
                    <a:lnTo>
                      <a:pt x="405" y="213"/>
                    </a:lnTo>
                    <a:lnTo>
                      <a:pt x="396" y="207"/>
                    </a:lnTo>
                    <a:lnTo>
                      <a:pt x="387" y="201"/>
                    </a:lnTo>
                    <a:lnTo>
                      <a:pt x="375" y="189"/>
                    </a:lnTo>
                    <a:lnTo>
                      <a:pt x="366" y="183"/>
                    </a:lnTo>
                    <a:lnTo>
                      <a:pt x="357" y="171"/>
                    </a:lnTo>
                    <a:lnTo>
                      <a:pt x="345" y="162"/>
                    </a:lnTo>
                    <a:lnTo>
                      <a:pt x="342" y="153"/>
                    </a:lnTo>
                    <a:lnTo>
                      <a:pt x="336" y="144"/>
                    </a:lnTo>
                    <a:lnTo>
                      <a:pt x="330" y="132"/>
                    </a:lnTo>
                    <a:lnTo>
                      <a:pt x="324" y="117"/>
                    </a:lnTo>
                    <a:lnTo>
                      <a:pt x="321" y="108"/>
                    </a:lnTo>
                    <a:lnTo>
                      <a:pt x="318" y="99"/>
                    </a:lnTo>
                    <a:lnTo>
                      <a:pt x="315" y="90"/>
                    </a:lnTo>
                    <a:lnTo>
                      <a:pt x="315" y="78"/>
                    </a:lnTo>
                    <a:lnTo>
                      <a:pt x="312" y="66"/>
                    </a:lnTo>
                    <a:lnTo>
                      <a:pt x="312" y="57"/>
                    </a:lnTo>
                    <a:lnTo>
                      <a:pt x="309" y="42"/>
                    </a:lnTo>
                    <a:lnTo>
                      <a:pt x="309" y="30"/>
                    </a:lnTo>
                    <a:lnTo>
                      <a:pt x="309" y="39"/>
                    </a:lnTo>
                    <a:lnTo>
                      <a:pt x="309" y="48"/>
                    </a:lnTo>
                    <a:lnTo>
                      <a:pt x="309" y="57"/>
                    </a:lnTo>
                    <a:lnTo>
                      <a:pt x="312" y="66"/>
                    </a:lnTo>
                    <a:lnTo>
                      <a:pt x="315" y="75"/>
                    </a:lnTo>
                    <a:lnTo>
                      <a:pt x="318" y="84"/>
                    </a:lnTo>
                    <a:lnTo>
                      <a:pt x="321" y="93"/>
                    </a:lnTo>
                    <a:lnTo>
                      <a:pt x="327" y="102"/>
                    </a:lnTo>
                    <a:lnTo>
                      <a:pt x="330" y="114"/>
                    </a:lnTo>
                    <a:lnTo>
                      <a:pt x="333" y="123"/>
                    </a:lnTo>
                    <a:lnTo>
                      <a:pt x="339" y="132"/>
                    </a:lnTo>
                    <a:lnTo>
                      <a:pt x="345" y="141"/>
                    </a:lnTo>
                    <a:lnTo>
                      <a:pt x="348" y="150"/>
                    </a:lnTo>
                    <a:lnTo>
                      <a:pt x="354" y="159"/>
                    </a:lnTo>
                    <a:lnTo>
                      <a:pt x="360" y="168"/>
                    </a:lnTo>
                    <a:lnTo>
                      <a:pt x="369" y="177"/>
                    </a:lnTo>
                    <a:lnTo>
                      <a:pt x="378" y="186"/>
                    </a:lnTo>
                    <a:lnTo>
                      <a:pt x="387" y="195"/>
                    </a:lnTo>
                    <a:lnTo>
                      <a:pt x="396" y="201"/>
                    </a:lnTo>
                    <a:lnTo>
                      <a:pt x="402" y="210"/>
                    </a:lnTo>
                    <a:lnTo>
                      <a:pt x="414" y="219"/>
                    </a:lnTo>
                    <a:lnTo>
                      <a:pt x="423" y="231"/>
                    </a:lnTo>
                    <a:lnTo>
                      <a:pt x="429" y="243"/>
                    </a:lnTo>
                    <a:lnTo>
                      <a:pt x="432" y="255"/>
                    </a:lnTo>
                    <a:lnTo>
                      <a:pt x="435" y="264"/>
                    </a:lnTo>
                    <a:lnTo>
                      <a:pt x="435" y="273"/>
                    </a:lnTo>
                    <a:lnTo>
                      <a:pt x="438" y="282"/>
                    </a:lnTo>
                    <a:lnTo>
                      <a:pt x="438" y="291"/>
                    </a:lnTo>
                    <a:lnTo>
                      <a:pt x="432" y="300"/>
                    </a:lnTo>
                    <a:lnTo>
                      <a:pt x="441" y="306"/>
                    </a:lnTo>
                    <a:lnTo>
                      <a:pt x="450" y="297"/>
                    </a:lnTo>
                    <a:lnTo>
                      <a:pt x="453" y="288"/>
                    </a:lnTo>
                    <a:lnTo>
                      <a:pt x="459" y="276"/>
                    </a:lnTo>
                    <a:lnTo>
                      <a:pt x="465" y="267"/>
                    </a:lnTo>
                    <a:lnTo>
                      <a:pt x="471" y="255"/>
                    </a:lnTo>
                    <a:lnTo>
                      <a:pt x="477" y="243"/>
                    </a:lnTo>
                    <a:lnTo>
                      <a:pt x="480" y="234"/>
                    </a:lnTo>
                    <a:lnTo>
                      <a:pt x="486" y="225"/>
                    </a:lnTo>
                    <a:lnTo>
                      <a:pt x="492" y="210"/>
                    </a:lnTo>
                    <a:lnTo>
                      <a:pt x="498" y="201"/>
                    </a:lnTo>
                    <a:lnTo>
                      <a:pt x="504" y="192"/>
                    </a:lnTo>
                    <a:lnTo>
                      <a:pt x="516" y="177"/>
                    </a:lnTo>
                    <a:lnTo>
                      <a:pt x="531" y="165"/>
                    </a:lnTo>
                    <a:lnTo>
                      <a:pt x="546" y="153"/>
                    </a:lnTo>
                    <a:lnTo>
                      <a:pt x="555" y="150"/>
                    </a:lnTo>
                    <a:lnTo>
                      <a:pt x="561" y="141"/>
                    </a:lnTo>
                    <a:lnTo>
                      <a:pt x="573" y="132"/>
                    </a:lnTo>
                    <a:lnTo>
                      <a:pt x="585" y="123"/>
                    </a:lnTo>
                    <a:lnTo>
                      <a:pt x="591" y="114"/>
                    </a:lnTo>
                    <a:lnTo>
                      <a:pt x="603" y="105"/>
                    </a:lnTo>
                    <a:lnTo>
                      <a:pt x="609" y="93"/>
                    </a:lnTo>
                    <a:lnTo>
                      <a:pt x="618" y="87"/>
                    </a:lnTo>
                    <a:lnTo>
                      <a:pt x="621" y="78"/>
                    </a:lnTo>
                    <a:lnTo>
                      <a:pt x="630" y="69"/>
                    </a:lnTo>
                    <a:lnTo>
                      <a:pt x="636" y="54"/>
                    </a:lnTo>
                    <a:lnTo>
                      <a:pt x="642" y="45"/>
                    </a:lnTo>
                    <a:lnTo>
                      <a:pt x="648" y="33"/>
                    </a:lnTo>
                    <a:lnTo>
                      <a:pt x="657" y="18"/>
                    </a:lnTo>
                    <a:lnTo>
                      <a:pt x="660" y="9"/>
                    </a:lnTo>
                    <a:lnTo>
                      <a:pt x="663" y="0"/>
                    </a:lnTo>
                    <a:lnTo>
                      <a:pt x="660" y="9"/>
                    </a:lnTo>
                    <a:lnTo>
                      <a:pt x="657" y="18"/>
                    </a:lnTo>
                    <a:lnTo>
                      <a:pt x="657" y="27"/>
                    </a:lnTo>
                    <a:lnTo>
                      <a:pt x="657" y="36"/>
                    </a:lnTo>
                    <a:lnTo>
                      <a:pt x="654" y="45"/>
                    </a:lnTo>
                    <a:lnTo>
                      <a:pt x="651" y="54"/>
                    </a:lnTo>
                    <a:lnTo>
                      <a:pt x="648" y="63"/>
                    </a:lnTo>
                    <a:lnTo>
                      <a:pt x="642" y="75"/>
                    </a:lnTo>
                    <a:lnTo>
                      <a:pt x="636" y="84"/>
                    </a:lnTo>
                    <a:lnTo>
                      <a:pt x="630" y="93"/>
                    </a:lnTo>
                    <a:lnTo>
                      <a:pt x="624" y="102"/>
                    </a:lnTo>
                    <a:lnTo>
                      <a:pt x="618" y="111"/>
                    </a:lnTo>
                    <a:lnTo>
                      <a:pt x="612" y="123"/>
                    </a:lnTo>
                    <a:lnTo>
                      <a:pt x="606" y="132"/>
                    </a:lnTo>
                    <a:lnTo>
                      <a:pt x="615" y="138"/>
                    </a:lnTo>
                    <a:lnTo>
                      <a:pt x="624" y="138"/>
                    </a:lnTo>
                    <a:lnTo>
                      <a:pt x="633" y="138"/>
                    </a:lnTo>
                    <a:lnTo>
                      <a:pt x="639" y="129"/>
                    </a:lnTo>
                    <a:lnTo>
                      <a:pt x="648" y="120"/>
                    </a:lnTo>
                    <a:lnTo>
                      <a:pt x="654" y="111"/>
                    </a:lnTo>
                    <a:lnTo>
                      <a:pt x="660" y="102"/>
                    </a:lnTo>
                    <a:lnTo>
                      <a:pt x="666" y="93"/>
                    </a:lnTo>
                    <a:lnTo>
                      <a:pt x="678" y="87"/>
                    </a:lnTo>
                    <a:lnTo>
                      <a:pt x="687" y="81"/>
                    </a:lnTo>
                    <a:lnTo>
                      <a:pt x="699" y="81"/>
                    </a:lnTo>
                    <a:lnTo>
                      <a:pt x="708" y="81"/>
                    </a:lnTo>
                    <a:lnTo>
                      <a:pt x="717" y="81"/>
                    </a:lnTo>
                    <a:lnTo>
                      <a:pt x="708" y="81"/>
                    </a:lnTo>
                    <a:lnTo>
                      <a:pt x="699" y="87"/>
                    </a:lnTo>
                    <a:lnTo>
                      <a:pt x="690" y="90"/>
                    </a:lnTo>
                    <a:lnTo>
                      <a:pt x="681" y="96"/>
                    </a:lnTo>
                    <a:lnTo>
                      <a:pt x="675" y="105"/>
                    </a:lnTo>
                    <a:lnTo>
                      <a:pt x="666" y="117"/>
                    </a:lnTo>
                    <a:lnTo>
                      <a:pt x="660" y="126"/>
                    </a:lnTo>
                    <a:lnTo>
                      <a:pt x="654" y="135"/>
                    </a:lnTo>
                    <a:lnTo>
                      <a:pt x="645" y="141"/>
                    </a:lnTo>
                    <a:lnTo>
                      <a:pt x="633" y="150"/>
                    </a:lnTo>
                    <a:lnTo>
                      <a:pt x="624" y="153"/>
                    </a:lnTo>
                    <a:lnTo>
                      <a:pt x="615" y="156"/>
                    </a:lnTo>
                    <a:lnTo>
                      <a:pt x="606" y="156"/>
                    </a:lnTo>
                    <a:lnTo>
                      <a:pt x="597" y="156"/>
                    </a:lnTo>
                    <a:lnTo>
                      <a:pt x="588" y="156"/>
                    </a:lnTo>
                    <a:lnTo>
                      <a:pt x="579" y="156"/>
                    </a:lnTo>
                    <a:lnTo>
                      <a:pt x="573" y="165"/>
                    </a:lnTo>
                    <a:lnTo>
                      <a:pt x="564" y="174"/>
                    </a:lnTo>
                    <a:lnTo>
                      <a:pt x="555" y="180"/>
                    </a:lnTo>
                    <a:lnTo>
                      <a:pt x="549" y="189"/>
                    </a:lnTo>
                    <a:lnTo>
                      <a:pt x="534" y="201"/>
                    </a:lnTo>
                    <a:lnTo>
                      <a:pt x="525" y="210"/>
                    </a:lnTo>
                    <a:lnTo>
                      <a:pt x="513" y="222"/>
                    </a:lnTo>
                    <a:lnTo>
                      <a:pt x="513" y="231"/>
                    </a:lnTo>
                    <a:lnTo>
                      <a:pt x="513" y="240"/>
                    </a:lnTo>
                    <a:lnTo>
                      <a:pt x="513" y="252"/>
                    </a:lnTo>
                    <a:lnTo>
                      <a:pt x="513" y="261"/>
                    </a:lnTo>
                    <a:lnTo>
                      <a:pt x="513" y="270"/>
                    </a:lnTo>
                    <a:lnTo>
                      <a:pt x="513" y="279"/>
                    </a:lnTo>
                    <a:lnTo>
                      <a:pt x="513" y="288"/>
                    </a:lnTo>
                    <a:lnTo>
                      <a:pt x="513" y="297"/>
                    </a:lnTo>
                    <a:lnTo>
                      <a:pt x="519" y="306"/>
                    </a:lnTo>
                    <a:lnTo>
                      <a:pt x="528" y="312"/>
                    </a:lnTo>
                    <a:lnTo>
                      <a:pt x="537" y="318"/>
                    </a:lnTo>
                    <a:lnTo>
                      <a:pt x="549" y="321"/>
                    </a:lnTo>
                    <a:lnTo>
                      <a:pt x="561" y="327"/>
                    </a:lnTo>
                    <a:lnTo>
                      <a:pt x="573" y="327"/>
                    </a:lnTo>
                    <a:lnTo>
                      <a:pt x="591" y="327"/>
                    </a:lnTo>
                    <a:lnTo>
                      <a:pt x="600" y="330"/>
                    </a:lnTo>
                    <a:lnTo>
                      <a:pt x="609" y="330"/>
                    </a:lnTo>
                    <a:lnTo>
                      <a:pt x="618" y="330"/>
                    </a:lnTo>
                    <a:lnTo>
                      <a:pt x="630" y="330"/>
                    </a:lnTo>
                    <a:lnTo>
                      <a:pt x="639" y="330"/>
                    </a:lnTo>
                    <a:lnTo>
                      <a:pt x="648" y="330"/>
                    </a:lnTo>
                    <a:lnTo>
                      <a:pt x="663" y="330"/>
                    </a:lnTo>
                    <a:lnTo>
                      <a:pt x="729" y="327"/>
                    </a:lnTo>
                    <a:lnTo>
                      <a:pt x="744" y="327"/>
                    </a:lnTo>
                    <a:lnTo>
                      <a:pt x="747" y="318"/>
                    </a:lnTo>
                    <a:lnTo>
                      <a:pt x="750" y="306"/>
                    </a:lnTo>
                    <a:lnTo>
                      <a:pt x="756" y="291"/>
                    </a:lnTo>
                    <a:lnTo>
                      <a:pt x="759" y="282"/>
                    </a:lnTo>
                    <a:lnTo>
                      <a:pt x="759" y="270"/>
                    </a:lnTo>
                    <a:lnTo>
                      <a:pt x="762" y="261"/>
                    </a:lnTo>
                    <a:lnTo>
                      <a:pt x="762" y="252"/>
                    </a:lnTo>
                    <a:lnTo>
                      <a:pt x="765" y="240"/>
                    </a:lnTo>
                    <a:lnTo>
                      <a:pt x="768" y="225"/>
                    </a:lnTo>
                    <a:lnTo>
                      <a:pt x="774" y="216"/>
                    </a:lnTo>
                    <a:lnTo>
                      <a:pt x="780" y="201"/>
                    </a:lnTo>
                    <a:lnTo>
                      <a:pt x="789" y="195"/>
                    </a:lnTo>
                    <a:lnTo>
                      <a:pt x="798" y="189"/>
                    </a:lnTo>
                    <a:lnTo>
                      <a:pt x="810" y="183"/>
                    </a:lnTo>
                    <a:lnTo>
                      <a:pt x="813" y="192"/>
                    </a:lnTo>
                    <a:lnTo>
                      <a:pt x="810" y="201"/>
                    </a:lnTo>
                    <a:lnTo>
                      <a:pt x="804" y="210"/>
                    </a:lnTo>
                    <a:lnTo>
                      <a:pt x="798" y="222"/>
                    </a:lnTo>
                    <a:lnTo>
                      <a:pt x="792" y="234"/>
                    </a:lnTo>
                    <a:lnTo>
                      <a:pt x="792" y="243"/>
                    </a:lnTo>
                    <a:lnTo>
                      <a:pt x="789" y="255"/>
                    </a:lnTo>
                    <a:lnTo>
                      <a:pt x="786" y="267"/>
                    </a:lnTo>
                    <a:lnTo>
                      <a:pt x="786" y="279"/>
                    </a:lnTo>
                    <a:lnTo>
                      <a:pt x="786" y="288"/>
                    </a:lnTo>
                    <a:lnTo>
                      <a:pt x="783" y="297"/>
                    </a:lnTo>
                    <a:lnTo>
                      <a:pt x="780" y="306"/>
                    </a:lnTo>
                    <a:lnTo>
                      <a:pt x="774" y="315"/>
                    </a:lnTo>
                    <a:lnTo>
                      <a:pt x="765" y="321"/>
                    </a:lnTo>
                    <a:lnTo>
                      <a:pt x="756" y="330"/>
                    </a:lnTo>
                    <a:lnTo>
                      <a:pt x="747" y="336"/>
                    </a:lnTo>
                    <a:lnTo>
                      <a:pt x="738" y="345"/>
                    </a:lnTo>
                    <a:lnTo>
                      <a:pt x="726" y="351"/>
                    </a:lnTo>
                    <a:lnTo>
                      <a:pt x="714" y="354"/>
                    </a:lnTo>
                    <a:lnTo>
                      <a:pt x="705" y="360"/>
                    </a:lnTo>
                    <a:lnTo>
                      <a:pt x="690" y="366"/>
                    </a:lnTo>
                    <a:lnTo>
                      <a:pt x="675" y="375"/>
                    </a:lnTo>
                    <a:lnTo>
                      <a:pt x="663" y="378"/>
                    </a:lnTo>
                    <a:lnTo>
                      <a:pt x="654" y="381"/>
                    </a:lnTo>
                    <a:lnTo>
                      <a:pt x="645" y="381"/>
                    </a:lnTo>
                    <a:lnTo>
                      <a:pt x="639" y="390"/>
                    </a:lnTo>
                    <a:lnTo>
                      <a:pt x="636" y="402"/>
                    </a:lnTo>
                    <a:lnTo>
                      <a:pt x="633" y="411"/>
                    </a:lnTo>
                    <a:lnTo>
                      <a:pt x="633" y="420"/>
                    </a:lnTo>
                    <a:lnTo>
                      <a:pt x="633" y="429"/>
                    </a:lnTo>
                    <a:lnTo>
                      <a:pt x="636" y="441"/>
                    </a:lnTo>
                    <a:lnTo>
                      <a:pt x="642" y="450"/>
                    </a:lnTo>
                    <a:lnTo>
                      <a:pt x="648" y="459"/>
                    </a:lnTo>
                    <a:lnTo>
                      <a:pt x="657" y="465"/>
                    </a:lnTo>
                    <a:lnTo>
                      <a:pt x="666" y="465"/>
                    </a:lnTo>
                    <a:lnTo>
                      <a:pt x="681" y="468"/>
                    </a:lnTo>
                    <a:lnTo>
                      <a:pt x="690" y="468"/>
                    </a:lnTo>
                    <a:lnTo>
                      <a:pt x="708" y="471"/>
                    </a:lnTo>
                    <a:lnTo>
                      <a:pt x="717" y="471"/>
                    </a:lnTo>
                    <a:lnTo>
                      <a:pt x="726" y="471"/>
                    </a:lnTo>
                    <a:lnTo>
                      <a:pt x="738" y="471"/>
                    </a:lnTo>
                    <a:lnTo>
                      <a:pt x="747" y="471"/>
                    </a:lnTo>
                    <a:lnTo>
                      <a:pt x="756" y="471"/>
                    </a:lnTo>
                    <a:lnTo>
                      <a:pt x="765" y="468"/>
                    </a:lnTo>
                    <a:lnTo>
                      <a:pt x="777" y="462"/>
                    </a:lnTo>
                    <a:lnTo>
                      <a:pt x="795" y="456"/>
                    </a:lnTo>
                    <a:lnTo>
                      <a:pt x="813" y="450"/>
                    </a:lnTo>
                    <a:lnTo>
                      <a:pt x="831" y="444"/>
                    </a:lnTo>
                    <a:lnTo>
                      <a:pt x="843" y="438"/>
                    </a:lnTo>
                    <a:lnTo>
                      <a:pt x="858" y="435"/>
                    </a:lnTo>
                    <a:lnTo>
                      <a:pt x="867" y="429"/>
                    </a:lnTo>
                    <a:lnTo>
                      <a:pt x="876" y="426"/>
                    </a:lnTo>
                    <a:lnTo>
                      <a:pt x="891" y="417"/>
                    </a:lnTo>
                    <a:lnTo>
                      <a:pt x="903" y="411"/>
                    </a:lnTo>
                    <a:lnTo>
                      <a:pt x="918" y="402"/>
                    </a:lnTo>
                    <a:lnTo>
                      <a:pt x="930" y="393"/>
                    </a:lnTo>
                    <a:lnTo>
                      <a:pt x="942" y="387"/>
                    </a:lnTo>
                    <a:lnTo>
                      <a:pt x="957" y="378"/>
                    </a:lnTo>
                    <a:lnTo>
                      <a:pt x="972" y="369"/>
                    </a:lnTo>
                    <a:lnTo>
                      <a:pt x="990" y="363"/>
                    </a:lnTo>
                    <a:lnTo>
                      <a:pt x="1008" y="360"/>
                    </a:lnTo>
                    <a:lnTo>
                      <a:pt x="1020" y="357"/>
                    </a:lnTo>
                    <a:lnTo>
                      <a:pt x="1035" y="357"/>
                    </a:lnTo>
                    <a:lnTo>
                      <a:pt x="1047" y="354"/>
                    </a:lnTo>
                    <a:lnTo>
                      <a:pt x="1059" y="354"/>
                    </a:lnTo>
                    <a:lnTo>
                      <a:pt x="1074" y="354"/>
                    </a:lnTo>
                    <a:lnTo>
                      <a:pt x="1095" y="354"/>
                    </a:lnTo>
                    <a:lnTo>
                      <a:pt x="1116" y="351"/>
                    </a:lnTo>
                    <a:lnTo>
                      <a:pt x="1128" y="351"/>
                    </a:lnTo>
                    <a:lnTo>
                      <a:pt x="1140" y="351"/>
                    </a:lnTo>
                    <a:lnTo>
                      <a:pt x="1152" y="351"/>
                    </a:lnTo>
                    <a:lnTo>
                      <a:pt x="1164" y="351"/>
                    </a:lnTo>
                    <a:lnTo>
                      <a:pt x="1176" y="351"/>
                    </a:lnTo>
                    <a:lnTo>
                      <a:pt x="1188" y="351"/>
                    </a:lnTo>
                    <a:lnTo>
                      <a:pt x="1197" y="351"/>
                    </a:lnTo>
                    <a:lnTo>
                      <a:pt x="1212" y="354"/>
                    </a:lnTo>
                    <a:lnTo>
                      <a:pt x="1227" y="354"/>
                    </a:lnTo>
                    <a:lnTo>
                      <a:pt x="1239" y="354"/>
                    </a:lnTo>
                    <a:lnTo>
                      <a:pt x="1257" y="357"/>
                    </a:lnTo>
                    <a:lnTo>
                      <a:pt x="1266" y="357"/>
                    </a:lnTo>
                    <a:lnTo>
                      <a:pt x="1278" y="363"/>
                    </a:lnTo>
                    <a:lnTo>
                      <a:pt x="1290" y="366"/>
                    </a:lnTo>
                    <a:lnTo>
                      <a:pt x="1299" y="369"/>
                    </a:lnTo>
                    <a:lnTo>
                      <a:pt x="1308" y="372"/>
                    </a:lnTo>
                    <a:lnTo>
                      <a:pt x="1323" y="375"/>
                    </a:lnTo>
                    <a:lnTo>
                      <a:pt x="1332" y="378"/>
                    </a:lnTo>
                    <a:lnTo>
                      <a:pt x="1344" y="381"/>
                    </a:lnTo>
                    <a:lnTo>
                      <a:pt x="1356" y="384"/>
                    </a:lnTo>
                    <a:lnTo>
                      <a:pt x="1365" y="387"/>
                    </a:lnTo>
                    <a:lnTo>
                      <a:pt x="1374" y="390"/>
                    </a:lnTo>
                    <a:lnTo>
                      <a:pt x="1389" y="393"/>
                    </a:lnTo>
                    <a:lnTo>
                      <a:pt x="1404" y="399"/>
                    </a:lnTo>
                    <a:lnTo>
                      <a:pt x="1410" y="408"/>
                    </a:lnTo>
                    <a:lnTo>
                      <a:pt x="1410" y="417"/>
                    </a:lnTo>
                    <a:lnTo>
                      <a:pt x="1410" y="426"/>
                    </a:lnTo>
                    <a:lnTo>
                      <a:pt x="1410" y="435"/>
                    </a:lnTo>
                    <a:lnTo>
                      <a:pt x="1410" y="444"/>
                    </a:lnTo>
                    <a:lnTo>
                      <a:pt x="1407" y="453"/>
                    </a:lnTo>
                    <a:lnTo>
                      <a:pt x="1398" y="450"/>
                    </a:lnTo>
                    <a:lnTo>
                      <a:pt x="1389" y="450"/>
                    </a:lnTo>
                    <a:lnTo>
                      <a:pt x="1380" y="450"/>
                    </a:lnTo>
                    <a:lnTo>
                      <a:pt x="1371" y="450"/>
                    </a:lnTo>
                    <a:lnTo>
                      <a:pt x="1362" y="450"/>
                    </a:lnTo>
                    <a:lnTo>
                      <a:pt x="1347" y="450"/>
                    </a:lnTo>
                    <a:lnTo>
                      <a:pt x="1338" y="450"/>
                    </a:lnTo>
                    <a:lnTo>
                      <a:pt x="1329" y="450"/>
                    </a:lnTo>
                    <a:lnTo>
                      <a:pt x="1320" y="450"/>
                    </a:lnTo>
                    <a:lnTo>
                      <a:pt x="1311" y="450"/>
                    </a:lnTo>
                    <a:lnTo>
                      <a:pt x="1299" y="450"/>
                    </a:lnTo>
                    <a:lnTo>
                      <a:pt x="1290" y="450"/>
                    </a:lnTo>
                    <a:lnTo>
                      <a:pt x="1278" y="450"/>
                    </a:lnTo>
                    <a:lnTo>
                      <a:pt x="1269" y="450"/>
                    </a:lnTo>
                    <a:lnTo>
                      <a:pt x="1260" y="447"/>
                    </a:lnTo>
                    <a:lnTo>
                      <a:pt x="1251" y="444"/>
                    </a:lnTo>
                    <a:lnTo>
                      <a:pt x="1242" y="441"/>
                    </a:lnTo>
                    <a:lnTo>
                      <a:pt x="1233" y="441"/>
                    </a:lnTo>
                    <a:lnTo>
                      <a:pt x="1224" y="438"/>
                    </a:lnTo>
                    <a:lnTo>
                      <a:pt x="1212" y="435"/>
                    </a:lnTo>
                    <a:lnTo>
                      <a:pt x="1197" y="432"/>
                    </a:lnTo>
                    <a:lnTo>
                      <a:pt x="1188" y="432"/>
                    </a:lnTo>
                    <a:lnTo>
                      <a:pt x="1170" y="432"/>
                    </a:lnTo>
                    <a:lnTo>
                      <a:pt x="1158" y="429"/>
                    </a:lnTo>
                    <a:lnTo>
                      <a:pt x="1146" y="429"/>
                    </a:lnTo>
                    <a:lnTo>
                      <a:pt x="1134" y="429"/>
                    </a:lnTo>
                    <a:lnTo>
                      <a:pt x="1122" y="429"/>
                    </a:lnTo>
                    <a:lnTo>
                      <a:pt x="1113" y="429"/>
                    </a:lnTo>
                    <a:lnTo>
                      <a:pt x="1104" y="429"/>
                    </a:lnTo>
                    <a:lnTo>
                      <a:pt x="1086" y="429"/>
                    </a:lnTo>
                    <a:lnTo>
                      <a:pt x="1074" y="429"/>
                    </a:lnTo>
                    <a:lnTo>
                      <a:pt x="1062" y="429"/>
                    </a:lnTo>
                    <a:lnTo>
                      <a:pt x="1053" y="432"/>
                    </a:lnTo>
                    <a:lnTo>
                      <a:pt x="1044" y="432"/>
                    </a:lnTo>
                    <a:lnTo>
                      <a:pt x="1035" y="438"/>
                    </a:lnTo>
                    <a:lnTo>
                      <a:pt x="1026" y="438"/>
                    </a:lnTo>
                    <a:lnTo>
                      <a:pt x="1017" y="441"/>
                    </a:lnTo>
                    <a:lnTo>
                      <a:pt x="1005" y="450"/>
                    </a:lnTo>
                    <a:lnTo>
                      <a:pt x="996" y="453"/>
                    </a:lnTo>
                    <a:lnTo>
                      <a:pt x="984" y="462"/>
                    </a:lnTo>
                    <a:lnTo>
                      <a:pt x="972" y="471"/>
                    </a:lnTo>
                    <a:lnTo>
                      <a:pt x="963" y="477"/>
                    </a:lnTo>
                    <a:lnTo>
                      <a:pt x="954" y="480"/>
                    </a:lnTo>
                    <a:lnTo>
                      <a:pt x="945" y="486"/>
                    </a:lnTo>
                    <a:lnTo>
                      <a:pt x="933" y="489"/>
                    </a:lnTo>
                    <a:lnTo>
                      <a:pt x="924" y="495"/>
                    </a:lnTo>
                    <a:lnTo>
                      <a:pt x="915" y="498"/>
                    </a:lnTo>
                    <a:lnTo>
                      <a:pt x="906" y="504"/>
                    </a:lnTo>
                    <a:lnTo>
                      <a:pt x="894" y="510"/>
                    </a:lnTo>
                    <a:lnTo>
                      <a:pt x="882" y="513"/>
                    </a:lnTo>
                    <a:lnTo>
                      <a:pt x="870" y="519"/>
                    </a:lnTo>
                    <a:lnTo>
                      <a:pt x="858" y="522"/>
                    </a:lnTo>
                    <a:lnTo>
                      <a:pt x="846" y="525"/>
                    </a:lnTo>
                    <a:lnTo>
                      <a:pt x="837" y="528"/>
                    </a:lnTo>
                    <a:lnTo>
                      <a:pt x="819" y="531"/>
                    </a:lnTo>
                    <a:lnTo>
                      <a:pt x="810" y="534"/>
                    </a:lnTo>
                    <a:lnTo>
                      <a:pt x="795" y="534"/>
                    </a:lnTo>
                    <a:lnTo>
                      <a:pt x="783" y="534"/>
                    </a:lnTo>
                    <a:lnTo>
                      <a:pt x="774" y="534"/>
                    </a:lnTo>
                    <a:lnTo>
                      <a:pt x="762" y="537"/>
                    </a:lnTo>
                    <a:lnTo>
                      <a:pt x="750" y="540"/>
                    </a:lnTo>
                    <a:lnTo>
                      <a:pt x="735" y="546"/>
                    </a:lnTo>
                    <a:lnTo>
                      <a:pt x="717" y="549"/>
                    </a:lnTo>
                    <a:lnTo>
                      <a:pt x="702" y="552"/>
                    </a:lnTo>
                    <a:lnTo>
                      <a:pt x="690" y="558"/>
                    </a:lnTo>
                    <a:lnTo>
                      <a:pt x="678" y="558"/>
                    </a:lnTo>
                    <a:lnTo>
                      <a:pt x="663" y="564"/>
                    </a:lnTo>
                    <a:lnTo>
                      <a:pt x="654" y="567"/>
                    </a:lnTo>
                    <a:lnTo>
                      <a:pt x="639" y="576"/>
                    </a:lnTo>
                    <a:lnTo>
                      <a:pt x="627" y="585"/>
                    </a:lnTo>
                    <a:lnTo>
                      <a:pt x="615" y="594"/>
                    </a:lnTo>
                    <a:lnTo>
                      <a:pt x="606" y="603"/>
                    </a:lnTo>
                    <a:lnTo>
                      <a:pt x="600" y="612"/>
                    </a:lnTo>
                    <a:lnTo>
                      <a:pt x="594" y="621"/>
                    </a:lnTo>
                    <a:lnTo>
                      <a:pt x="588" y="630"/>
                    </a:lnTo>
                    <a:lnTo>
                      <a:pt x="582" y="639"/>
                    </a:lnTo>
                    <a:lnTo>
                      <a:pt x="570" y="651"/>
                    </a:lnTo>
                    <a:lnTo>
                      <a:pt x="561" y="660"/>
                    </a:lnTo>
                    <a:lnTo>
                      <a:pt x="561" y="675"/>
                    </a:lnTo>
                    <a:lnTo>
                      <a:pt x="561" y="693"/>
                    </a:lnTo>
                    <a:lnTo>
                      <a:pt x="570" y="705"/>
                    </a:lnTo>
                    <a:lnTo>
                      <a:pt x="579" y="714"/>
                    </a:lnTo>
                    <a:lnTo>
                      <a:pt x="588" y="720"/>
                    </a:lnTo>
                    <a:lnTo>
                      <a:pt x="600" y="735"/>
                    </a:lnTo>
                    <a:lnTo>
                      <a:pt x="615" y="750"/>
                    </a:lnTo>
                    <a:lnTo>
                      <a:pt x="624" y="762"/>
                    </a:lnTo>
                    <a:lnTo>
                      <a:pt x="636" y="774"/>
                    </a:lnTo>
                    <a:lnTo>
                      <a:pt x="642" y="786"/>
                    </a:lnTo>
                    <a:lnTo>
                      <a:pt x="648" y="798"/>
                    </a:lnTo>
                    <a:lnTo>
                      <a:pt x="657" y="804"/>
                    </a:lnTo>
                    <a:lnTo>
                      <a:pt x="666" y="807"/>
                    </a:lnTo>
                    <a:lnTo>
                      <a:pt x="669" y="819"/>
                    </a:lnTo>
                    <a:lnTo>
                      <a:pt x="672" y="828"/>
                    </a:lnTo>
                    <a:lnTo>
                      <a:pt x="672" y="837"/>
                    </a:lnTo>
                    <a:lnTo>
                      <a:pt x="663" y="834"/>
                    </a:lnTo>
                    <a:lnTo>
                      <a:pt x="654" y="825"/>
                    </a:lnTo>
                    <a:lnTo>
                      <a:pt x="645" y="819"/>
                    </a:lnTo>
                    <a:lnTo>
                      <a:pt x="639" y="810"/>
                    </a:lnTo>
                    <a:lnTo>
                      <a:pt x="633" y="801"/>
                    </a:lnTo>
                    <a:lnTo>
                      <a:pt x="624" y="798"/>
                    </a:lnTo>
                    <a:lnTo>
                      <a:pt x="615" y="789"/>
                    </a:lnTo>
                    <a:lnTo>
                      <a:pt x="606" y="783"/>
                    </a:lnTo>
                    <a:lnTo>
                      <a:pt x="597" y="777"/>
                    </a:lnTo>
                    <a:lnTo>
                      <a:pt x="588" y="771"/>
                    </a:lnTo>
                    <a:lnTo>
                      <a:pt x="579" y="762"/>
                    </a:lnTo>
                    <a:lnTo>
                      <a:pt x="573" y="753"/>
                    </a:lnTo>
                    <a:lnTo>
                      <a:pt x="567" y="744"/>
                    </a:lnTo>
                    <a:lnTo>
                      <a:pt x="564" y="735"/>
                    </a:lnTo>
                    <a:lnTo>
                      <a:pt x="561" y="726"/>
                    </a:lnTo>
                    <a:lnTo>
                      <a:pt x="561" y="717"/>
                    </a:lnTo>
                    <a:lnTo>
                      <a:pt x="558" y="708"/>
                    </a:lnTo>
                    <a:lnTo>
                      <a:pt x="552" y="699"/>
                    </a:lnTo>
                    <a:lnTo>
                      <a:pt x="543" y="690"/>
                    </a:lnTo>
                    <a:lnTo>
                      <a:pt x="540" y="681"/>
                    </a:lnTo>
                    <a:lnTo>
                      <a:pt x="531" y="675"/>
                    </a:lnTo>
                    <a:lnTo>
                      <a:pt x="522" y="666"/>
                    </a:lnTo>
                    <a:lnTo>
                      <a:pt x="513" y="666"/>
                    </a:lnTo>
                    <a:lnTo>
                      <a:pt x="501" y="666"/>
                    </a:lnTo>
                    <a:lnTo>
                      <a:pt x="492" y="666"/>
                    </a:lnTo>
                    <a:lnTo>
                      <a:pt x="477" y="666"/>
                    </a:lnTo>
                    <a:lnTo>
                      <a:pt x="468" y="666"/>
                    </a:lnTo>
                    <a:lnTo>
                      <a:pt x="456" y="666"/>
                    </a:lnTo>
                    <a:lnTo>
                      <a:pt x="447" y="666"/>
                    </a:lnTo>
                    <a:lnTo>
                      <a:pt x="438" y="666"/>
                    </a:lnTo>
                    <a:lnTo>
                      <a:pt x="429" y="666"/>
                    </a:lnTo>
                    <a:lnTo>
                      <a:pt x="420" y="669"/>
                    </a:lnTo>
                    <a:lnTo>
                      <a:pt x="411" y="678"/>
                    </a:lnTo>
                    <a:lnTo>
                      <a:pt x="405" y="687"/>
                    </a:lnTo>
                    <a:lnTo>
                      <a:pt x="399" y="699"/>
                    </a:lnTo>
                    <a:lnTo>
                      <a:pt x="396" y="708"/>
                    </a:lnTo>
                    <a:lnTo>
                      <a:pt x="393" y="726"/>
                    </a:lnTo>
                    <a:lnTo>
                      <a:pt x="390" y="741"/>
                    </a:lnTo>
                    <a:lnTo>
                      <a:pt x="390" y="750"/>
                    </a:lnTo>
                    <a:lnTo>
                      <a:pt x="390" y="762"/>
                    </a:lnTo>
                    <a:lnTo>
                      <a:pt x="390" y="771"/>
                    </a:lnTo>
                    <a:lnTo>
                      <a:pt x="390" y="780"/>
                    </a:lnTo>
                    <a:lnTo>
                      <a:pt x="390" y="789"/>
                    </a:lnTo>
                    <a:lnTo>
                      <a:pt x="393" y="798"/>
                    </a:lnTo>
                    <a:lnTo>
                      <a:pt x="396" y="807"/>
                    </a:lnTo>
                    <a:lnTo>
                      <a:pt x="402" y="819"/>
                    </a:lnTo>
                    <a:lnTo>
                      <a:pt x="411" y="834"/>
                    </a:lnTo>
                    <a:lnTo>
                      <a:pt x="414" y="843"/>
                    </a:lnTo>
                    <a:lnTo>
                      <a:pt x="420" y="855"/>
                    </a:lnTo>
                    <a:lnTo>
                      <a:pt x="411" y="855"/>
                    </a:lnTo>
                    <a:lnTo>
                      <a:pt x="405" y="846"/>
                    </a:lnTo>
                    <a:lnTo>
                      <a:pt x="396" y="837"/>
                    </a:lnTo>
                    <a:lnTo>
                      <a:pt x="387" y="834"/>
                    </a:lnTo>
                    <a:lnTo>
                      <a:pt x="381" y="825"/>
                    </a:lnTo>
                    <a:lnTo>
                      <a:pt x="375" y="813"/>
                    </a:lnTo>
                    <a:lnTo>
                      <a:pt x="372" y="801"/>
                    </a:lnTo>
                    <a:lnTo>
                      <a:pt x="372" y="789"/>
                    </a:lnTo>
                    <a:lnTo>
                      <a:pt x="372" y="780"/>
                    </a:lnTo>
                    <a:lnTo>
                      <a:pt x="372" y="771"/>
                    </a:lnTo>
                    <a:lnTo>
                      <a:pt x="372" y="762"/>
                    </a:lnTo>
                    <a:lnTo>
                      <a:pt x="372" y="753"/>
                    </a:lnTo>
                    <a:lnTo>
                      <a:pt x="372" y="741"/>
                    </a:lnTo>
                    <a:lnTo>
                      <a:pt x="372" y="726"/>
                    </a:lnTo>
                    <a:lnTo>
                      <a:pt x="372" y="717"/>
                    </a:lnTo>
                    <a:lnTo>
                      <a:pt x="372" y="705"/>
                    </a:lnTo>
                    <a:lnTo>
                      <a:pt x="372" y="696"/>
                    </a:lnTo>
                    <a:lnTo>
                      <a:pt x="375" y="687"/>
                    </a:lnTo>
                    <a:lnTo>
                      <a:pt x="375" y="678"/>
                    </a:lnTo>
                    <a:lnTo>
                      <a:pt x="375" y="669"/>
                    </a:lnTo>
                    <a:lnTo>
                      <a:pt x="366" y="663"/>
                    </a:lnTo>
                    <a:lnTo>
                      <a:pt x="351" y="660"/>
                    </a:lnTo>
                    <a:lnTo>
                      <a:pt x="342" y="660"/>
                    </a:lnTo>
                    <a:lnTo>
                      <a:pt x="330" y="660"/>
                    </a:lnTo>
                    <a:lnTo>
                      <a:pt x="315" y="660"/>
                    </a:lnTo>
                    <a:lnTo>
                      <a:pt x="303" y="663"/>
                    </a:lnTo>
                    <a:lnTo>
                      <a:pt x="291" y="663"/>
                    </a:lnTo>
                    <a:lnTo>
                      <a:pt x="279" y="666"/>
                    </a:lnTo>
                    <a:lnTo>
                      <a:pt x="270" y="666"/>
                    </a:lnTo>
                    <a:lnTo>
                      <a:pt x="255" y="669"/>
                    </a:lnTo>
                    <a:lnTo>
                      <a:pt x="246" y="675"/>
                    </a:lnTo>
                    <a:lnTo>
                      <a:pt x="237" y="678"/>
                    </a:lnTo>
                    <a:lnTo>
                      <a:pt x="225" y="687"/>
                    </a:lnTo>
                    <a:lnTo>
                      <a:pt x="216" y="693"/>
                    </a:lnTo>
                    <a:lnTo>
                      <a:pt x="204" y="702"/>
                    </a:lnTo>
                    <a:lnTo>
                      <a:pt x="198" y="711"/>
                    </a:lnTo>
                    <a:lnTo>
                      <a:pt x="186" y="726"/>
                    </a:lnTo>
                    <a:lnTo>
                      <a:pt x="180" y="738"/>
                    </a:lnTo>
                    <a:lnTo>
                      <a:pt x="174" y="747"/>
                    </a:lnTo>
                    <a:lnTo>
                      <a:pt x="165" y="759"/>
                    </a:lnTo>
                    <a:lnTo>
                      <a:pt x="156" y="771"/>
                    </a:lnTo>
                    <a:lnTo>
                      <a:pt x="144" y="780"/>
                    </a:lnTo>
                    <a:lnTo>
                      <a:pt x="138" y="789"/>
                    </a:lnTo>
                    <a:lnTo>
                      <a:pt x="126" y="798"/>
                    </a:lnTo>
                    <a:lnTo>
                      <a:pt x="117" y="801"/>
                    </a:lnTo>
                    <a:lnTo>
                      <a:pt x="108" y="804"/>
                    </a:lnTo>
                    <a:lnTo>
                      <a:pt x="93" y="810"/>
                    </a:lnTo>
                    <a:lnTo>
                      <a:pt x="81" y="810"/>
                    </a:lnTo>
                    <a:lnTo>
                      <a:pt x="72" y="810"/>
                    </a:lnTo>
                    <a:lnTo>
                      <a:pt x="63" y="810"/>
                    </a:lnTo>
                    <a:lnTo>
                      <a:pt x="54" y="813"/>
                    </a:lnTo>
                    <a:lnTo>
                      <a:pt x="63" y="813"/>
                    </a:lnTo>
                    <a:lnTo>
                      <a:pt x="72" y="813"/>
                    </a:lnTo>
                    <a:lnTo>
                      <a:pt x="84" y="810"/>
                    </a:lnTo>
                    <a:lnTo>
                      <a:pt x="93" y="807"/>
                    </a:lnTo>
                    <a:lnTo>
                      <a:pt x="102" y="801"/>
                    </a:lnTo>
                    <a:lnTo>
                      <a:pt x="111" y="792"/>
                    </a:lnTo>
                    <a:lnTo>
                      <a:pt x="120" y="786"/>
                    </a:lnTo>
                    <a:lnTo>
                      <a:pt x="123" y="777"/>
                    </a:lnTo>
                    <a:lnTo>
                      <a:pt x="129" y="765"/>
                    </a:lnTo>
                    <a:lnTo>
                      <a:pt x="138" y="753"/>
                    </a:lnTo>
                    <a:lnTo>
                      <a:pt x="144" y="744"/>
                    </a:lnTo>
                    <a:lnTo>
                      <a:pt x="147" y="735"/>
                    </a:lnTo>
                    <a:lnTo>
                      <a:pt x="153" y="726"/>
                    </a:lnTo>
                    <a:lnTo>
                      <a:pt x="156" y="717"/>
                    </a:lnTo>
                    <a:lnTo>
                      <a:pt x="159" y="705"/>
                    </a:lnTo>
                    <a:lnTo>
                      <a:pt x="159" y="696"/>
                    </a:lnTo>
                    <a:lnTo>
                      <a:pt x="153" y="687"/>
                    </a:lnTo>
                    <a:lnTo>
                      <a:pt x="147" y="675"/>
                    </a:lnTo>
                    <a:lnTo>
                      <a:pt x="138" y="666"/>
                    </a:lnTo>
                    <a:lnTo>
                      <a:pt x="126" y="660"/>
                    </a:lnTo>
                    <a:lnTo>
                      <a:pt x="114" y="651"/>
                    </a:lnTo>
                    <a:lnTo>
                      <a:pt x="102" y="645"/>
                    </a:lnTo>
                    <a:lnTo>
                      <a:pt x="87" y="639"/>
                    </a:lnTo>
                    <a:lnTo>
                      <a:pt x="78" y="633"/>
                    </a:lnTo>
                    <a:lnTo>
                      <a:pt x="63" y="627"/>
                    </a:lnTo>
                    <a:lnTo>
                      <a:pt x="51" y="618"/>
                    </a:lnTo>
                    <a:lnTo>
                      <a:pt x="39" y="606"/>
                    </a:lnTo>
                    <a:lnTo>
                      <a:pt x="33" y="597"/>
                    </a:lnTo>
                    <a:lnTo>
                      <a:pt x="27" y="576"/>
                    </a:lnTo>
                    <a:lnTo>
                      <a:pt x="27" y="567"/>
                    </a:lnTo>
                    <a:lnTo>
                      <a:pt x="27" y="558"/>
                    </a:lnTo>
                    <a:lnTo>
                      <a:pt x="30" y="543"/>
                    </a:lnTo>
                    <a:lnTo>
                      <a:pt x="33" y="534"/>
                    </a:lnTo>
                    <a:lnTo>
                      <a:pt x="33" y="525"/>
                    </a:lnTo>
                    <a:lnTo>
                      <a:pt x="36" y="513"/>
                    </a:lnTo>
                    <a:lnTo>
                      <a:pt x="39" y="498"/>
                    </a:lnTo>
                    <a:lnTo>
                      <a:pt x="39" y="507"/>
                    </a:lnTo>
                    <a:lnTo>
                      <a:pt x="39" y="516"/>
                    </a:lnTo>
                    <a:lnTo>
                      <a:pt x="42" y="525"/>
                    </a:lnTo>
                    <a:lnTo>
                      <a:pt x="42" y="537"/>
                    </a:lnTo>
                    <a:lnTo>
                      <a:pt x="45" y="549"/>
                    </a:lnTo>
                    <a:lnTo>
                      <a:pt x="45" y="558"/>
                    </a:lnTo>
                    <a:lnTo>
                      <a:pt x="45" y="567"/>
                    </a:lnTo>
                    <a:lnTo>
                      <a:pt x="45" y="579"/>
                    </a:lnTo>
                    <a:lnTo>
                      <a:pt x="54" y="591"/>
                    </a:lnTo>
                    <a:lnTo>
                      <a:pt x="66" y="600"/>
                    </a:lnTo>
                    <a:lnTo>
                      <a:pt x="75" y="609"/>
                    </a:lnTo>
                    <a:lnTo>
                      <a:pt x="84" y="618"/>
                    </a:lnTo>
                    <a:lnTo>
                      <a:pt x="93" y="621"/>
                    </a:lnTo>
                    <a:lnTo>
                      <a:pt x="105" y="627"/>
                    </a:lnTo>
                    <a:lnTo>
                      <a:pt x="114" y="630"/>
                    </a:lnTo>
                    <a:lnTo>
                      <a:pt x="129" y="630"/>
                    </a:lnTo>
                    <a:lnTo>
                      <a:pt x="138" y="633"/>
                    </a:lnTo>
                    <a:lnTo>
                      <a:pt x="147" y="633"/>
                    </a:lnTo>
                    <a:lnTo>
                      <a:pt x="156" y="636"/>
                    </a:lnTo>
                    <a:lnTo>
                      <a:pt x="165" y="639"/>
                    </a:lnTo>
                    <a:lnTo>
                      <a:pt x="174" y="639"/>
                    </a:lnTo>
                    <a:lnTo>
                      <a:pt x="183" y="642"/>
                    </a:lnTo>
                    <a:lnTo>
                      <a:pt x="192" y="642"/>
                    </a:lnTo>
                    <a:lnTo>
                      <a:pt x="204" y="642"/>
                    </a:lnTo>
                    <a:lnTo>
                      <a:pt x="213" y="642"/>
                    </a:lnTo>
                    <a:lnTo>
                      <a:pt x="216" y="633"/>
                    </a:lnTo>
                    <a:lnTo>
                      <a:pt x="222" y="624"/>
                    </a:lnTo>
                    <a:lnTo>
                      <a:pt x="228" y="612"/>
                    </a:lnTo>
                    <a:lnTo>
                      <a:pt x="237" y="606"/>
                    </a:lnTo>
                    <a:lnTo>
                      <a:pt x="240" y="597"/>
                    </a:lnTo>
                    <a:lnTo>
                      <a:pt x="249" y="597"/>
                    </a:lnTo>
                    <a:lnTo>
                      <a:pt x="249" y="588"/>
                    </a:lnTo>
                    <a:lnTo>
                      <a:pt x="255" y="573"/>
                    </a:lnTo>
                    <a:lnTo>
                      <a:pt x="258" y="564"/>
                    </a:lnTo>
                    <a:lnTo>
                      <a:pt x="258" y="555"/>
                    </a:lnTo>
                    <a:lnTo>
                      <a:pt x="261" y="543"/>
                    </a:lnTo>
                    <a:lnTo>
                      <a:pt x="261" y="534"/>
                    </a:lnTo>
                    <a:lnTo>
                      <a:pt x="261" y="522"/>
                    </a:lnTo>
                    <a:lnTo>
                      <a:pt x="261" y="510"/>
                    </a:lnTo>
                    <a:lnTo>
                      <a:pt x="261" y="498"/>
                    </a:lnTo>
                    <a:lnTo>
                      <a:pt x="261" y="489"/>
                    </a:lnTo>
                    <a:lnTo>
                      <a:pt x="261" y="477"/>
                    </a:lnTo>
                    <a:lnTo>
                      <a:pt x="261" y="465"/>
                    </a:lnTo>
                    <a:lnTo>
                      <a:pt x="261" y="450"/>
                    </a:lnTo>
                    <a:lnTo>
                      <a:pt x="258" y="438"/>
                    </a:lnTo>
                    <a:lnTo>
                      <a:pt x="258" y="429"/>
                    </a:lnTo>
                    <a:lnTo>
                      <a:pt x="255" y="420"/>
                    </a:lnTo>
                    <a:lnTo>
                      <a:pt x="246" y="405"/>
                    </a:lnTo>
                    <a:lnTo>
                      <a:pt x="237" y="399"/>
                    </a:lnTo>
                    <a:lnTo>
                      <a:pt x="231" y="390"/>
                    </a:lnTo>
                    <a:lnTo>
                      <a:pt x="213" y="375"/>
                    </a:lnTo>
                    <a:lnTo>
                      <a:pt x="204" y="363"/>
                    </a:lnTo>
                    <a:lnTo>
                      <a:pt x="192" y="354"/>
                    </a:lnTo>
                    <a:lnTo>
                      <a:pt x="183" y="339"/>
                    </a:lnTo>
                    <a:lnTo>
                      <a:pt x="177" y="330"/>
                    </a:lnTo>
                    <a:lnTo>
                      <a:pt x="168" y="318"/>
                    </a:lnTo>
                    <a:lnTo>
                      <a:pt x="162" y="306"/>
                    </a:lnTo>
                    <a:lnTo>
                      <a:pt x="150" y="297"/>
                    </a:lnTo>
                    <a:lnTo>
                      <a:pt x="138" y="294"/>
                    </a:lnTo>
                    <a:lnTo>
                      <a:pt x="126" y="294"/>
                    </a:lnTo>
                    <a:lnTo>
                      <a:pt x="114" y="294"/>
                    </a:lnTo>
                    <a:lnTo>
                      <a:pt x="99" y="303"/>
                    </a:lnTo>
                    <a:lnTo>
                      <a:pt x="90" y="303"/>
                    </a:lnTo>
                    <a:lnTo>
                      <a:pt x="81" y="303"/>
                    </a:lnTo>
                    <a:lnTo>
                      <a:pt x="69" y="303"/>
                    </a:lnTo>
                    <a:lnTo>
                      <a:pt x="60" y="303"/>
                    </a:lnTo>
                    <a:lnTo>
                      <a:pt x="48" y="303"/>
                    </a:lnTo>
                    <a:lnTo>
                      <a:pt x="36" y="303"/>
                    </a:lnTo>
                    <a:lnTo>
                      <a:pt x="27" y="303"/>
                    </a:lnTo>
                    <a:lnTo>
                      <a:pt x="18" y="303"/>
                    </a:lnTo>
                    <a:lnTo>
                      <a:pt x="0" y="303"/>
                    </a:lnTo>
                    <a:lnTo>
                      <a:pt x="18" y="300"/>
                    </a:lnTo>
                    <a:lnTo>
                      <a:pt x="30" y="300"/>
                    </a:lnTo>
                    <a:lnTo>
                      <a:pt x="39" y="291"/>
                    </a:lnTo>
                    <a:lnTo>
                      <a:pt x="48" y="294"/>
                    </a:lnTo>
                    <a:lnTo>
                      <a:pt x="60" y="294"/>
                    </a:lnTo>
                    <a:lnTo>
                      <a:pt x="72" y="297"/>
                    </a:lnTo>
                    <a:lnTo>
                      <a:pt x="81" y="300"/>
                    </a:lnTo>
                    <a:lnTo>
                      <a:pt x="90" y="303"/>
                    </a:lnTo>
                    <a:lnTo>
                      <a:pt x="102" y="303"/>
                    </a:lnTo>
                    <a:lnTo>
                      <a:pt x="111" y="303"/>
                    </a:lnTo>
                    <a:lnTo>
                      <a:pt x="120" y="303"/>
                    </a:lnTo>
                    <a:lnTo>
                      <a:pt x="129" y="303"/>
                    </a:lnTo>
                    <a:lnTo>
                      <a:pt x="141" y="300"/>
                    </a:lnTo>
                    <a:lnTo>
                      <a:pt x="147" y="291"/>
                    </a:lnTo>
                    <a:lnTo>
                      <a:pt x="153" y="282"/>
                    </a:lnTo>
                    <a:lnTo>
                      <a:pt x="156" y="273"/>
                    </a:lnTo>
                    <a:lnTo>
                      <a:pt x="156" y="264"/>
                    </a:lnTo>
                    <a:lnTo>
                      <a:pt x="153" y="255"/>
                    </a:lnTo>
                    <a:lnTo>
                      <a:pt x="153" y="243"/>
                    </a:lnTo>
                    <a:lnTo>
                      <a:pt x="153" y="234"/>
                    </a:lnTo>
                    <a:lnTo>
                      <a:pt x="153" y="225"/>
                    </a:lnTo>
                    <a:lnTo>
                      <a:pt x="153" y="216"/>
                    </a:lnTo>
                    <a:lnTo>
                      <a:pt x="153" y="207"/>
                    </a:lnTo>
                    <a:lnTo>
                      <a:pt x="156" y="195"/>
                    </a:lnTo>
                    <a:lnTo>
                      <a:pt x="159" y="186"/>
                    </a:lnTo>
                    <a:lnTo>
                      <a:pt x="165" y="177"/>
                    </a:lnTo>
                    <a:lnTo>
                      <a:pt x="165" y="168"/>
                    </a:lnTo>
                    <a:lnTo>
                      <a:pt x="168" y="159"/>
                    </a:lnTo>
                    <a:lnTo>
                      <a:pt x="171" y="150"/>
                    </a:lnTo>
                    <a:lnTo>
                      <a:pt x="174" y="141"/>
                    </a:lnTo>
                    <a:lnTo>
                      <a:pt x="177" y="132"/>
                    </a:lnTo>
                    <a:lnTo>
                      <a:pt x="180" y="123"/>
                    </a:lnTo>
                    <a:lnTo>
                      <a:pt x="180" y="111"/>
                    </a:lnTo>
                    <a:lnTo>
                      <a:pt x="180" y="120"/>
                    </a:lnTo>
                    <a:lnTo>
                      <a:pt x="180" y="129"/>
                    </a:lnTo>
                    <a:lnTo>
                      <a:pt x="177" y="138"/>
                    </a:lnTo>
                    <a:lnTo>
                      <a:pt x="177" y="150"/>
                    </a:lnTo>
                    <a:lnTo>
                      <a:pt x="177" y="159"/>
                    </a:lnTo>
                    <a:lnTo>
                      <a:pt x="174" y="168"/>
                    </a:lnTo>
                    <a:lnTo>
                      <a:pt x="171" y="177"/>
                    </a:lnTo>
                    <a:lnTo>
                      <a:pt x="168" y="189"/>
                    </a:lnTo>
                    <a:lnTo>
                      <a:pt x="168" y="201"/>
                    </a:lnTo>
                    <a:lnTo>
                      <a:pt x="165" y="210"/>
                    </a:lnTo>
                    <a:lnTo>
                      <a:pt x="165" y="222"/>
                    </a:lnTo>
                    <a:lnTo>
                      <a:pt x="165" y="234"/>
                    </a:lnTo>
                    <a:lnTo>
                      <a:pt x="165" y="243"/>
                    </a:lnTo>
                    <a:lnTo>
                      <a:pt x="162" y="255"/>
                    </a:lnTo>
                    <a:lnTo>
                      <a:pt x="162" y="267"/>
                    </a:lnTo>
                    <a:lnTo>
                      <a:pt x="162" y="282"/>
                    </a:lnTo>
                    <a:lnTo>
                      <a:pt x="165" y="297"/>
                    </a:lnTo>
                    <a:lnTo>
                      <a:pt x="168" y="306"/>
                    </a:lnTo>
                    <a:lnTo>
                      <a:pt x="171" y="315"/>
                    </a:lnTo>
                    <a:lnTo>
                      <a:pt x="177" y="327"/>
                    </a:lnTo>
                    <a:lnTo>
                      <a:pt x="186" y="336"/>
                    </a:lnTo>
                    <a:lnTo>
                      <a:pt x="195" y="345"/>
                    </a:lnTo>
                    <a:lnTo>
                      <a:pt x="204" y="351"/>
                    </a:lnTo>
                    <a:lnTo>
                      <a:pt x="213" y="354"/>
                    </a:lnTo>
                    <a:lnTo>
                      <a:pt x="225" y="360"/>
                    </a:lnTo>
                    <a:lnTo>
                      <a:pt x="234" y="366"/>
                    </a:lnTo>
                    <a:lnTo>
                      <a:pt x="246" y="372"/>
                    </a:lnTo>
                    <a:lnTo>
                      <a:pt x="255" y="378"/>
                    </a:lnTo>
                    <a:lnTo>
                      <a:pt x="264" y="387"/>
                    </a:lnTo>
                    <a:lnTo>
                      <a:pt x="273" y="390"/>
                    </a:lnTo>
                    <a:lnTo>
                      <a:pt x="291" y="396"/>
                    </a:lnTo>
                    <a:lnTo>
                      <a:pt x="306" y="399"/>
                    </a:lnTo>
                    <a:lnTo>
                      <a:pt x="318" y="402"/>
                    </a:lnTo>
                    <a:lnTo>
                      <a:pt x="330" y="402"/>
                    </a:lnTo>
                    <a:lnTo>
                      <a:pt x="345" y="402"/>
                    </a:lnTo>
                    <a:lnTo>
                      <a:pt x="357" y="393"/>
                    </a:lnTo>
                    <a:lnTo>
                      <a:pt x="366" y="390"/>
                    </a:lnTo>
                    <a:lnTo>
                      <a:pt x="375" y="378"/>
                    </a:lnTo>
                    <a:lnTo>
                      <a:pt x="384" y="369"/>
                    </a:lnTo>
                    <a:lnTo>
                      <a:pt x="390" y="357"/>
                    </a:lnTo>
                    <a:lnTo>
                      <a:pt x="390" y="348"/>
                    </a:lnTo>
                    <a:lnTo>
                      <a:pt x="390" y="339"/>
                    </a:lnTo>
                    <a:lnTo>
                      <a:pt x="390" y="330"/>
                    </a:lnTo>
                    <a:lnTo>
                      <a:pt x="390" y="321"/>
                    </a:lnTo>
                    <a:lnTo>
                      <a:pt x="390" y="312"/>
                    </a:lnTo>
                    <a:lnTo>
                      <a:pt x="390" y="315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96671" name="Freeform 31">
                <a:extLst>
                  <a:ext uri="{FF2B5EF4-FFF2-40B4-BE49-F238E27FC236}">
                    <a16:creationId xmlns:a16="http://schemas.microsoft.com/office/drawing/2014/main" id="{99B8E9FC-79E9-C4C5-B5D0-0EC89B663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1" y="2178"/>
                <a:ext cx="545" cy="363"/>
              </a:xfrm>
              <a:custGeom>
                <a:avLst/>
                <a:gdLst>
                  <a:gd name="T0" fmla="*/ 18 w 1441"/>
                  <a:gd name="T1" fmla="*/ 465 h 811"/>
                  <a:gd name="T2" fmla="*/ 117 w 1441"/>
                  <a:gd name="T3" fmla="*/ 456 h 811"/>
                  <a:gd name="T4" fmla="*/ 234 w 1441"/>
                  <a:gd name="T5" fmla="*/ 441 h 811"/>
                  <a:gd name="T6" fmla="*/ 378 w 1441"/>
                  <a:gd name="T7" fmla="*/ 414 h 811"/>
                  <a:gd name="T8" fmla="*/ 540 w 1441"/>
                  <a:gd name="T9" fmla="*/ 363 h 811"/>
                  <a:gd name="T10" fmla="*/ 642 w 1441"/>
                  <a:gd name="T11" fmla="*/ 336 h 811"/>
                  <a:gd name="T12" fmla="*/ 738 w 1441"/>
                  <a:gd name="T13" fmla="*/ 396 h 811"/>
                  <a:gd name="T14" fmla="*/ 834 w 1441"/>
                  <a:gd name="T15" fmla="*/ 450 h 811"/>
                  <a:gd name="T16" fmla="*/ 945 w 1441"/>
                  <a:gd name="T17" fmla="*/ 504 h 811"/>
                  <a:gd name="T18" fmla="*/ 1053 w 1441"/>
                  <a:gd name="T19" fmla="*/ 570 h 811"/>
                  <a:gd name="T20" fmla="*/ 1098 w 1441"/>
                  <a:gd name="T21" fmla="*/ 672 h 811"/>
                  <a:gd name="T22" fmla="*/ 1137 w 1441"/>
                  <a:gd name="T23" fmla="*/ 765 h 811"/>
                  <a:gd name="T24" fmla="*/ 1134 w 1441"/>
                  <a:gd name="T25" fmla="*/ 774 h 811"/>
                  <a:gd name="T26" fmla="*/ 1104 w 1441"/>
                  <a:gd name="T27" fmla="*/ 693 h 811"/>
                  <a:gd name="T28" fmla="*/ 1137 w 1441"/>
                  <a:gd name="T29" fmla="*/ 669 h 811"/>
                  <a:gd name="T30" fmla="*/ 1236 w 1441"/>
                  <a:gd name="T31" fmla="*/ 714 h 811"/>
                  <a:gd name="T32" fmla="*/ 1248 w 1441"/>
                  <a:gd name="T33" fmla="*/ 807 h 811"/>
                  <a:gd name="T34" fmla="*/ 1230 w 1441"/>
                  <a:gd name="T35" fmla="*/ 726 h 811"/>
                  <a:gd name="T36" fmla="*/ 1281 w 1441"/>
                  <a:gd name="T37" fmla="*/ 651 h 811"/>
                  <a:gd name="T38" fmla="*/ 1281 w 1441"/>
                  <a:gd name="T39" fmla="*/ 648 h 811"/>
                  <a:gd name="T40" fmla="*/ 1209 w 1441"/>
                  <a:gd name="T41" fmla="*/ 696 h 811"/>
                  <a:gd name="T42" fmla="*/ 1125 w 1441"/>
                  <a:gd name="T43" fmla="*/ 663 h 811"/>
                  <a:gd name="T44" fmla="*/ 1068 w 1441"/>
                  <a:gd name="T45" fmla="*/ 585 h 811"/>
                  <a:gd name="T46" fmla="*/ 1017 w 1441"/>
                  <a:gd name="T47" fmla="*/ 513 h 811"/>
                  <a:gd name="T48" fmla="*/ 1092 w 1441"/>
                  <a:gd name="T49" fmla="*/ 408 h 811"/>
                  <a:gd name="T50" fmla="*/ 1164 w 1441"/>
                  <a:gd name="T51" fmla="*/ 330 h 811"/>
                  <a:gd name="T52" fmla="*/ 1278 w 1441"/>
                  <a:gd name="T53" fmla="*/ 288 h 811"/>
                  <a:gd name="T54" fmla="*/ 1383 w 1441"/>
                  <a:gd name="T55" fmla="*/ 306 h 811"/>
                  <a:gd name="T56" fmla="*/ 1416 w 1441"/>
                  <a:gd name="T57" fmla="*/ 357 h 811"/>
                  <a:gd name="T58" fmla="*/ 1413 w 1441"/>
                  <a:gd name="T59" fmla="*/ 264 h 811"/>
                  <a:gd name="T60" fmla="*/ 1422 w 1441"/>
                  <a:gd name="T61" fmla="*/ 255 h 811"/>
                  <a:gd name="T62" fmla="*/ 1353 w 1441"/>
                  <a:gd name="T63" fmla="*/ 306 h 811"/>
                  <a:gd name="T64" fmla="*/ 1332 w 1441"/>
                  <a:gd name="T65" fmla="*/ 216 h 811"/>
                  <a:gd name="T66" fmla="*/ 1335 w 1441"/>
                  <a:gd name="T67" fmla="*/ 225 h 811"/>
                  <a:gd name="T68" fmla="*/ 1290 w 1441"/>
                  <a:gd name="T69" fmla="*/ 309 h 811"/>
                  <a:gd name="T70" fmla="*/ 1212 w 1441"/>
                  <a:gd name="T71" fmla="*/ 264 h 811"/>
                  <a:gd name="T72" fmla="*/ 1272 w 1441"/>
                  <a:gd name="T73" fmla="*/ 129 h 811"/>
                  <a:gd name="T74" fmla="*/ 1320 w 1441"/>
                  <a:gd name="T75" fmla="*/ 60 h 811"/>
                  <a:gd name="T76" fmla="*/ 1251 w 1441"/>
                  <a:gd name="T77" fmla="*/ 147 h 811"/>
                  <a:gd name="T78" fmla="*/ 1221 w 1441"/>
                  <a:gd name="T79" fmla="*/ 81 h 811"/>
                  <a:gd name="T80" fmla="*/ 1212 w 1441"/>
                  <a:gd name="T81" fmla="*/ 30 h 811"/>
                  <a:gd name="T82" fmla="*/ 1215 w 1441"/>
                  <a:gd name="T83" fmla="*/ 126 h 811"/>
                  <a:gd name="T84" fmla="*/ 1152 w 1441"/>
                  <a:gd name="T85" fmla="*/ 48 h 811"/>
                  <a:gd name="T86" fmla="*/ 1113 w 1441"/>
                  <a:gd name="T87" fmla="*/ 15 h 811"/>
                  <a:gd name="T88" fmla="*/ 1191 w 1441"/>
                  <a:gd name="T89" fmla="*/ 96 h 811"/>
                  <a:gd name="T90" fmla="*/ 1215 w 1441"/>
                  <a:gd name="T91" fmla="*/ 183 h 811"/>
                  <a:gd name="T92" fmla="*/ 1194 w 1441"/>
                  <a:gd name="T93" fmla="*/ 276 h 811"/>
                  <a:gd name="T94" fmla="*/ 1128 w 1441"/>
                  <a:gd name="T95" fmla="*/ 348 h 811"/>
                  <a:gd name="T96" fmla="*/ 1089 w 1441"/>
                  <a:gd name="T97" fmla="*/ 432 h 811"/>
                  <a:gd name="T98" fmla="*/ 1008 w 1441"/>
                  <a:gd name="T99" fmla="*/ 489 h 811"/>
                  <a:gd name="T100" fmla="*/ 924 w 1441"/>
                  <a:gd name="T101" fmla="*/ 489 h 811"/>
                  <a:gd name="T102" fmla="*/ 837 w 1441"/>
                  <a:gd name="T103" fmla="*/ 441 h 811"/>
                  <a:gd name="T104" fmla="*/ 759 w 1441"/>
                  <a:gd name="T105" fmla="*/ 366 h 811"/>
                  <a:gd name="T106" fmla="*/ 666 w 1441"/>
                  <a:gd name="T107" fmla="*/ 309 h 811"/>
                  <a:gd name="T108" fmla="*/ 543 w 1441"/>
                  <a:gd name="T109" fmla="*/ 333 h 811"/>
                  <a:gd name="T110" fmla="*/ 429 w 1441"/>
                  <a:gd name="T111" fmla="*/ 372 h 811"/>
                  <a:gd name="T112" fmla="*/ 336 w 1441"/>
                  <a:gd name="T113" fmla="*/ 399 h 811"/>
                  <a:gd name="T114" fmla="*/ 219 w 1441"/>
                  <a:gd name="T115" fmla="*/ 408 h 811"/>
                  <a:gd name="T116" fmla="*/ 111 w 1441"/>
                  <a:gd name="T117" fmla="*/ 408 h 811"/>
                  <a:gd name="T118" fmla="*/ 12 w 1441"/>
                  <a:gd name="T119" fmla="*/ 408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1" h="811">
                    <a:moveTo>
                      <a:pt x="3" y="399"/>
                    </a:moveTo>
                    <a:lnTo>
                      <a:pt x="3" y="408"/>
                    </a:lnTo>
                    <a:lnTo>
                      <a:pt x="3" y="417"/>
                    </a:lnTo>
                    <a:lnTo>
                      <a:pt x="3" y="426"/>
                    </a:lnTo>
                    <a:lnTo>
                      <a:pt x="3" y="435"/>
                    </a:lnTo>
                    <a:lnTo>
                      <a:pt x="3" y="444"/>
                    </a:lnTo>
                    <a:lnTo>
                      <a:pt x="6" y="453"/>
                    </a:lnTo>
                    <a:lnTo>
                      <a:pt x="9" y="462"/>
                    </a:lnTo>
                    <a:lnTo>
                      <a:pt x="18" y="465"/>
                    </a:lnTo>
                    <a:lnTo>
                      <a:pt x="27" y="465"/>
                    </a:lnTo>
                    <a:lnTo>
                      <a:pt x="36" y="465"/>
                    </a:lnTo>
                    <a:lnTo>
                      <a:pt x="45" y="465"/>
                    </a:lnTo>
                    <a:lnTo>
                      <a:pt x="54" y="465"/>
                    </a:lnTo>
                    <a:lnTo>
                      <a:pt x="72" y="462"/>
                    </a:lnTo>
                    <a:lnTo>
                      <a:pt x="84" y="462"/>
                    </a:lnTo>
                    <a:lnTo>
                      <a:pt x="96" y="459"/>
                    </a:lnTo>
                    <a:lnTo>
                      <a:pt x="108" y="456"/>
                    </a:lnTo>
                    <a:lnTo>
                      <a:pt x="117" y="456"/>
                    </a:lnTo>
                    <a:lnTo>
                      <a:pt x="132" y="453"/>
                    </a:lnTo>
                    <a:lnTo>
                      <a:pt x="147" y="453"/>
                    </a:lnTo>
                    <a:lnTo>
                      <a:pt x="162" y="450"/>
                    </a:lnTo>
                    <a:lnTo>
                      <a:pt x="174" y="447"/>
                    </a:lnTo>
                    <a:lnTo>
                      <a:pt x="186" y="444"/>
                    </a:lnTo>
                    <a:lnTo>
                      <a:pt x="195" y="444"/>
                    </a:lnTo>
                    <a:lnTo>
                      <a:pt x="204" y="444"/>
                    </a:lnTo>
                    <a:lnTo>
                      <a:pt x="219" y="441"/>
                    </a:lnTo>
                    <a:lnTo>
                      <a:pt x="234" y="441"/>
                    </a:lnTo>
                    <a:lnTo>
                      <a:pt x="252" y="438"/>
                    </a:lnTo>
                    <a:lnTo>
                      <a:pt x="264" y="435"/>
                    </a:lnTo>
                    <a:lnTo>
                      <a:pt x="282" y="432"/>
                    </a:lnTo>
                    <a:lnTo>
                      <a:pt x="300" y="429"/>
                    </a:lnTo>
                    <a:lnTo>
                      <a:pt x="321" y="426"/>
                    </a:lnTo>
                    <a:lnTo>
                      <a:pt x="336" y="423"/>
                    </a:lnTo>
                    <a:lnTo>
                      <a:pt x="351" y="420"/>
                    </a:lnTo>
                    <a:lnTo>
                      <a:pt x="363" y="417"/>
                    </a:lnTo>
                    <a:lnTo>
                      <a:pt x="378" y="414"/>
                    </a:lnTo>
                    <a:lnTo>
                      <a:pt x="393" y="408"/>
                    </a:lnTo>
                    <a:lnTo>
                      <a:pt x="414" y="405"/>
                    </a:lnTo>
                    <a:lnTo>
                      <a:pt x="429" y="399"/>
                    </a:lnTo>
                    <a:lnTo>
                      <a:pt x="441" y="396"/>
                    </a:lnTo>
                    <a:lnTo>
                      <a:pt x="453" y="393"/>
                    </a:lnTo>
                    <a:lnTo>
                      <a:pt x="474" y="390"/>
                    </a:lnTo>
                    <a:lnTo>
                      <a:pt x="498" y="381"/>
                    </a:lnTo>
                    <a:lnTo>
                      <a:pt x="519" y="372"/>
                    </a:lnTo>
                    <a:lnTo>
                      <a:pt x="540" y="363"/>
                    </a:lnTo>
                    <a:lnTo>
                      <a:pt x="558" y="357"/>
                    </a:lnTo>
                    <a:lnTo>
                      <a:pt x="567" y="354"/>
                    </a:lnTo>
                    <a:lnTo>
                      <a:pt x="576" y="348"/>
                    </a:lnTo>
                    <a:lnTo>
                      <a:pt x="585" y="345"/>
                    </a:lnTo>
                    <a:lnTo>
                      <a:pt x="597" y="342"/>
                    </a:lnTo>
                    <a:lnTo>
                      <a:pt x="612" y="336"/>
                    </a:lnTo>
                    <a:lnTo>
                      <a:pt x="621" y="336"/>
                    </a:lnTo>
                    <a:lnTo>
                      <a:pt x="630" y="336"/>
                    </a:lnTo>
                    <a:lnTo>
                      <a:pt x="642" y="336"/>
                    </a:lnTo>
                    <a:lnTo>
                      <a:pt x="654" y="336"/>
                    </a:lnTo>
                    <a:lnTo>
                      <a:pt x="669" y="336"/>
                    </a:lnTo>
                    <a:lnTo>
                      <a:pt x="678" y="336"/>
                    </a:lnTo>
                    <a:lnTo>
                      <a:pt x="690" y="342"/>
                    </a:lnTo>
                    <a:lnTo>
                      <a:pt x="699" y="351"/>
                    </a:lnTo>
                    <a:lnTo>
                      <a:pt x="708" y="360"/>
                    </a:lnTo>
                    <a:lnTo>
                      <a:pt x="720" y="369"/>
                    </a:lnTo>
                    <a:lnTo>
                      <a:pt x="729" y="381"/>
                    </a:lnTo>
                    <a:lnTo>
                      <a:pt x="738" y="396"/>
                    </a:lnTo>
                    <a:lnTo>
                      <a:pt x="741" y="405"/>
                    </a:lnTo>
                    <a:lnTo>
                      <a:pt x="753" y="411"/>
                    </a:lnTo>
                    <a:lnTo>
                      <a:pt x="762" y="417"/>
                    </a:lnTo>
                    <a:lnTo>
                      <a:pt x="774" y="423"/>
                    </a:lnTo>
                    <a:lnTo>
                      <a:pt x="789" y="432"/>
                    </a:lnTo>
                    <a:lnTo>
                      <a:pt x="801" y="441"/>
                    </a:lnTo>
                    <a:lnTo>
                      <a:pt x="813" y="444"/>
                    </a:lnTo>
                    <a:lnTo>
                      <a:pt x="822" y="447"/>
                    </a:lnTo>
                    <a:lnTo>
                      <a:pt x="834" y="450"/>
                    </a:lnTo>
                    <a:lnTo>
                      <a:pt x="846" y="453"/>
                    </a:lnTo>
                    <a:lnTo>
                      <a:pt x="858" y="462"/>
                    </a:lnTo>
                    <a:lnTo>
                      <a:pt x="867" y="465"/>
                    </a:lnTo>
                    <a:lnTo>
                      <a:pt x="879" y="468"/>
                    </a:lnTo>
                    <a:lnTo>
                      <a:pt x="891" y="474"/>
                    </a:lnTo>
                    <a:lnTo>
                      <a:pt x="909" y="480"/>
                    </a:lnTo>
                    <a:lnTo>
                      <a:pt x="921" y="489"/>
                    </a:lnTo>
                    <a:lnTo>
                      <a:pt x="930" y="498"/>
                    </a:lnTo>
                    <a:lnTo>
                      <a:pt x="945" y="504"/>
                    </a:lnTo>
                    <a:lnTo>
                      <a:pt x="963" y="516"/>
                    </a:lnTo>
                    <a:lnTo>
                      <a:pt x="981" y="525"/>
                    </a:lnTo>
                    <a:lnTo>
                      <a:pt x="993" y="534"/>
                    </a:lnTo>
                    <a:lnTo>
                      <a:pt x="1002" y="537"/>
                    </a:lnTo>
                    <a:lnTo>
                      <a:pt x="1011" y="543"/>
                    </a:lnTo>
                    <a:lnTo>
                      <a:pt x="1023" y="549"/>
                    </a:lnTo>
                    <a:lnTo>
                      <a:pt x="1038" y="558"/>
                    </a:lnTo>
                    <a:lnTo>
                      <a:pt x="1047" y="561"/>
                    </a:lnTo>
                    <a:lnTo>
                      <a:pt x="1053" y="570"/>
                    </a:lnTo>
                    <a:lnTo>
                      <a:pt x="1062" y="576"/>
                    </a:lnTo>
                    <a:lnTo>
                      <a:pt x="1074" y="588"/>
                    </a:lnTo>
                    <a:lnTo>
                      <a:pt x="1083" y="600"/>
                    </a:lnTo>
                    <a:lnTo>
                      <a:pt x="1089" y="612"/>
                    </a:lnTo>
                    <a:lnTo>
                      <a:pt x="1089" y="621"/>
                    </a:lnTo>
                    <a:lnTo>
                      <a:pt x="1092" y="630"/>
                    </a:lnTo>
                    <a:lnTo>
                      <a:pt x="1092" y="639"/>
                    </a:lnTo>
                    <a:lnTo>
                      <a:pt x="1092" y="654"/>
                    </a:lnTo>
                    <a:lnTo>
                      <a:pt x="1098" y="672"/>
                    </a:lnTo>
                    <a:lnTo>
                      <a:pt x="1101" y="681"/>
                    </a:lnTo>
                    <a:lnTo>
                      <a:pt x="1107" y="690"/>
                    </a:lnTo>
                    <a:lnTo>
                      <a:pt x="1113" y="699"/>
                    </a:lnTo>
                    <a:lnTo>
                      <a:pt x="1119" y="708"/>
                    </a:lnTo>
                    <a:lnTo>
                      <a:pt x="1125" y="717"/>
                    </a:lnTo>
                    <a:lnTo>
                      <a:pt x="1128" y="729"/>
                    </a:lnTo>
                    <a:lnTo>
                      <a:pt x="1134" y="741"/>
                    </a:lnTo>
                    <a:lnTo>
                      <a:pt x="1137" y="753"/>
                    </a:lnTo>
                    <a:lnTo>
                      <a:pt x="1137" y="765"/>
                    </a:lnTo>
                    <a:lnTo>
                      <a:pt x="1137" y="774"/>
                    </a:lnTo>
                    <a:lnTo>
                      <a:pt x="1137" y="783"/>
                    </a:lnTo>
                    <a:lnTo>
                      <a:pt x="1137" y="792"/>
                    </a:lnTo>
                    <a:lnTo>
                      <a:pt x="1137" y="801"/>
                    </a:lnTo>
                    <a:lnTo>
                      <a:pt x="1137" y="810"/>
                    </a:lnTo>
                    <a:lnTo>
                      <a:pt x="1137" y="801"/>
                    </a:lnTo>
                    <a:lnTo>
                      <a:pt x="1137" y="792"/>
                    </a:lnTo>
                    <a:lnTo>
                      <a:pt x="1137" y="783"/>
                    </a:lnTo>
                    <a:lnTo>
                      <a:pt x="1134" y="774"/>
                    </a:lnTo>
                    <a:lnTo>
                      <a:pt x="1134" y="765"/>
                    </a:lnTo>
                    <a:lnTo>
                      <a:pt x="1134" y="756"/>
                    </a:lnTo>
                    <a:lnTo>
                      <a:pt x="1134" y="747"/>
                    </a:lnTo>
                    <a:lnTo>
                      <a:pt x="1128" y="738"/>
                    </a:lnTo>
                    <a:lnTo>
                      <a:pt x="1122" y="729"/>
                    </a:lnTo>
                    <a:lnTo>
                      <a:pt x="1116" y="720"/>
                    </a:lnTo>
                    <a:lnTo>
                      <a:pt x="1110" y="711"/>
                    </a:lnTo>
                    <a:lnTo>
                      <a:pt x="1104" y="702"/>
                    </a:lnTo>
                    <a:lnTo>
                      <a:pt x="1104" y="693"/>
                    </a:lnTo>
                    <a:lnTo>
                      <a:pt x="1101" y="684"/>
                    </a:lnTo>
                    <a:lnTo>
                      <a:pt x="1101" y="675"/>
                    </a:lnTo>
                    <a:lnTo>
                      <a:pt x="1098" y="666"/>
                    </a:lnTo>
                    <a:lnTo>
                      <a:pt x="1098" y="657"/>
                    </a:lnTo>
                    <a:lnTo>
                      <a:pt x="1098" y="648"/>
                    </a:lnTo>
                    <a:lnTo>
                      <a:pt x="1107" y="648"/>
                    </a:lnTo>
                    <a:lnTo>
                      <a:pt x="1116" y="654"/>
                    </a:lnTo>
                    <a:lnTo>
                      <a:pt x="1128" y="660"/>
                    </a:lnTo>
                    <a:lnTo>
                      <a:pt x="1137" y="669"/>
                    </a:lnTo>
                    <a:lnTo>
                      <a:pt x="1149" y="678"/>
                    </a:lnTo>
                    <a:lnTo>
                      <a:pt x="1158" y="681"/>
                    </a:lnTo>
                    <a:lnTo>
                      <a:pt x="1167" y="684"/>
                    </a:lnTo>
                    <a:lnTo>
                      <a:pt x="1179" y="690"/>
                    </a:lnTo>
                    <a:lnTo>
                      <a:pt x="1191" y="693"/>
                    </a:lnTo>
                    <a:lnTo>
                      <a:pt x="1206" y="699"/>
                    </a:lnTo>
                    <a:lnTo>
                      <a:pt x="1215" y="705"/>
                    </a:lnTo>
                    <a:lnTo>
                      <a:pt x="1224" y="708"/>
                    </a:lnTo>
                    <a:lnTo>
                      <a:pt x="1236" y="714"/>
                    </a:lnTo>
                    <a:lnTo>
                      <a:pt x="1245" y="726"/>
                    </a:lnTo>
                    <a:lnTo>
                      <a:pt x="1248" y="735"/>
                    </a:lnTo>
                    <a:lnTo>
                      <a:pt x="1248" y="747"/>
                    </a:lnTo>
                    <a:lnTo>
                      <a:pt x="1245" y="759"/>
                    </a:lnTo>
                    <a:lnTo>
                      <a:pt x="1242" y="771"/>
                    </a:lnTo>
                    <a:lnTo>
                      <a:pt x="1239" y="780"/>
                    </a:lnTo>
                    <a:lnTo>
                      <a:pt x="1239" y="789"/>
                    </a:lnTo>
                    <a:lnTo>
                      <a:pt x="1245" y="798"/>
                    </a:lnTo>
                    <a:lnTo>
                      <a:pt x="1248" y="807"/>
                    </a:lnTo>
                    <a:lnTo>
                      <a:pt x="1242" y="798"/>
                    </a:lnTo>
                    <a:lnTo>
                      <a:pt x="1236" y="789"/>
                    </a:lnTo>
                    <a:lnTo>
                      <a:pt x="1227" y="780"/>
                    </a:lnTo>
                    <a:lnTo>
                      <a:pt x="1227" y="771"/>
                    </a:lnTo>
                    <a:lnTo>
                      <a:pt x="1227" y="762"/>
                    </a:lnTo>
                    <a:lnTo>
                      <a:pt x="1227" y="753"/>
                    </a:lnTo>
                    <a:lnTo>
                      <a:pt x="1227" y="744"/>
                    </a:lnTo>
                    <a:lnTo>
                      <a:pt x="1230" y="735"/>
                    </a:lnTo>
                    <a:lnTo>
                      <a:pt x="1230" y="726"/>
                    </a:lnTo>
                    <a:lnTo>
                      <a:pt x="1230" y="717"/>
                    </a:lnTo>
                    <a:lnTo>
                      <a:pt x="1230" y="708"/>
                    </a:lnTo>
                    <a:lnTo>
                      <a:pt x="1233" y="699"/>
                    </a:lnTo>
                    <a:lnTo>
                      <a:pt x="1233" y="690"/>
                    </a:lnTo>
                    <a:lnTo>
                      <a:pt x="1242" y="681"/>
                    </a:lnTo>
                    <a:lnTo>
                      <a:pt x="1248" y="672"/>
                    </a:lnTo>
                    <a:lnTo>
                      <a:pt x="1260" y="666"/>
                    </a:lnTo>
                    <a:lnTo>
                      <a:pt x="1272" y="657"/>
                    </a:lnTo>
                    <a:lnTo>
                      <a:pt x="1281" y="651"/>
                    </a:lnTo>
                    <a:lnTo>
                      <a:pt x="1290" y="645"/>
                    </a:lnTo>
                    <a:lnTo>
                      <a:pt x="1302" y="639"/>
                    </a:lnTo>
                    <a:lnTo>
                      <a:pt x="1314" y="633"/>
                    </a:lnTo>
                    <a:lnTo>
                      <a:pt x="1323" y="627"/>
                    </a:lnTo>
                    <a:lnTo>
                      <a:pt x="1314" y="630"/>
                    </a:lnTo>
                    <a:lnTo>
                      <a:pt x="1302" y="633"/>
                    </a:lnTo>
                    <a:lnTo>
                      <a:pt x="1293" y="633"/>
                    </a:lnTo>
                    <a:lnTo>
                      <a:pt x="1290" y="642"/>
                    </a:lnTo>
                    <a:lnTo>
                      <a:pt x="1281" y="648"/>
                    </a:lnTo>
                    <a:lnTo>
                      <a:pt x="1278" y="657"/>
                    </a:lnTo>
                    <a:lnTo>
                      <a:pt x="1269" y="663"/>
                    </a:lnTo>
                    <a:lnTo>
                      <a:pt x="1260" y="669"/>
                    </a:lnTo>
                    <a:lnTo>
                      <a:pt x="1251" y="675"/>
                    </a:lnTo>
                    <a:lnTo>
                      <a:pt x="1242" y="681"/>
                    </a:lnTo>
                    <a:lnTo>
                      <a:pt x="1236" y="690"/>
                    </a:lnTo>
                    <a:lnTo>
                      <a:pt x="1227" y="693"/>
                    </a:lnTo>
                    <a:lnTo>
                      <a:pt x="1218" y="696"/>
                    </a:lnTo>
                    <a:lnTo>
                      <a:pt x="1209" y="696"/>
                    </a:lnTo>
                    <a:lnTo>
                      <a:pt x="1200" y="693"/>
                    </a:lnTo>
                    <a:lnTo>
                      <a:pt x="1191" y="687"/>
                    </a:lnTo>
                    <a:lnTo>
                      <a:pt x="1182" y="684"/>
                    </a:lnTo>
                    <a:lnTo>
                      <a:pt x="1170" y="681"/>
                    </a:lnTo>
                    <a:lnTo>
                      <a:pt x="1161" y="678"/>
                    </a:lnTo>
                    <a:lnTo>
                      <a:pt x="1152" y="672"/>
                    </a:lnTo>
                    <a:lnTo>
                      <a:pt x="1143" y="669"/>
                    </a:lnTo>
                    <a:lnTo>
                      <a:pt x="1134" y="666"/>
                    </a:lnTo>
                    <a:lnTo>
                      <a:pt x="1125" y="663"/>
                    </a:lnTo>
                    <a:lnTo>
                      <a:pt x="1116" y="657"/>
                    </a:lnTo>
                    <a:lnTo>
                      <a:pt x="1107" y="648"/>
                    </a:lnTo>
                    <a:lnTo>
                      <a:pt x="1095" y="642"/>
                    </a:lnTo>
                    <a:lnTo>
                      <a:pt x="1089" y="633"/>
                    </a:lnTo>
                    <a:lnTo>
                      <a:pt x="1089" y="624"/>
                    </a:lnTo>
                    <a:lnTo>
                      <a:pt x="1083" y="615"/>
                    </a:lnTo>
                    <a:lnTo>
                      <a:pt x="1077" y="603"/>
                    </a:lnTo>
                    <a:lnTo>
                      <a:pt x="1074" y="594"/>
                    </a:lnTo>
                    <a:lnTo>
                      <a:pt x="1068" y="585"/>
                    </a:lnTo>
                    <a:lnTo>
                      <a:pt x="1062" y="573"/>
                    </a:lnTo>
                    <a:lnTo>
                      <a:pt x="1059" y="564"/>
                    </a:lnTo>
                    <a:lnTo>
                      <a:pt x="1059" y="555"/>
                    </a:lnTo>
                    <a:lnTo>
                      <a:pt x="1050" y="549"/>
                    </a:lnTo>
                    <a:lnTo>
                      <a:pt x="1041" y="540"/>
                    </a:lnTo>
                    <a:lnTo>
                      <a:pt x="1032" y="537"/>
                    </a:lnTo>
                    <a:lnTo>
                      <a:pt x="1023" y="531"/>
                    </a:lnTo>
                    <a:lnTo>
                      <a:pt x="1017" y="522"/>
                    </a:lnTo>
                    <a:lnTo>
                      <a:pt x="1017" y="513"/>
                    </a:lnTo>
                    <a:lnTo>
                      <a:pt x="1017" y="504"/>
                    </a:lnTo>
                    <a:lnTo>
                      <a:pt x="1020" y="492"/>
                    </a:lnTo>
                    <a:lnTo>
                      <a:pt x="1026" y="480"/>
                    </a:lnTo>
                    <a:lnTo>
                      <a:pt x="1035" y="465"/>
                    </a:lnTo>
                    <a:lnTo>
                      <a:pt x="1041" y="456"/>
                    </a:lnTo>
                    <a:lnTo>
                      <a:pt x="1053" y="441"/>
                    </a:lnTo>
                    <a:lnTo>
                      <a:pt x="1065" y="432"/>
                    </a:lnTo>
                    <a:lnTo>
                      <a:pt x="1083" y="417"/>
                    </a:lnTo>
                    <a:lnTo>
                      <a:pt x="1092" y="408"/>
                    </a:lnTo>
                    <a:lnTo>
                      <a:pt x="1101" y="399"/>
                    </a:lnTo>
                    <a:lnTo>
                      <a:pt x="1110" y="393"/>
                    </a:lnTo>
                    <a:lnTo>
                      <a:pt x="1119" y="384"/>
                    </a:lnTo>
                    <a:lnTo>
                      <a:pt x="1128" y="375"/>
                    </a:lnTo>
                    <a:lnTo>
                      <a:pt x="1137" y="366"/>
                    </a:lnTo>
                    <a:lnTo>
                      <a:pt x="1146" y="357"/>
                    </a:lnTo>
                    <a:lnTo>
                      <a:pt x="1152" y="348"/>
                    </a:lnTo>
                    <a:lnTo>
                      <a:pt x="1158" y="339"/>
                    </a:lnTo>
                    <a:lnTo>
                      <a:pt x="1164" y="330"/>
                    </a:lnTo>
                    <a:lnTo>
                      <a:pt x="1179" y="318"/>
                    </a:lnTo>
                    <a:lnTo>
                      <a:pt x="1197" y="300"/>
                    </a:lnTo>
                    <a:lnTo>
                      <a:pt x="1209" y="288"/>
                    </a:lnTo>
                    <a:lnTo>
                      <a:pt x="1218" y="282"/>
                    </a:lnTo>
                    <a:lnTo>
                      <a:pt x="1230" y="285"/>
                    </a:lnTo>
                    <a:lnTo>
                      <a:pt x="1245" y="285"/>
                    </a:lnTo>
                    <a:lnTo>
                      <a:pt x="1257" y="285"/>
                    </a:lnTo>
                    <a:lnTo>
                      <a:pt x="1266" y="285"/>
                    </a:lnTo>
                    <a:lnTo>
                      <a:pt x="1278" y="288"/>
                    </a:lnTo>
                    <a:lnTo>
                      <a:pt x="1287" y="288"/>
                    </a:lnTo>
                    <a:lnTo>
                      <a:pt x="1296" y="294"/>
                    </a:lnTo>
                    <a:lnTo>
                      <a:pt x="1311" y="294"/>
                    </a:lnTo>
                    <a:lnTo>
                      <a:pt x="1326" y="297"/>
                    </a:lnTo>
                    <a:lnTo>
                      <a:pt x="1344" y="297"/>
                    </a:lnTo>
                    <a:lnTo>
                      <a:pt x="1356" y="297"/>
                    </a:lnTo>
                    <a:lnTo>
                      <a:pt x="1365" y="297"/>
                    </a:lnTo>
                    <a:lnTo>
                      <a:pt x="1374" y="300"/>
                    </a:lnTo>
                    <a:lnTo>
                      <a:pt x="1383" y="306"/>
                    </a:lnTo>
                    <a:lnTo>
                      <a:pt x="1392" y="321"/>
                    </a:lnTo>
                    <a:lnTo>
                      <a:pt x="1401" y="330"/>
                    </a:lnTo>
                    <a:lnTo>
                      <a:pt x="1407" y="339"/>
                    </a:lnTo>
                    <a:lnTo>
                      <a:pt x="1413" y="351"/>
                    </a:lnTo>
                    <a:lnTo>
                      <a:pt x="1416" y="360"/>
                    </a:lnTo>
                    <a:lnTo>
                      <a:pt x="1416" y="369"/>
                    </a:lnTo>
                    <a:lnTo>
                      <a:pt x="1419" y="378"/>
                    </a:lnTo>
                    <a:lnTo>
                      <a:pt x="1419" y="366"/>
                    </a:lnTo>
                    <a:lnTo>
                      <a:pt x="1416" y="357"/>
                    </a:lnTo>
                    <a:lnTo>
                      <a:pt x="1410" y="348"/>
                    </a:lnTo>
                    <a:lnTo>
                      <a:pt x="1401" y="336"/>
                    </a:lnTo>
                    <a:lnTo>
                      <a:pt x="1395" y="327"/>
                    </a:lnTo>
                    <a:lnTo>
                      <a:pt x="1392" y="318"/>
                    </a:lnTo>
                    <a:lnTo>
                      <a:pt x="1389" y="309"/>
                    </a:lnTo>
                    <a:lnTo>
                      <a:pt x="1386" y="300"/>
                    </a:lnTo>
                    <a:lnTo>
                      <a:pt x="1392" y="288"/>
                    </a:lnTo>
                    <a:lnTo>
                      <a:pt x="1404" y="273"/>
                    </a:lnTo>
                    <a:lnTo>
                      <a:pt x="1413" y="264"/>
                    </a:lnTo>
                    <a:lnTo>
                      <a:pt x="1422" y="258"/>
                    </a:lnTo>
                    <a:lnTo>
                      <a:pt x="1425" y="249"/>
                    </a:lnTo>
                    <a:lnTo>
                      <a:pt x="1431" y="237"/>
                    </a:lnTo>
                    <a:lnTo>
                      <a:pt x="1437" y="225"/>
                    </a:lnTo>
                    <a:lnTo>
                      <a:pt x="1440" y="216"/>
                    </a:lnTo>
                    <a:lnTo>
                      <a:pt x="1434" y="228"/>
                    </a:lnTo>
                    <a:lnTo>
                      <a:pt x="1431" y="237"/>
                    </a:lnTo>
                    <a:lnTo>
                      <a:pt x="1425" y="246"/>
                    </a:lnTo>
                    <a:lnTo>
                      <a:pt x="1422" y="255"/>
                    </a:lnTo>
                    <a:lnTo>
                      <a:pt x="1419" y="267"/>
                    </a:lnTo>
                    <a:lnTo>
                      <a:pt x="1416" y="276"/>
                    </a:lnTo>
                    <a:lnTo>
                      <a:pt x="1410" y="285"/>
                    </a:lnTo>
                    <a:lnTo>
                      <a:pt x="1401" y="291"/>
                    </a:lnTo>
                    <a:lnTo>
                      <a:pt x="1392" y="297"/>
                    </a:lnTo>
                    <a:lnTo>
                      <a:pt x="1380" y="303"/>
                    </a:lnTo>
                    <a:lnTo>
                      <a:pt x="1371" y="306"/>
                    </a:lnTo>
                    <a:lnTo>
                      <a:pt x="1362" y="306"/>
                    </a:lnTo>
                    <a:lnTo>
                      <a:pt x="1353" y="306"/>
                    </a:lnTo>
                    <a:lnTo>
                      <a:pt x="1344" y="303"/>
                    </a:lnTo>
                    <a:lnTo>
                      <a:pt x="1344" y="294"/>
                    </a:lnTo>
                    <a:lnTo>
                      <a:pt x="1344" y="285"/>
                    </a:lnTo>
                    <a:lnTo>
                      <a:pt x="1344" y="273"/>
                    </a:lnTo>
                    <a:lnTo>
                      <a:pt x="1341" y="261"/>
                    </a:lnTo>
                    <a:lnTo>
                      <a:pt x="1338" y="252"/>
                    </a:lnTo>
                    <a:lnTo>
                      <a:pt x="1335" y="240"/>
                    </a:lnTo>
                    <a:lnTo>
                      <a:pt x="1335" y="231"/>
                    </a:lnTo>
                    <a:lnTo>
                      <a:pt x="1332" y="216"/>
                    </a:lnTo>
                    <a:lnTo>
                      <a:pt x="1332" y="204"/>
                    </a:lnTo>
                    <a:lnTo>
                      <a:pt x="1332" y="192"/>
                    </a:lnTo>
                    <a:lnTo>
                      <a:pt x="1335" y="183"/>
                    </a:lnTo>
                    <a:lnTo>
                      <a:pt x="1338" y="174"/>
                    </a:lnTo>
                    <a:lnTo>
                      <a:pt x="1338" y="183"/>
                    </a:lnTo>
                    <a:lnTo>
                      <a:pt x="1335" y="195"/>
                    </a:lnTo>
                    <a:lnTo>
                      <a:pt x="1335" y="204"/>
                    </a:lnTo>
                    <a:lnTo>
                      <a:pt x="1335" y="213"/>
                    </a:lnTo>
                    <a:lnTo>
                      <a:pt x="1335" y="225"/>
                    </a:lnTo>
                    <a:lnTo>
                      <a:pt x="1335" y="237"/>
                    </a:lnTo>
                    <a:lnTo>
                      <a:pt x="1335" y="246"/>
                    </a:lnTo>
                    <a:lnTo>
                      <a:pt x="1335" y="258"/>
                    </a:lnTo>
                    <a:lnTo>
                      <a:pt x="1335" y="270"/>
                    </a:lnTo>
                    <a:lnTo>
                      <a:pt x="1335" y="282"/>
                    </a:lnTo>
                    <a:lnTo>
                      <a:pt x="1329" y="294"/>
                    </a:lnTo>
                    <a:lnTo>
                      <a:pt x="1320" y="300"/>
                    </a:lnTo>
                    <a:lnTo>
                      <a:pt x="1302" y="306"/>
                    </a:lnTo>
                    <a:lnTo>
                      <a:pt x="1290" y="309"/>
                    </a:lnTo>
                    <a:lnTo>
                      <a:pt x="1281" y="309"/>
                    </a:lnTo>
                    <a:lnTo>
                      <a:pt x="1272" y="309"/>
                    </a:lnTo>
                    <a:lnTo>
                      <a:pt x="1263" y="300"/>
                    </a:lnTo>
                    <a:lnTo>
                      <a:pt x="1254" y="294"/>
                    </a:lnTo>
                    <a:lnTo>
                      <a:pt x="1245" y="288"/>
                    </a:lnTo>
                    <a:lnTo>
                      <a:pt x="1236" y="285"/>
                    </a:lnTo>
                    <a:lnTo>
                      <a:pt x="1227" y="282"/>
                    </a:lnTo>
                    <a:lnTo>
                      <a:pt x="1218" y="273"/>
                    </a:lnTo>
                    <a:lnTo>
                      <a:pt x="1212" y="264"/>
                    </a:lnTo>
                    <a:lnTo>
                      <a:pt x="1209" y="255"/>
                    </a:lnTo>
                    <a:lnTo>
                      <a:pt x="1209" y="240"/>
                    </a:lnTo>
                    <a:lnTo>
                      <a:pt x="1209" y="228"/>
                    </a:lnTo>
                    <a:lnTo>
                      <a:pt x="1209" y="213"/>
                    </a:lnTo>
                    <a:lnTo>
                      <a:pt x="1212" y="195"/>
                    </a:lnTo>
                    <a:lnTo>
                      <a:pt x="1221" y="180"/>
                    </a:lnTo>
                    <a:lnTo>
                      <a:pt x="1239" y="159"/>
                    </a:lnTo>
                    <a:lnTo>
                      <a:pt x="1257" y="141"/>
                    </a:lnTo>
                    <a:lnTo>
                      <a:pt x="1272" y="129"/>
                    </a:lnTo>
                    <a:lnTo>
                      <a:pt x="1275" y="120"/>
                    </a:lnTo>
                    <a:lnTo>
                      <a:pt x="1284" y="114"/>
                    </a:lnTo>
                    <a:lnTo>
                      <a:pt x="1287" y="105"/>
                    </a:lnTo>
                    <a:lnTo>
                      <a:pt x="1299" y="90"/>
                    </a:lnTo>
                    <a:lnTo>
                      <a:pt x="1308" y="78"/>
                    </a:lnTo>
                    <a:lnTo>
                      <a:pt x="1314" y="69"/>
                    </a:lnTo>
                    <a:lnTo>
                      <a:pt x="1320" y="60"/>
                    </a:lnTo>
                    <a:lnTo>
                      <a:pt x="1326" y="51"/>
                    </a:lnTo>
                    <a:lnTo>
                      <a:pt x="1320" y="60"/>
                    </a:lnTo>
                    <a:lnTo>
                      <a:pt x="1314" y="69"/>
                    </a:lnTo>
                    <a:lnTo>
                      <a:pt x="1308" y="78"/>
                    </a:lnTo>
                    <a:lnTo>
                      <a:pt x="1299" y="87"/>
                    </a:lnTo>
                    <a:lnTo>
                      <a:pt x="1293" y="96"/>
                    </a:lnTo>
                    <a:lnTo>
                      <a:pt x="1281" y="108"/>
                    </a:lnTo>
                    <a:lnTo>
                      <a:pt x="1275" y="117"/>
                    </a:lnTo>
                    <a:lnTo>
                      <a:pt x="1269" y="126"/>
                    </a:lnTo>
                    <a:lnTo>
                      <a:pt x="1260" y="138"/>
                    </a:lnTo>
                    <a:lnTo>
                      <a:pt x="1251" y="147"/>
                    </a:lnTo>
                    <a:lnTo>
                      <a:pt x="1242" y="156"/>
                    </a:lnTo>
                    <a:lnTo>
                      <a:pt x="1233" y="165"/>
                    </a:lnTo>
                    <a:lnTo>
                      <a:pt x="1227" y="156"/>
                    </a:lnTo>
                    <a:lnTo>
                      <a:pt x="1227" y="147"/>
                    </a:lnTo>
                    <a:lnTo>
                      <a:pt x="1224" y="132"/>
                    </a:lnTo>
                    <a:lnTo>
                      <a:pt x="1224" y="120"/>
                    </a:lnTo>
                    <a:lnTo>
                      <a:pt x="1224" y="108"/>
                    </a:lnTo>
                    <a:lnTo>
                      <a:pt x="1224" y="93"/>
                    </a:lnTo>
                    <a:lnTo>
                      <a:pt x="1221" y="81"/>
                    </a:lnTo>
                    <a:lnTo>
                      <a:pt x="1221" y="72"/>
                    </a:lnTo>
                    <a:lnTo>
                      <a:pt x="1221" y="57"/>
                    </a:lnTo>
                    <a:lnTo>
                      <a:pt x="1221" y="48"/>
                    </a:lnTo>
                    <a:lnTo>
                      <a:pt x="1221" y="36"/>
                    </a:lnTo>
                    <a:lnTo>
                      <a:pt x="1218" y="27"/>
                    </a:lnTo>
                    <a:lnTo>
                      <a:pt x="1218" y="18"/>
                    </a:lnTo>
                    <a:lnTo>
                      <a:pt x="1215" y="9"/>
                    </a:lnTo>
                    <a:lnTo>
                      <a:pt x="1212" y="18"/>
                    </a:lnTo>
                    <a:lnTo>
                      <a:pt x="1212" y="30"/>
                    </a:lnTo>
                    <a:lnTo>
                      <a:pt x="1212" y="42"/>
                    </a:lnTo>
                    <a:lnTo>
                      <a:pt x="1215" y="51"/>
                    </a:lnTo>
                    <a:lnTo>
                      <a:pt x="1215" y="60"/>
                    </a:lnTo>
                    <a:lnTo>
                      <a:pt x="1215" y="69"/>
                    </a:lnTo>
                    <a:lnTo>
                      <a:pt x="1218" y="81"/>
                    </a:lnTo>
                    <a:lnTo>
                      <a:pt x="1221" y="93"/>
                    </a:lnTo>
                    <a:lnTo>
                      <a:pt x="1221" y="105"/>
                    </a:lnTo>
                    <a:lnTo>
                      <a:pt x="1221" y="117"/>
                    </a:lnTo>
                    <a:lnTo>
                      <a:pt x="1215" y="126"/>
                    </a:lnTo>
                    <a:lnTo>
                      <a:pt x="1206" y="126"/>
                    </a:lnTo>
                    <a:lnTo>
                      <a:pt x="1197" y="126"/>
                    </a:lnTo>
                    <a:lnTo>
                      <a:pt x="1194" y="117"/>
                    </a:lnTo>
                    <a:lnTo>
                      <a:pt x="1188" y="102"/>
                    </a:lnTo>
                    <a:lnTo>
                      <a:pt x="1185" y="93"/>
                    </a:lnTo>
                    <a:lnTo>
                      <a:pt x="1179" y="81"/>
                    </a:lnTo>
                    <a:lnTo>
                      <a:pt x="1170" y="69"/>
                    </a:lnTo>
                    <a:lnTo>
                      <a:pt x="1161" y="57"/>
                    </a:lnTo>
                    <a:lnTo>
                      <a:pt x="1152" y="48"/>
                    </a:lnTo>
                    <a:lnTo>
                      <a:pt x="1143" y="42"/>
                    </a:lnTo>
                    <a:lnTo>
                      <a:pt x="1131" y="33"/>
                    </a:lnTo>
                    <a:lnTo>
                      <a:pt x="1119" y="24"/>
                    </a:lnTo>
                    <a:lnTo>
                      <a:pt x="1104" y="12"/>
                    </a:lnTo>
                    <a:lnTo>
                      <a:pt x="1092" y="6"/>
                    </a:lnTo>
                    <a:lnTo>
                      <a:pt x="1083" y="0"/>
                    </a:lnTo>
                    <a:lnTo>
                      <a:pt x="1092" y="6"/>
                    </a:lnTo>
                    <a:lnTo>
                      <a:pt x="1104" y="12"/>
                    </a:lnTo>
                    <a:lnTo>
                      <a:pt x="1113" y="15"/>
                    </a:lnTo>
                    <a:lnTo>
                      <a:pt x="1122" y="21"/>
                    </a:lnTo>
                    <a:lnTo>
                      <a:pt x="1134" y="30"/>
                    </a:lnTo>
                    <a:lnTo>
                      <a:pt x="1143" y="36"/>
                    </a:lnTo>
                    <a:lnTo>
                      <a:pt x="1152" y="42"/>
                    </a:lnTo>
                    <a:lnTo>
                      <a:pt x="1161" y="51"/>
                    </a:lnTo>
                    <a:lnTo>
                      <a:pt x="1170" y="66"/>
                    </a:lnTo>
                    <a:lnTo>
                      <a:pt x="1179" y="78"/>
                    </a:lnTo>
                    <a:lnTo>
                      <a:pt x="1185" y="87"/>
                    </a:lnTo>
                    <a:lnTo>
                      <a:pt x="1191" y="96"/>
                    </a:lnTo>
                    <a:lnTo>
                      <a:pt x="1194" y="105"/>
                    </a:lnTo>
                    <a:lnTo>
                      <a:pt x="1197" y="114"/>
                    </a:lnTo>
                    <a:lnTo>
                      <a:pt x="1200" y="126"/>
                    </a:lnTo>
                    <a:lnTo>
                      <a:pt x="1200" y="135"/>
                    </a:lnTo>
                    <a:lnTo>
                      <a:pt x="1200" y="144"/>
                    </a:lnTo>
                    <a:lnTo>
                      <a:pt x="1206" y="153"/>
                    </a:lnTo>
                    <a:lnTo>
                      <a:pt x="1209" y="165"/>
                    </a:lnTo>
                    <a:lnTo>
                      <a:pt x="1212" y="174"/>
                    </a:lnTo>
                    <a:lnTo>
                      <a:pt x="1215" y="183"/>
                    </a:lnTo>
                    <a:lnTo>
                      <a:pt x="1215" y="192"/>
                    </a:lnTo>
                    <a:lnTo>
                      <a:pt x="1215" y="201"/>
                    </a:lnTo>
                    <a:lnTo>
                      <a:pt x="1215" y="210"/>
                    </a:lnTo>
                    <a:lnTo>
                      <a:pt x="1212" y="219"/>
                    </a:lnTo>
                    <a:lnTo>
                      <a:pt x="1212" y="231"/>
                    </a:lnTo>
                    <a:lnTo>
                      <a:pt x="1209" y="243"/>
                    </a:lnTo>
                    <a:lnTo>
                      <a:pt x="1203" y="255"/>
                    </a:lnTo>
                    <a:lnTo>
                      <a:pt x="1197" y="267"/>
                    </a:lnTo>
                    <a:lnTo>
                      <a:pt x="1194" y="276"/>
                    </a:lnTo>
                    <a:lnTo>
                      <a:pt x="1194" y="285"/>
                    </a:lnTo>
                    <a:lnTo>
                      <a:pt x="1191" y="297"/>
                    </a:lnTo>
                    <a:lnTo>
                      <a:pt x="1185" y="309"/>
                    </a:lnTo>
                    <a:lnTo>
                      <a:pt x="1173" y="318"/>
                    </a:lnTo>
                    <a:lnTo>
                      <a:pt x="1164" y="324"/>
                    </a:lnTo>
                    <a:lnTo>
                      <a:pt x="1155" y="333"/>
                    </a:lnTo>
                    <a:lnTo>
                      <a:pt x="1146" y="336"/>
                    </a:lnTo>
                    <a:lnTo>
                      <a:pt x="1137" y="342"/>
                    </a:lnTo>
                    <a:lnTo>
                      <a:pt x="1128" y="348"/>
                    </a:lnTo>
                    <a:lnTo>
                      <a:pt x="1125" y="357"/>
                    </a:lnTo>
                    <a:lnTo>
                      <a:pt x="1122" y="366"/>
                    </a:lnTo>
                    <a:lnTo>
                      <a:pt x="1113" y="378"/>
                    </a:lnTo>
                    <a:lnTo>
                      <a:pt x="1110" y="387"/>
                    </a:lnTo>
                    <a:lnTo>
                      <a:pt x="1104" y="396"/>
                    </a:lnTo>
                    <a:lnTo>
                      <a:pt x="1101" y="405"/>
                    </a:lnTo>
                    <a:lnTo>
                      <a:pt x="1101" y="414"/>
                    </a:lnTo>
                    <a:lnTo>
                      <a:pt x="1095" y="423"/>
                    </a:lnTo>
                    <a:lnTo>
                      <a:pt x="1089" y="432"/>
                    </a:lnTo>
                    <a:lnTo>
                      <a:pt x="1080" y="441"/>
                    </a:lnTo>
                    <a:lnTo>
                      <a:pt x="1071" y="450"/>
                    </a:lnTo>
                    <a:lnTo>
                      <a:pt x="1062" y="456"/>
                    </a:lnTo>
                    <a:lnTo>
                      <a:pt x="1053" y="465"/>
                    </a:lnTo>
                    <a:lnTo>
                      <a:pt x="1044" y="468"/>
                    </a:lnTo>
                    <a:lnTo>
                      <a:pt x="1035" y="477"/>
                    </a:lnTo>
                    <a:lnTo>
                      <a:pt x="1026" y="480"/>
                    </a:lnTo>
                    <a:lnTo>
                      <a:pt x="1017" y="486"/>
                    </a:lnTo>
                    <a:lnTo>
                      <a:pt x="1008" y="489"/>
                    </a:lnTo>
                    <a:lnTo>
                      <a:pt x="999" y="495"/>
                    </a:lnTo>
                    <a:lnTo>
                      <a:pt x="990" y="498"/>
                    </a:lnTo>
                    <a:lnTo>
                      <a:pt x="981" y="501"/>
                    </a:lnTo>
                    <a:lnTo>
                      <a:pt x="972" y="501"/>
                    </a:lnTo>
                    <a:lnTo>
                      <a:pt x="963" y="501"/>
                    </a:lnTo>
                    <a:lnTo>
                      <a:pt x="954" y="501"/>
                    </a:lnTo>
                    <a:lnTo>
                      <a:pt x="942" y="495"/>
                    </a:lnTo>
                    <a:lnTo>
                      <a:pt x="933" y="492"/>
                    </a:lnTo>
                    <a:lnTo>
                      <a:pt x="924" y="489"/>
                    </a:lnTo>
                    <a:lnTo>
                      <a:pt x="915" y="489"/>
                    </a:lnTo>
                    <a:lnTo>
                      <a:pt x="906" y="486"/>
                    </a:lnTo>
                    <a:lnTo>
                      <a:pt x="897" y="480"/>
                    </a:lnTo>
                    <a:lnTo>
                      <a:pt x="888" y="477"/>
                    </a:lnTo>
                    <a:lnTo>
                      <a:pt x="876" y="471"/>
                    </a:lnTo>
                    <a:lnTo>
                      <a:pt x="867" y="465"/>
                    </a:lnTo>
                    <a:lnTo>
                      <a:pt x="858" y="459"/>
                    </a:lnTo>
                    <a:lnTo>
                      <a:pt x="849" y="453"/>
                    </a:lnTo>
                    <a:lnTo>
                      <a:pt x="837" y="441"/>
                    </a:lnTo>
                    <a:lnTo>
                      <a:pt x="825" y="432"/>
                    </a:lnTo>
                    <a:lnTo>
                      <a:pt x="834" y="432"/>
                    </a:lnTo>
                    <a:lnTo>
                      <a:pt x="822" y="426"/>
                    </a:lnTo>
                    <a:lnTo>
                      <a:pt x="813" y="420"/>
                    </a:lnTo>
                    <a:lnTo>
                      <a:pt x="801" y="408"/>
                    </a:lnTo>
                    <a:lnTo>
                      <a:pt x="789" y="396"/>
                    </a:lnTo>
                    <a:lnTo>
                      <a:pt x="780" y="387"/>
                    </a:lnTo>
                    <a:lnTo>
                      <a:pt x="771" y="378"/>
                    </a:lnTo>
                    <a:lnTo>
                      <a:pt x="759" y="366"/>
                    </a:lnTo>
                    <a:lnTo>
                      <a:pt x="747" y="357"/>
                    </a:lnTo>
                    <a:lnTo>
                      <a:pt x="735" y="345"/>
                    </a:lnTo>
                    <a:lnTo>
                      <a:pt x="726" y="339"/>
                    </a:lnTo>
                    <a:lnTo>
                      <a:pt x="717" y="333"/>
                    </a:lnTo>
                    <a:lnTo>
                      <a:pt x="708" y="324"/>
                    </a:lnTo>
                    <a:lnTo>
                      <a:pt x="696" y="318"/>
                    </a:lnTo>
                    <a:lnTo>
                      <a:pt x="687" y="312"/>
                    </a:lnTo>
                    <a:lnTo>
                      <a:pt x="675" y="309"/>
                    </a:lnTo>
                    <a:lnTo>
                      <a:pt x="666" y="309"/>
                    </a:lnTo>
                    <a:lnTo>
                      <a:pt x="651" y="309"/>
                    </a:lnTo>
                    <a:lnTo>
                      <a:pt x="639" y="309"/>
                    </a:lnTo>
                    <a:lnTo>
                      <a:pt x="624" y="309"/>
                    </a:lnTo>
                    <a:lnTo>
                      <a:pt x="612" y="309"/>
                    </a:lnTo>
                    <a:lnTo>
                      <a:pt x="597" y="315"/>
                    </a:lnTo>
                    <a:lnTo>
                      <a:pt x="579" y="321"/>
                    </a:lnTo>
                    <a:lnTo>
                      <a:pt x="564" y="324"/>
                    </a:lnTo>
                    <a:lnTo>
                      <a:pt x="552" y="330"/>
                    </a:lnTo>
                    <a:lnTo>
                      <a:pt x="543" y="333"/>
                    </a:lnTo>
                    <a:lnTo>
                      <a:pt x="528" y="339"/>
                    </a:lnTo>
                    <a:lnTo>
                      <a:pt x="519" y="342"/>
                    </a:lnTo>
                    <a:lnTo>
                      <a:pt x="510" y="345"/>
                    </a:lnTo>
                    <a:lnTo>
                      <a:pt x="489" y="351"/>
                    </a:lnTo>
                    <a:lnTo>
                      <a:pt x="477" y="357"/>
                    </a:lnTo>
                    <a:lnTo>
                      <a:pt x="465" y="360"/>
                    </a:lnTo>
                    <a:lnTo>
                      <a:pt x="453" y="366"/>
                    </a:lnTo>
                    <a:lnTo>
                      <a:pt x="441" y="369"/>
                    </a:lnTo>
                    <a:lnTo>
                      <a:pt x="429" y="372"/>
                    </a:lnTo>
                    <a:lnTo>
                      <a:pt x="420" y="375"/>
                    </a:lnTo>
                    <a:lnTo>
                      <a:pt x="411" y="378"/>
                    </a:lnTo>
                    <a:lnTo>
                      <a:pt x="402" y="381"/>
                    </a:lnTo>
                    <a:lnTo>
                      <a:pt x="390" y="384"/>
                    </a:lnTo>
                    <a:lnTo>
                      <a:pt x="378" y="387"/>
                    </a:lnTo>
                    <a:lnTo>
                      <a:pt x="363" y="393"/>
                    </a:lnTo>
                    <a:lnTo>
                      <a:pt x="354" y="393"/>
                    </a:lnTo>
                    <a:lnTo>
                      <a:pt x="345" y="396"/>
                    </a:lnTo>
                    <a:lnTo>
                      <a:pt x="336" y="399"/>
                    </a:lnTo>
                    <a:lnTo>
                      <a:pt x="324" y="402"/>
                    </a:lnTo>
                    <a:lnTo>
                      <a:pt x="315" y="405"/>
                    </a:lnTo>
                    <a:lnTo>
                      <a:pt x="297" y="405"/>
                    </a:lnTo>
                    <a:lnTo>
                      <a:pt x="279" y="408"/>
                    </a:lnTo>
                    <a:lnTo>
                      <a:pt x="264" y="408"/>
                    </a:lnTo>
                    <a:lnTo>
                      <a:pt x="252" y="408"/>
                    </a:lnTo>
                    <a:lnTo>
                      <a:pt x="243" y="408"/>
                    </a:lnTo>
                    <a:lnTo>
                      <a:pt x="231" y="408"/>
                    </a:lnTo>
                    <a:lnTo>
                      <a:pt x="219" y="408"/>
                    </a:lnTo>
                    <a:lnTo>
                      <a:pt x="204" y="408"/>
                    </a:lnTo>
                    <a:lnTo>
                      <a:pt x="195" y="408"/>
                    </a:lnTo>
                    <a:lnTo>
                      <a:pt x="186" y="408"/>
                    </a:lnTo>
                    <a:lnTo>
                      <a:pt x="171" y="408"/>
                    </a:lnTo>
                    <a:lnTo>
                      <a:pt x="162" y="408"/>
                    </a:lnTo>
                    <a:lnTo>
                      <a:pt x="153" y="408"/>
                    </a:lnTo>
                    <a:lnTo>
                      <a:pt x="138" y="408"/>
                    </a:lnTo>
                    <a:lnTo>
                      <a:pt x="123" y="408"/>
                    </a:lnTo>
                    <a:lnTo>
                      <a:pt x="111" y="408"/>
                    </a:lnTo>
                    <a:lnTo>
                      <a:pt x="99" y="408"/>
                    </a:lnTo>
                    <a:lnTo>
                      <a:pt x="87" y="408"/>
                    </a:lnTo>
                    <a:lnTo>
                      <a:pt x="72" y="408"/>
                    </a:lnTo>
                    <a:lnTo>
                      <a:pt x="63" y="408"/>
                    </a:lnTo>
                    <a:lnTo>
                      <a:pt x="51" y="408"/>
                    </a:lnTo>
                    <a:lnTo>
                      <a:pt x="42" y="408"/>
                    </a:lnTo>
                    <a:lnTo>
                      <a:pt x="33" y="408"/>
                    </a:lnTo>
                    <a:lnTo>
                      <a:pt x="21" y="408"/>
                    </a:lnTo>
                    <a:lnTo>
                      <a:pt x="12" y="408"/>
                    </a:lnTo>
                    <a:lnTo>
                      <a:pt x="0" y="408"/>
                    </a:lnTo>
                    <a:lnTo>
                      <a:pt x="3" y="399"/>
                    </a:lnTo>
                  </a:path>
                </a:pathLst>
              </a:custGeom>
              <a:solidFill>
                <a:srgbClr val="DADADA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496673" name="Line 33">
            <a:extLst>
              <a:ext uri="{FF2B5EF4-FFF2-40B4-BE49-F238E27FC236}">
                <a16:creationId xmlns:a16="http://schemas.microsoft.com/office/drawing/2014/main" id="{F1AB0CE3-B296-64E3-ABFF-BDCC8E4E7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276475"/>
            <a:ext cx="4391025" cy="792163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6675" name="Line 35">
            <a:extLst>
              <a:ext uri="{FF2B5EF4-FFF2-40B4-BE49-F238E27FC236}">
                <a16:creationId xmlns:a16="http://schemas.microsoft.com/office/drawing/2014/main" id="{ACEAF20B-CB7B-C368-BEC5-6BD39FFAA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4941888"/>
            <a:ext cx="4248150" cy="1150937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6677" name="Text Box 37">
            <a:extLst>
              <a:ext uri="{FF2B5EF4-FFF2-40B4-BE49-F238E27FC236}">
                <a16:creationId xmlns:a16="http://schemas.microsoft.com/office/drawing/2014/main" id="{1E064427-3E9A-27AB-8124-C0525130F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2374900"/>
            <a:ext cx="136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sz="2000" b="1">
                <a:solidFill>
                  <a:srgbClr val="FF3300"/>
                </a:solidFill>
                <a:latin typeface="Arial Narrow" panose="020B0606020202030204" pitchFamily="34" charset="0"/>
              </a:rPr>
              <a:t>Conexiones</a:t>
            </a:r>
            <a:endParaRPr lang="es-ES" altLang="es-PE" sz="2000" b="1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96682" name="Text Box 42">
            <a:extLst>
              <a:ext uri="{FF2B5EF4-FFF2-40B4-BE49-F238E27FC236}">
                <a16:creationId xmlns:a16="http://schemas.microsoft.com/office/drawing/2014/main" id="{0B3E3CFA-7D5E-FF63-A5F1-003EB4DF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060575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/>
              <a:t>información</a:t>
            </a:r>
          </a:p>
        </p:txBody>
      </p:sp>
      <p:sp>
        <p:nvSpPr>
          <p:cNvPr id="496683" name="Text Box 43">
            <a:extLst>
              <a:ext uri="{FF2B5EF4-FFF2-40B4-BE49-F238E27FC236}">
                <a16:creationId xmlns:a16="http://schemas.microsoft.com/office/drawing/2014/main" id="{B7EAEBCD-F999-3F95-D0AE-AAB82199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57531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/>
              <a:t>acciones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981E3A42-1ADE-AE6E-7F5A-23FCC136C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190500"/>
            <a:ext cx="8620125" cy="641350"/>
          </a:xfrm>
        </p:spPr>
        <p:txBody>
          <a:bodyPr>
            <a:normAutofit fontScale="90000"/>
          </a:bodyPr>
          <a:lstStyle/>
          <a:p>
            <a:r>
              <a:rPr lang="pt-BR" altLang="es-PE"/>
              <a:t>Unidad de Procesamiento: La Neurona</a:t>
            </a:r>
          </a:p>
        </p:txBody>
      </p:sp>
      <p:sp>
        <p:nvSpPr>
          <p:cNvPr id="497667" name="Freeform 3">
            <a:extLst>
              <a:ext uri="{FF2B5EF4-FFF2-40B4-BE49-F238E27FC236}">
                <a16:creationId xmlns:a16="http://schemas.microsoft.com/office/drawing/2014/main" id="{335D287E-D6A1-DCCB-9486-8216BB1B73C5}"/>
              </a:ext>
            </a:extLst>
          </p:cNvPr>
          <p:cNvSpPr>
            <a:spLocks/>
          </p:cNvSpPr>
          <p:nvPr/>
        </p:nvSpPr>
        <p:spPr bwMode="auto">
          <a:xfrm>
            <a:off x="1835150" y="2852738"/>
            <a:ext cx="2239963" cy="1358900"/>
          </a:xfrm>
          <a:custGeom>
            <a:avLst/>
            <a:gdLst>
              <a:gd name="T0" fmla="*/ 405 w 1411"/>
              <a:gd name="T1" fmla="*/ 213 h 856"/>
              <a:gd name="T2" fmla="*/ 321 w 1411"/>
              <a:gd name="T3" fmla="*/ 108 h 856"/>
              <a:gd name="T4" fmla="*/ 312 w 1411"/>
              <a:gd name="T5" fmla="*/ 66 h 856"/>
              <a:gd name="T6" fmla="*/ 360 w 1411"/>
              <a:gd name="T7" fmla="*/ 168 h 856"/>
              <a:gd name="T8" fmla="*/ 435 w 1411"/>
              <a:gd name="T9" fmla="*/ 273 h 856"/>
              <a:gd name="T10" fmla="*/ 480 w 1411"/>
              <a:gd name="T11" fmla="*/ 234 h 856"/>
              <a:gd name="T12" fmla="*/ 585 w 1411"/>
              <a:gd name="T13" fmla="*/ 123 h 856"/>
              <a:gd name="T14" fmla="*/ 660 w 1411"/>
              <a:gd name="T15" fmla="*/ 9 h 856"/>
              <a:gd name="T16" fmla="*/ 630 w 1411"/>
              <a:gd name="T17" fmla="*/ 93 h 856"/>
              <a:gd name="T18" fmla="*/ 660 w 1411"/>
              <a:gd name="T19" fmla="*/ 102 h 856"/>
              <a:gd name="T20" fmla="*/ 675 w 1411"/>
              <a:gd name="T21" fmla="*/ 105 h 856"/>
              <a:gd name="T22" fmla="*/ 579 w 1411"/>
              <a:gd name="T23" fmla="*/ 156 h 856"/>
              <a:gd name="T24" fmla="*/ 513 w 1411"/>
              <a:gd name="T25" fmla="*/ 261 h 856"/>
              <a:gd name="T26" fmla="*/ 591 w 1411"/>
              <a:gd name="T27" fmla="*/ 327 h 856"/>
              <a:gd name="T28" fmla="*/ 750 w 1411"/>
              <a:gd name="T29" fmla="*/ 306 h 856"/>
              <a:gd name="T30" fmla="*/ 798 w 1411"/>
              <a:gd name="T31" fmla="*/ 189 h 856"/>
              <a:gd name="T32" fmla="*/ 786 w 1411"/>
              <a:gd name="T33" fmla="*/ 288 h 856"/>
              <a:gd name="T34" fmla="*/ 690 w 1411"/>
              <a:gd name="T35" fmla="*/ 366 h 856"/>
              <a:gd name="T36" fmla="*/ 642 w 1411"/>
              <a:gd name="T37" fmla="*/ 450 h 856"/>
              <a:gd name="T38" fmla="*/ 756 w 1411"/>
              <a:gd name="T39" fmla="*/ 471 h 856"/>
              <a:gd name="T40" fmla="*/ 903 w 1411"/>
              <a:gd name="T41" fmla="*/ 411 h 856"/>
              <a:gd name="T42" fmla="*/ 1059 w 1411"/>
              <a:gd name="T43" fmla="*/ 354 h 856"/>
              <a:gd name="T44" fmla="*/ 1212 w 1411"/>
              <a:gd name="T45" fmla="*/ 354 h 856"/>
              <a:gd name="T46" fmla="*/ 1344 w 1411"/>
              <a:gd name="T47" fmla="*/ 381 h 856"/>
              <a:gd name="T48" fmla="*/ 1407 w 1411"/>
              <a:gd name="T49" fmla="*/ 453 h 856"/>
              <a:gd name="T50" fmla="*/ 1299 w 1411"/>
              <a:gd name="T51" fmla="*/ 450 h 856"/>
              <a:gd name="T52" fmla="*/ 1188 w 1411"/>
              <a:gd name="T53" fmla="*/ 432 h 856"/>
              <a:gd name="T54" fmla="*/ 1053 w 1411"/>
              <a:gd name="T55" fmla="*/ 432 h 856"/>
              <a:gd name="T56" fmla="*/ 945 w 1411"/>
              <a:gd name="T57" fmla="*/ 486 h 856"/>
              <a:gd name="T58" fmla="*/ 819 w 1411"/>
              <a:gd name="T59" fmla="*/ 531 h 856"/>
              <a:gd name="T60" fmla="*/ 678 w 1411"/>
              <a:gd name="T61" fmla="*/ 558 h 856"/>
              <a:gd name="T62" fmla="*/ 570 w 1411"/>
              <a:gd name="T63" fmla="*/ 651 h 856"/>
              <a:gd name="T64" fmla="*/ 642 w 1411"/>
              <a:gd name="T65" fmla="*/ 786 h 856"/>
              <a:gd name="T66" fmla="*/ 633 w 1411"/>
              <a:gd name="T67" fmla="*/ 801 h 856"/>
              <a:gd name="T68" fmla="*/ 561 w 1411"/>
              <a:gd name="T69" fmla="*/ 717 h 856"/>
              <a:gd name="T70" fmla="*/ 468 w 1411"/>
              <a:gd name="T71" fmla="*/ 666 h 856"/>
              <a:gd name="T72" fmla="*/ 390 w 1411"/>
              <a:gd name="T73" fmla="*/ 741 h 856"/>
              <a:gd name="T74" fmla="*/ 420 w 1411"/>
              <a:gd name="T75" fmla="*/ 855 h 856"/>
              <a:gd name="T76" fmla="*/ 372 w 1411"/>
              <a:gd name="T77" fmla="*/ 762 h 856"/>
              <a:gd name="T78" fmla="*/ 351 w 1411"/>
              <a:gd name="T79" fmla="*/ 660 h 856"/>
              <a:gd name="T80" fmla="*/ 225 w 1411"/>
              <a:gd name="T81" fmla="*/ 687 h 856"/>
              <a:gd name="T82" fmla="*/ 126 w 1411"/>
              <a:gd name="T83" fmla="*/ 798 h 856"/>
              <a:gd name="T84" fmla="*/ 93 w 1411"/>
              <a:gd name="T85" fmla="*/ 807 h 856"/>
              <a:gd name="T86" fmla="*/ 159 w 1411"/>
              <a:gd name="T87" fmla="*/ 705 h 856"/>
              <a:gd name="T88" fmla="*/ 51 w 1411"/>
              <a:gd name="T89" fmla="*/ 618 h 856"/>
              <a:gd name="T90" fmla="*/ 39 w 1411"/>
              <a:gd name="T91" fmla="*/ 507 h 856"/>
              <a:gd name="T92" fmla="*/ 84 w 1411"/>
              <a:gd name="T93" fmla="*/ 618 h 856"/>
              <a:gd name="T94" fmla="*/ 192 w 1411"/>
              <a:gd name="T95" fmla="*/ 642 h 856"/>
              <a:gd name="T96" fmla="*/ 258 w 1411"/>
              <a:gd name="T97" fmla="*/ 564 h 856"/>
              <a:gd name="T98" fmla="*/ 258 w 1411"/>
              <a:gd name="T99" fmla="*/ 438 h 856"/>
              <a:gd name="T100" fmla="*/ 168 w 1411"/>
              <a:gd name="T101" fmla="*/ 318 h 856"/>
              <a:gd name="T102" fmla="*/ 48 w 1411"/>
              <a:gd name="T103" fmla="*/ 303 h 856"/>
              <a:gd name="T104" fmla="*/ 81 w 1411"/>
              <a:gd name="T105" fmla="*/ 300 h 856"/>
              <a:gd name="T106" fmla="*/ 153 w 1411"/>
              <a:gd name="T107" fmla="*/ 255 h 856"/>
              <a:gd name="T108" fmla="*/ 171 w 1411"/>
              <a:gd name="T109" fmla="*/ 150 h 856"/>
              <a:gd name="T110" fmla="*/ 171 w 1411"/>
              <a:gd name="T111" fmla="*/ 177 h 856"/>
              <a:gd name="T112" fmla="*/ 168 w 1411"/>
              <a:gd name="T113" fmla="*/ 306 h 856"/>
              <a:gd name="T114" fmla="*/ 264 w 1411"/>
              <a:gd name="T115" fmla="*/ 387 h 856"/>
              <a:gd name="T116" fmla="*/ 390 w 1411"/>
              <a:gd name="T117" fmla="*/ 357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11" h="856">
                <a:moveTo>
                  <a:pt x="390" y="315"/>
                </a:moveTo>
                <a:lnTo>
                  <a:pt x="393" y="306"/>
                </a:lnTo>
                <a:lnTo>
                  <a:pt x="399" y="294"/>
                </a:lnTo>
                <a:lnTo>
                  <a:pt x="408" y="288"/>
                </a:lnTo>
                <a:lnTo>
                  <a:pt x="411" y="279"/>
                </a:lnTo>
                <a:lnTo>
                  <a:pt x="417" y="267"/>
                </a:lnTo>
                <a:lnTo>
                  <a:pt x="420" y="258"/>
                </a:lnTo>
                <a:lnTo>
                  <a:pt x="420" y="246"/>
                </a:lnTo>
                <a:lnTo>
                  <a:pt x="420" y="234"/>
                </a:lnTo>
                <a:lnTo>
                  <a:pt x="414" y="222"/>
                </a:lnTo>
                <a:lnTo>
                  <a:pt x="405" y="213"/>
                </a:lnTo>
                <a:lnTo>
                  <a:pt x="396" y="207"/>
                </a:lnTo>
                <a:lnTo>
                  <a:pt x="387" y="201"/>
                </a:lnTo>
                <a:lnTo>
                  <a:pt x="375" y="189"/>
                </a:lnTo>
                <a:lnTo>
                  <a:pt x="366" y="183"/>
                </a:lnTo>
                <a:lnTo>
                  <a:pt x="357" y="171"/>
                </a:lnTo>
                <a:lnTo>
                  <a:pt x="345" y="162"/>
                </a:lnTo>
                <a:lnTo>
                  <a:pt x="342" y="153"/>
                </a:lnTo>
                <a:lnTo>
                  <a:pt x="336" y="144"/>
                </a:lnTo>
                <a:lnTo>
                  <a:pt x="330" y="132"/>
                </a:lnTo>
                <a:lnTo>
                  <a:pt x="324" y="117"/>
                </a:lnTo>
                <a:lnTo>
                  <a:pt x="321" y="108"/>
                </a:lnTo>
                <a:lnTo>
                  <a:pt x="318" y="99"/>
                </a:lnTo>
                <a:lnTo>
                  <a:pt x="315" y="90"/>
                </a:lnTo>
                <a:lnTo>
                  <a:pt x="315" y="78"/>
                </a:lnTo>
                <a:lnTo>
                  <a:pt x="312" y="66"/>
                </a:lnTo>
                <a:lnTo>
                  <a:pt x="312" y="57"/>
                </a:lnTo>
                <a:lnTo>
                  <a:pt x="309" y="42"/>
                </a:lnTo>
                <a:lnTo>
                  <a:pt x="309" y="30"/>
                </a:lnTo>
                <a:lnTo>
                  <a:pt x="309" y="39"/>
                </a:lnTo>
                <a:lnTo>
                  <a:pt x="309" y="48"/>
                </a:lnTo>
                <a:lnTo>
                  <a:pt x="309" y="57"/>
                </a:lnTo>
                <a:lnTo>
                  <a:pt x="312" y="66"/>
                </a:lnTo>
                <a:lnTo>
                  <a:pt x="315" y="75"/>
                </a:lnTo>
                <a:lnTo>
                  <a:pt x="318" y="84"/>
                </a:lnTo>
                <a:lnTo>
                  <a:pt x="321" y="93"/>
                </a:lnTo>
                <a:lnTo>
                  <a:pt x="327" y="102"/>
                </a:lnTo>
                <a:lnTo>
                  <a:pt x="330" y="114"/>
                </a:lnTo>
                <a:lnTo>
                  <a:pt x="333" y="123"/>
                </a:lnTo>
                <a:lnTo>
                  <a:pt x="339" y="132"/>
                </a:lnTo>
                <a:lnTo>
                  <a:pt x="345" y="141"/>
                </a:lnTo>
                <a:lnTo>
                  <a:pt x="348" y="150"/>
                </a:lnTo>
                <a:lnTo>
                  <a:pt x="354" y="159"/>
                </a:lnTo>
                <a:lnTo>
                  <a:pt x="360" y="168"/>
                </a:lnTo>
                <a:lnTo>
                  <a:pt x="369" y="177"/>
                </a:lnTo>
                <a:lnTo>
                  <a:pt x="378" y="186"/>
                </a:lnTo>
                <a:lnTo>
                  <a:pt x="387" y="195"/>
                </a:lnTo>
                <a:lnTo>
                  <a:pt x="396" y="201"/>
                </a:lnTo>
                <a:lnTo>
                  <a:pt x="402" y="210"/>
                </a:lnTo>
                <a:lnTo>
                  <a:pt x="414" y="219"/>
                </a:lnTo>
                <a:lnTo>
                  <a:pt x="423" y="231"/>
                </a:lnTo>
                <a:lnTo>
                  <a:pt x="429" y="243"/>
                </a:lnTo>
                <a:lnTo>
                  <a:pt x="432" y="255"/>
                </a:lnTo>
                <a:lnTo>
                  <a:pt x="435" y="264"/>
                </a:lnTo>
                <a:lnTo>
                  <a:pt x="435" y="273"/>
                </a:lnTo>
                <a:lnTo>
                  <a:pt x="438" y="282"/>
                </a:lnTo>
                <a:lnTo>
                  <a:pt x="438" y="291"/>
                </a:lnTo>
                <a:lnTo>
                  <a:pt x="432" y="300"/>
                </a:lnTo>
                <a:lnTo>
                  <a:pt x="441" y="306"/>
                </a:lnTo>
                <a:lnTo>
                  <a:pt x="450" y="297"/>
                </a:lnTo>
                <a:lnTo>
                  <a:pt x="453" y="288"/>
                </a:lnTo>
                <a:lnTo>
                  <a:pt x="459" y="276"/>
                </a:lnTo>
                <a:lnTo>
                  <a:pt x="465" y="267"/>
                </a:lnTo>
                <a:lnTo>
                  <a:pt x="471" y="255"/>
                </a:lnTo>
                <a:lnTo>
                  <a:pt x="477" y="243"/>
                </a:lnTo>
                <a:lnTo>
                  <a:pt x="480" y="234"/>
                </a:lnTo>
                <a:lnTo>
                  <a:pt x="486" y="225"/>
                </a:lnTo>
                <a:lnTo>
                  <a:pt x="492" y="210"/>
                </a:lnTo>
                <a:lnTo>
                  <a:pt x="498" y="201"/>
                </a:lnTo>
                <a:lnTo>
                  <a:pt x="504" y="192"/>
                </a:lnTo>
                <a:lnTo>
                  <a:pt x="516" y="177"/>
                </a:lnTo>
                <a:lnTo>
                  <a:pt x="531" y="165"/>
                </a:lnTo>
                <a:lnTo>
                  <a:pt x="546" y="153"/>
                </a:lnTo>
                <a:lnTo>
                  <a:pt x="555" y="150"/>
                </a:lnTo>
                <a:lnTo>
                  <a:pt x="561" y="141"/>
                </a:lnTo>
                <a:lnTo>
                  <a:pt x="573" y="132"/>
                </a:lnTo>
                <a:lnTo>
                  <a:pt x="585" y="123"/>
                </a:lnTo>
                <a:lnTo>
                  <a:pt x="591" y="114"/>
                </a:lnTo>
                <a:lnTo>
                  <a:pt x="603" y="105"/>
                </a:lnTo>
                <a:lnTo>
                  <a:pt x="609" y="93"/>
                </a:lnTo>
                <a:lnTo>
                  <a:pt x="618" y="87"/>
                </a:lnTo>
                <a:lnTo>
                  <a:pt x="621" y="78"/>
                </a:lnTo>
                <a:lnTo>
                  <a:pt x="630" y="69"/>
                </a:lnTo>
                <a:lnTo>
                  <a:pt x="636" y="54"/>
                </a:lnTo>
                <a:lnTo>
                  <a:pt x="642" y="45"/>
                </a:lnTo>
                <a:lnTo>
                  <a:pt x="648" y="33"/>
                </a:lnTo>
                <a:lnTo>
                  <a:pt x="657" y="18"/>
                </a:lnTo>
                <a:lnTo>
                  <a:pt x="660" y="9"/>
                </a:lnTo>
                <a:lnTo>
                  <a:pt x="663" y="0"/>
                </a:lnTo>
                <a:lnTo>
                  <a:pt x="660" y="9"/>
                </a:lnTo>
                <a:lnTo>
                  <a:pt x="657" y="18"/>
                </a:lnTo>
                <a:lnTo>
                  <a:pt x="657" y="27"/>
                </a:lnTo>
                <a:lnTo>
                  <a:pt x="657" y="36"/>
                </a:lnTo>
                <a:lnTo>
                  <a:pt x="654" y="45"/>
                </a:lnTo>
                <a:lnTo>
                  <a:pt x="651" y="54"/>
                </a:lnTo>
                <a:lnTo>
                  <a:pt x="648" y="63"/>
                </a:lnTo>
                <a:lnTo>
                  <a:pt x="642" y="75"/>
                </a:lnTo>
                <a:lnTo>
                  <a:pt x="636" y="84"/>
                </a:lnTo>
                <a:lnTo>
                  <a:pt x="630" y="93"/>
                </a:lnTo>
                <a:lnTo>
                  <a:pt x="624" y="102"/>
                </a:lnTo>
                <a:lnTo>
                  <a:pt x="618" y="111"/>
                </a:lnTo>
                <a:lnTo>
                  <a:pt x="612" y="123"/>
                </a:lnTo>
                <a:lnTo>
                  <a:pt x="606" y="132"/>
                </a:lnTo>
                <a:lnTo>
                  <a:pt x="615" y="138"/>
                </a:lnTo>
                <a:lnTo>
                  <a:pt x="624" y="138"/>
                </a:lnTo>
                <a:lnTo>
                  <a:pt x="633" y="138"/>
                </a:lnTo>
                <a:lnTo>
                  <a:pt x="639" y="129"/>
                </a:lnTo>
                <a:lnTo>
                  <a:pt x="648" y="120"/>
                </a:lnTo>
                <a:lnTo>
                  <a:pt x="654" y="111"/>
                </a:lnTo>
                <a:lnTo>
                  <a:pt x="660" y="102"/>
                </a:lnTo>
                <a:lnTo>
                  <a:pt x="666" y="93"/>
                </a:lnTo>
                <a:lnTo>
                  <a:pt x="678" y="87"/>
                </a:lnTo>
                <a:lnTo>
                  <a:pt x="687" y="81"/>
                </a:lnTo>
                <a:lnTo>
                  <a:pt x="699" y="81"/>
                </a:lnTo>
                <a:lnTo>
                  <a:pt x="708" y="81"/>
                </a:lnTo>
                <a:lnTo>
                  <a:pt x="717" y="81"/>
                </a:lnTo>
                <a:lnTo>
                  <a:pt x="708" y="81"/>
                </a:lnTo>
                <a:lnTo>
                  <a:pt x="699" y="87"/>
                </a:lnTo>
                <a:lnTo>
                  <a:pt x="690" y="90"/>
                </a:lnTo>
                <a:lnTo>
                  <a:pt x="681" y="96"/>
                </a:lnTo>
                <a:lnTo>
                  <a:pt x="675" y="105"/>
                </a:lnTo>
                <a:lnTo>
                  <a:pt x="666" y="117"/>
                </a:lnTo>
                <a:lnTo>
                  <a:pt x="660" y="126"/>
                </a:lnTo>
                <a:lnTo>
                  <a:pt x="654" y="135"/>
                </a:lnTo>
                <a:lnTo>
                  <a:pt x="645" y="141"/>
                </a:lnTo>
                <a:lnTo>
                  <a:pt x="633" y="150"/>
                </a:lnTo>
                <a:lnTo>
                  <a:pt x="624" y="153"/>
                </a:lnTo>
                <a:lnTo>
                  <a:pt x="615" y="156"/>
                </a:lnTo>
                <a:lnTo>
                  <a:pt x="606" y="156"/>
                </a:lnTo>
                <a:lnTo>
                  <a:pt x="597" y="156"/>
                </a:lnTo>
                <a:lnTo>
                  <a:pt x="588" y="156"/>
                </a:lnTo>
                <a:lnTo>
                  <a:pt x="579" y="156"/>
                </a:lnTo>
                <a:lnTo>
                  <a:pt x="573" y="165"/>
                </a:lnTo>
                <a:lnTo>
                  <a:pt x="564" y="174"/>
                </a:lnTo>
                <a:lnTo>
                  <a:pt x="555" y="180"/>
                </a:lnTo>
                <a:lnTo>
                  <a:pt x="549" y="189"/>
                </a:lnTo>
                <a:lnTo>
                  <a:pt x="534" y="201"/>
                </a:lnTo>
                <a:lnTo>
                  <a:pt x="525" y="210"/>
                </a:lnTo>
                <a:lnTo>
                  <a:pt x="513" y="222"/>
                </a:lnTo>
                <a:lnTo>
                  <a:pt x="513" y="231"/>
                </a:lnTo>
                <a:lnTo>
                  <a:pt x="513" y="240"/>
                </a:lnTo>
                <a:lnTo>
                  <a:pt x="513" y="252"/>
                </a:lnTo>
                <a:lnTo>
                  <a:pt x="513" y="261"/>
                </a:lnTo>
                <a:lnTo>
                  <a:pt x="513" y="270"/>
                </a:lnTo>
                <a:lnTo>
                  <a:pt x="513" y="279"/>
                </a:lnTo>
                <a:lnTo>
                  <a:pt x="513" y="288"/>
                </a:lnTo>
                <a:lnTo>
                  <a:pt x="513" y="297"/>
                </a:lnTo>
                <a:lnTo>
                  <a:pt x="519" y="306"/>
                </a:lnTo>
                <a:lnTo>
                  <a:pt x="528" y="312"/>
                </a:lnTo>
                <a:lnTo>
                  <a:pt x="537" y="318"/>
                </a:lnTo>
                <a:lnTo>
                  <a:pt x="549" y="321"/>
                </a:lnTo>
                <a:lnTo>
                  <a:pt x="561" y="327"/>
                </a:lnTo>
                <a:lnTo>
                  <a:pt x="573" y="327"/>
                </a:lnTo>
                <a:lnTo>
                  <a:pt x="591" y="327"/>
                </a:lnTo>
                <a:lnTo>
                  <a:pt x="600" y="330"/>
                </a:lnTo>
                <a:lnTo>
                  <a:pt x="609" y="330"/>
                </a:lnTo>
                <a:lnTo>
                  <a:pt x="618" y="330"/>
                </a:lnTo>
                <a:lnTo>
                  <a:pt x="630" y="330"/>
                </a:lnTo>
                <a:lnTo>
                  <a:pt x="639" y="330"/>
                </a:lnTo>
                <a:lnTo>
                  <a:pt x="648" y="330"/>
                </a:lnTo>
                <a:lnTo>
                  <a:pt x="663" y="330"/>
                </a:lnTo>
                <a:lnTo>
                  <a:pt x="729" y="327"/>
                </a:lnTo>
                <a:lnTo>
                  <a:pt x="744" y="327"/>
                </a:lnTo>
                <a:lnTo>
                  <a:pt x="747" y="318"/>
                </a:lnTo>
                <a:lnTo>
                  <a:pt x="750" y="306"/>
                </a:lnTo>
                <a:lnTo>
                  <a:pt x="756" y="291"/>
                </a:lnTo>
                <a:lnTo>
                  <a:pt x="759" y="282"/>
                </a:lnTo>
                <a:lnTo>
                  <a:pt x="759" y="270"/>
                </a:lnTo>
                <a:lnTo>
                  <a:pt x="762" y="261"/>
                </a:lnTo>
                <a:lnTo>
                  <a:pt x="762" y="252"/>
                </a:lnTo>
                <a:lnTo>
                  <a:pt x="765" y="240"/>
                </a:lnTo>
                <a:lnTo>
                  <a:pt x="768" y="225"/>
                </a:lnTo>
                <a:lnTo>
                  <a:pt x="774" y="216"/>
                </a:lnTo>
                <a:lnTo>
                  <a:pt x="780" y="201"/>
                </a:lnTo>
                <a:lnTo>
                  <a:pt x="789" y="195"/>
                </a:lnTo>
                <a:lnTo>
                  <a:pt x="798" y="189"/>
                </a:lnTo>
                <a:lnTo>
                  <a:pt x="810" y="183"/>
                </a:lnTo>
                <a:lnTo>
                  <a:pt x="813" y="192"/>
                </a:lnTo>
                <a:lnTo>
                  <a:pt x="810" y="201"/>
                </a:lnTo>
                <a:lnTo>
                  <a:pt x="804" y="210"/>
                </a:lnTo>
                <a:lnTo>
                  <a:pt x="798" y="222"/>
                </a:lnTo>
                <a:lnTo>
                  <a:pt x="792" y="234"/>
                </a:lnTo>
                <a:lnTo>
                  <a:pt x="792" y="243"/>
                </a:lnTo>
                <a:lnTo>
                  <a:pt x="789" y="255"/>
                </a:lnTo>
                <a:lnTo>
                  <a:pt x="786" y="267"/>
                </a:lnTo>
                <a:lnTo>
                  <a:pt x="786" y="279"/>
                </a:lnTo>
                <a:lnTo>
                  <a:pt x="786" y="288"/>
                </a:lnTo>
                <a:lnTo>
                  <a:pt x="783" y="297"/>
                </a:lnTo>
                <a:lnTo>
                  <a:pt x="780" y="306"/>
                </a:lnTo>
                <a:lnTo>
                  <a:pt x="774" y="315"/>
                </a:lnTo>
                <a:lnTo>
                  <a:pt x="765" y="321"/>
                </a:lnTo>
                <a:lnTo>
                  <a:pt x="756" y="330"/>
                </a:lnTo>
                <a:lnTo>
                  <a:pt x="747" y="336"/>
                </a:lnTo>
                <a:lnTo>
                  <a:pt x="738" y="345"/>
                </a:lnTo>
                <a:lnTo>
                  <a:pt x="726" y="351"/>
                </a:lnTo>
                <a:lnTo>
                  <a:pt x="714" y="354"/>
                </a:lnTo>
                <a:lnTo>
                  <a:pt x="705" y="360"/>
                </a:lnTo>
                <a:lnTo>
                  <a:pt x="690" y="366"/>
                </a:lnTo>
                <a:lnTo>
                  <a:pt x="675" y="375"/>
                </a:lnTo>
                <a:lnTo>
                  <a:pt x="663" y="378"/>
                </a:lnTo>
                <a:lnTo>
                  <a:pt x="654" y="381"/>
                </a:lnTo>
                <a:lnTo>
                  <a:pt x="645" y="381"/>
                </a:lnTo>
                <a:lnTo>
                  <a:pt x="639" y="390"/>
                </a:lnTo>
                <a:lnTo>
                  <a:pt x="636" y="402"/>
                </a:lnTo>
                <a:lnTo>
                  <a:pt x="633" y="411"/>
                </a:lnTo>
                <a:lnTo>
                  <a:pt x="633" y="420"/>
                </a:lnTo>
                <a:lnTo>
                  <a:pt x="633" y="429"/>
                </a:lnTo>
                <a:lnTo>
                  <a:pt x="636" y="441"/>
                </a:lnTo>
                <a:lnTo>
                  <a:pt x="642" y="450"/>
                </a:lnTo>
                <a:lnTo>
                  <a:pt x="648" y="459"/>
                </a:lnTo>
                <a:lnTo>
                  <a:pt x="657" y="465"/>
                </a:lnTo>
                <a:lnTo>
                  <a:pt x="666" y="465"/>
                </a:lnTo>
                <a:lnTo>
                  <a:pt x="681" y="468"/>
                </a:lnTo>
                <a:lnTo>
                  <a:pt x="690" y="468"/>
                </a:lnTo>
                <a:lnTo>
                  <a:pt x="708" y="471"/>
                </a:lnTo>
                <a:lnTo>
                  <a:pt x="717" y="471"/>
                </a:lnTo>
                <a:lnTo>
                  <a:pt x="726" y="471"/>
                </a:lnTo>
                <a:lnTo>
                  <a:pt x="738" y="471"/>
                </a:lnTo>
                <a:lnTo>
                  <a:pt x="747" y="471"/>
                </a:lnTo>
                <a:lnTo>
                  <a:pt x="756" y="471"/>
                </a:lnTo>
                <a:lnTo>
                  <a:pt x="765" y="468"/>
                </a:lnTo>
                <a:lnTo>
                  <a:pt x="777" y="462"/>
                </a:lnTo>
                <a:lnTo>
                  <a:pt x="795" y="456"/>
                </a:lnTo>
                <a:lnTo>
                  <a:pt x="813" y="450"/>
                </a:lnTo>
                <a:lnTo>
                  <a:pt x="831" y="444"/>
                </a:lnTo>
                <a:lnTo>
                  <a:pt x="843" y="438"/>
                </a:lnTo>
                <a:lnTo>
                  <a:pt x="858" y="435"/>
                </a:lnTo>
                <a:lnTo>
                  <a:pt x="867" y="429"/>
                </a:lnTo>
                <a:lnTo>
                  <a:pt x="876" y="426"/>
                </a:lnTo>
                <a:lnTo>
                  <a:pt x="891" y="417"/>
                </a:lnTo>
                <a:lnTo>
                  <a:pt x="903" y="411"/>
                </a:lnTo>
                <a:lnTo>
                  <a:pt x="918" y="402"/>
                </a:lnTo>
                <a:lnTo>
                  <a:pt x="930" y="393"/>
                </a:lnTo>
                <a:lnTo>
                  <a:pt x="942" y="387"/>
                </a:lnTo>
                <a:lnTo>
                  <a:pt x="957" y="378"/>
                </a:lnTo>
                <a:lnTo>
                  <a:pt x="972" y="369"/>
                </a:lnTo>
                <a:lnTo>
                  <a:pt x="990" y="363"/>
                </a:lnTo>
                <a:lnTo>
                  <a:pt x="1008" y="360"/>
                </a:lnTo>
                <a:lnTo>
                  <a:pt x="1020" y="357"/>
                </a:lnTo>
                <a:lnTo>
                  <a:pt x="1035" y="357"/>
                </a:lnTo>
                <a:lnTo>
                  <a:pt x="1047" y="354"/>
                </a:lnTo>
                <a:lnTo>
                  <a:pt x="1059" y="354"/>
                </a:lnTo>
                <a:lnTo>
                  <a:pt x="1074" y="354"/>
                </a:lnTo>
                <a:lnTo>
                  <a:pt x="1095" y="354"/>
                </a:lnTo>
                <a:lnTo>
                  <a:pt x="1116" y="351"/>
                </a:lnTo>
                <a:lnTo>
                  <a:pt x="1128" y="351"/>
                </a:lnTo>
                <a:lnTo>
                  <a:pt x="1140" y="351"/>
                </a:lnTo>
                <a:lnTo>
                  <a:pt x="1152" y="351"/>
                </a:lnTo>
                <a:lnTo>
                  <a:pt x="1164" y="351"/>
                </a:lnTo>
                <a:lnTo>
                  <a:pt x="1176" y="351"/>
                </a:lnTo>
                <a:lnTo>
                  <a:pt x="1188" y="351"/>
                </a:lnTo>
                <a:lnTo>
                  <a:pt x="1197" y="351"/>
                </a:lnTo>
                <a:lnTo>
                  <a:pt x="1212" y="354"/>
                </a:lnTo>
                <a:lnTo>
                  <a:pt x="1227" y="354"/>
                </a:lnTo>
                <a:lnTo>
                  <a:pt x="1239" y="354"/>
                </a:lnTo>
                <a:lnTo>
                  <a:pt x="1257" y="357"/>
                </a:lnTo>
                <a:lnTo>
                  <a:pt x="1266" y="357"/>
                </a:lnTo>
                <a:lnTo>
                  <a:pt x="1278" y="363"/>
                </a:lnTo>
                <a:lnTo>
                  <a:pt x="1290" y="366"/>
                </a:lnTo>
                <a:lnTo>
                  <a:pt x="1299" y="369"/>
                </a:lnTo>
                <a:lnTo>
                  <a:pt x="1308" y="372"/>
                </a:lnTo>
                <a:lnTo>
                  <a:pt x="1323" y="375"/>
                </a:lnTo>
                <a:lnTo>
                  <a:pt x="1332" y="378"/>
                </a:lnTo>
                <a:lnTo>
                  <a:pt x="1344" y="381"/>
                </a:lnTo>
                <a:lnTo>
                  <a:pt x="1356" y="384"/>
                </a:lnTo>
                <a:lnTo>
                  <a:pt x="1365" y="387"/>
                </a:lnTo>
                <a:lnTo>
                  <a:pt x="1374" y="390"/>
                </a:lnTo>
                <a:lnTo>
                  <a:pt x="1389" y="393"/>
                </a:lnTo>
                <a:lnTo>
                  <a:pt x="1404" y="399"/>
                </a:lnTo>
                <a:lnTo>
                  <a:pt x="1410" y="408"/>
                </a:lnTo>
                <a:lnTo>
                  <a:pt x="1410" y="417"/>
                </a:lnTo>
                <a:lnTo>
                  <a:pt x="1410" y="426"/>
                </a:lnTo>
                <a:lnTo>
                  <a:pt x="1410" y="435"/>
                </a:lnTo>
                <a:lnTo>
                  <a:pt x="1410" y="444"/>
                </a:lnTo>
                <a:lnTo>
                  <a:pt x="1407" y="453"/>
                </a:lnTo>
                <a:lnTo>
                  <a:pt x="1398" y="450"/>
                </a:lnTo>
                <a:lnTo>
                  <a:pt x="1389" y="450"/>
                </a:lnTo>
                <a:lnTo>
                  <a:pt x="1380" y="450"/>
                </a:lnTo>
                <a:lnTo>
                  <a:pt x="1371" y="450"/>
                </a:lnTo>
                <a:lnTo>
                  <a:pt x="1362" y="450"/>
                </a:lnTo>
                <a:lnTo>
                  <a:pt x="1347" y="450"/>
                </a:lnTo>
                <a:lnTo>
                  <a:pt x="1338" y="450"/>
                </a:lnTo>
                <a:lnTo>
                  <a:pt x="1329" y="450"/>
                </a:lnTo>
                <a:lnTo>
                  <a:pt x="1320" y="450"/>
                </a:lnTo>
                <a:lnTo>
                  <a:pt x="1311" y="450"/>
                </a:lnTo>
                <a:lnTo>
                  <a:pt x="1299" y="450"/>
                </a:lnTo>
                <a:lnTo>
                  <a:pt x="1290" y="450"/>
                </a:lnTo>
                <a:lnTo>
                  <a:pt x="1278" y="450"/>
                </a:lnTo>
                <a:lnTo>
                  <a:pt x="1269" y="450"/>
                </a:lnTo>
                <a:lnTo>
                  <a:pt x="1260" y="447"/>
                </a:lnTo>
                <a:lnTo>
                  <a:pt x="1251" y="444"/>
                </a:lnTo>
                <a:lnTo>
                  <a:pt x="1242" y="441"/>
                </a:lnTo>
                <a:lnTo>
                  <a:pt x="1233" y="441"/>
                </a:lnTo>
                <a:lnTo>
                  <a:pt x="1224" y="438"/>
                </a:lnTo>
                <a:lnTo>
                  <a:pt x="1212" y="435"/>
                </a:lnTo>
                <a:lnTo>
                  <a:pt x="1197" y="432"/>
                </a:lnTo>
                <a:lnTo>
                  <a:pt x="1188" y="432"/>
                </a:lnTo>
                <a:lnTo>
                  <a:pt x="1170" y="432"/>
                </a:lnTo>
                <a:lnTo>
                  <a:pt x="1158" y="429"/>
                </a:lnTo>
                <a:lnTo>
                  <a:pt x="1146" y="429"/>
                </a:lnTo>
                <a:lnTo>
                  <a:pt x="1134" y="429"/>
                </a:lnTo>
                <a:lnTo>
                  <a:pt x="1122" y="429"/>
                </a:lnTo>
                <a:lnTo>
                  <a:pt x="1113" y="429"/>
                </a:lnTo>
                <a:lnTo>
                  <a:pt x="1104" y="429"/>
                </a:lnTo>
                <a:lnTo>
                  <a:pt x="1086" y="429"/>
                </a:lnTo>
                <a:lnTo>
                  <a:pt x="1074" y="429"/>
                </a:lnTo>
                <a:lnTo>
                  <a:pt x="1062" y="429"/>
                </a:lnTo>
                <a:lnTo>
                  <a:pt x="1053" y="432"/>
                </a:lnTo>
                <a:lnTo>
                  <a:pt x="1044" y="432"/>
                </a:lnTo>
                <a:lnTo>
                  <a:pt x="1035" y="438"/>
                </a:lnTo>
                <a:lnTo>
                  <a:pt x="1026" y="438"/>
                </a:lnTo>
                <a:lnTo>
                  <a:pt x="1017" y="441"/>
                </a:lnTo>
                <a:lnTo>
                  <a:pt x="1005" y="450"/>
                </a:lnTo>
                <a:lnTo>
                  <a:pt x="996" y="453"/>
                </a:lnTo>
                <a:lnTo>
                  <a:pt x="984" y="462"/>
                </a:lnTo>
                <a:lnTo>
                  <a:pt x="972" y="471"/>
                </a:lnTo>
                <a:lnTo>
                  <a:pt x="963" y="477"/>
                </a:lnTo>
                <a:lnTo>
                  <a:pt x="954" y="480"/>
                </a:lnTo>
                <a:lnTo>
                  <a:pt x="945" y="486"/>
                </a:lnTo>
                <a:lnTo>
                  <a:pt x="933" y="489"/>
                </a:lnTo>
                <a:lnTo>
                  <a:pt x="924" y="495"/>
                </a:lnTo>
                <a:lnTo>
                  <a:pt x="915" y="498"/>
                </a:lnTo>
                <a:lnTo>
                  <a:pt x="906" y="504"/>
                </a:lnTo>
                <a:lnTo>
                  <a:pt x="894" y="510"/>
                </a:lnTo>
                <a:lnTo>
                  <a:pt x="882" y="513"/>
                </a:lnTo>
                <a:lnTo>
                  <a:pt x="870" y="519"/>
                </a:lnTo>
                <a:lnTo>
                  <a:pt x="858" y="522"/>
                </a:lnTo>
                <a:lnTo>
                  <a:pt x="846" y="525"/>
                </a:lnTo>
                <a:lnTo>
                  <a:pt x="837" y="528"/>
                </a:lnTo>
                <a:lnTo>
                  <a:pt x="819" y="531"/>
                </a:lnTo>
                <a:lnTo>
                  <a:pt x="810" y="534"/>
                </a:lnTo>
                <a:lnTo>
                  <a:pt x="795" y="534"/>
                </a:lnTo>
                <a:lnTo>
                  <a:pt x="783" y="534"/>
                </a:lnTo>
                <a:lnTo>
                  <a:pt x="774" y="534"/>
                </a:lnTo>
                <a:lnTo>
                  <a:pt x="762" y="537"/>
                </a:lnTo>
                <a:lnTo>
                  <a:pt x="750" y="540"/>
                </a:lnTo>
                <a:lnTo>
                  <a:pt x="735" y="546"/>
                </a:lnTo>
                <a:lnTo>
                  <a:pt x="717" y="549"/>
                </a:lnTo>
                <a:lnTo>
                  <a:pt x="702" y="552"/>
                </a:lnTo>
                <a:lnTo>
                  <a:pt x="690" y="558"/>
                </a:lnTo>
                <a:lnTo>
                  <a:pt x="678" y="558"/>
                </a:lnTo>
                <a:lnTo>
                  <a:pt x="663" y="564"/>
                </a:lnTo>
                <a:lnTo>
                  <a:pt x="654" y="567"/>
                </a:lnTo>
                <a:lnTo>
                  <a:pt x="639" y="576"/>
                </a:lnTo>
                <a:lnTo>
                  <a:pt x="627" y="585"/>
                </a:lnTo>
                <a:lnTo>
                  <a:pt x="615" y="594"/>
                </a:lnTo>
                <a:lnTo>
                  <a:pt x="606" y="603"/>
                </a:lnTo>
                <a:lnTo>
                  <a:pt x="600" y="612"/>
                </a:lnTo>
                <a:lnTo>
                  <a:pt x="594" y="621"/>
                </a:lnTo>
                <a:lnTo>
                  <a:pt x="588" y="630"/>
                </a:lnTo>
                <a:lnTo>
                  <a:pt x="582" y="639"/>
                </a:lnTo>
                <a:lnTo>
                  <a:pt x="570" y="651"/>
                </a:lnTo>
                <a:lnTo>
                  <a:pt x="561" y="660"/>
                </a:lnTo>
                <a:lnTo>
                  <a:pt x="561" y="675"/>
                </a:lnTo>
                <a:lnTo>
                  <a:pt x="561" y="693"/>
                </a:lnTo>
                <a:lnTo>
                  <a:pt x="570" y="705"/>
                </a:lnTo>
                <a:lnTo>
                  <a:pt x="579" y="714"/>
                </a:lnTo>
                <a:lnTo>
                  <a:pt x="588" y="720"/>
                </a:lnTo>
                <a:lnTo>
                  <a:pt x="600" y="735"/>
                </a:lnTo>
                <a:lnTo>
                  <a:pt x="615" y="750"/>
                </a:lnTo>
                <a:lnTo>
                  <a:pt x="624" y="762"/>
                </a:lnTo>
                <a:lnTo>
                  <a:pt x="636" y="774"/>
                </a:lnTo>
                <a:lnTo>
                  <a:pt x="642" y="786"/>
                </a:lnTo>
                <a:lnTo>
                  <a:pt x="648" y="798"/>
                </a:lnTo>
                <a:lnTo>
                  <a:pt x="657" y="804"/>
                </a:lnTo>
                <a:lnTo>
                  <a:pt x="666" y="807"/>
                </a:lnTo>
                <a:lnTo>
                  <a:pt x="669" y="819"/>
                </a:lnTo>
                <a:lnTo>
                  <a:pt x="672" y="828"/>
                </a:lnTo>
                <a:lnTo>
                  <a:pt x="672" y="837"/>
                </a:lnTo>
                <a:lnTo>
                  <a:pt x="663" y="834"/>
                </a:lnTo>
                <a:lnTo>
                  <a:pt x="654" y="825"/>
                </a:lnTo>
                <a:lnTo>
                  <a:pt x="645" y="819"/>
                </a:lnTo>
                <a:lnTo>
                  <a:pt x="639" y="810"/>
                </a:lnTo>
                <a:lnTo>
                  <a:pt x="633" y="801"/>
                </a:lnTo>
                <a:lnTo>
                  <a:pt x="624" y="798"/>
                </a:lnTo>
                <a:lnTo>
                  <a:pt x="615" y="789"/>
                </a:lnTo>
                <a:lnTo>
                  <a:pt x="606" y="783"/>
                </a:lnTo>
                <a:lnTo>
                  <a:pt x="597" y="777"/>
                </a:lnTo>
                <a:lnTo>
                  <a:pt x="588" y="771"/>
                </a:lnTo>
                <a:lnTo>
                  <a:pt x="579" y="762"/>
                </a:lnTo>
                <a:lnTo>
                  <a:pt x="573" y="753"/>
                </a:lnTo>
                <a:lnTo>
                  <a:pt x="567" y="744"/>
                </a:lnTo>
                <a:lnTo>
                  <a:pt x="564" y="735"/>
                </a:lnTo>
                <a:lnTo>
                  <a:pt x="561" y="726"/>
                </a:lnTo>
                <a:lnTo>
                  <a:pt x="561" y="717"/>
                </a:lnTo>
                <a:lnTo>
                  <a:pt x="558" y="708"/>
                </a:lnTo>
                <a:lnTo>
                  <a:pt x="552" y="699"/>
                </a:lnTo>
                <a:lnTo>
                  <a:pt x="543" y="690"/>
                </a:lnTo>
                <a:lnTo>
                  <a:pt x="540" y="681"/>
                </a:lnTo>
                <a:lnTo>
                  <a:pt x="531" y="675"/>
                </a:lnTo>
                <a:lnTo>
                  <a:pt x="522" y="666"/>
                </a:lnTo>
                <a:lnTo>
                  <a:pt x="513" y="666"/>
                </a:lnTo>
                <a:lnTo>
                  <a:pt x="501" y="666"/>
                </a:lnTo>
                <a:lnTo>
                  <a:pt x="492" y="666"/>
                </a:lnTo>
                <a:lnTo>
                  <a:pt x="477" y="666"/>
                </a:lnTo>
                <a:lnTo>
                  <a:pt x="468" y="666"/>
                </a:lnTo>
                <a:lnTo>
                  <a:pt x="456" y="666"/>
                </a:lnTo>
                <a:lnTo>
                  <a:pt x="447" y="666"/>
                </a:lnTo>
                <a:lnTo>
                  <a:pt x="438" y="666"/>
                </a:lnTo>
                <a:lnTo>
                  <a:pt x="429" y="666"/>
                </a:lnTo>
                <a:lnTo>
                  <a:pt x="420" y="669"/>
                </a:lnTo>
                <a:lnTo>
                  <a:pt x="411" y="678"/>
                </a:lnTo>
                <a:lnTo>
                  <a:pt x="405" y="687"/>
                </a:lnTo>
                <a:lnTo>
                  <a:pt x="399" y="699"/>
                </a:lnTo>
                <a:lnTo>
                  <a:pt x="396" y="708"/>
                </a:lnTo>
                <a:lnTo>
                  <a:pt x="393" y="726"/>
                </a:lnTo>
                <a:lnTo>
                  <a:pt x="390" y="741"/>
                </a:lnTo>
                <a:lnTo>
                  <a:pt x="390" y="750"/>
                </a:lnTo>
                <a:lnTo>
                  <a:pt x="390" y="762"/>
                </a:lnTo>
                <a:lnTo>
                  <a:pt x="390" y="771"/>
                </a:lnTo>
                <a:lnTo>
                  <a:pt x="390" y="780"/>
                </a:lnTo>
                <a:lnTo>
                  <a:pt x="390" y="789"/>
                </a:lnTo>
                <a:lnTo>
                  <a:pt x="393" y="798"/>
                </a:lnTo>
                <a:lnTo>
                  <a:pt x="396" y="807"/>
                </a:lnTo>
                <a:lnTo>
                  <a:pt x="402" y="819"/>
                </a:lnTo>
                <a:lnTo>
                  <a:pt x="411" y="834"/>
                </a:lnTo>
                <a:lnTo>
                  <a:pt x="414" y="843"/>
                </a:lnTo>
                <a:lnTo>
                  <a:pt x="420" y="855"/>
                </a:lnTo>
                <a:lnTo>
                  <a:pt x="411" y="855"/>
                </a:lnTo>
                <a:lnTo>
                  <a:pt x="405" y="846"/>
                </a:lnTo>
                <a:lnTo>
                  <a:pt x="396" y="837"/>
                </a:lnTo>
                <a:lnTo>
                  <a:pt x="387" y="834"/>
                </a:lnTo>
                <a:lnTo>
                  <a:pt x="381" y="825"/>
                </a:lnTo>
                <a:lnTo>
                  <a:pt x="375" y="813"/>
                </a:lnTo>
                <a:lnTo>
                  <a:pt x="372" y="801"/>
                </a:lnTo>
                <a:lnTo>
                  <a:pt x="372" y="789"/>
                </a:lnTo>
                <a:lnTo>
                  <a:pt x="372" y="780"/>
                </a:lnTo>
                <a:lnTo>
                  <a:pt x="372" y="771"/>
                </a:lnTo>
                <a:lnTo>
                  <a:pt x="372" y="762"/>
                </a:lnTo>
                <a:lnTo>
                  <a:pt x="372" y="753"/>
                </a:lnTo>
                <a:lnTo>
                  <a:pt x="372" y="741"/>
                </a:lnTo>
                <a:lnTo>
                  <a:pt x="372" y="726"/>
                </a:lnTo>
                <a:lnTo>
                  <a:pt x="372" y="717"/>
                </a:lnTo>
                <a:lnTo>
                  <a:pt x="372" y="705"/>
                </a:lnTo>
                <a:lnTo>
                  <a:pt x="372" y="696"/>
                </a:lnTo>
                <a:lnTo>
                  <a:pt x="375" y="687"/>
                </a:lnTo>
                <a:lnTo>
                  <a:pt x="375" y="678"/>
                </a:lnTo>
                <a:lnTo>
                  <a:pt x="375" y="669"/>
                </a:lnTo>
                <a:lnTo>
                  <a:pt x="366" y="663"/>
                </a:lnTo>
                <a:lnTo>
                  <a:pt x="351" y="660"/>
                </a:lnTo>
                <a:lnTo>
                  <a:pt x="342" y="660"/>
                </a:lnTo>
                <a:lnTo>
                  <a:pt x="330" y="660"/>
                </a:lnTo>
                <a:lnTo>
                  <a:pt x="315" y="660"/>
                </a:lnTo>
                <a:lnTo>
                  <a:pt x="303" y="663"/>
                </a:lnTo>
                <a:lnTo>
                  <a:pt x="291" y="663"/>
                </a:lnTo>
                <a:lnTo>
                  <a:pt x="279" y="666"/>
                </a:lnTo>
                <a:lnTo>
                  <a:pt x="270" y="666"/>
                </a:lnTo>
                <a:lnTo>
                  <a:pt x="255" y="669"/>
                </a:lnTo>
                <a:lnTo>
                  <a:pt x="246" y="675"/>
                </a:lnTo>
                <a:lnTo>
                  <a:pt x="237" y="678"/>
                </a:lnTo>
                <a:lnTo>
                  <a:pt x="225" y="687"/>
                </a:lnTo>
                <a:lnTo>
                  <a:pt x="216" y="693"/>
                </a:lnTo>
                <a:lnTo>
                  <a:pt x="204" y="702"/>
                </a:lnTo>
                <a:lnTo>
                  <a:pt x="198" y="711"/>
                </a:lnTo>
                <a:lnTo>
                  <a:pt x="186" y="726"/>
                </a:lnTo>
                <a:lnTo>
                  <a:pt x="180" y="738"/>
                </a:lnTo>
                <a:lnTo>
                  <a:pt x="174" y="747"/>
                </a:lnTo>
                <a:lnTo>
                  <a:pt x="165" y="759"/>
                </a:lnTo>
                <a:lnTo>
                  <a:pt x="156" y="771"/>
                </a:lnTo>
                <a:lnTo>
                  <a:pt x="144" y="780"/>
                </a:lnTo>
                <a:lnTo>
                  <a:pt x="138" y="789"/>
                </a:lnTo>
                <a:lnTo>
                  <a:pt x="126" y="798"/>
                </a:lnTo>
                <a:lnTo>
                  <a:pt x="117" y="801"/>
                </a:lnTo>
                <a:lnTo>
                  <a:pt x="108" y="804"/>
                </a:lnTo>
                <a:lnTo>
                  <a:pt x="93" y="810"/>
                </a:lnTo>
                <a:lnTo>
                  <a:pt x="81" y="810"/>
                </a:lnTo>
                <a:lnTo>
                  <a:pt x="72" y="810"/>
                </a:lnTo>
                <a:lnTo>
                  <a:pt x="63" y="810"/>
                </a:lnTo>
                <a:lnTo>
                  <a:pt x="54" y="813"/>
                </a:lnTo>
                <a:lnTo>
                  <a:pt x="63" y="813"/>
                </a:lnTo>
                <a:lnTo>
                  <a:pt x="72" y="813"/>
                </a:lnTo>
                <a:lnTo>
                  <a:pt x="84" y="810"/>
                </a:lnTo>
                <a:lnTo>
                  <a:pt x="93" y="807"/>
                </a:lnTo>
                <a:lnTo>
                  <a:pt x="102" y="801"/>
                </a:lnTo>
                <a:lnTo>
                  <a:pt x="111" y="792"/>
                </a:lnTo>
                <a:lnTo>
                  <a:pt x="120" y="786"/>
                </a:lnTo>
                <a:lnTo>
                  <a:pt x="123" y="777"/>
                </a:lnTo>
                <a:lnTo>
                  <a:pt x="129" y="765"/>
                </a:lnTo>
                <a:lnTo>
                  <a:pt x="138" y="753"/>
                </a:lnTo>
                <a:lnTo>
                  <a:pt x="144" y="744"/>
                </a:lnTo>
                <a:lnTo>
                  <a:pt x="147" y="735"/>
                </a:lnTo>
                <a:lnTo>
                  <a:pt x="153" y="726"/>
                </a:lnTo>
                <a:lnTo>
                  <a:pt x="156" y="717"/>
                </a:lnTo>
                <a:lnTo>
                  <a:pt x="159" y="705"/>
                </a:lnTo>
                <a:lnTo>
                  <a:pt x="159" y="696"/>
                </a:lnTo>
                <a:lnTo>
                  <a:pt x="153" y="687"/>
                </a:lnTo>
                <a:lnTo>
                  <a:pt x="147" y="675"/>
                </a:lnTo>
                <a:lnTo>
                  <a:pt x="138" y="666"/>
                </a:lnTo>
                <a:lnTo>
                  <a:pt x="126" y="660"/>
                </a:lnTo>
                <a:lnTo>
                  <a:pt x="114" y="651"/>
                </a:lnTo>
                <a:lnTo>
                  <a:pt x="102" y="645"/>
                </a:lnTo>
                <a:lnTo>
                  <a:pt x="87" y="639"/>
                </a:lnTo>
                <a:lnTo>
                  <a:pt x="78" y="633"/>
                </a:lnTo>
                <a:lnTo>
                  <a:pt x="63" y="627"/>
                </a:lnTo>
                <a:lnTo>
                  <a:pt x="51" y="618"/>
                </a:lnTo>
                <a:lnTo>
                  <a:pt x="39" y="606"/>
                </a:lnTo>
                <a:lnTo>
                  <a:pt x="33" y="597"/>
                </a:lnTo>
                <a:lnTo>
                  <a:pt x="27" y="576"/>
                </a:lnTo>
                <a:lnTo>
                  <a:pt x="27" y="567"/>
                </a:lnTo>
                <a:lnTo>
                  <a:pt x="27" y="558"/>
                </a:lnTo>
                <a:lnTo>
                  <a:pt x="30" y="543"/>
                </a:lnTo>
                <a:lnTo>
                  <a:pt x="33" y="534"/>
                </a:lnTo>
                <a:lnTo>
                  <a:pt x="33" y="525"/>
                </a:lnTo>
                <a:lnTo>
                  <a:pt x="36" y="513"/>
                </a:lnTo>
                <a:lnTo>
                  <a:pt x="39" y="498"/>
                </a:lnTo>
                <a:lnTo>
                  <a:pt x="39" y="507"/>
                </a:lnTo>
                <a:lnTo>
                  <a:pt x="39" y="516"/>
                </a:lnTo>
                <a:lnTo>
                  <a:pt x="42" y="525"/>
                </a:lnTo>
                <a:lnTo>
                  <a:pt x="42" y="537"/>
                </a:lnTo>
                <a:lnTo>
                  <a:pt x="45" y="549"/>
                </a:lnTo>
                <a:lnTo>
                  <a:pt x="45" y="558"/>
                </a:lnTo>
                <a:lnTo>
                  <a:pt x="45" y="567"/>
                </a:lnTo>
                <a:lnTo>
                  <a:pt x="45" y="579"/>
                </a:lnTo>
                <a:lnTo>
                  <a:pt x="54" y="591"/>
                </a:lnTo>
                <a:lnTo>
                  <a:pt x="66" y="600"/>
                </a:lnTo>
                <a:lnTo>
                  <a:pt x="75" y="609"/>
                </a:lnTo>
                <a:lnTo>
                  <a:pt x="84" y="618"/>
                </a:lnTo>
                <a:lnTo>
                  <a:pt x="93" y="621"/>
                </a:lnTo>
                <a:lnTo>
                  <a:pt x="105" y="627"/>
                </a:lnTo>
                <a:lnTo>
                  <a:pt x="114" y="630"/>
                </a:lnTo>
                <a:lnTo>
                  <a:pt x="129" y="630"/>
                </a:lnTo>
                <a:lnTo>
                  <a:pt x="138" y="633"/>
                </a:lnTo>
                <a:lnTo>
                  <a:pt x="147" y="633"/>
                </a:lnTo>
                <a:lnTo>
                  <a:pt x="156" y="636"/>
                </a:lnTo>
                <a:lnTo>
                  <a:pt x="165" y="639"/>
                </a:lnTo>
                <a:lnTo>
                  <a:pt x="174" y="639"/>
                </a:lnTo>
                <a:lnTo>
                  <a:pt x="183" y="642"/>
                </a:lnTo>
                <a:lnTo>
                  <a:pt x="192" y="642"/>
                </a:lnTo>
                <a:lnTo>
                  <a:pt x="204" y="642"/>
                </a:lnTo>
                <a:lnTo>
                  <a:pt x="213" y="642"/>
                </a:lnTo>
                <a:lnTo>
                  <a:pt x="216" y="633"/>
                </a:lnTo>
                <a:lnTo>
                  <a:pt x="222" y="624"/>
                </a:lnTo>
                <a:lnTo>
                  <a:pt x="228" y="612"/>
                </a:lnTo>
                <a:lnTo>
                  <a:pt x="237" y="606"/>
                </a:lnTo>
                <a:lnTo>
                  <a:pt x="240" y="597"/>
                </a:lnTo>
                <a:lnTo>
                  <a:pt x="249" y="597"/>
                </a:lnTo>
                <a:lnTo>
                  <a:pt x="249" y="588"/>
                </a:lnTo>
                <a:lnTo>
                  <a:pt x="255" y="573"/>
                </a:lnTo>
                <a:lnTo>
                  <a:pt x="258" y="564"/>
                </a:lnTo>
                <a:lnTo>
                  <a:pt x="258" y="555"/>
                </a:lnTo>
                <a:lnTo>
                  <a:pt x="261" y="543"/>
                </a:lnTo>
                <a:lnTo>
                  <a:pt x="261" y="534"/>
                </a:lnTo>
                <a:lnTo>
                  <a:pt x="261" y="522"/>
                </a:lnTo>
                <a:lnTo>
                  <a:pt x="261" y="510"/>
                </a:lnTo>
                <a:lnTo>
                  <a:pt x="261" y="498"/>
                </a:lnTo>
                <a:lnTo>
                  <a:pt x="261" y="489"/>
                </a:lnTo>
                <a:lnTo>
                  <a:pt x="261" y="477"/>
                </a:lnTo>
                <a:lnTo>
                  <a:pt x="261" y="465"/>
                </a:lnTo>
                <a:lnTo>
                  <a:pt x="261" y="450"/>
                </a:lnTo>
                <a:lnTo>
                  <a:pt x="258" y="438"/>
                </a:lnTo>
                <a:lnTo>
                  <a:pt x="258" y="429"/>
                </a:lnTo>
                <a:lnTo>
                  <a:pt x="255" y="420"/>
                </a:lnTo>
                <a:lnTo>
                  <a:pt x="246" y="405"/>
                </a:lnTo>
                <a:lnTo>
                  <a:pt x="237" y="399"/>
                </a:lnTo>
                <a:lnTo>
                  <a:pt x="231" y="390"/>
                </a:lnTo>
                <a:lnTo>
                  <a:pt x="213" y="375"/>
                </a:lnTo>
                <a:lnTo>
                  <a:pt x="204" y="363"/>
                </a:lnTo>
                <a:lnTo>
                  <a:pt x="192" y="354"/>
                </a:lnTo>
                <a:lnTo>
                  <a:pt x="183" y="339"/>
                </a:lnTo>
                <a:lnTo>
                  <a:pt x="177" y="330"/>
                </a:lnTo>
                <a:lnTo>
                  <a:pt x="168" y="318"/>
                </a:lnTo>
                <a:lnTo>
                  <a:pt x="162" y="306"/>
                </a:lnTo>
                <a:lnTo>
                  <a:pt x="150" y="297"/>
                </a:lnTo>
                <a:lnTo>
                  <a:pt x="138" y="294"/>
                </a:lnTo>
                <a:lnTo>
                  <a:pt x="126" y="294"/>
                </a:lnTo>
                <a:lnTo>
                  <a:pt x="114" y="294"/>
                </a:lnTo>
                <a:lnTo>
                  <a:pt x="99" y="303"/>
                </a:lnTo>
                <a:lnTo>
                  <a:pt x="90" y="303"/>
                </a:lnTo>
                <a:lnTo>
                  <a:pt x="81" y="303"/>
                </a:lnTo>
                <a:lnTo>
                  <a:pt x="69" y="303"/>
                </a:lnTo>
                <a:lnTo>
                  <a:pt x="60" y="303"/>
                </a:lnTo>
                <a:lnTo>
                  <a:pt x="48" y="303"/>
                </a:lnTo>
                <a:lnTo>
                  <a:pt x="36" y="303"/>
                </a:lnTo>
                <a:lnTo>
                  <a:pt x="27" y="303"/>
                </a:lnTo>
                <a:lnTo>
                  <a:pt x="18" y="303"/>
                </a:lnTo>
                <a:lnTo>
                  <a:pt x="0" y="303"/>
                </a:lnTo>
                <a:lnTo>
                  <a:pt x="18" y="300"/>
                </a:lnTo>
                <a:lnTo>
                  <a:pt x="30" y="300"/>
                </a:lnTo>
                <a:lnTo>
                  <a:pt x="39" y="291"/>
                </a:lnTo>
                <a:lnTo>
                  <a:pt x="48" y="294"/>
                </a:lnTo>
                <a:lnTo>
                  <a:pt x="60" y="294"/>
                </a:lnTo>
                <a:lnTo>
                  <a:pt x="72" y="297"/>
                </a:lnTo>
                <a:lnTo>
                  <a:pt x="81" y="300"/>
                </a:lnTo>
                <a:lnTo>
                  <a:pt x="90" y="303"/>
                </a:lnTo>
                <a:lnTo>
                  <a:pt x="102" y="303"/>
                </a:lnTo>
                <a:lnTo>
                  <a:pt x="111" y="303"/>
                </a:lnTo>
                <a:lnTo>
                  <a:pt x="120" y="303"/>
                </a:lnTo>
                <a:lnTo>
                  <a:pt x="129" y="303"/>
                </a:lnTo>
                <a:lnTo>
                  <a:pt x="141" y="300"/>
                </a:lnTo>
                <a:lnTo>
                  <a:pt x="147" y="291"/>
                </a:lnTo>
                <a:lnTo>
                  <a:pt x="153" y="282"/>
                </a:lnTo>
                <a:lnTo>
                  <a:pt x="156" y="273"/>
                </a:lnTo>
                <a:lnTo>
                  <a:pt x="156" y="264"/>
                </a:lnTo>
                <a:lnTo>
                  <a:pt x="153" y="255"/>
                </a:lnTo>
                <a:lnTo>
                  <a:pt x="153" y="243"/>
                </a:lnTo>
                <a:lnTo>
                  <a:pt x="153" y="234"/>
                </a:lnTo>
                <a:lnTo>
                  <a:pt x="153" y="225"/>
                </a:lnTo>
                <a:lnTo>
                  <a:pt x="153" y="216"/>
                </a:lnTo>
                <a:lnTo>
                  <a:pt x="153" y="207"/>
                </a:lnTo>
                <a:lnTo>
                  <a:pt x="156" y="195"/>
                </a:lnTo>
                <a:lnTo>
                  <a:pt x="159" y="186"/>
                </a:lnTo>
                <a:lnTo>
                  <a:pt x="165" y="177"/>
                </a:lnTo>
                <a:lnTo>
                  <a:pt x="165" y="168"/>
                </a:lnTo>
                <a:lnTo>
                  <a:pt x="168" y="159"/>
                </a:lnTo>
                <a:lnTo>
                  <a:pt x="171" y="150"/>
                </a:lnTo>
                <a:lnTo>
                  <a:pt x="174" y="141"/>
                </a:lnTo>
                <a:lnTo>
                  <a:pt x="177" y="132"/>
                </a:lnTo>
                <a:lnTo>
                  <a:pt x="180" y="123"/>
                </a:lnTo>
                <a:lnTo>
                  <a:pt x="180" y="111"/>
                </a:lnTo>
                <a:lnTo>
                  <a:pt x="180" y="120"/>
                </a:lnTo>
                <a:lnTo>
                  <a:pt x="180" y="129"/>
                </a:lnTo>
                <a:lnTo>
                  <a:pt x="177" y="138"/>
                </a:lnTo>
                <a:lnTo>
                  <a:pt x="177" y="150"/>
                </a:lnTo>
                <a:lnTo>
                  <a:pt x="177" y="159"/>
                </a:lnTo>
                <a:lnTo>
                  <a:pt x="174" y="168"/>
                </a:lnTo>
                <a:lnTo>
                  <a:pt x="171" y="177"/>
                </a:lnTo>
                <a:lnTo>
                  <a:pt x="168" y="189"/>
                </a:lnTo>
                <a:lnTo>
                  <a:pt x="168" y="201"/>
                </a:lnTo>
                <a:lnTo>
                  <a:pt x="165" y="210"/>
                </a:lnTo>
                <a:lnTo>
                  <a:pt x="165" y="222"/>
                </a:lnTo>
                <a:lnTo>
                  <a:pt x="165" y="234"/>
                </a:lnTo>
                <a:lnTo>
                  <a:pt x="165" y="243"/>
                </a:lnTo>
                <a:lnTo>
                  <a:pt x="162" y="255"/>
                </a:lnTo>
                <a:lnTo>
                  <a:pt x="162" y="267"/>
                </a:lnTo>
                <a:lnTo>
                  <a:pt x="162" y="282"/>
                </a:lnTo>
                <a:lnTo>
                  <a:pt x="165" y="297"/>
                </a:lnTo>
                <a:lnTo>
                  <a:pt x="168" y="306"/>
                </a:lnTo>
                <a:lnTo>
                  <a:pt x="171" y="315"/>
                </a:lnTo>
                <a:lnTo>
                  <a:pt x="177" y="327"/>
                </a:lnTo>
                <a:lnTo>
                  <a:pt x="186" y="336"/>
                </a:lnTo>
                <a:lnTo>
                  <a:pt x="195" y="345"/>
                </a:lnTo>
                <a:lnTo>
                  <a:pt x="204" y="351"/>
                </a:lnTo>
                <a:lnTo>
                  <a:pt x="213" y="354"/>
                </a:lnTo>
                <a:lnTo>
                  <a:pt x="225" y="360"/>
                </a:lnTo>
                <a:lnTo>
                  <a:pt x="234" y="366"/>
                </a:lnTo>
                <a:lnTo>
                  <a:pt x="246" y="372"/>
                </a:lnTo>
                <a:lnTo>
                  <a:pt x="255" y="378"/>
                </a:lnTo>
                <a:lnTo>
                  <a:pt x="264" y="387"/>
                </a:lnTo>
                <a:lnTo>
                  <a:pt x="273" y="390"/>
                </a:lnTo>
                <a:lnTo>
                  <a:pt x="291" y="396"/>
                </a:lnTo>
                <a:lnTo>
                  <a:pt x="306" y="399"/>
                </a:lnTo>
                <a:lnTo>
                  <a:pt x="318" y="402"/>
                </a:lnTo>
                <a:lnTo>
                  <a:pt x="330" y="402"/>
                </a:lnTo>
                <a:lnTo>
                  <a:pt x="345" y="402"/>
                </a:lnTo>
                <a:lnTo>
                  <a:pt x="357" y="393"/>
                </a:lnTo>
                <a:lnTo>
                  <a:pt x="366" y="390"/>
                </a:lnTo>
                <a:lnTo>
                  <a:pt x="375" y="378"/>
                </a:lnTo>
                <a:lnTo>
                  <a:pt x="384" y="369"/>
                </a:lnTo>
                <a:lnTo>
                  <a:pt x="390" y="357"/>
                </a:lnTo>
                <a:lnTo>
                  <a:pt x="390" y="348"/>
                </a:lnTo>
                <a:lnTo>
                  <a:pt x="390" y="339"/>
                </a:lnTo>
                <a:lnTo>
                  <a:pt x="390" y="330"/>
                </a:lnTo>
                <a:lnTo>
                  <a:pt x="390" y="321"/>
                </a:lnTo>
                <a:lnTo>
                  <a:pt x="390" y="312"/>
                </a:lnTo>
                <a:lnTo>
                  <a:pt x="390" y="315"/>
                </a:lnTo>
              </a:path>
            </a:pathLst>
          </a:custGeom>
          <a:solidFill>
            <a:srgbClr val="DADADA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68" name="Freeform 4">
            <a:extLst>
              <a:ext uri="{FF2B5EF4-FFF2-40B4-BE49-F238E27FC236}">
                <a16:creationId xmlns:a16="http://schemas.microsoft.com/office/drawing/2014/main" id="{B963A254-8A2F-7188-5B97-0F4A8CEE3BBB}"/>
              </a:ext>
            </a:extLst>
          </p:cNvPr>
          <p:cNvSpPr>
            <a:spLocks/>
          </p:cNvSpPr>
          <p:nvPr/>
        </p:nvSpPr>
        <p:spPr bwMode="auto">
          <a:xfrm>
            <a:off x="4322763" y="2862263"/>
            <a:ext cx="2287587" cy="1287462"/>
          </a:xfrm>
          <a:custGeom>
            <a:avLst/>
            <a:gdLst>
              <a:gd name="T0" fmla="*/ 18 w 1441"/>
              <a:gd name="T1" fmla="*/ 465 h 811"/>
              <a:gd name="T2" fmla="*/ 117 w 1441"/>
              <a:gd name="T3" fmla="*/ 456 h 811"/>
              <a:gd name="T4" fmla="*/ 234 w 1441"/>
              <a:gd name="T5" fmla="*/ 441 h 811"/>
              <a:gd name="T6" fmla="*/ 378 w 1441"/>
              <a:gd name="T7" fmla="*/ 414 h 811"/>
              <a:gd name="T8" fmla="*/ 540 w 1441"/>
              <a:gd name="T9" fmla="*/ 363 h 811"/>
              <a:gd name="T10" fmla="*/ 642 w 1441"/>
              <a:gd name="T11" fmla="*/ 336 h 811"/>
              <a:gd name="T12" fmla="*/ 738 w 1441"/>
              <a:gd name="T13" fmla="*/ 396 h 811"/>
              <a:gd name="T14" fmla="*/ 834 w 1441"/>
              <a:gd name="T15" fmla="*/ 450 h 811"/>
              <a:gd name="T16" fmla="*/ 945 w 1441"/>
              <a:gd name="T17" fmla="*/ 504 h 811"/>
              <a:gd name="T18" fmla="*/ 1053 w 1441"/>
              <a:gd name="T19" fmla="*/ 570 h 811"/>
              <a:gd name="T20" fmla="*/ 1098 w 1441"/>
              <a:gd name="T21" fmla="*/ 672 h 811"/>
              <a:gd name="T22" fmla="*/ 1137 w 1441"/>
              <a:gd name="T23" fmla="*/ 765 h 811"/>
              <a:gd name="T24" fmla="*/ 1134 w 1441"/>
              <a:gd name="T25" fmla="*/ 774 h 811"/>
              <a:gd name="T26" fmla="*/ 1104 w 1441"/>
              <a:gd name="T27" fmla="*/ 693 h 811"/>
              <a:gd name="T28" fmla="*/ 1137 w 1441"/>
              <a:gd name="T29" fmla="*/ 669 h 811"/>
              <a:gd name="T30" fmla="*/ 1236 w 1441"/>
              <a:gd name="T31" fmla="*/ 714 h 811"/>
              <a:gd name="T32" fmla="*/ 1248 w 1441"/>
              <a:gd name="T33" fmla="*/ 807 h 811"/>
              <a:gd name="T34" fmla="*/ 1230 w 1441"/>
              <a:gd name="T35" fmla="*/ 726 h 811"/>
              <a:gd name="T36" fmla="*/ 1281 w 1441"/>
              <a:gd name="T37" fmla="*/ 651 h 811"/>
              <a:gd name="T38" fmla="*/ 1281 w 1441"/>
              <a:gd name="T39" fmla="*/ 648 h 811"/>
              <a:gd name="T40" fmla="*/ 1209 w 1441"/>
              <a:gd name="T41" fmla="*/ 696 h 811"/>
              <a:gd name="T42" fmla="*/ 1125 w 1441"/>
              <a:gd name="T43" fmla="*/ 663 h 811"/>
              <a:gd name="T44" fmla="*/ 1068 w 1441"/>
              <a:gd name="T45" fmla="*/ 585 h 811"/>
              <a:gd name="T46" fmla="*/ 1017 w 1441"/>
              <a:gd name="T47" fmla="*/ 513 h 811"/>
              <a:gd name="T48" fmla="*/ 1092 w 1441"/>
              <a:gd name="T49" fmla="*/ 408 h 811"/>
              <a:gd name="T50" fmla="*/ 1164 w 1441"/>
              <a:gd name="T51" fmla="*/ 330 h 811"/>
              <a:gd name="T52" fmla="*/ 1278 w 1441"/>
              <a:gd name="T53" fmla="*/ 288 h 811"/>
              <a:gd name="T54" fmla="*/ 1383 w 1441"/>
              <a:gd name="T55" fmla="*/ 306 h 811"/>
              <a:gd name="T56" fmla="*/ 1416 w 1441"/>
              <a:gd name="T57" fmla="*/ 357 h 811"/>
              <a:gd name="T58" fmla="*/ 1413 w 1441"/>
              <a:gd name="T59" fmla="*/ 264 h 811"/>
              <a:gd name="T60" fmla="*/ 1422 w 1441"/>
              <a:gd name="T61" fmla="*/ 255 h 811"/>
              <a:gd name="T62" fmla="*/ 1353 w 1441"/>
              <a:gd name="T63" fmla="*/ 306 h 811"/>
              <a:gd name="T64" fmla="*/ 1332 w 1441"/>
              <a:gd name="T65" fmla="*/ 216 h 811"/>
              <a:gd name="T66" fmla="*/ 1335 w 1441"/>
              <a:gd name="T67" fmla="*/ 225 h 811"/>
              <a:gd name="T68" fmla="*/ 1290 w 1441"/>
              <a:gd name="T69" fmla="*/ 309 h 811"/>
              <a:gd name="T70" fmla="*/ 1212 w 1441"/>
              <a:gd name="T71" fmla="*/ 264 h 811"/>
              <a:gd name="T72" fmla="*/ 1272 w 1441"/>
              <a:gd name="T73" fmla="*/ 129 h 811"/>
              <a:gd name="T74" fmla="*/ 1320 w 1441"/>
              <a:gd name="T75" fmla="*/ 60 h 811"/>
              <a:gd name="T76" fmla="*/ 1251 w 1441"/>
              <a:gd name="T77" fmla="*/ 147 h 811"/>
              <a:gd name="T78" fmla="*/ 1221 w 1441"/>
              <a:gd name="T79" fmla="*/ 81 h 811"/>
              <a:gd name="T80" fmla="*/ 1212 w 1441"/>
              <a:gd name="T81" fmla="*/ 30 h 811"/>
              <a:gd name="T82" fmla="*/ 1215 w 1441"/>
              <a:gd name="T83" fmla="*/ 126 h 811"/>
              <a:gd name="T84" fmla="*/ 1152 w 1441"/>
              <a:gd name="T85" fmla="*/ 48 h 811"/>
              <a:gd name="T86" fmla="*/ 1113 w 1441"/>
              <a:gd name="T87" fmla="*/ 15 h 811"/>
              <a:gd name="T88" fmla="*/ 1191 w 1441"/>
              <a:gd name="T89" fmla="*/ 96 h 811"/>
              <a:gd name="T90" fmla="*/ 1215 w 1441"/>
              <a:gd name="T91" fmla="*/ 183 h 811"/>
              <a:gd name="T92" fmla="*/ 1194 w 1441"/>
              <a:gd name="T93" fmla="*/ 276 h 811"/>
              <a:gd name="T94" fmla="*/ 1128 w 1441"/>
              <a:gd name="T95" fmla="*/ 348 h 811"/>
              <a:gd name="T96" fmla="*/ 1089 w 1441"/>
              <a:gd name="T97" fmla="*/ 432 h 811"/>
              <a:gd name="T98" fmla="*/ 1008 w 1441"/>
              <a:gd name="T99" fmla="*/ 489 h 811"/>
              <a:gd name="T100" fmla="*/ 924 w 1441"/>
              <a:gd name="T101" fmla="*/ 489 h 811"/>
              <a:gd name="T102" fmla="*/ 837 w 1441"/>
              <a:gd name="T103" fmla="*/ 441 h 811"/>
              <a:gd name="T104" fmla="*/ 759 w 1441"/>
              <a:gd name="T105" fmla="*/ 366 h 811"/>
              <a:gd name="T106" fmla="*/ 666 w 1441"/>
              <a:gd name="T107" fmla="*/ 309 h 811"/>
              <a:gd name="T108" fmla="*/ 543 w 1441"/>
              <a:gd name="T109" fmla="*/ 333 h 811"/>
              <a:gd name="T110" fmla="*/ 429 w 1441"/>
              <a:gd name="T111" fmla="*/ 372 h 811"/>
              <a:gd name="T112" fmla="*/ 336 w 1441"/>
              <a:gd name="T113" fmla="*/ 399 h 811"/>
              <a:gd name="T114" fmla="*/ 219 w 1441"/>
              <a:gd name="T115" fmla="*/ 408 h 811"/>
              <a:gd name="T116" fmla="*/ 111 w 1441"/>
              <a:gd name="T117" fmla="*/ 408 h 811"/>
              <a:gd name="T118" fmla="*/ 12 w 1441"/>
              <a:gd name="T119" fmla="*/ 40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1" h="811">
                <a:moveTo>
                  <a:pt x="3" y="399"/>
                </a:moveTo>
                <a:lnTo>
                  <a:pt x="3" y="408"/>
                </a:lnTo>
                <a:lnTo>
                  <a:pt x="3" y="417"/>
                </a:lnTo>
                <a:lnTo>
                  <a:pt x="3" y="426"/>
                </a:lnTo>
                <a:lnTo>
                  <a:pt x="3" y="435"/>
                </a:lnTo>
                <a:lnTo>
                  <a:pt x="3" y="444"/>
                </a:lnTo>
                <a:lnTo>
                  <a:pt x="6" y="453"/>
                </a:lnTo>
                <a:lnTo>
                  <a:pt x="9" y="462"/>
                </a:lnTo>
                <a:lnTo>
                  <a:pt x="18" y="465"/>
                </a:lnTo>
                <a:lnTo>
                  <a:pt x="27" y="465"/>
                </a:lnTo>
                <a:lnTo>
                  <a:pt x="36" y="465"/>
                </a:lnTo>
                <a:lnTo>
                  <a:pt x="45" y="465"/>
                </a:lnTo>
                <a:lnTo>
                  <a:pt x="54" y="465"/>
                </a:lnTo>
                <a:lnTo>
                  <a:pt x="72" y="462"/>
                </a:lnTo>
                <a:lnTo>
                  <a:pt x="84" y="462"/>
                </a:lnTo>
                <a:lnTo>
                  <a:pt x="96" y="459"/>
                </a:lnTo>
                <a:lnTo>
                  <a:pt x="108" y="456"/>
                </a:lnTo>
                <a:lnTo>
                  <a:pt x="117" y="456"/>
                </a:lnTo>
                <a:lnTo>
                  <a:pt x="132" y="453"/>
                </a:lnTo>
                <a:lnTo>
                  <a:pt x="147" y="453"/>
                </a:lnTo>
                <a:lnTo>
                  <a:pt x="162" y="450"/>
                </a:lnTo>
                <a:lnTo>
                  <a:pt x="174" y="447"/>
                </a:lnTo>
                <a:lnTo>
                  <a:pt x="186" y="444"/>
                </a:lnTo>
                <a:lnTo>
                  <a:pt x="195" y="444"/>
                </a:lnTo>
                <a:lnTo>
                  <a:pt x="204" y="444"/>
                </a:lnTo>
                <a:lnTo>
                  <a:pt x="219" y="441"/>
                </a:lnTo>
                <a:lnTo>
                  <a:pt x="234" y="441"/>
                </a:lnTo>
                <a:lnTo>
                  <a:pt x="252" y="438"/>
                </a:lnTo>
                <a:lnTo>
                  <a:pt x="264" y="435"/>
                </a:lnTo>
                <a:lnTo>
                  <a:pt x="282" y="432"/>
                </a:lnTo>
                <a:lnTo>
                  <a:pt x="300" y="429"/>
                </a:lnTo>
                <a:lnTo>
                  <a:pt x="321" y="426"/>
                </a:lnTo>
                <a:lnTo>
                  <a:pt x="336" y="423"/>
                </a:lnTo>
                <a:lnTo>
                  <a:pt x="351" y="420"/>
                </a:lnTo>
                <a:lnTo>
                  <a:pt x="363" y="417"/>
                </a:lnTo>
                <a:lnTo>
                  <a:pt x="378" y="414"/>
                </a:lnTo>
                <a:lnTo>
                  <a:pt x="393" y="408"/>
                </a:lnTo>
                <a:lnTo>
                  <a:pt x="414" y="405"/>
                </a:lnTo>
                <a:lnTo>
                  <a:pt x="429" y="399"/>
                </a:lnTo>
                <a:lnTo>
                  <a:pt x="441" y="396"/>
                </a:lnTo>
                <a:lnTo>
                  <a:pt x="453" y="393"/>
                </a:lnTo>
                <a:lnTo>
                  <a:pt x="474" y="390"/>
                </a:lnTo>
                <a:lnTo>
                  <a:pt x="498" y="381"/>
                </a:lnTo>
                <a:lnTo>
                  <a:pt x="519" y="372"/>
                </a:lnTo>
                <a:lnTo>
                  <a:pt x="540" y="363"/>
                </a:lnTo>
                <a:lnTo>
                  <a:pt x="558" y="357"/>
                </a:lnTo>
                <a:lnTo>
                  <a:pt x="567" y="354"/>
                </a:lnTo>
                <a:lnTo>
                  <a:pt x="576" y="348"/>
                </a:lnTo>
                <a:lnTo>
                  <a:pt x="585" y="345"/>
                </a:lnTo>
                <a:lnTo>
                  <a:pt x="597" y="342"/>
                </a:lnTo>
                <a:lnTo>
                  <a:pt x="612" y="336"/>
                </a:lnTo>
                <a:lnTo>
                  <a:pt x="621" y="336"/>
                </a:lnTo>
                <a:lnTo>
                  <a:pt x="630" y="336"/>
                </a:lnTo>
                <a:lnTo>
                  <a:pt x="642" y="336"/>
                </a:lnTo>
                <a:lnTo>
                  <a:pt x="654" y="336"/>
                </a:lnTo>
                <a:lnTo>
                  <a:pt x="669" y="336"/>
                </a:lnTo>
                <a:lnTo>
                  <a:pt x="678" y="336"/>
                </a:lnTo>
                <a:lnTo>
                  <a:pt x="690" y="342"/>
                </a:lnTo>
                <a:lnTo>
                  <a:pt x="699" y="351"/>
                </a:lnTo>
                <a:lnTo>
                  <a:pt x="708" y="360"/>
                </a:lnTo>
                <a:lnTo>
                  <a:pt x="720" y="369"/>
                </a:lnTo>
                <a:lnTo>
                  <a:pt x="729" y="381"/>
                </a:lnTo>
                <a:lnTo>
                  <a:pt x="738" y="396"/>
                </a:lnTo>
                <a:lnTo>
                  <a:pt x="741" y="405"/>
                </a:lnTo>
                <a:lnTo>
                  <a:pt x="753" y="411"/>
                </a:lnTo>
                <a:lnTo>
                  <a:pt x="762" y="417"/>
                </a:lnTo>
                <a:lnTo>
                  <a:pt x="774" y="423"/>
                </a:lnTo>
                <a:lnTo>
                  <a:pt x="789" y="432"/>
                </a:lnTo>
                <a:lnTo>
                  <a:pt x="801" y="441"/>
                </a:lnTo>
                <a:lnTo>
                  <a:pt x="813" y="444"/>
                </a:lnTo>
                <a:lnTo>
                  <a:pt x="822" y="447"/>
                </a:lnTo>
                <a:lnTo>
                  <a:pt x="834" y="450"/>
                </a:lnTo>
                <a:lnTo>
                  <a:pt x="846" y="453"/>
                </a:lnTo>
                <a:lnTo>
                  <a:pt x="858" y="462"/>
                </a:lnTo>
                <a:lnTo>
                  <a:pt x="867" y="465"/>
                </a:lnTo>
                <a:lnTo>
                  <a:pt x="879" y="468"/>
                </a:lnTo>
                <a:lnTo>
                  <a:pt x="891" y="474"/>
                </a:lnTo>
                <a:lnTo>
                  <a:pt x="909" y="480"/>
                </a:lnTo>
                <a:lnTo>
                  <a:pt x="921" y="489"/>
                </a:lnTo>
                <a:lnTo>
                  <a:pt x="930" y="498"/>
                </a:lnTo>
                <a:lnTo>
                  <a:pt x="945" y="504"/>
                </a:lnTo>
                <a:lnTo>
                  <a:pt x="963" y="516"/>
                </a:lnTo>
                <a:lnTo>
                  <a:pt x="981" y="525"/>
                </a:lnTo>
                <a:lnTo>
                  <a:pt x="993" y="534"/>
                </a:lnTo>
                <a:lnTo>
                  <a:pt x="1002" y="537"/>
                </a:lnTo>
                <a:lnTo>
                  <a:pt x="1011" y="543"/>
                </a:lnTo>
                <a:lnTo>
                  <a:pt x="1023" y="549"/>
                </a:lnTo>
                <a:lnTo>
                  <a:pt x="1038" y="558"/>
                </a:lnTo>
                <a:lnTo>
                  <a:pt x="1047" y="561"/>
                </a:lnTo>
                <a:lnTo>
                  <a:pt x="1053" y="570"/>
                </a:lnTo>
                <a:lnTo>
                  <a:pt x="1062" y="576"/>
                </a:lnTo>
                <a:lnTo>
                  <a:pt x="1074" y="588"/>
                </a:lnTo>
                <a:lnTo>
                  <a:pt x="1083" y="600"/>
                </a:lnTo>
                <a:lnTo>
                  <a:pt x="1089" y="612"/>
                </a:lnTo>
                <a:lnTo>
                  <a:pt x="1089" y="621"/>
                </a:lnTo>
                <a:lnTo>
                  <a:pt x="1092" y="630"/>
                </a:lnTo>
                <a:lnTo>
                  <a:pt x="1092" y="639"/>
                </a:lnTo>
                <a:lnTo>
                  <a:pt x="1092" y="654"/>
                </a:lnTo>
                <a:lnTo>
                  <a:pt x="1098" y="672"/>
                </a:lnTo>
                <a:lnTo>
                  <a:pt x="1101" y="681"/>
                </a:lnTo>
                <a:lnTo>
                  <a:pt x="1107" y="690"/>
                </a:lnTo>
                <a:lnTo>
                  <a:pt x="1113" y="699"/>
                </a:lnTo>
                <a:lnTo>
                  <a:pt x="1119" y="708"/>
                </a:lnTo>
                <a:lnTo>
                  <a:pt x="1125" y="717"/>
                </a:lnTo>
                <a:lnTo>
                  <a:pt x="1128" y="729"/>
                </a:lnTo>
                <a:lnTo>
                  <a:pt x="1134" y="741"/>
                </a:lnTo>
                <a:lnTo>
                  <a:pt x="1137" y="753"/>
                </a:lnTo>
                <a:lnTo>
                  <a:pt x="1137" y="765"/>
                </a:lnTo>
                <a:lnTo>
                  <a:pt x="1137" y="774"/>
                </a:lnTo>
                <a:lnTo>
                  <a:pt x="1137" y="783"/>
                </a:lnTo>
                <a:lnTo>
                  <a:pt x="1137" y="792"/>
                </a:lnTo>
                <a:lnTo>
                  <a:pt x="1137" y="801"/>
                </a:lnTo>
                <a:lnTo>
                  <a:pt x="1137" y="810"/>
                </a:lnTo>
                <a:lnTo>
                  <a:pt x="1137" y="801"/>
                </a:lnTo>
                <a:lnTo>
                  <a:pt x="1137" y="792"/>
                </a:lnTo>
                <a:lnTo>
                  <a:pt x="1137" y="783"/>
                </a:lnTo>
                <a:lnTo>
                  <a:pt x="1134" y="774"/>
                </a:lnTo>
                <a:lnTo>
                  <a:pt x="1134" y="765"/>
                </a:lnTo>
                <a:lnTo>
                  <a:pt x="1134" y="756"/>
                </a:lnTo>
                <a:lnTo>
                  <a:pt x="1134" y="747"/>
                </a:lnTo>
                <a:lnTo>
                  <a:pt x="1128" y="738"/>
                </a:lnTo>
                <a:lnTo>
                  <a:pt x="1122" y="729"/>
                </a:lnTo>
                <a:lnTo>
                  <a:pt x="1116" y="720"/>
                </a:lnTo>
                <a:lnTo>
                  <a:pt x="1110" y="711"/>
                </a:lnTo>
                <a:lnTo>
                  <a:pt x="1104" y="702"/>
                </a:lnTo>
                <a:lnTo>
                  <a:pt x="1104" y="693"/>
                </a:lnTo>
                <a:lnTo>
                  <a:pt x="1101" y="684"/>
                </a:lnTo>
                <a:lnTo>
                  <a:pt x="1101" y="675"/>
                </a:lnTo>
                <a:lnTo>
                  <a:pt x="1098" y="666"/>
                </a:lnTo>
                <a:lnTo>
                  <a:pt x="1098" y="657"/>
                </a:lnTo>
                <a:lnTo>
                  <a:pt x="1098" y="648"/>
                </a:lnTo>
                <a:lnTo>
                  <a:pt x="1107" y="648"/>
                </a:lnTo>
                <a:lnTo>
                  <a:pt x="1116" y="654"/>
                </a:lnTo>
                <a:lnTo>
                  <a:pt x="1128" y="660"/>
                </a:lnTo>
                <a:lnTo>
                  <a:pt x="1137" y="669"/>
                </a:lnTo>
                <a:lnTo>
                  <a:pt x="1149" y="678"/>
                </a:lnTo>
                <a:lnTo>
                  <a:pt x="1158" y="681"/>
                </a:lnTo>
                <a:lnTo>
                  <a:pt x="1167" y="684"/>
                </a:lnTo>
                <a:lnTo>
                  <a:pt x="1179" y="690"/>
                </a:lnTo>
                <a:lnTo>
                  <a:pt x="1191" y="693"/>
                </a:lnTo>
                <a:lnTo>
                  <a:pt x="1206" y="699"/>
                </a:lnTo>
                <a:lnTo>
                  <a:pt x="1215" y="705"/>
                </a:lnTo>
                <a:lnTo>
                  <a:pt x="1224" y="708"/>
                </a:lnTo>
                <a:lnTo>
                  <a:pt x="1236" y="714"/>
                </a:lnTo>
                <a:lnTo>
                  <a:pt x="1245" y="726"/>
                </a:lnTo>
                <a:lnTo>
                  <a:pt x="1248" y="735"/>
                </a:lnTo>
                <a:lnTo>
                  <a:pt x="1248" y="747"/>
                </a:lnTo>
                <a:lnTo>
                  <a:pt x="1245" y="759"/>
                </a:lnTo>
                <a:lnTo>
                  <a:pt x="1242" y="771"/>
                </a:lnTo>
                <a:lnTo>
                  <a:pt x="1239" y="780"/>
                </a:lnTo>
                <a:lnTo>
                  <a:pt x="1239" y="789"/>
                </a:lnTo>
                <a:lnTo>
                  <a:pt x="1245" y="798"/>
                </a:lnTo>
                <a:lnTo>
                  <a:pt x="1248" y="807"/>
                </a:lnTo>
                <a:lnTo>
                  <a:pt x="1242" y="798"/>
                </a:lnTo>
                <a:lnTo>
                  <a:pt x="1236" y="789"/>
                </a:lnTo>
                <a:lnTo>
                  <a:pt x="1227" y="780"/>
                </a:lnTo>
                <a:lnTo>
                  <a:pt x="1227" y="771"/>
                </a:lnTo>
                <a:lnTo>
                  <a:pt x="1227" y="762"/>
                </a:lnTo>
                <a:lnTo>
                  <a:pt x="1227" y="753"/>
                </a:lnTo>
                <a:lnTo>
                  <a:pt x="1227" y="744"/>
                </a:lnTo>
                <a:lnTo>
                  <a:pt x="1230" y="735"/>
                </a:lnTo>
                <a:lnTo>
                  <a:pt x="1230" y="726"/>
                </a:lnTo>
                <a:lnTo>
                  <a:pt x="1230" y="717"/>
                </a:lnTo>
                <a:lnTo>
                  <a:pt x="1230" y="708"/>
                </a:lnTo>
                <a:lnTo>
                  <a:pt x="1233" y="699"/>
                </a:lnTo>
                <a:lnTo>
                  <a:pt x="1233" y="690"/>
                </a:lnTo>
                <a:lnTo>
                  <a:pt x="1242" y="681"/>
                </a:lnTo>
                <a:lnTo>
                  <a:pt x="1248" y="672"/>
                </a:lnTo>
                <a:lnTo>
                  <a:pt x="1260" y="666"/>
                </a:lnTo>
                <a:lnTo>
                  <a:pt x="1272" y="657"/>
                </a:lnTo>
                <a:lnTo>
                  <a:pt x="1281" y="651"/>
                </a:lnTo>
                <a:lnTo>
                  <a:pt x="1290" y="645"/>
                </a:lnTo>
                <a:lnTo>
                  <a:pt x="1302" y="639"/>
                </a:lnTo>
                <a:lnTo>
                  <a:pt x="1314" y="633"/>
                </a:lnTo>
                <a:lnTo>
                  <a:pt x="1323" y="627"/>
                </a:lnTo>
                <a:lnTo>
                  <a:pt x="1314" y="630"/>
                </a:lnTo>
                <a:lnTo>
                  <a:pt x="1302" y="633"/>
                </a:lnTo>
                <a:lnTo>
                  <a:pt x="1293" y="633"/>
                </a:lnTo>
                <a:lnTo>
                  <a:pt x="1290" y="642"/>
                </a:lnTo>
                <a:lnTo>
                  <a:pt x="1281" y="648"/>
                </a:lnTo>
                <a:lnTo>
                  <a:pt x="1278" y="657"/>
                </a:lnTo>
                <a:lnTo>
                  <a:pt x="1269" y="663"/>
                </a:lnTo>
                <a:lnTo>
                  <a:pt x="1260" y="669"/>
                </a:lnTo>
                <a:lnTo>
                  <a:pt x="1251" y="675"/>
                </a:lnTo>
                <a:lnTo>
                  <a:pt x="1242" y="681"/>
                </a:lnTo>
                <a:lnTo>
                  <a:pt x="1236" y="690"/>
                </a:lnTo>
                <a:lnTo>
                  <a:pt x="1227" y="693"/>
                </a:lnTo>
                <a:lnTo>
                  <a:pt x="1218" y="696"/>
                </a:lnTo>
                <a:lnTo>
                  <a:pt x="1209" y="696"/>
                </a:lnTo>
                <a:lnTo>
                  <a:pt x="1200" y="693"/>
                </a:lnTo>
                <a:lnTo>
                  <a:pt x="1191" y="687"/>
                </a:lnTo>
                <a:lnTo>
                  <a:pt x="1182" y="684"/>
                </a:lnTo>
                <a:lnTo>
                  <a:pt x="1170" y="681"/>
                </a:lnTo>
                <a:lnTo>
                  <a:pt x="1161" y="678"/>
                </a:lnTo>
                <a:lnTo>
                  <a:pt x="1152" y="672"/>
                </a:lnTo>
                <a:lnTo>
                  <a:pt x="1143" y="669"/>
                </a:lnTo>
                <a:lnTo>
                  <a:pt x="1134" y="666"/>
                </a:lnTo>
                <a:lnTo>
                  <a:pt x="1125" y="663"/>
                </a:lnTo>
                <a:lnTo>
                  <a:pt x="1116" y="657"/>
                </a:lnTo>
                <a:lnTo>
                  <a:pt x="1107" y="648"/>
                </a:lnTo>
                <a:lnTo>
                  <a:pt x="1095" y="642"/>
                </a:lnTo>
                <a:lnTo>
                  <a:pt x="1089" y="633"/>
                </a:lnTo>
                <a:lnTo>
                  <a:pt x="1089" y="624"/>
                </a:lnTo>
                <a:lnTo>
                  <a:pt x="1083" y="615"/>
                </a:lnTo>
                <a:lnTo>
                  <a:pt x="1077" y="603"/>
                </a:lnTo>
                <a:lnTo>
                  <a:pt x="1074" y="594"/>
                </a:lnTo>
                <a:lnTo>
                  <a:pt x="1068" y="585"/>
                </a:lnTo>
                <a:lnTo>
                  <a:pt x="1062" y="573"/>
                </a:lnTo>
                <a:lnTo>
                  <a:pt x="1059" y="564"/>
                </a:lnTo>
                <a:lnTo>
                  <a:pt x="1059" y="555"/>
                </a:lnTo>
                <a:lnTo>
                  <a:pt x="1050" y="549"/>
                </a:lnTo>
                <a:lnTo>
                  <a:pt x="1041" y="540"/>
                </a:lnTo>
                <a:lnTo>
                  <a:pt x="1032" y="537"/>
                </a:lnTo>
                <a:lnTo>
                  <a:pt x="1023" y="531"/>
                </a:lnTo>
                <a:lnTo>
                  <a:pt x="1017" y="522"/>
                </a:lnTo>
                <a:lnTo>
                  <a:pt x="1017" y="513"/>
                </a:lnTo>
                <a:lnTo>
                  <a:pt x="1017" y="504"/>
                </a:lnTo>
                <a:lnTo>
                  <a:pt x="1020" y="492"/>
                </a:lnTo>
                <a:lnTo>
                  <a:pt x="1026" y="480"/>
                </a:lnTo>
                <a:lnTo>
                  <a:pt x="1035" y="465"/>
                </a:lnTo>
                <a:lnTo>
                  <a:pt x="1041" y="456"/>
                </a:lnTo>
                <a:lnTo>
                  <a:pt x="1053" y="441"/>
                </a:lnTo>
                <a:lnTo>
                  <a:pt x="1065" y="432"/>
                </a:lnTo>
                <a:lnTo>
                  <a:pt x="1083" y="417"/>
                </a:lnTo>
                <a:lnTo>
                  <a:pt x="1092" y="408"/>
                </a:lnTo>
                <a:lnTo>
                  <a:pt x="1101" y="399"/>
                </a:lnTo>
                <a:lnTo>
                  <a:pt x="1110" y="393"/>
                </a:lnTo>
                <a:lnTo>
                  <a:pt x="1119" y="384"/>
                </a:lnTo>
                <a:lnTo>
                  <a:pt x="1128" y="375"/>
                </a:lnTo>
                <a:lnTo>
                  <a:pt x="1137" y="366"/>
                </a:lnTo>
                <a:lnTo>
                  <a:pt x="1146" y="357"/>
                </a:lnTo>
                <a:lnTo>
                  <a:pt x="1152" y="348"/>
                </a:lnTo>
                <a:lnTo>
                  <a:pt x="1158" y="339"/>
                </a:lnTo>
                <a:lnTo>
                  <a:pt x="1164" y="330"/>
                </a:lnTo>
                <a:lnTo>
                  <a:pt x="1179" y="318"/>
                </a:lnTo>
                <a:lnTo>
                  <a:pt x="1197" y="300"/>
                </a:lnTo>
                <a:lnTo>
                  <a:pt x="1209" y="288"/>
                </a:lnTo>
                <a:lnTo>
                  <a:pt x="1218" y="282"/>
                </a:lnTo>
                <a:lnTo>
                  <a:pt x="1230" y="285"/>
                </a:lnTo>
                <a:lnTo>
                  <a:pt x="1245" y="285"/>
                </a:lnTo>
                <a:lnTo>
                  <a:pt x="1257" y="285"/>
                </a:lnTo>
                <a:lnTo>
                  <a:pt x="1266" y="285"/>
                </a:lnTo>
                <a:lnTo>
                  <a:pt x="1278" y="288"/>
                </a:lnTo>
                <a:lnTo>
                  <a:pt x="1287" y="288"/>
                </a:lnTo>
                <a:lnTo>
                  <a:pt x="1296" y="294"/>
                </a:lnTo>
                <a:lnTo>
                  <a:pt x="1311" y="294"/>
                </a:lnTo>
                <a:lnTo>
                  <a:pt x="1326" y="297"/>
                </a:lnTo>
                <a:lnTo>
                  <a:pt x="1344" y="297"/>
                </a:lnTo>
                <a:lnTo>
                  <a:pt x="1356" y="297"/>
                </a:lnTo>
                <a:lnTo>
                  <a:pt x="1365" y="297"/>
                </a:lnTo>
                <a:lnTo>
                  <a:pt x="1374" y="300"/>
                </a:lnTo>
                <a:lnTo>
                  <a:pt x="1383" y="306"/>
                </a:lnTo>
                <a:lnTo>
                  <a:pt x="1392" y="321"/>
                </a:lnTo>
                <a:lnTo>
                  <a:pt x="1401" y="330"/>
                </a:lnTo>
                <a:lnTo>
                  <a:pt x="1407" y="339"/>
                </a:lnTo>
                <a:lnTo>
                  <a:pt x="1413" y="351"/>
                </a:lnTo>
                <a:lnTo>
                  <a:pt x="1416" y="360"/>
                </a:lnTo>
                <a:lnTo>
                  <a:pt x="1416" y="369"/>
                </a:lnTo>
                <a:lnTo>
                  <a:pt x="1419" y="378"/>
                </a:lnTo>
                <a:lnTo>
                  <a:pt x="1419" y="366"/>
                </a:lnTo>
                <a:lnTo>
                  <a:pt x="1416" y="357"/>
                </a:lnTo>
                <a:lnTo>
                  <a:pt x="1410" y="348"/>
                </a:lnTo>
                <a:lnTo>
                  <a:pt x="1401" y="336"/>
                </a:lnTo>
                <a:lnTo>
                  <a:pt x="1395" y="327"/>
                </a:lnTo>
                <a:lnTo>
                  <a:pt x="1392" y="318"/>
                </a:lnTo>
                <a:lnTo>
                  <a:pt x="1389" y="309"/>
                </a:lnTo>
                <a:lnTo>
                  <a:pt x="1386" y="300"/>
                </a:lnTo>
                <a:lnTo>
                  <a:pt x="1392" y="288"/>
                </a:lnTo>
                <a:lnTo>
                  <a:pt x="1404" y="273"/>
                </a:lnTo>
                <a:lnTo>
                  <a:pt x="1413" y="264"/>
                </a:lnTo>
                <a:lnTo>
                  <a:pt x="1422" y="258"/>
                </a:lnTo>
                <a:lnTo>
                  <a:pt x="1425" y="249"/>
                </a:lnTo>
                <a:lnTo>
                  <a:pt x="1431" y="237"/>
                </a:lnTo>
                <a:lnTo>
                  <a:pt x="1437" y="225"/>
                </a:lnTo>
                <a:lnTo>
                  <a:pt x="1440" y="216"/>
                </a:lnTo>
                <a:lnTo>
                  <a:pt x="1434" y="228"/>
                </a:lnTo>
                <a:lnTo>
                  <a:pt x="1431" y="237"/>
                </a:lnTo>
                <a:lnTo>
                  <a:pt x="1425" y="246"/>
                </a:lnTo>
                <a:lnTo>
                  <a:pt x="1422" y="255"/>
                </a:lnTo>
                <a:lnTo>
                  <a:pt x="1419" y="267"/>
                </a:lnTo>
                <a:lnTo>
                  <a:pt x="1416" y="276"/>
                </a:lnTo>
                <a:lnTo>
                  <a:pt x="1410" y="285"/>
                </a:lnTo>
                <a:lnTo>
                  <a:pt x="1401" y="291"/>
                </a:lnTo>
                <a:lnTo>
                  <a:pt x="1392" y="297"/>
                </a:lnTo>
                <a:lnTo>
                  <a:pt x="1380" y="303"/>
                </a:lnTo>
                <a:lnTo>
                  <a:pt x="1371" y="306"/>
                </a:lnTo>
                <a:lnTo>
                  <a:pt x="1362" y="306"/>
                </a:lnTo>
                <a:lnTo>
                  <a:pt x="1353" y="306"/>
                </a:lnTo>
                <a:lnTo>
                  <a:pt x="1344" y="303"/>
                </a:lnTo>
                <a:lnTo>
                  <a:pt x="1344" y="294"/>
                </a:lnTo>
                <a:lnTo>
                  <a:pt x="1344" y="285"/>
                </a:lnTo>
                <a:lnTo>
                  <a:pt x="1344" y="273"/>
                </a:lnTo>
                <a:lnTo>
                  <a:pt x="1341" y="261"/>
                </a:lnTo>
                <a:lnTo>
                  <a:pt x="1338" y="252"/>
                </a:lnTo>
                <a:lnTo>
                  <a:pt x="1335" y="240"/>
                </a:lnTo>
                <a:lnTo>
                  <a:pt x="1335" y="231"/>
                </a:lnTo>
                <a:lnTo>
                  <a:pt x="1332" y="216"/>
                </a:lnTo>
                <a:lnTo>
                  <a:pt x="1332" y="204"/>
                </a:lnTo>
                <a:lnTo>
                  <a:pt x="1332" y="192"/>
                </a:lnTo>
                <a:lnTo>
                  <a:pt x="1335" y="183"/>
                </a:lnTo>
                <a:lnTo>
                  <a:pt x="1338" y="174"/>
                </a:lnTo>
                <a:lnTo>
                  <a:pt x="1338" y="183"/>
                </a:lnTo>
                <a:lnTo>
                  <a:pt x="1335" y="195"/>
                </a:lnTo>
                <a:lnTo>
                  <a:pt x="1335" y="204"/>
                </a:lnTo>
                <a:lnTo>
                  <a:pt x="1335" y="213"/>
                </a:lnTo>
                <a:lnTo>
                  <a:pt x="1335" y="225"/>
                </a:lnTo>
                <a:lnTo>
                  <a:pt x="1335" y="237"/>
                </a:lnTo>
                <a:lnTo>
                  <a:pt x="1335" y="246"/>
                </a:lnTo>
                <a:lnTo>
                  <a:pt x="1335" y="258"/>
                </a:lnTo>
                <a:lnTo>
                  <a:pt x="1335" y="270"/>
                </a:lnTo>
                <a:lnTo>
                  <a:pt x="1335" y="282"/>
                </a:lnTo>
                <a:lnTo>
                  <a:pt x="1329" y="294"/>
                </a:lnTo>
                <a:lnTo>
                  <a:pt x="1320" y="300"/>
                </a:lnTo>
                <a:lnTo>
                  <a:pt x="1302" y="306"/>
                </a:lnTo>
                <a:lnTo>
                  <a:pt x="1290" y="309"/>
                </a:lnTo>
                <a:lnTo>
                  <a:pt x="1281" y="309"/>
                </a:lnTo>
                <a:lnTo>
                  <a:pt x="1272" y="309"/>
                </a:lnTo>
                <a:lnTo>
                  <a:pt x="1263" y="300"/>
                </a:lnTo>
                <a:lnTo>
                  <a:pt x="1254" y="294"/>
                </a:lnTo>
                <a:lnTo>
                  <a:pt x="1245" y="288"/>
                </a:lnTo>
                <a:lnTo>
                  <a:pt x="1236" y="285"/>
                </a:lnTo>
                <a:lnTo>
                  <a:pt x="1227" y="282"/>
                </a:lnTo>
                <a:lnTo>
                  <a:pt x="1218" y="273"/>
                </a:lnTo>
                <a:lnTo>
                  <a:pt x="1212" y="264"/>
                </a:lnTo>
                <a:lnTo>
                  <a:pt x="1209" y="255"/>
                </a:lnTo>
                <a:lnTo>
                  <a:pt x="1209" y="240"/>
                </a:lnTo>
                <a:lnTo>
                  <a:pt x="1209" y="228"/>
                </a:lnTo>
                <a:lnTo>
                  <a:pt x="1209" y="213"/>
                </a:lnTo>
                <a:lnTo>
                  <a:pt x="1212" y="195"/>
                </a:lnTo>
                <a:lnTo>
                  <a:pt x="1221" y="180"/>
                </a:lnTo>
                <a:lnTo>
                  <a:pt x="1239" y="159"/>
                </a:lnTo>
                <a:lnTo>
                  <a:pt x="1257" y="141"/>
                </a:lnTo>
                <a:lnTo>
                  <a:pt x="1272" y="129"/>
                </a:lnTo>
                <a:lnTo>
                  <a:pt x="1275" y="120"/>
                </a:lnTo>
                <a:lnTo>
                  <a:pt x="1284" y="114"/>
                </a:lnTo>
                <a:lnTo>
                  <a:pt x="1287" y="105"/>
                </a:lnTo>
                <a:lnTo>
                  <a:pt x="1299" y="90"/>
                </a:lnTo>
                <a:lnTo>
                  <a:pt x="1308" y="78"/>
                </a:lnTo>
                <a:lnTo>
                  <a:pt x="1314" y="69"/>
                </a:lnTo>
                <a:lnTo>
                  <a:pt x="1320" y="60"/>
                </a:lnTo>
                <a:lnTo>
                  <a:pt x="1326" y="51"/>
                </a:lnTo>
                <a:lnTo>
                  <a:pt x="1320" y="60"/>
                </a:lnTo>
                <a:lnTo>
                  <a:pt x="1314" y="69"/>
                </a:lnTo>
                <a:lnTo>
                  <a:pt x="1308" y="78"/>
                </a:lnTo>
                <a:lnTo>
                  <a:pt x="1299" y="87"/>
                </a:lnTo>
                <a:lnTo>
                  <a:pt x="1293" y="96"/>
                </a:lnTo>
                <a:lnTo>
                  <a:pt x="1281" y="108"/>
                </a:lnTo>
                <a:lnTo>
                  <a:pt x="1275" y="117"/>
                </a:lnTo>
                <a:lnTo>
                  <a:pt x="1269" y="126"/>
                </a:lnTo>
                <a:lnTo>
                  <a:pt x="1260" y="138"/>
                </a:lnTo>
                <a:lnTo>
                  <a:pt x="1251" y="147"/>
                </a:lnTo>
                <a:lnTo>
                  <a:pt x="1242" y="156"/>
                </a:lnTo>
                <a:lnTo>
                  <a:pt x="1233" y="165"/>
                </a:lnTo>
                <a:lnTo>
                  <a:pt x="1227" y="156"/>
                </a:lnTo>
                <a:lnTo>
                  <a:pt x="1227" y="147"/>
                </a:lnTo>
                <a:lnTo>
                  <a:pt x="1224" y="132"/>
                </a:lnTo>
                <a:lnTo>
                  <a:pt x="1224" y="120"/>
                </a:lnTo>
                <a:lnTo>
                  <a:pt x="1224" y="108"/>
                </a:lnTo>
                <a:lnTo>
                  <a:pt x="1224" y="93"/>
                </a:lnTo>
                <a:lnTo>
                  <a:pt x="1221" y="81"/>
                </a:lnTo>
                <a:lnTo>
                  <a:pt x="1221" y="72"/>
                </a:lnTo>
                <a:lnTo>
                  <a:pt x="1221" y="57"/>
                </a:lnTo>
                <a:lnTo>
                  <a:pt x="1221" y="48"/>
                </a:lnTo>
                <a:lnTo>
                  <a:pt x="1221" y="36"/>
                </a:lnTo>
                <a:lnTo>
                  <a:pt x="1218" y="27"/>
                </a:lnTo>
                <a:lnTo>
                  <a:pt x="1218" y="18"/>
                </a:lnTo>
                <a:lnTo>
                  <a:pt x="1215" y="9"/>
                </a:lnTo>
                <a:lnTo>
                  <a:pt x="1212" y="18"/>
                </a:lnTo>
                <a:lnTo>
                  <a:pt x="1212" y="30"/>
                </a:lnTo>
                <a:lnTo>
                  <a:pt x="1212" y="42"/>
                </a:lnTo>
                <a:lnTo>
                  <a:pt x="1215" y="51"/>
                </a:lnTo>
                <a:lnTo>
                  <a:pt x="1215" y="60"/>
                </a:lnTo>
                <a:lnTo>
                  <a:pt x="1215" y="69"/>
                </a:lnTo>
                <a:lnTo>
                  <a:pt x="1218" y="81"/>
                </a:lnTo>
                <a:lnTo>
                  <a:pt x="1221" y="93"/>
                </a:lnTo>
                <a:lnTo>
                  <a:pt x="1221" y="105"/>
                </a:lnTo>
                <a:lnTo>
                  <a:pt x="1221" y="117"/>
                </a:lnTo>
                <a:lnTo>
                  <a:pt x="1215" y="126"/>
                </a:lnTo>
                <a:lnTo>
                  <a:pt x="1206" y="126"/>
                </a:lnTo>
                <a:lnTo>
                  <a:pt x="1197" y="126"/>
                </a:lnTo>
                <a:lnTo>
                  <a:pt x="1194" y="117"/>
                </a:lnTo>
                <a:lnTo>
                  <a:pt x="1188" y="102"/>
                </a:lnTo>
                <a:lnTo>
                  <a:pt x="1185" y="93"/>
                </a:lnTo>
                <a:lnTo>
                  <a:pt x="1179" y="81"/>
                </a:lnTo>
                <a:lnTo>
                  <a:pt x="1170" y="69"/>
                </a:lnTo>
                <a:lnTo>
                  <a:pt x="1161" y="57"/>
                </a:lnTo>
                <a:lnTo>
                  <a:pt x="1152" y="48"/>
                </a:lnTo>
                <a:lnTo>
                  <a:pt x="1143" y="42"/>
                </a:lnTo>
                <a:lnTo>
                  <a:pt x="1131" y="33"/>
                </a:lnTo>
                <a:lnTo>
                  <a:pt x="1119" y="24"/>
                </a:lnTo>
                <a:lnTo>
                  <a:pt x="1104" y="12"/>
                </a:lnTo>
                <a:lnTo>
                  <a:pt x="1092" y="6"/>
                </a:lnTo>
                <a:lnTo>
                  <a:pt x="1083" y="0"/>
                </a:lnTo>
                <a:lnTo>
                  <a:pt x="1092" y="6"/>
                </a:lnTo>
                <a:lnTo>
                  <a:pt x="1104" y="12"/>
                </a:lnTo>
                <a:lnTo>
                  <a:pt x="1113" y="15"/>
                </a:lnTo>
                <a:lnTo>
                  <a:pt x="1122" y="21"/>
                </a:lnTo>
                <a:lnTo>
                  <a:pt x="1134" y="30"/>
                </a:lnTo>
                <a:lnTo>
                  <a:pt x="1143" y="36"/>
                </a:lnTo>
                <a:lnTo>
                  <a:pt x="1152" y="42"/>
                </a:lnTo>
                <a:lnTo>
                  <a:pt x="1161" y="51"/>
                </a:lnTo>
                <a:lnTo>
                  <a:pt x="1170" y="66"/>
                </a:lnTo>
                <a:lnTo>
                  <a:pt x="1179" y="78"/>
                </a:lnTo>
                <a:lnTo>
                  <a:pt x="1185" y="87"/>
                </a:lnTo>
                <a:lnTo>
                  <a:pt x="1191" y="96"/>
                </a:lnTo>
                <a:lnTo>
                  <a:pt x="1194" y="105"/>
                </a:lnTo>
                <a:lnTo>
                  <a:pt x="1197" y="114"/>
                </a:lnTo>
                <a:lnTo>
                  <a:pt x="1200" y="126"/>
                </a:lnTo>
                <a:lnTo>
                  <a:pt x="1200" y="135"/>
                </a:lnTo>
                <a:lnTo>
                  <a:pt x="1200" y="144"/>
                </a:lnTo>
                <a:lnTo>
                  <a:pt x="1206" y="153"/>
                </a:lnTo>
                <a:lnTo>
                  <a:pt x="1209" y="165"/>
                </a:lnTo>
                <a:lnTo>
                  <a:pt x="1212" y="174"/>
                </a:lnTo>
                <a:lnTo>
                  <a:pt x="1215" y="183"/>
                </a:lnTo>
                <a:lnTo>
                  <a:pt x="1215" y="192"/>
                </a:lnTo>
                <a:lnTo>
                  <a:pt x="1215" y="201"/>
                </a:lnTo>
                <a:lnTo>
                  <a:pt x="1215" y="210"/>
                </a:lnTo>
                <a:lnTo>
                  <a:pt x="1212" y="219"/>
                </a:lnTo>
                <a:lnTo>
                  <a:pt x="1212" y="231"/>
                </a:lnTo>
                <a:lnTo>
                  <a:pt x="1209" y="243"/>
                </a:lnTo>
                <a:lnTo>
                  <a:pt x="1203" y="255"/>
                </a:lnTo>
                <a:lnTo>
                  <a:pt x="1197" y="267"/>
                </a:lnTo>
                <a:lnTo>
                  <a:pt x="1194" y="276"/>
                </a:lnTo>
                <a:lnTo>
                  <a:pt x="1194" y="285"/>
                </a:lnTo>
                <a:lnTo>
                  <a:pt x="1191" y="297"/>
                </a:lnTo>
                <a:lnTo>
                  <a:pt x="1185" y="309"/>
                </a:lnTo>
                <a:lnTo>
                  <a:pt x="1173" y="318"/>
                </a:lnTo>
                <a:lnTo>
                  <a:pt x="1164" y="324"/>
                </a:lnTo>
                <a:lnTo>
                  <a:pt x="1155" y="333"/>
                </a:lnTo>
                <a:lnTo>
                  <a:pt x="1146" y="336"/>
                </a:lnTo>
                <a:lnTo>
                  <a:pt x="1137" y="342"/>
                </a:lnTo>
                <a:lnTo>
                  <a:pt x="1128" y="348"/>
                </a:lnTo>
                <a:lnTo>
                  <a:pt x="1125" y="357"/>
                </a:lnTo>
                <a:lnTo>
                  <a:pt x="1122" y="366"/>
                </a:lnTo>
                <a:lnTo>
                  <a:pt x="1113" y="378"/>
                </a:lnTo>
                <a:lnTo>
                  <a:pt x="1110" y="387"/>
                </a:lnTo>
                <a:lnTo>
                  <a:pt x="1104" y="396"/>
                </a:lnTo>
                <a:lnTo>
                  <a:pt x="1101" y="405"/>
                </a:lnTo>
                <a:lnTo>
                  <a:pt x="1101" y="414"/>
                </a:lnTo>
                <a:lnTo>
                  <a:pt x="1095" y="423"/>
                </a:lnTo>
                <a:lnTo>
                  <a:pt x="1089" y="432"/>
                </a:lnTo>
                <a:lnTo>
                  <a:pt x="1080" y="441"/>
                </a:lnTo>
                <a:lnTo>
                  <a:pt x="1071" y="450"/>
                </a:lnTo>
                <a:lnTo>
                  <a:pt x="1062" y="456"/>
                </a:lnTo>
                <a:lnTo>
                  <a:pt x="1053" y="465"/>
                </a:lnTo>
                <a:lnTo>
                  <a:pt x="1044" y="468"/>
                </a:lnTo>
                <a:lnTo>
                  <a:pt x="1035" y="477"/>
                </a:lnTo>
                <a:lnTo>
                  <a:pt x="1026" y="480"/>
                </a:lnTo>
                <a:lnTo>
                  <a:pt x="1017" y="486"/>
                </a:lnTo>
                <a:lnTo>
                  <a:pt x="1008" y="489"/>
                </a:lnTo>
                <a:lnTo>
                  <a:pt x="999" y="495"/>
                </a:lnTo>
                <a:lnTo>
                  <a:pt x="990" y="498"/>
                </a:lnTo>
                <a:lnTo>
                  <a:pt x="981" y="501"/>
                </a:lnTo>
                <a:lnTo>
                  <a:pt x="972" y="501"/>
                </a:lnTo>
                <a:lnTo>
                  <a:pt x="963" y="501"/>
                </a:lnTo>
                <a:lnTo>
                  <a:pt x="954" y="501"/>
                </a:lnTo>
                <a:lnTo>
                  <a:pt x="942" y="495"/>
                </a:lnTo>
                <a:lnTo>
                  <a:pt x="933" y="492"/>
                </a:lnTo>
                <a:lnTo>
                  <a:pt x="924" y="489"/>
                </a:lnTo>
                <a:lnTo>
                  <a:pt x="915" y="489"/>
                </a:lnTo>
                <a:lnTo>
                  <a:pt x="906" y="486"/>
                </a:lnTo>
                <a:lnTo>
                  <a:pt x="897" y="480"/>
                </a:lnTo>
                <a:lnTo>
                  <a:pt x="888" y="477"/>
                </a:lnTo>
                <a:lnTo>
                  <a:pt x="876" y="471"/>
                </a:lnTo>
                <a:lnTo>
                  <a:pt x="867" y="465"/>
                </a:lnTo>
                <a:lnTo>
                  <a:pt x="858" y="459"/>
                </a:lnTo>
                <a:lnTo>
                  <a:pt x="849" y="453"/>
                </a:lnTo>
                <a:lnTo>
                  <a:pt x="837" y="441"/>
                </a:lnTo>
                <a:lnTo>
                  <a:pt x="825" y="432"/>
                </a:lnTo>
                <a:lnTo>
                  <a:pt x="834" y="432"/>
                </a:lnTo>
                <a:lnTo>
                  <a:pt x="822" y="426"/>
                </a:lnTo>
                <a:lnTo>
                  <a:pt x="813" y="420"/>
                </a:lnTo>
                <a:lnTo>
                  <a:pt x="801" y="408"/>
                </a:lnTo>
                <a:lnTo>
                  <a:pt x="789" y="396"/>
                </a:lnTo>
                <a:lnTo>
                  <a:pt x="780" y="387"/>
                </a:lnTo>
                <a:lnTo>
                  <a:pt x="771" y="378"/>
                </a:lnTo>
                <a:lnTo>
                  <a:pt x="759" y="366"/>
                </a:lnTo>
                <a:lnTo>
                  <a:pt x="747" y="357"/>
                </a:lnTo>
                <a:lnTo>
                  <a:pt x="735" y="345"/>
                </a:lnTo>
                <a:lnTo>
                  <a:pt x="726" y="339"/>
                </a:lnTo>
                <a:lnTo>
                  <a:pt x="717" y="333"/>
                </a:lnTo>
                <a:lnTo>
                  <a:pt x="708" y="324"/>
                </a:lnTo>
                <a:lnTo>
                  <a:pt x="696" y="318"/>
                </a:lnTo>
                <a:lnTo>
                  <a:pt x="687" y="312"/>
                </a:lnTo>
                <a:lnTo>
                  <a:pt x="675" y="309"/>
                </a:lnTo>
                <a:lnTo>
                  <a:pt x="666" y="309"/>
                </a:lnTo>
                <a:lnTo>
                  <a:pt x="651" y="309"/>
                </a:lnTo>
                <a:lnTo>
                  <a:pt x="639" y="309"/>
                </a:lnTo>
                <a:lnTo>
                  <a:pt x="624" y="309"/>
                </a:lnTo>
                <a:lnTo>
                  <a:pt x="612" y="309"/>
                </a:lnTo>
                <a:lnTo>
                  <a:pt x="597" y="315"/>
                </a:lnTo>
                <a:lnTo>
                  <a:pt x="579" y="321"/>
                </a:lnTo>
                <a:lnTo>
                  <a:pt x="564" y="324"/>
                </a:lnTo>
                <a:lnTo>
                  <a:pt x="552" y="330"/>
                </a:lnTo>
                <a:lnTo>
                  <a:pt x="543" y="333"/>
                </a:lnTo>
                <a:lnTo>
                  <a:pt x="528" y="339"/>
                </a:lnTo>
                <a:lnTo>
                  <a:pt x="519" y="342"/>
                </a:lnTo>
                <a:lnTo>
                  <a:pt x="510" y="345"/>
                </a:lnTo>
                <a:lnTo>
                  <a:pt x="489" y="351"/>
                </a:lnTo>
                <a:lnTo>
                  <a:pt x="477" y="357"/>
                </a:lnTo>
                <a:lnTo>
                  <a:pt x="465" y="360"/>
                </a:lnTo>
                <a:lnTo>
                  <a:pt x="453" y="366"/>
                </a:lnTo>
                <a:lnTo>
                  <a:pt x="441" y="369"/>
                </a:lnTo>
                <a:lnTo>
                  <a:pt x="429" y="372"/>
                </a:lnTo>
                <a:lnTo>
                  <a:pt x="420" y="375"/>
                </a:lnTo>
                <a:lnTo>
                  <a:pt x="411" y="378"/>
                </a:lnTo>
                <a:lnTo>
                  <a:pt x="402" y="381"/>
                </a:lnTo>
                <a:lnTo>
                  <a:pt x="390" y="384"/>
                </a:lnTo>
                <a:lnTo>
                  <a:pt x="378" y="387"/>
                </a:lnTo>
                <a:lnTo>
                  <a:pt x="363" y="393"/>
                </a:lnTo>
                <a:lnTo>
                  <a:pt x="354" y="393"/>
                </a:lnTo>
                <a:lnTo>
                  <a:pt x="345" y="396"/>
                </a:lnTo>
                <a:lnTo>
                  <a:pt x="336" y="399"/>
                </a:lnTo>
                <a:lnTo>
                  <a:pt x="324" y="402"/>
                </a:lnTo>
                <a:lnTo>
                  <a:pt x="315" y="405"/>
                </a:lnTo>
                <a:lnTo>
                  <a:pt x="297" y="405"/>
                </a:lnTo>
                <a:lnTo>
                  <a:pt x="279" y="408"/>
                </a:lnTo>
                <a:lnTo>
                  <a:pt x="264" y="408"/>
                </a:lnTo>
                <a:lnTo>
                  <a:pt x="252" y="408"/>
                </a:lnTo>
                <a:lnTo>
                  <a:pt x="243" y="408"/>
                </a:lnTo>
                <a:lnTo>
                  <a:pt x="231" y="408"/>
                </a:lnTo>
                <a:lnTo>
                  <a:pt x="219" y="408"/>
                </a:lnTo>
                <a:lnTo>
                  <a:pt x="204" y="408"/>
                </a:lnTo>
                <a:lnTo>
                  <a:pt x="195" y="408"/>
                </a:lnTo>
                <a:lnTo>
                  <a:pt x="186" y="408"/>
                </a:lnTo>
                <a:lnTo>
                  <a:pt x="171" y="408"/>
                </a:lnTo>
                <a:lnTo>
                  <a:pt x="162" y="408"/>
                </a:lnTo>
                <a:lnTo>
                  <a:pt x="153" y="408"/>
                </a:lnTo>
                <a:lnTo>
                  <a:pt x="138" y="408"/>
                </a:lnTo>
                <a:lnTo>
                  <a:pt x="123" y="408"/>
                </a:lnTo>
                <a:lnTo>
                  <a:pt x="111" y="408"/>
                </a:lnTo>
                <a:lnTo>
                  <a:pt x="99" y="408"/>
                </a:lnTo>
                <a:lnTo>
                  <a:pt x="87" y="408"/>
                </a:lnTo>
                <a:lnTo>
                  <a:pt x="72" y="408"/>
                </a:lnTo>
                <a:lnTo>
                  <a:pt x="63" y="408"/>
                </a:lnTo>
                <a:lnTo>
                  <a:pt x="51" y="408"/>
                </a:lnTo>
                <a:lnTo>
                  <a:pt x="42" y="408"/>
                </a:lnTo>
                <a:lnTo>
                  <a:pt x="33" y="408"/>
                </a:lnTo>
                <a:lnTo>
                  <a:pt x="21" y="408"/>
                </a:lnTo>
                <a:lnTo>
                  <a:pt x="12" y="408"/>
                </a:lnTo>
                <a:lnTo>
                  <a:pt x="0" y="408"/>
                </a:lnTo>
                <a:lnTo>
                  <a:pt x="3" y="399"/>
                </a:lnTo>
              </a:path>
            </a:pathLst>
          </a:custGeom>
          <a:solidFill>
            <a:srgbClr val="DADADA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69" name="Rectangle 5">
            <a:extLst>
              <a:ext uri="{FF2B5EF4-FFF2-40B4-BE49-F238E27FC236}">
                <a16:creationId xmlns:a16="http://schemas.microsoft.com/office/drawing/2014/main" id="{2AE91019-C06E-EEEF-E23D-CEFDCD96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1182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>
                <a:solidFill>
                  <a:schemeClr val="tx2"/>
                </a:solidFill>
                <a:cs typeface="Arial" panose="020B0604020202020204" pitchFamily="34" charset="0"/>
              </a:rPr>
              <a:t>Cuerpo</a:t>
            </a:r>
          </a:p>
        </p:txBody>
      </p:sp>
      <p:sp>
        <p:nvSpPr>
          <p:cNvPr id="497670" name="Rectangle 6">
            <a:extLst>
              <a:ext uri="{FF2B5EF4-FFF2-40B4-BE49-F238E27FC236}">
                <a16:creationId xmlns:a16="http://schemas.microsoft.com/office/drawing/2014/main" id="{50B5385B-C28A-B01C-9349-FB9D5DDC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1981200"/>
            <a:ext cx="14874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>
                <a:solidFill>
                  <a:schemeClr val="tx2"/>
                </a:solidFill>
                <a:cs typeface="Arial" panose="020B0604020202020204" pitchFamily="34" charset="0"/>
              </a:rPr>
              <a:t>Dendritas</a:t>
            </a:r>
          </a:p>
        </p:txBody>
      </p:sp>
      <p:sp>
        <p:nvSpPr>
          <p:cNvPr id="497671" name="Rectangle 7">
            <a:extLst>
              <a:ext uri="{FF2B5EF4-FFF2-40B4-BE49-F238E27FC236}">
                <a16:creationId xmlns:a16="http://schemas.microsoft.com/office/drawing/2014/main" id="{02A89326-BA8D-7069-384B-11924E9B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2386013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>
                <a:solidFill>
                  <a:schemeClr val="tx2"/>
                </a:solidFill>
                <a:cs typeface="Arial" panose="020B0604020202020204" pitchFamily="34" charset="0"/>
              </a:rPr>
              <a:t>Axon</a:t>
            </a:r>
          </a:p>
        </p:txBody>
      </p:sp>
      <p:grpSp>
        <p:nvGrpSpPr>
          <p:cNvPr id="497672" name="Group 8">
            <a:extLst>
              <a:ext uri="{FF2B5EF4-FFF2-40B4-BE49-F238E27FC236}">
                <a16:creationId xmlns:a16="http://schemas.microsoft.com/office/drawing/2014/main" id="{53937DC2-8942-F17A-32D3-E41EA58F813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038600"/>
            <a:ext cx="1471613" cy="744538"/>
            <a:chOff x="2549" y="2907"/>
            <a:chExt cx="927" cy="469"/>
          </a:xfrm>
        </p:grpSpPr>
        <p:sp>
          <p:nvSpPr>
            <p:cNvPr id="497673" name="Line 9">
              <a:extLst>
                <a:ext uri="{FF2B5EF4-FFF2-40B4-BE49-F238E27FC236}">
                  <a16:creationId xmlns:a16="http://schemas.microsoft.com/office/drawing/2014/main" id="{4A82ED01-B69B-2DF4-1628-2BA8BCFE2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2907"/>
              <a:ext cx="9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97674" name="Rectangle 10">
              <a:extLst>
                <a:ext uri="{FF2B5EF4-FFF2-40B4-BE49-F238E27FC236}">
                  <a16:creationId xmlns:a16="http://schemas.microsoft.com/office/drawing/2014/main" id="{CF95EA77-3E88-A20D-60FE-524A1DC6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090"/>
              <a:ext cx="60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pt-BR" altLang="es-PE" sz="2400">
                  <a:cs typeface="Arial" panose="020B0604020202020204" pitchFamily="34" charset="0"/>
                </a:rPr>
                <a:t>Señal</a:t>
              </a:r>
            </a:p>
          </p:txBody>
        </p:sp>
      </p:grpSp>
      <p:sp>
        <p:nvSpPr>
          <p:cNvPr id="497675" name="Rectangle 11">
            <a:extLst>
              <a:ext uri="{FF2B5EF4-FFF2-40B4-BE49-F238E27FC236}">
                <a16:creationId xmlns:a16="http://schemas.microsoft.com/office/drawing/2014/main" id="{A275806E-A3D2-9CD1-8244-C38A37986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638800"/>
            <a:ext cx="14335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 b="1">
                <a:solidFill>
                  <a:schemeClr val="tx2"/>
                </a:solidFill>
                <a:cs typeface="Arial" panose="020B0604020202020204" pitchFamily="34" charset="0"/>
              </a:rPr>
              <a:t>Sinapsis</a:t>
            </a:r>
          </a:p>
        </p:txBody>
      </p:sp>
      <p:sp>
        <p:nvSpPr>
          <p:cNvPr id="497676" name="Freeform 12">
            <a:extLst>
              <a:ext uri="{FF2B5EF4-FFF2-40B4-BE49-F238E27FC236}">
                <a16:creationId xmlns:a16="http://schemas.microsoft.com/office/drawing/2014/main" id="{C0F9F533-B745-FFDC-7D90-900B52EDDBB6}"/>
              </a:ext>
            </a:extLst>
          </p:cNvPr>
          <p:cNvSpPr>
            <a:spLocks/>
          </p:cNvSpPr>
          <p:nvPr/>
        </p:nvSpPr>
        <p:spPr bwMode="auto">
          <a:xfrm>
            <a:off x="6642100" y="2636838"/>
            <a:ext cx="1054100" cy="1325562"/>
          </a:xfrm>
          <a:custGeom>
            <a:avLst/>
            <a:gdLst>
              <a:gd name="T0" fmla="*/ 93 w 664"/>
              <a:gd name="T1" fmla="*/ 288 h 835"/>
              <a:gd name="T2" fmla="*/ 180 w 664"/>
              <a:gd name="T3" fmla="*/ 255 h 835"/>
              <a:gd name="T4" fmla="*/ 249 w 664"/>
              <a:gd name="T5" fmla="*/ 213 h 835"/>
              <a:gd name="T6" fmla="*/ 219 w 664"/>
              <a:gd name="T7" fmla="*/ 147 h 835"/>
              <a:gd name="T8" fmla="*/ 174 w 664"/>
              <a:gd name="T9" fmla="*/ 78 h 835"/>
              <a:gd name="T10" fmla="*/ 165 w 664"/>
              <a:gd name="T11" fmla="*/ 0 h 835"/>
              <a:gd name="T12" fmla="*/ 186 w 664"/>
              <a:gd name="T13" fmla="*/ 63 h 835"/>
              <a:gd name="T14" fmla="*/ 213 w 664"/>
              <a:gd name="T15" fmla="*/ 135 h 835"/>
              <a:gd name="T16" fmla="*/ 267 w 664"/>
              <a:gd name="T17" fmla="*/ 195 h 835"/>
              <a:gd name="T18" fmla="*/ 339 w 664"/>
              <a:gd name="T19" fmla="*/ 219 h 835"/>
              <a:gd name="T20" fmla="*/ 399 w 664"/>
              <a:gd name="T21" fmla="*/ 162 h 835"/>
              <a:gd name="T22" fmla="*/ 426 w 664"/>
              <a:gd name="T23" fmla="*/ 78 h 835"/>
              <a:gd name="T24" fmla="*/ 477 w 664"/>
              <a:gd name="T25" fmla="*/ 9 h 835"/>
              <a:gd name="T26" fmla="*/ 453 w 664"/>
              <a:gd name="T27" fmla="*/ 69 h 835"/>
              <a:gd name="T28" fmla="*/ 432 w 664"/>
              <a:gd name="T29" fmla="*/ 138 h 835"/>
              <a:gd name="T30" fmla="*/ 423 w 664"/>
              <a:gd name="T31" fmla="*/ 210 h 835"/>
              <a:gd name="T32" fmla="*/ 462 w 664"/>
              <a:gd name="T33" fmla="*/ 273 h 835"/>
              <a:gd name="T34" fmla="*/ 531 w 664"/>
              <a:gd name="T35" fmla="*/ 285 h 835"/>
              <a:gd name="T36" fmla="*/ 597 w 664"/>
              <a:gd name="T37" fmla="*/ 198 h 835"/>
              <a:gd name="T38" fmla="*/ 663 w 664"/>
              <a:gd name="T39" fmla="*/ 147 h 835"/>
              <a:gd name="T40" fmla="*/ 633 w 664"/>
              <a:gd name="T41" fmla="*/ 216 h 835"/>
              <a:gd name="T42" fmla="*/ 582 w 664"/>
              <a:gd name="T43" fmla="*/ 282 h 835"/>
              <a:gd name="T44" fmla="*/ 522 w 664"/>
              <a:gd name="T45" fmla="*/ 336 h 835"/>
              <a:gd name="T46" fmla="*/ 444 w 664"/>
              <a:gd name="T47" fmla="*/ 381 h 835"/>
              <a:gd name="T48" fmla="*/ 477 w 664"/>
              <a:gd name="T49" fmla="*/ 459 h 835"/>
              <a:gd name="T50" fmla="*/ 549 w 664"/>
              <a:gd name="T51" fmla="*/ 486 h 835"/>
              <a:gd name="T52" fmla="*/ 618 w 664"/>
              <a:gd name="T53" fmla="*/ 462 h 835"/>
              <a:gd name="T54" fmla="*/ 642 w 664"/>
              <a:gd name="T55" fmla="*/ 516 h 835"/>
              <a:gd name="T56" fmla="*/ 624 w 664"/>
              <a:gd name="T57" fmla="*/ 564 h 835"/>
              <a:gd name="T58" fmla="*/ 531 w 664"/>
              <a:gd name="T59" fmla="*/ 570 h 835"/>
              <a:gd name="T60" fmla="*/ 447 w 664"/>
              <a:gd name="T61" fmla="*/ 591 h 835"/>
              <a:gd name="T62" fmla="*/ 408 w 664"/>
              <a:gd name="T63" fmla="*/ 624 h 835"/>
              <a:gd name="T64" fmla="*/ 429 w 664"/>
              <a:gd name="T65" fmla="*/ 702 h 835"/>
              <a:gd name="T66" fmla="*/ 468 w 664"/>
              <a:gd name="T67" fmla="*/ 774 h 835"/>
              <a:gd name="T68" fmla="*/ 462 w 664"/>
              <a:gd name="T69" fmla="*/ 825 h 835"/>
              <a:gd name="T70" fmla="*/ 420 w 664"/>
              <a:gd name="T71" fmla="*/ 744 h 835"/>
              <a:gd name="T72" fmla="*/ 393 w 664"/>
              <a:gd name="T73" fmla="*/ 672 h 835"/>
              <a:gd name="T74" fmla="*/ 384 w 664"/>
              <a:gd name="T75" fmla="*/ 591 h 835"/>
              <a:gd name="T76" fmla="*/ 351 w 664"/>
              <a:gd name="T77" fmla="*/ 537 h 835"/>
              <a:gd name="T78" fmla="*/ 273 w 664"/>
              <a:gd name="T79" fmla="*/ 513 h 835"/>
              <a:gd name="T80" fmla="*/ 204 w 664"/>
              <a:gd name="T81" fmla="*/ 588 h 835"/>
              <a:gd name="T82" fmla="*/ 219 w 664"/>
              <a:gd name="T83" fmla="*/ 681 h 835"/>
              <a:gd name="T84" fmla="*/ 249 w 664"/>
              <a:gd name="T85" fmla="*/ 753 h 835"/>
              <a:gd name="T86" fmla="*/ 207 w 664"/>
              <a:gd name="T87" fmla="*/ 714 h 835"/>
              <a:gd name="T88" fmla="*/ 198 w 664"/>
              <a:gd name="T89" fmla="*/ 633 h 835"/>
              <a:gd name="T90" fmla="*/ 138 w 664"/>
              <a:gd name="T91" fmla="*/ 678 h 835"/>
              <a:gd name="T92" fmla="*/ 39 w 664"/>
              <a:gd name="T93" fmla="*/ 726 h 835"/>
              <a:gd name="T94" fmla="*/ 69 w 664"/>
              <a:gd name="T95" fmla="*/ 693 h 835"/>
              <a:gd name="T96" fmla="*/ 141 w 664"/>
              <a:gd name="T97" fmla="*/ 618 h 835"/>
              <a:gd name="T98" fmla="*/ 183 w 664"/>
              <a:gd name="T99" fmla="*/ 543 h 835"/>
              <a:gd name="T100" fmla="*/ 210 w 664"/>
              <a:gd name="T101" fmla="*/ 468 h 835"/>
              <a:gd name="T102" fmla="*/ 222 w 664"/>
              <a:gd name="T103" fmla="*/ 393 h 835"/>
              <a:gd name="T104" fmla="*/ 171 w 664"/>
              <a:gd name="T105" fmla="*/ 324 h 835"/>
              <a:gd name="T106" fmla="*/ 99 w 664"/>
              <a:gd name="T107" fmla="*/ 318 h 835"/>
              <a:gd name="T108" fmla="*/ 30 w 664"/>
              <a:gd name="T109" fmla="*/ 366 h 835"/>
              <a:gd name="T110" fmla="*/ 36 w 664"/>
              <a:gd name="T111" fmla="*/ 339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4" h="835">
                <a:moveTo>
                  <a:pt x="42" y="333"/>
                </a:moveTo>
                <a:lnTo>
                  <a:pt x="51" y="330"/>
                </a:lnTo>
                <a:lnTo>
                  <a:pt x="57" y="321"/>
                </a:lnTo>
                <a:lnTo>
                  <a:pt x="66" y="312"/>
                </a:lnTo>
                <a:lnTo>
                  <a:pt x="75" y="306"/>
                </a:lnTo>
                <a:lnTo>
                  <a:pt x="81" y="297"/>
                </a:lnTo>
                <a:lnTo>
                  <a:pt x="93" y="288"/>
                </a:lnTo>
                <a:lnTo>
                  <a:pt x="105" y="282"/>
                </a:lnTo>
                <a:lnTo>
                  <a:pt x="117" y="276"/>
                </a:lnTo>
                <a:lnTo>
                  <a:pt x="126" y="270"/>
                </a:lnTo>
                <a:lnTo>
                  <a:pt x="138" y="270"/>
                </a:lnTo>
                <a:lnTo>
                  <a:pt x="150" y="264"/>
                </a:lnTo>
                <a:lnTo>
                  <a:pt x="165" y="261"/>
                </a:lnTo>
                <a:lnTo>
                  <a:pt x="180" y="255"/>
                </a:lnTo>
                <a:lnTo>
                  <a:pt x="192" y="249"/>
                </a:lnTo>
                <a:lnTo>
                  <a:pt x="204" y="246"/>
                </a:lnTo>
                <a:lnTo>
                  <a:pt x="213" y="243"/>
                </a:lnTo>
                <a:lnTo>
                  <a:pt x="225" y="237"/>
                </a:lnTo>
                <a:lnTo>
                  <a:pt x="237" y="231"/>
                </a:lnTo>
                <a:lnTo>
                  <a:pt x="246" y="225"/>
                </a:lnTo>
                <a:lnTo>
                  <a:pt x="249" y="213"/>
                </a:lnTo>
                <a:lnTo>
                  <a:pt x="252" y="204"/>
                </a:lnTo>
                <a:lnTo>
                  <a:pt x="246" y="195"/>
                </a:lnTo>
                <a:lnTo>
                  <a:pt x="240" y="186"/>
                </a:lnTo>
                <a:lnTo>
                  <a:pt x="234" y="177"/>
                </a:lnTo>
                <a:lnTo>
                  <a:pt x="228" y="165"/>
                </a:lnTo>
                <a:lnTo>
                  <a:pt x="225" y="156"/>
                </a:lnTo>
                <a:lnTo>
                  <a:pt x="219" y="147"/>
                </a:lnTo>
                <a:lnTo>
                  <a:pt x="210" y="138"/>
                </a:lnTo>
                <a:lnTo>
                  <a:pt x="204" y="129"/>
                </a:lnTo>
                <a:lnTo>
                  <a:pt x="195" y="120"/>
                </a:lnTo>
                <a:lnTo>
                  <a:pt x="186" y="111"/>
                </a:lnTo>
                <a:lnTo>
                  <a:pt x="180" y="102"/>
                </a:lnTo>
                <a:lnTo>
                  <a:pt x="177" y="90"/>
                </a:lnTo>
                <a:lnTo>
                  <a:pt x="174" y="78"/>
                </a:lnTo>
                <a:lnTo>
                  <a:pt x="171" y="66"/>
                </a:lnTo>
                <a:lnTo>
                  <a:pt x="171" y="57"/>
                </a:lnTo>
                <a:lnTo>
                  <a:pt x="168" y="45"/>
                </a:lnTo>
                <a:lnTo>
                  <a:pt x="168" y="30"/>
                </a:lnTo>
                <a:lnTo>
                  <a:pt x="165" y="18"/>
                </a:lnTo>
                <a:lnTo>
                  <a:pt x="165" y="9"/>
                </a:lnTo>
                <a:lnTo>
                  <a:pt x="165" y="0"/>
                </a:lnTo>
                <a:lnTo>
                  <a:pt x="165" y="9"/>
                </a:lnTo>
                <a:lnTo>
                  <a:pt x="168" y="18"/>
                </a:lnTo>
                <a:lnTo>
                  <a:pt x="171" y="27"/>
                </a:lnTo>
                <a:lnTo>
                  <a:pt x="177" y="36"/>
                </a:lnTo>
                <a:lnTo>
                  <a:pt x="180" y="45"/>
                </a:lnTo>
                <a:lnTo>
                  <a:pt x="183" y="54"/>
                </a:lnTo>
                <a:lnTo>
                  <a:pt x="186" y="63"/>
                </a:lnTo>
                <a:lnTo>
                  <a:pt x="192" y="75"/>
                </a:lnTo>
                <a:lnTo>
                  <a:pt x="195" y="84"/>
                </a:lnTo>
                <a:lnTo>
                  <a:pt x="198" y="93"/>
                </a:lnTo>
                <a:lnTo>
                  <a:pt x="201" y="102"/>
                </a:lnTo>
                <a:lnTo>
                  <a:pt x="204" y="111"/>
                </a:lnTo>
                <a:lnTo>
                  <a:pt x="207" y="123"/>
                </a:lnTo>
                <a:lnTo>
                  <a:pt x="213" y="135"/>
                </a:lnTo>
                <a:lnTo>
                  <a:pt x="216" y="144"/>
                </a:lnTo>
                <a:lnTo>
                  <a:pt x="225" y="153"/>
                </a:lnTo>
                <a:lnTo>
                  <a:pt x="228" y="162"/>
                </a:lnTo>
                <a:lnTo>
                  <a:pt x="237" y="168"/>
                </a:lnTo>
                <a:lnTo>
                  <a:pt x="246" y="177"/>
                </a:lnTo>
                <a:lnTo>
                  <a:pt x="255" y="186"/>
                </a:lnTo>
                <a:lnTo>
                  <a:pt x="267" y="195"/>
                </a:lnTo>
                <a:lnTo>
                  <a:pt x="279" y="201"/>
                </a:lnTo>
                <a:lnTo>
                  <a:pt x="291" y="210"/>
                </a:lnTo>
                <a:lnTo>
                  <a:pt x="300" y="213"/>
                </a:lnTo>
                <a:lnTo>
                  <a:pt x="309" y="216"/>
                </a:lnTo>
                <a:lnTo>
                  <a:pt x="321" y="219"/>
                </a:lnTo>
                <a:lnTo>
                  <a:pt x="330" y="219"/>
                </a:lnTo>
                <a:lnTo>
                  <a:pt x="339" y="219"/>
                </a:lnTo>
                <a:lnTo>
                  <a:pt x="354" y="219"/>
                </a:lnTo>
                <a:lnTo>
                  <a:pt x="363" y="213"/>
                </a:lnTo>
                <a:lnTo>
                  <a:pt x="372" y="210"/>
                </a:lnTo>
                <a:lnTo>
                  <a:pt x="381" y="201"/>
                </a:lnTo>
                <a:lnTo>
                  <a:pt x="390" y="189"/>
                </a:lnTo>
                <a:lnTo>
                  <a:pt x="396" y="177"/>
                </a:lnTo>
                <a:lnTo>
                  <a:pt x="399" y="162"/>
                </a:lnTo>
                <a:lnTo>
                  <a:pt x="402" y="150"/>
                </a:lnTo>
                <a:lnTo>
                  <a:pt x="405" y="141"/>
                </a:lnTo>
                <a:lnTo>
                  <a:pt x="405" y="132"/>
                </a:lnTo>
                <a:lnTo>
                  <a:pt x="411" y="117"/>
                </a:lnTo>
                <a:lnTo>
                  <a:pt x="414" y="108"/>
                </a:lnTo>
                <a:lnTo>
                  <a:pt x="420" y="93"/>
                </a:lnTo>
                <a:lnTo>
                  <a:pt x="426" y="78"/>
                </a:lnTo>
                <a:lnTo>
                  <a:pt x="429" y="69"/>
                </a:lnTo>
                <a:lnTo>
                  <a:pt x="438" y="57"/>
                </a:lnTo>
                <a:lnTo>
                  <a:pt x="444" y="45"/>
                </a:lnTo>
                <a:lnTo>
                  <a:pt x="453" y="33"/>
                </a:lnTo>
                <a:lnTo>
                  <a:pt x="459" y="24"/>
                </a:lnTo>
                <a:lnTo>
                  <a:pt x="468" y="18"/>
                </a:lnTo>
                <a:lnTo>
                  <a:pt x="477" y="9"/>
                </a:lnTo>
                <a:lnTo>
                  <a:pt x="486" y="6"/>
                </a:lnTo>
                <a:lnTo>
                  <a:pt x="477" y="15"/>
                </a:lnTo>
                <a:lnTo>
                  <a:pt x="468" y="21"/>
                </a:lnTo>
                <a:lnTo>
                  <a:pt x="465" y="30"/>
                </a:lnTo>
                <a:lnTo>
                  <a:pt x="462" y="39"/>
                </a:lnTo>
                <a:lnTo>
                  <a:pt x="456" y="54"/>
                </a:lnTo>
                <a:lnTo>
                  <a:pt x="453" y="69"/>
                </a:lnTo>
                <a:lnTo>
                  <a:pt x="447" y="81"/>
                </a:lnTo>
                <a:lnTo>
                  <a:pt x="444" y="90"/>
                </a:lnTo>
                <a:lnTo>
                  <a:pt x="444" y="99"/>
                </a:lnTo>
                <a:lnTo>
                  <a:pt x="438" y="111"/>
                </a:lnTo>
                <a:lnTo>
                  <a:pt x="438" y="120"/>
                </a:lnTo>
                <a:lnTo>
                  <a:pt x="435" y="129"/>
                </a:lnTo>
                <a:lnTo>
                  <a:pt x="432" y="138"/>
                </a:lnTo>
                <a:lnTo>
                  <a:pt x="429" y="147"/>
                </a:lnTo>
                <a:lnTo>
                  <a:pt x="429" y="159"/>
                </a:lnTo>
                <a:lnTo>
                  <a:pt x="426" y="168"/>
                </a:lnTo>
                <a:lnTo>
                  <a:pt x="426" y="180"/>
                </a:lnTo>
                <a:lnTo>
                  <a:pt x="423" y="189"/>
                </a:lnTo>
                <a:lnTo>
                  <a:pt x="423" y="201"/>
                </a:lnTo>
                <a:lnTo>
                  <a:pt x="423" y="210"/>
                </a:lnTo>
                <a:lnTo>
                  <a:pt x="426" y="219"/>
                </a:lnTo>
                <a:lnTo>
                  <a:pt x="432" y="228"/>
                </a:lnTo>
                <a:lnTo>
                  <a:pt x="438" y="237"/>
                </a:lnTo>
                <a:lnTo>
                  <a:pt x="441" y="246"/>
                </a:lnTo>
                <a:lnTo>
                  <a:pt x="444" y="255"/>
                </a:lnTo>
                <a:lnTo>
                  <a:pt x="450" y="264"/>
                </a:lnTo>
                <a:lnTo>
                  <a:pt x="462" y="273"/>
                </a:lnTo>
                <a:lnTo>
                  <a:pt x="471" y="276"/>
                </a:lnTo>
                <a:lnTo>
                  <a:pt x="480" y="279"/>
                </a:lnTo>
                <a:lnTo>
                  <a:pt x="489" y="282"/>
                </a:lnTo>
                <a:lnTo>
                  <a:pt x="501" y="285"/>
                </a:lnTo>
                <a:lnTo>
                  <a:pt x="513" y="285"/>
                </a:lnTo>
                <a:lnTo>
                  <a:pt x="522" y="285"/>
                </a:lnTo>
                <a:lnTo>
                  <a:pt x="531" y="285"/>
                </a:lnTo>
                <a:lnTo>
                  <a:pt x="540" y="273"/>
                </a:lnTo>
                <a:lnTo>
                  <a:pt x="552" y="258"/>
                </a:lnTo>
                <a:lnTo>
                  <a:pt x="558" y="246"/>
                </a:lnTo>
                <a:lnTo>
                  <a:pt x="567" y="234"/>
                </a:lnTo>
                <a:lnTo>
                  <a:pt x="573" y="225"/>
                </a:lnTo>
                <a:lnTo>
                  <a:pt x="582" y="210"/>
                </a:lnTo>
                <a:lnTo>
                  <a:pt x="597" y="198"/>
                </a:lnTo>
                <a:lnTo>
                  <a:pt x="606" y="189"/>
                </a:lnTo>
                <a:lnTo>
                  <a:pt x="615" y="183"/>
                </a:lnTo>
                <a:lnTo>
                  <a:pt x="624" y="177"/>
                </a:lnTo>
                <a:lnTo>
                  <a:pt x="633" y="174"/>
                </a:lnTo>
                <a:lnTo>
                  <a:pt x="642" y="168"/>
                </a:lnTo>
                <a:lnTo>
                  <a:pt x="654" y="153"/>
                </a:lnTo>
                <a:lnTo>
                  <a:pt x="663" y="147"/>
                </a:lnTo>
                <a:lnTo>
                  <a:pt x="654" y="150"/>
                </a:lnTo>
                <a:lnTo>
                  <a:pt x="648" y="162"/>
                </a:lnTo>
                <a:lnTo>
                  <a:pt x="645" y="174"/>
                </a:lnTo>
                <a:lnTo>
                  <a:pt x="639" y="186"/>
                </a:lnTo>
                <a:lnTo>
                  <a:pt x="636" y="195"/>
                </a:lnTo>
                <a:lnTo>
                  <a:pt x="636" y="204"/>
                </a:lnTo>
                <a:lnTo>
                  <a:pt x="633" y="216"/>
                </a:lnTo>
                <a:lnTo>
                  <a:pt x="630" y="225"/>
                </a:lnTo>
                <a:lnTo>
                  <a:pt x="627" y="234"/>
                </a:lnTo>
                <a:lnTo>
                  <a:pt x="624" y="243"/>
                </a:lnTo>
                <a:lnTo>
                  <a:pt x="615" y="252"/>
                </a:lnTo>
                <a:lnTo>
                  <a:pt x="606" y="258"/>
                </a:lnTo>
                <a:lnTo>
                  <a:pt x="594" y="270"/>
                </a:lnTo>
                <a:lnTo>
                  <a:pt x="582" y="282"/>
                </a:lnTo>
                <a:lnTo>
                  <a:pt x="573" y="291"/>
                </a:lnTo>
                <a:lnTo>
                  <a:pt x="564" y="300"/>
                </a:lnTo>
                <a:lnTo>
                  <a:pt x="555" y="309"/>
                </a:lnTo>
                <a:lnTo>
                  <a:pt x="546" y="318"/>
                </a:lnTo>
                <a:lnTo>
                  <a:pt x="537" y="321"/>
                </a:lnTo>
                <a:lnTo>
                  <a:pt x="531" y="330"/>
                </a:lnTo>
                <a:lnTo>
                  <a:pt x="522" y="336"/>
                </a:lnTo>
                <a:lnTo>
                  <a:pt x="510" y="345"/>
                </a:lnTo>
                <a:lnTo>
                  <a:pt x="492" y="354"/>
                </a:lnTo>
                <a:lnTo>
                  <a:pt x="480" y="357"/>
                </a:lnTo>
                <a:lnTo>
                  <a:pt x="471" y="366"/>
                </a:lnTo>
                <a:lnTo>
                  <a:pt x="462" y="369"/>
                </a:lnTo>
                <a:lnTo>
                  <a:pt x="453" y="372"/>
                </a:lnTo>
                <a:lnTo>
                  <a:pt x="444" y="381"/>
                </a:lnTo>
                <a:lnTo>
                  <a:pt x="441" y="390"/>
                </a:lnTo>
                <a:lnTo>
                  <a:pt x="438" y="402"/>
                </a:lnTo>
                <a:lnTo>
                  <a:pt x="438" y="411"/>
                </a:lnTo>
                <a:lnTo>
                  <a:pt x="444" y="423"/>
                </a:lnTo>
                <a:lnTo>
                  <a:pt x="456" y="438"/>
                </a:lnTo>
                <a:lnTo>
                  <a:pt x="465" y="447"/>
                </a:lnTo>
                <a:lnTo>
                  <a:pt x="477" y="459"/>
                </a:lnTo>
                <a:lnTo>
                  <a:pt x="492" y="465"/>
                </a:lnTo>
                <a:lnTo>
                  <a:pt x="501" y="474"/>
                </a:lnTo>
                <a:lnTo>
                  <a:pt x="510" y="477"/>
                </a:lnTo>
                <a:lnTo>
                  <a:pt x="522" y="483"/>
                </a:lnTo>
                <a:lnTo>
                  <a:pt x="531" y="486"/>
                </a:lnTo>
                <a:lnTo>
                  <a:pt x="540" y="486"/>
                </a:lnTo>
                <a:lnTo>
                  <a:pt x="549" y="486"/>
                </a:lnTo>
                <a:lnTo>
                  <a:pt x="558" y="486"/>
                </a:lnTo>
                <a:lnTo>
                  <a:pt x="567" y="483"/>
                </a:lnTo>
                <a:lnTo>
                  <a:pt x="579" y="477"/>
                </a:lnTo>
                <a:lnTo>
                  <a:pt x="588" y="474"/>
                </a:lnTo>
                <a:lnTo>
                  <a:pt x="597" y="468"/>
                </a:lnTo>
                <a:lnTo>
                  <a:pt x="609" y="465"/>
                </a:lnTo>
                <a:lnTo>
                  <a:pt x="618" y="462"/>
                </a:lnTo>
                <a:lnTo>
                  <a:pt x="627" y="459"/>
                </a:lnTo>
                <a:lnTo>
                  <a:pt x="633" y="468"/>
                </a:lnTo>
                <a:lnTo>
                  <a:pt x="633" y="477"/>
                </a:lnTo>
                <a:lnTo>
                  <a:pt x="636" y="486"/>
                </a:lnTo>
                <a:lnTo>
                  <a:pt x="636" y="498"/>
                </a:lnTo>
                <a:lnTo>
                  <a:pt x="639" y="507"/>
                </a:lnTo>
                <a:lnTo>
                  <a:pt x="642" y="516"/>
                </a:lnTo>
                <a:lnTo>
                  <a:pt x="642" y="525"/>
                </a:lnTo>
                <a:lnTo>
                  <a:pt x="642" y="534"/>
                </a:lnTo>
                <a:lnTo>
                  <a:pt x="642" y="543"/>
                </a:lnTo>
                <a:lnTo>
                  <a:pt x="642" y="555"/>
                </a:lnTo>
                <a:lnTo>
                  <a:pt x="642" y="564"/>
                </a:lnTo>
                <a:lnTo>
                  <a:pt x="633" y="567"/>
                </a:lnTo>
                <a:lnTo>
                  <a:pt x="624" y="564"/>
                </a:lnTo>
                <a:lnTo>
                  <a:pt x="615" y="561"/>
                </a:lnTo>
                <a:lnTo>
                  <a:pt x="603" y="561"/>
                </a:lnTo>
                <a:lnTo>
                  <a:pt x="588" y="561"/>
                </a:lnTo>
                <a:lnTo>
                  <a:pt x="576" y="561"/>
                </a:lnTo>
                <a:lnTo>
                  <a:pt x="561" y="564"/>
                </a:lnTo>
                <a:lnTo>
                  <a:pt x="546" y="567"/>
                </a:lnTo>
                <a:lnTo>
                  <a:pt x="531" y="570"/>
                </a:lnTo>
                <a:lnTo>
                  <a:pt x="522" y="570"/>
                </a:lnTo>
                <a:lnTo>
                  <a:pt x="507" y="573"/>
                </a:lnTo>
                <a:lnTo>
                  <a:pt x="492" y="579"/>
                </a:lnTo>
                <a:lnTo>
                  <a:pt x="477" y="582"/>
                </a:lnTo>
                <a:lnTo>
                  <a:pt x="468" y="582"/>
                </a:lnTo>
                <a:lnTo>
                  <a:pt x="459" y="585"/>
                </a:lnTo>
                <a:lnTo>
                  <a:pt x="447" y="591"/>
                </a:lnTo>
                <a:lnTo>
                  <a:pt x="438" y="594"/>
                </a:lnTo>
                <a:lnTo>
                  <a:pt x="429" y="594"/>
                </a:lnTo>
                <a:lnTo>
                  <a:pt x="420" y="594"/>
                </a:lnTo>
                <a:lnTo>
                  <a:pt x="411" y="594"/>
                </a:lnTo>
                <a:lnTo>
                  <a:pt x="408" y="603"/>
                </a:lnTo>
                <a:lnTo>
                  <a:pt x="408" y="612"/>
                </a:lnTo>
                <a:lnTo>
                  <a:pt x="408" y="624"/>
                </a:lnTo>
                <a:lnTo>
                  <a:pt x="408" y="633"/>
                </a:lnTo>
                <a:lnTo>
                  <a:pt x="408" y="642"/>
                </a:lnTo>
                <a:lnTo>
                  <a:pt x="411" y="651"/>
                </a:lnTo>
                <a:lnTo>
                  <a:pt x="414" y="660"/>
                </a:lnTo>
                <a:lnTo>
                  <a:pt x="420" y="678"/>
                </a:lnTo>
                <a:lnTo>
                  <a:pt x="423" y="690"/>
                </a:lnTo>
                <a:lnTo>
                  <a:pt x="429" y="702"/>
                </a:lnTo>
                <a:lnTo>
                  <a:pt x="432" y="711"/>
                </a:lnTo>
                <a:lnTo>
                  <a:pt x="435" y="720"/>
                </a:lnTo>
                <a:lnTo>
                  <a:pt x="441" y="729"/>
                </a:lnTo>
                <a:lnTo>
                  <a:pt x="441" y="738"/>
                </a:lnTo>
                <a:lnTo>
                  <a:pt x="450" y="750"/>
                </a:lnTo>
                <a:lnTo>
                  <a:pt x="459" y="762"/>
                </a:lnTo>
                <a:lnTo>
                  <a:pt x="468" y="774"/>
                </a:lnTo>
                <a:lnTo>
                  <a:pt x="468" y="786"/>
                </a:lnTo>
                <a:lnTo>
                  <a:pt x="471" y="798"/>
                </a:lnTo>
                <a:lnTo>
                  <a:pt x="471" y="807"/>
                </a:lnTo>
                <a:lnTo>
                  <a:pt x="471" y="816"/>
                </a:lnTo>
                <a:lnTo>
                  <a:pt x="471" y="825"/>
                </a:lnTo>
                <a:lnTo>
                  <a:pt x="468" y="834"/>
                </a:lnTo>
                <a:lnTo>
                  <a:pt x="462" y="825"/>
                </a:lnTo>
                <a:lnTo>
                  <a:pt x="462" y="813"/>
                </a:lnTo>
                <a:lnTo>
                  <a:pt x="459" y="801"/>
                </a:lnTo>
                <a:lnTo>
                  <a:pt x="453" y="789"/>
                </a:lnTo>
                <a:lnTo>
                  <a:pt x="447" y="780"/>
                </a:lnTo>
                <a:lnTo>
                  <a:pt x="438" y="765"/>
                </a:lnTo>
                <a:lnTo>
                  <a:pt x="426" y="753"/>
                </a:lnTo>
                <a:lnTo>
                  <a:pt x="420" y="744"/>
                </a:lnTo>
                <a:lnTo>
                  <a:pt x="411" y="735"/>
                </a:lnTo>
                <a:lnTo>
                  <a:pt x="405" y="723"/>
                </a:lnTo>
                <a:lnTo>
                  <a:pt x="399" y="714"/>
                </a:lnTo>
                <a:lnTo>
                  <a:pt x="396" y="705"/>
                </a:lnTo>
                <a:lnTo>
                  <a:pt x="393" y="696"/>
                </a:lnTo>
                <a:lnTo>
                  <a:pt x="393" y="681"/>
                </a:lnTo>
                <a:lnTo>
                  <a:pt x="393" y="672"/>
                </a:lnTo>
                <a:lnTo>
                  <a:pt x="390" y="654"/>
                </a:lnTo>
                <a:lnTo>
                  <a:pt x="387" y="645"/>
                </a:lnTo>
                <a:lnTo>
                  <a:pt x="384" y="627"/>
                </a:lnTo>
                <a:lnTo>
                  <a:pt x="384" y="618"/>
                </a:lnTo>
                <a:lnTo>
                  <a:pt x="384" y="609"/>
                </a:lnTo>
                <a:lnTo>
                  <a:pt x="384" y="600"/>
                </a:lnTo>
                <a:lnTo>
                  <a:pt x="384" y="591"/>
                </a:lnTo>
                <a:lnTo>
                  <a:pt x="384" y="582"/>
                </a:lnTo>
                <a:lnTo>
                  <a:pt x="384" y="570"/>
                </a:lnTo>
                <a:lnTo>
                  <a:pt x="384" y="561"/>
                </a:lnTo>
                <a:lnTo>
                  <a:pt x="378" y="552"/>
                </a:lnTo>
                <a:lnTo>
                  <a:pt x="369" y="546"/>
                </a:lnTo>
                <a:lnTo>
                  <a:pt x="360" y="543"/>
                </a:lnTo>
                <a:lnTo>
                  <a:pt x="351" y="537"/>
                </a:lnTo>
                <a:lnTo>
                  <a:pt x="333" y="528"/>
                </a:lnTo>
                <a:lnTo>
                  <a:pt x="324" y="522"/>
                </a:lnTo>
                <a:lnTo>
                  <a:pt x="315" y="519"/>
                </a:lnTo>
                <a:lnTo>
                  <a:pt x="306" y="513"/>
                </a:lnTo>
                <a:lnTo>
                  <a:pt x="297" y="510"/>
                </a:lnTo>
                <a:lnTo>
                  <a:pt x="285" y="510"/>
                </a:lnTo>
                <a:lnTo>
                  <a:pt x="273" y="513"/>
                </a:lnTo>
                <a:lnTo>
                  <a:pt x="258" y="522"/>
                </a:lnTo>
                <a:lnTo>
                  <a:pt x="246" y="531"/>
                </a:lnTo>
                <a:lnTo>
                  <a:pt x="237" y="543"/>
                </a:lnTo>
                <a:lnTo>
                  <a:pt x="228" y="555"/>
                </a:lnTo>
                <a:lnTo>
                  <a:pt x="219" y="570"/>
                </a:lnTo>
                <a:lnTo>
                  <a:pt x="210" y="579"/>
                </a:lnTo>
                <a:lnTo>
                  <a:pt x="204" y="588"/>
                </a:lnTo>
                <a:lnTo>
                  <a:pt x="201" y="603"/>
                </a:lnTo>
                <a:lnTo>
                  <a:pt x="201" y="618"/>
                </a:lnTo>
                <a:lnTo>
                  <a:pt x="201" y="630"/>
                </a:lnTo>
                <a:lnTo>
                  <a:pt x="204" y="642"/>
                </a:lnTo>
                <a:lnTo>
                  <a:pt x="207" y="657"/>
                </a:lnTo>
                <a:lnTo>
                  <a:pt x="213" y="669"/>
                </a:lnTo>
                <a:lnTo>
                  <a:pt x="219" y="681"/>
                </a:lnTo>
                <a:lnTo>
                  <a:pt x="222" y="693"/>
                </a:lnTo>
                <a:lnTo>
                  <a:pt x="228" y="702"/>
                </a:lnTo>
                <a:lnTo>
                  <a:pt x="231" y="714"/>
                </a:lnTo>
                <a:lnTo>
                  <a:pt x="240" y="720"/>
                </a:lnTo>
                <a:lnTo>
                  <a:pt x="246" y="735"/>
                </a:lnTo>
                <a:lnTo>
                  <a:pt x="249" y="744"/>
                </a:lnTo>
                <a:lnTo>
                  <a:pt x="249" y="753"/>
                </a:lnTo>
                <a:lnTo>
                  <a:pt x="252" y="762"/>
                </a:lnTo>
                <a:lnTo>
                  <a:pt x="252" y="771"/>
                </a:lnTo>
                <a:lnTo>
                  <a:pt x="240" y="765"/>
                </a:lnTo>
                <a:lnTo>
                  <a:pt x="231" y="753"/>
                </a:lnTo>
                <a:lnTo>
                  <a:pt x="222" y="738"/>
                </a:lnTo>
                <a:lnTo>
                  <a:pt x="216" y="729"/>
                </a:lnTo>
                <a:lnTo>
                  <a:pt x="207" y="714"/>
                </a:lnTo>
                <a:lnTo>
                  <a:pt x="204" y="702"/>
                </a:lnTo>
                <a:lnTo>
                  <a:pt x="204" y="693"/>
                </a:lnTo>
                <a:lnTo>
                  <a:pt x="201" y="681"/>
                </a:lnTo>
                <a:lnTo>
                  <a:pt x="201" y="669"/>
                </a:lnTo>
                <a:lnTo>
                  <a:pt x="201" y="660"/>
                </a:lnTo>
                <a:lnTo>
                  <a:pt x="198" y="642"/>
                </a:lnTo>
                <a:lnTo>
                  <a:pt x="198" y="633"/>
                </a:lnTo>
                <a:lnTo>
                  <a:pt x="189" y="627"/>
                </a:lnTo>
                <a:lnTo>
                  <a:pt x="177" y="642"/>
                </a:lnTo>
                <a:lnTo>
                  <a:pt x="171" y="651"/>
                </a:lnTo>
                <a:lnTo>
                  <a:pt x="168" y="660"/>
                </a:lnTo>
                <a:lnTo>
                  <a:pt x="159" y="666"/>
                </a:lnTo>
                <a:lnTo>
                  <a:pt x="147" y="675"/>
                </a:lnTo>
                <a:lnTo>
                  <a:pt x="138" y="678"/>
                </a:lnTo>
                <a:lnTo>
                  <a:pt x="117" y="690"/>
                </a:lnTo>
                <a:lnTo>
                  <a:pt x="108" y="693"/>
                </a:lnTo>
                <a:lnTo>
                  <a:pt x="96" y="699"/>
                </a:lnTo>
                <a:lnTo>
                  <a:pt x="78" y="708"/>
                </a:lnTo>
                <a:lnTo>
                  <a:pt x="60" y="714"/>
                </a:lnTo>
                <a:lnTo>
                  <a:pt x="48" y="720"/>
                </a:lnTo>
                <a:lnTo>
                  <a:pt x="39" y="726"/>
                </a:lnTo>
                <a:lnTo>
                  <a:pt x="30" y="729"/>
                </a:lnTo>
                <a:lnTo>
                  <a:pt x="21" y="735"/>
                </a:lnTo>
                <a:lnTo>
                  <a:pt x="30" y="726"/>
                </a:lnTo>
                <a:lnTo>
                  <a:pt x="39" y="717"/>
                </a:lnTo>
                <a:lnTo>
                  <a:pt x="48" y="708"/>
                </a:lnTo>
                <a:lnTo>
                  <a:pt x="57" y="702"/>
                </a:lnTo>
                <a:lnTo>
                  <a:pt x="69" y="693"/>
                </a:lnTo>
                <a:lnTo>
                  <a:pt x="81" y="681"/>
                </a:lnTo>
                <a:lnTo>
                  <a:pt x="93" y="669"/>
                </a:lnTo>
                <a:lnTo>
                  <a:pt x="102" y="660"/>
                </a:lnTo>
                <a:lnTo>
                  <a:pt x="111" y="651"/>
                </a:lnTo>
                <a:lnTo>
                  <a:pt x="120" y="636"/>
                </a:lnTo>
                <a:lnTo>
                  <a:pt x="129" y="630"/>
                </a:lnTo>
                <a:lnTo>
                  <a:pt x="141" y="618"/>
                </a:lnTo>
                <a:lnTo>
                  <a:pt x="150" y="606"/>
                </a:lnTo>
                <a:lnTo>
                  <a:pt x="153" y="597"/>
                </a:lnTo>
                <a:lnTo>
                  <a:pt x="165" y="582"/>
                </a:lnTo>
                <a:lnTo>
                  <a:pt x="168" y="573"/>
                </a:lnTo>
                <a:lnTo>
                  <a:pt x="174" y="561"/>
                </a:lnTo>
                <a:lnTo>
                  <a:pt x="180" y="552"/>
                </a:lnTo>
                <a:lnTo>
                  <a:pt x="183" y="543"/>
                </a:lnTo>
                <a:lnTo>
                  <a:pt x="186" y="534"/>
                </a:lnTo>
                <a:lnTo>
                  <a:pt x="189" y="522"/>
                </a:lnTo>
                <a:lnTo>
                  <a:pt x="192" y="513"/>
                </a:lnTo>
                <a:lnTo>
                  <a:pt x="192" y="501"/>
                </a:lnTo>
                <a:lnTo>
                  <a:pt x="195" y="492"/>
                </a:lnTo>
                <a:lnTo>
                  <a:pt x="201" y="477"/>
                </a:lnTo>
                <a:lnTo>
                  <a:pt x="210" y="468"/>
                </a:lnTo>
                <a:lnTo>
                  <a:pt x="219" y="456"/>
                </a:lnTo>
                <a:lnTo>
                  <a:pt x="222" y="447"/>
                </a:lnTo>
                <a:lnTo>
                  <a:pt x="222" y="438"/>
                </a:lnTo>
                <a:lnTo>
                  <a:pt x="222" y="429"/>
                </a:lnTo>
                <a:lnTo>
                  <a:pt x="222" y="414"/>
                </a:lnTo>
                <a:lnTo>
                  <a:pt x="222" y="405"/>
                </a:lnTo>
                <a:lnTo>
                  <a:pt x="222" y="393"/>
                </a:lnTo>
                <a:lnTo>
                  <a:pt x="222" y="381"/>
                </a:lnTo>
                <a:lnTo>
                  <a:pt x="222" y="366"/>
                </a:lnTo>
                <a:lnTo>
                  <a:pt x="216" y="357"/>
                </a:lnTo>
                <a:lnTo>
                  <a:pt x="204" y="345"/>
                </a:lnTo>
                <a:lnTo>
                  <a:pt x="189" y="336"/>
                </a:lnTo>
                <a:lnTo>
                  <a:pt x="180" y="330"/>
                </a:lnTo>
                <a:lnTo>
                  <a:pt x="171" y="324"/>
                </a:lnTo>
                <a:lnTo>
                  <a:pt x="162" y="321"/>
                </a:lnTo>
                <a:lnTo>
                  <a:pt x="153" y="318"/>
                </a:lnTo>
                <a:lnTo>
                  <a:pt x="144" y="315"/>
                </a:lnTo>
                <a:lnTo>
                  <a:pt x="135" y="315"/>
                </a:lnTo>
                <a:lnTo>
                  <a:pt x="126" y="315"/>
                </a:lnTo>
                <a:lnTo>
                  <a:pt x="111" y="315"/>
                </a:lnTo>
                <a:lnTo>
                  <a:pt x="99" y="318"/>
                </a:lnTo>
                <a:lnTo>
                  <a:pt x="90" y="327"/>
                </a:lnTo>
                <a:lnTo>
                  <a:pt x="81" y="336"/>
                </a:lnTo>
                <a:lnTo>
                  <a:pt x="69" y="345"/>
                </a:lnTo>
                <a:lnTo>
                  <a:pt x="66" y="354"/>
                </a:lnTo>
                <a:lnTo>
                  <a:pt x="54" y="357"/>
                </a:lnTo>
                <a:lnTo>
                  <a:pt x="42" y="366"/>
                </a:lnTo>
                <a:lnTo>
                  <a:pt x="30" y="366"/>
                </a:lnTo>
                <a:lnTo>
                  <a:pt x="21" y="366"/>
                </a:lnTo>
                <a:lnTo>
                  <a:pt x="9" y="366"/>
                </a:lnTo>
                <a:lnTo>
                  <a:pt x="0" y="366"/>
                </a:lnTo>
                <a:lnTo>
                  <a:pt x="9" y="357"/>
                </a:lnTo>
                <a:lnTo>
                  <a:pt x="18" y="348"/>
                </a:lnTo>
                <a:lnTo>
                  <a:pt x="27" y="342"/>
                </a:lnTo>
                <a:lnTo>
                  <a:pt x="36" y="339"/>
                </a:lnTo>
                <a:lnTo>
                  <a:pt x="42" y="333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77" name="Oval 13">
            <a:extLst>
              <a:ext uri="{FF2B5EF4-FFF2-40B4-BE49-F238E27FC236}">
                <a16:creationId xmlns:a16="http://schemas.microsoft.com/office/drawing/2014/main" id="{DCAE4874-FCB8-28AC-3A5F-4D172D9AE38D}"/>
              </a:ext>
            </a:extLst>
          </p:cNvPr>
          <p:cNvSpPr>
            <a:spLocks noChangeArrowheads="1"/>
          </p:cNvSpPr>
          <p:nvPr/>
        </p:nvSpPr>
        <p:spPr bwMode="auto">
          <a:xfrm rot="-1004912">
            <a:off x="6477000" y="3011488"/>
            <a:ext cx="271463" cy="341312"/>
          </a:xfrm>
          <a:prstGeom prst="ellipse">
            <a:avLst/>
          </a:prstGeom>
          <a:noFill/>
          <a:ln w="25400">
            <a:solidFill>
              <a:srgbClr val="B005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7678" name="Oval 14">
            <a:extLst>
              <a:ext uri="{FF2B5EF4-FFF2-40B4-BE49-F238E27FC236}">
                <a16:creationId xmlns:a16="http://schemas.microsoft.com/office/drawing/2014/main" id="{FA07B204-F969-AAF5-4A15-F199CB0C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4141788"/>
            <a:ext cx="1465262" cy="1531937"/>
          </a:xfrm>
          <a:prstGeom prst="ellipse">
            <a:avLst/>
          </a:prstGeom>
          <a:noFill/>
          <a:ln w="25400">
            <a:solidFill>
              <a:srgbClr val="B005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7679" name="Freeform 15">
            <a:extLst>
              <a:ext uri="{FF2B5EF4-FFF2-40B4-BE49-F238E27FC236}">
                <a16:creationId xmlns:a16="http://schemas.microsoft.com/office/drawing/2014/main" id="{11A3FDF2-E8D7-D43B-3FAB-CD5AB026F8CA}"/>
              </a:ext>
            </a:extLst>
          </p:cNvPr>
          <p:cNvSpPr>
            <a:spLocks/>
          </p:cNvSpPr>
          <p:nvPr/>
        </p:nvSpPr>
        <p:spPr bwMode="auto">
          <a:xfrm>
            <a:off x="6675438" y="4576763"/>
            <a:ext cx="592137" cy="501650"/>
          </a:xfrm>
          <a:custGeom>
            <a:avLst/>
            <a:gdLst>
              <a:gd name="T0" fmla="*/ 18 w 373"/>
              <a:gd name="T1" fmla="*/ 135 h 316"/>
              <a:gd name="T2" fmla="*/ 36 w 373"/>
              <a:gd name="T3" fmla="*/ 126 h 316"/>
              <a:gd name="T4" fmla="*/ 54 w 373"/>
              <a:gd name="T5" fmla="*/ 123 h 316"/>
              <a:gd name="T6" fmla="*/ 81 w 373"/>
              <a:gd name="T7" fmla="*/ 117 h 316"/>
              <a:gd name="T8" fmla="*/ 102 w 373"/>
              <a:gd name="T9" fmla="*/ 114 h 316"/>
              <a:gd name="T10" fmla="*/ 129 w 373"/>
              <a:gd name="T11" fmla="*/ 111 h 316"/>
              <a:gd name="T12" fmla="*/ 150 w 373"/>
              <a:gd name="T13" fmla="*/ 108 h 316"/>
              <a:gd name="T14" fmla="*/ 177 w 373"/>
              <a:gd name="T15" fmla="*/ 99 h 316"/>
              <a:gd name="T16" fmla="*/ 195 w 373"/>
              <a:gd name="T17" fmla="*/ 93 h 316"/>
              <a:gd name="T18" fmla="*/ 210 w 373"/>
              <a:gd name="T19" fmla="*/ 75 h 316"/>
              <a:gd name="T20" fmla="*/ 228 w 373"/>
              <a:gd name="T21" fmla="*/ 57 h 316"/>
              <a:gd name="T22" fmla="*/ 249 w 373"/>
              <a:gd name="T23" fmla="*/ 36 h 316"/>
              <a:gd name="T24" fmla="*/ 273 w 373"/>
              <a:gd name="T25" fmla="*/ 18 h 316"/>
              <a:gd name="T26" fmla="*/ 294 w 373"/>
              <a:gd name="T27" fmla="*/ 3 h 316"/>
              <a:gd name="T28" fmla="*/ 312 w 373"/>
              <a:gd name="T29" fmla="*/ 0 h 316"/>
              <a:gd name="T30" fmla="*/ 336 w 373"/>
              <a:gd name="T31" fmla="*/ 3 h 316"/>
              <a:gd name="T32" fmla="*/ 354 w 373"/>
              <a:gd name="T33" fmla="*/ 12 h 316"/>
              <a:gd name="T34" fmla="*/ 363 w 373"/>
              <a:gd name="T35" fmla="*/ 33 h 316"/>
              <a:gd name="T36" fmla="*/ 366 w 373"/>
              <a:gd name="T37" fmla="*/ 57 h 316"/>
              <a:gd name="T38" fmla="*/ 363 w 373"/>
              <a:gd name="T39" fmla="*/ 75 h 316"/>
              <a:gd name="T40" fmla="*/ 360 w 373"/>
              <a:gd name="T41" fmla="*/ 99 h 316"/>
              <a:gd name="T42" fmla="*/ 357 w 373"/>
              <a:gd name="T43" fmla="*/ 120 h 316"/>
              <a:gd name="T44" fmla="*/ 354 w 373"/>
              <a:gd name="T45" fmla="*/ 144 h 316"/>
              <a:gd name="T46" fmla="*/ 357 w 373"/>
              <a:gd name="T47" fmla="*/ 168 h 316"/>
              <a:gd name="T48" fmla="*/ 369 w 373"/>
              <a:gd name="T49" fmla="*/ 189 h 316"/>
              <a:gd name="T50" fmla="*/ 372 w 373"/>
              <a:gd name="T51" fmla="*/ 210 h 316"/>
              <a:gd name="T52" fmla="*/ 372 w 373"/>
              <a:gd name="T53" fmla="*/ 231 h 316"/>
              <a:gd name="T54" fmla="*/ 372 w 373"/>
              <a:gd name="T55" fmla="*/ 252 h 316"/>
              <a:gd name="T56" fmla="*/ 372 w 373"/>
              <a:gd name="T57" fmla="*/ 276 h 316"/>
              <a:gd name="T58" fmla="*/ 366 w 373"/>
              <a:gd name="T59" fmla="*/ 297 h 316"/>
              <a:gd name="T60" fmla="*/ 345 w 373"/>
              <a:gd name="T61" fmla="*/ 306 h 316"/>
              <a:gd name="T62" fmla="*/ 324 w 373"/>
              <a:gd name="T63" fmla="*/ 315 h 316"/>
              <a:gd name="T64" fmla="*/ 300 w 373"/>
              <a:gd name="T65" fmla="*/ 315 h 316"/>
              <a:gd name="T66" fmla="*/ 279 w 373"/>
              <a:gd name="T67" fmla="*/ 315 h 316"/>
              <a:gd name="T68" fmla="*/ 258 w 373"/>
              <a:gd name="T69" fmla="*/ 300 h 316"/>
              <a:gd name="T70" fmla="*/ 246 w 373"/>
              <a:gd name="T71" fmla="*/ 279 h 316"/>
              <a:gd name="T72" fmla="*/ 234 w 373"/>
              <a:gd name="T73" fmla="*/ 258 h 316"/>
              <a:gd name="T74" fmla="*/ 216 w 373"/>
              <a:gd name="T75" fmla="*/ 234 h 316"/>
              <a:gd name="T76" fmla="*/ 201 w 373"/>
              <a:gd name="T77" fmla="*/ 213 h 316"/>
              <a:gd name="T78" fmla="*/ 186 w 373"/>
              <a:gd name="T79" fmla="*/ 198 h 316"/>
              <a:gd name="T80" fmla="*/ 165 w 373"/>
              <a:gd name="T81" fmla="*/ 192 h 316"/>
              <a:gd name="T82" fmla="*/ 147 w 373"/>
              <a:gd name="T83" fmla="*/ 192 h 316"/>
              <a:gd name="T84" fmla="*/ 126 w 373"/>
              <a:gd name="T85" fmla="*/ 195 h 316"/>
              <a:gd name="T86" fmla="*/ 105 w 373"/>
              <a:gd name="T87" fmla="*/ 198 h 316"/>
              <a:gd name="T88" fmla="*/ 84 w 373"/>
              <a:gd name="T89" fmla="*/ 207 h 316"/>
              <a:gd name="T90" fmla="*/ 63 w 373"/>
              <a:gd name="T91" fmla="*/ 213 h 316"/>
              <a:gd name="T92" fmla="*/ 42 w 373"/>
              <a:gd name="T93" fmla="*/ 222 h 316"/>
              <a:gd name="T94" fmla="*/ 24 w 373"/>
              <a:gd name="T95" fmla="*/ 231 h 316"/>
              <a:gd name="T96" fmla="*/ 6 w 373"/>
              <a:gd name="T97" fmla="*/ 243 h 316"/>
              <a:gd name="T98" fmla="*/ 3 w 373"/>
              <a:gd name="T99" fmla="*/ 222 h 316"/>
              <a:gd name="T100" fmla="*/ 0 w 373"/>
              <a:gd name="T101" fmla="*/ 198 h 316"/>
              <a:gd name="T102" fmla="*/ 6 w 373"/>
              <a:gd name="T103" fmla="*/ 174 h 316"/>
              <a:gd name="T104" fmla="*/ 12 w 373"/>
              <a:gd name="T105" fmla="*/ 150 h 316"/>
              <a:gd name="T106" fmla="*/ 9 w 373"/>
              <a:gd name="T107" fmla="*/ 13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316">
                <a:moveTo>
                  <a:pt x="9" y="138"/>
                </a:moveTo>
                <a:lnTo>
                  <a:pt x="18" y="135"/>
                </a:lnTo>
                <a:lnTo>
                  <a:pt x="27" y="129"/>
                </a:lnTo>
                <a:lnTo>
                  <a:pt x="36" y="126"/>
                </a:lnTo>
                <a:lnTo>
                  <a:pt x="45" y="123"/>
                </a:lnTo>
                <a:lnTo>
                  <a:pt x="54" y="123"/>
                </a:lnTo>
                <a:lnTo>
                  <a:pt x="66" y="120"/>
                </a:lnTo>
                <a:lnTo>
                  <a:pt x="81" y="117"/>
                </a:lnTo>
                <a:lnTo>
                  <a:pt x="90" y="114"/>
                </a:lnTo>
                <a:lnTo>
                  <a:pt x="102" y="114"/>
                </a:lnTo>
                <a:lnTo>
                  <a:pt x="114" y="111"/>
                </a:lnTo>
                <a:lnTo>
                  <a:pt x="129" y="111"/>
                </a:lnTo>
                <a:lnTo>
                  <a:pt x="138" y="111"/>
                </a:lnTo>
                <a:lnTo>
                  <a:pt x="150" y="108"/>
                </a:lnTo>
                <a:lnTo>
                  <a:pt x="165" y="102"/>
                </a:lnTo>
                <a:lnTo>
                  <a:pt x="177" y="99"/>
                </a:lnTo>
                <a:lnTo>
                  <a:pt x="186" y="96"/>
                </a:lnTo>
                <a:lnTo>
                  <a:pt x="195" y="93"/>
                </a:lnTo>
                <a:lnTo>
                  <a:pt x="204" y="87"/>
                </a:lnTo>
                <a:lnTo>
                  <a:pt x="210" y="75"/>
                </a:lnTo>
                <a:lnTo>
                  <a:pt x="219" y="66"/>
                </a:lnTo>
                <a:lnTo>
                  <a:pt x="228" y="57"/>
                </a:lnTo>
                <a:lnTo>
                  <a:pt x="237" y="48"/>
                </a:lnTo>
                <a:lnTo>
                  <a:pt x="249" y="36"/>
                </a:lnTo>
                <a:lnTo>
                  <a:pt x="261" y="24"/>
                </a:lnTo>
                <a:lnTo>
                  <a:pt x="273" y="18"/>
                </a:lnTo>
                <a:lnTo>
                  <a:pt x="285" y="12"/>
                </a:lnTo>
                <a:lnTo>
                  <a:pt x="294" y="3"/>
                </a:lnTo>
                <a:lnTo>
                  <a:pt x="303" y="3"/>
                </a:lnTo>
                <a:lnTo>
                  <a:pt x="312" y="0"/>
                </a:lnTo>
                <a:lnTo>
                  <a:pt x="324" y="0"/>
                </a:lnTo>
                <a:lnTo>
                  <a:pt x="336" y="3"/>
                </a:lnTo>
                <a:lnTo>
                  <a:pt x="345" y="6"/>
                </a:lnTo>
                <a:lnTo>
                  <a:pt x="354" y="12"/>
                </a:lnTo>
                <a:lnTo>
                  <a:pt x="363" y="24"/>
                </a:lnTo>
                <a:lnTo>
                  <a:pt x="363" y="33"/>
                </a:lnTo>
                <a:lnTo>
                  <a:pt x="366" y="48"/>
                </a:lnTo>
                <a:lnTo>
                  <a:pt x="366" y="57"/>
                </a:lnTo>
                <a:lnTo>
                  <a:pt x="366" y="66"/>
                </a:lnTo>
                <a:lnTo>
                  <a:pt x="363" y="75"/>
                </a:lnTo>
                <a:lnTo>
                  <a:pt x="360" y="87"/>
                </a:lnTo>
                <a:lnTo>
                  <a:pt x="360" y="99"/>
                </a:lnTo>
                <a:lnTo>
                  <a:pt x="360" y="111"/>
                </a:lnTo>
                <a:lnTo>
                  <a:pt x="357" y="120"/>
                </a:lnTo>
                <a:lnTo>
                  <a:pt x="354" y="135"/>
                </a:lnTo>
                <a:lnTo>
                  <a:pt x="354" y="144"/>
                </a:lnTo>
                <a:lnTo>
                  <a:pt x="354" y="159"/>
                </a:lnTo>
                <a:lnTo>
                  <a:pt x="357" y="168"/>
                </a:lnTo>
                <a:lnTo>
                  <a:pt x="363" y="180"/>
                </a:lnTo>
                <a:lnTo>
                  <a:pt x="369" y="189"/>
                </a:lnTo>
                <a:lnTo>
                  <a:pt x="372" y="201"/>
                </a:lnTo>
                <a:lnTo>
                  <a:pt x="372" y="210"/>
                </a:lnTo>
                <a:lnTo>
                  <a:pt x="372" y="222"/>
                </a:lnTo>
                <a:lnTo>
                  <a:pt x="372" y="231"/>
                </a:lnTo>
                <a:lnTo>
                  <a:pt x="372" y="243"/>
                </a:lnTo>
                <a:lnTo>
                  <a:pt x="372" y="252"/>
                </a:lnTo>
                <a:lnTo>
                  <a:pt x="372" y="267"/>
                </a:lnTo>
                <a:lnTo>
                  <a:pt x="372" y="276"/>
                </a:lnTo>
                <a:lnTo>
                  <a:pt x="372" y="285"/>
                </a:lnTo>
                <a:lnTo>
                  <a:pt x="366" y="297"/>
                </a:lnTo>
                <a:lnTo>
                  <a:pt x="357" y="303"/>
                </a:lnTo>
                <a:lnTo>
                  <a:pt x="345" y="306"/>
                </a:lnTo>
                <a:lnTo>
                  <a:pt x="336" y="309"/>
                </a:lnTo>
                <a:lnTo>
                  <a:pt x="324" y="315"/>
                </a:lnTo>
                <a:lnTo>
                  <a:pt x="312" y="315"/>
                </a:lnTo>
                <a:lnTo>
                  <a:pt x="300" y="315"/>
                </a:lnTo>
                <a:lnTo>
                  <a:pt x="291" y="315"/>
                </a:lnTo>
                <a:lnTo>
                  <a:pt x="279" y="315"/>
                </a:lnTo>
                <a:lnTo>
                  <a:pt x="267" y="312"/>
                </a:lnTo>
                <a:lnTo>
                  <a:pt x="258" y="300"/>
                </a:lnTo>
                <a:lnTo>
                  <a:pt x="252" y="291"/>
                </a:lnTo>
                <a:lnTo>
                  <a:pt x="246" y="279"/>
                </a:lnTo>
                <a:lnTo>
                  <a:pt x="237" y="270"/>
                </a:lnTo>
                <a:lnTo>
                  <a:pt x="234" y="258"/>
                </a:lnTo>
                <a:lnTo>
                  <a:pt x="225" y="246"/>
                </a:lnTo>
                <a:lnTo>
                  <a:pt x="216" y="234"/>
                </a:lnTo>
                <a:lnTo>
                  <a:pt x="210" y="225"/>
                </a:lnTo>
                <a:lnTo>
                  <a:pt x="201" y="213"/>
                </a:lnTo>
                <a:lnTo>
                  <a:pt x="192" y="207"/>
                </a:lnTo>
                <a:lnTo>
                  <a:pt x="186" y="198"/>
                </a:lnTo>
                <a:lnTo>
                  <a:pt x="174" y="195"/>
                </a:lnTo>
                <a:lnTo>
                  <a:pt x="165" y="192"/>
                </a:lnTo>
                <a:lnTo>
                  <a:pt x="156" y="192"/>
                </a:lnTo>
                <a:lnTo>
                  <a:pt x="147" y="192"/>
                </a:lnTo>
                <a:lnTo>
                  <a:pt x="135" y="192"/>
                </a:lnTo>
                <a:lnTo>
                  <a:pt x="126" y="195"/>
                </a:lnTo>
                <a:lnTo>
                  <a:pt x="117" y="195"/>
                </a:lnTo>
                <a:lnTo>
                  <a:pt x="105" y="198"/>
                </a:lnTo>
                <a:lnTo>
                  <a:pt x="96" y="201"/>
                </a:lnTo>
                <a:lnTo>
                  <a:pt x="84" y="207"/>
                </a:lnTo>
                <a:lnTo>
                  <a:pt x="72" y="210"/>
                </a:lnTo>
                <a:lnTo>
                  <a:pt x="63" y="213"/>
                </a:lnTo>
                <a:lnTo>
                  <a:pt x="54" y="219"/>
                </a:lnTo>
                <a:lnTo>
                  <a:pt x="42" y="222"/>
                </a:lnTo>
                <a:lnTo>
                  <a:pt x="33" y="228"/>
                </a:lnTo>
                <a:lnTo>
                  <a:pt x="24" y="231"/>
                </a:lnTo>
                <a:lnTo>
                  <a:pt x="15" y="240"/>
                </a:lnTo>
                <a:lnTo>
                  <a:pt x="6" y="243"/>
                </a:lnTo>
                <a:lnTo>
                  <a:pt x="6" y="234"/>
                </a:lnTo>
                <a:lnTo>
                  <a:pt x="3" y="222"/>
                </a:lnTo>
                <a:lnTo>
                  <a:pt x="0" y="210"/>
                </a:lnTo>
                <a:lnTo>
                  <a:pt x="0" y="198"/>
                </a:lnTo>
                <a:lnTo>
                  <a:pt x="3" y="186"/>
                </a:lnTo>
                <a:lnTo>
                  <a:pt x="6" y="174"/>
                </a:lnTo>
                <a:lnTo>
                  <a:pt x="9" y="162"/>
                </a:lnTo>
                <a:lnTo>
                  <a:pt x="12" y="150"/>
                </a:lnTo>
                <a:lnTo>
                  <a:pt x="15" y="141"/>
                </a:lnTo>
                <a:lnTo>
                  <a:pt x="9" y="138"/>
                </a:lnTo>
              </a:path>
            </a:pathLst>
          </a:custGeom>
          <a:solidFill>
            <a:srgbClr val="DADADA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0" name="Freeform 16">
            <a:extLst>
              <a:ext uri="{FF2B5EF4-FFF2-40B4-BE49-F238E27FC236}">
                <a16:creationId xmlns:a16="http://schemas.microsoft.com/office/drawing/2014/main" id="{663965BC-99B9-A93A-B231-5E6A198502E4}"/>
              </a:ext>
            </a:extLst>
          </p:cNvPr>
          <p:cNvSpPr>
            <a:spLocks/>
          </p:cNvSpPr>
          <p:nvPr/>
        </p:nvSpPr>
        <p:spPr bwMode="auto">
          <a:xfrm>
            <a:off x="7632700" y="4600575"/>
            <a:ext cx="411163" cy="482600"/>
          </a:xfrm>
          <a:custGeom>
            <a:avLst/>
            <a:gdLst>
              <a:gd name="T0" fmla="*/ 27 w 259"/>
              <a:gd name="T1" fmla="*/ 3 h 304"/>
              <a:gd name="T2" fmla="*/ 12 w 259"/>
              <a:gd name="T3" fmla="*/ 12 h 304"/>
              <a:gd name="T4" fmla="*/ 6 w 259"/>
              <a:gd name="T5" fmla="*/ 42 h 304"/>
              <a:gd name="T6" fmla="*/ 0 w 259"/>
              <a:gd name="T7" fmla="*/ 60 h 304"/>
              <a:gd name="T8" fmla="*/ 0 w 259"/>
              <a:gd name="T9" fmla="*/ 78 h 304"/>
              <a:gd name="T10" fmla="*/ 0 w 259"/>
              <a:gd name="T11" fmla="*/ 105 h 304"/>
              <a:gd name="T12" fmla="*/ 0 w 259"/>
              <a:gd name="T13" fmla="*/ 129 h 304"/>
              <a:gd name="T14" fmla="*/ 0 w 259"/>
              <a:gd name="T15" fmla="*/ 153 h 304"/>
              <a:gd name="T16" fmla="*/ 0 w 259"/>
              <a:gd name="T17" fmla="*/ 177 h 304"/>
              <a:gd name="T18" fmla="*/ 3 w 259"/>
              <a:gd name="T19" fmla="*/ 195 h 304"/>
              <a:gd name="T20" fmla="*/ 6 w 259"/>
              <a:gd name="T21" fmla="*/ 213 h 304"/>
              <a:gd name="T22" fmla="*/ 18 w 259"/>
              <a:gd name="T23" fmla="*/ 240 h 304"/>
              <a:gd name="T24" fmla="*/ 24 w 259"/>
              <a:gd name="T25" fmla="*/ 261 h 304"/>
              <a:gd name="T26" fmla="*/ 36 w 259"/>
              <a:gd name="T27" fmla="*/ 279 h 304"/>
              <a:gd name="T28" fmla="*/ 51 w 259"/>
              <a:gd name="T29" fmla="*/ 297 h 304"/>
              <a:gd name="T30" fmla="*/ 69 w 259"/>
              <a:gd name="T31" fmla="*/ 303 h 304"/>
              <a:gd name="T32" fmla="*/ 93 w 259"/>
              <a:gd name="T33" fmla="*/ 297 h 304"/>
              <a:gd name="T34" fmla="*/ 111 w 259"/>
              <a:gd name="T35" fmla="*/ 276 h 304"/>
              <a:gd name="T36" fmla="*/ 129 w 259"/>
              <a:gd name="T37" fmla="*/ 252 h 304"/>
              <a:gd name="T38" fmla="*/ 138 w 259"/>
              <a:gd name="T39" fmla="*/ 234 h 304"/>
              <a:gd name="T40" fmla="*/ 156 w 259"/>
              <a:gd name="T41" fmla="*/ 216 h 304"/>
              <a:gd name="T42" fmla="*/ 180 w 259"/>
              <a:gd name="T43" fmla="*/ 207 h 304"/>
              <a:gd name="T44" fmla="*/ 204 w 259"/>
              <a:gd name="T45" fmla="*/ 204 h 304"/>
              <a:gd name="T46" fmla="*/ 225 w 259"/>
              <a:gd name="T47" fmla="*/ 198 h 304"/>
              <a:gd name="T48" fmla="*/ 246 w 259"/>
              <a:gd name="T49" fmla="*/ 195 h 304"/>
              <a:gd name="T50" fmla="*/ 258 w 259"/>
              <a:gd name="T51" fmla="*/ 189 h 304"/>
              <a:gd name="T52" fmla="*/ 258 w 259"/>
              <a:gd name="T53" fmla="*/ 168 h 304"/>
              <a:gd name="T54" fmla="*/ 258 w 259"/>
              <a:gd name="T55" fmla="*/ 147 h 304"/>
              <a:gd name="T56" fmla="*/ 255 w 259"/>
              <a:gd name="T57" fmla="*/ 129 h 304"/>
              <a:gd name="T58" fmla="*/ 252 w 259"/>
              <a:gd name="T59" fmla="*/ 111 h 304"/>
              <a:gd name="T60" fmla="*/ 243 w 259"/>
              <a:gd name="T61" fmla="*/ 90 h 304"/>
              <a:gd name="T62" fmla="*/ 234 w 259"/>
              <a:gd name="T63" fmla="*/ 69 h 304"/>
              <a:gd name="T64" fmla="*/ 228 w 259"/>
              <a:gd name="T65" fmla="*/ 51 h 304"/>
              <a:gd name="T66" fmla="*/ 216 w 259"/>
              <a:gd name="T67" fmla="*/ 39 h 304"/>
              <a:gd name="T68" fmla="*/ 195 w 259"/>
              <a:gd name="T69" fmla="*/ 57 h 304"/>
              <a:gd name="T70" fmla="*/ 174 w 259"/>
              <a:gd name="T71" fmla="*/ 66 h 304"/>
              <a:gd name="T72" fmla="*/ 153 w 259"/>
              <a:gd name="T73" fmla="*/ 69 h 304"/>
              <a:gd name="T74" fmla="*/ 129 w 259"/>
              <a:gd name="T75" fmla="*/ 69 h 304"/>
              <a:gd name="T76" fmla="*/ 108 w 259"/>
              <a:gd name="T77" fmla="*/ 69 h 304"/>
              <a:gd name="T78" fmla="*/ 90 w 259"/>
              <a:gd name="T79" fmla="*/ 69 h 304"/>
              <a:gd name="T80" fmla="*/ 72 w 259"/>
              <a:gd name="T81" fmla="*/ 60 h 304"/>
              <a:gd name="T82" fmla="*/ 69 w 259"/>
              <a:gd name="T83" fmla="*/ 42 h 304"/>
              <a:gd name="T84" fmla="*/ 63 w 259"/>
              <a:gd name="T85" fmla="*/ 24 h 304"/>
              <a:gd name="T86" fmla="*/ 39 w 259"/>
              <a:gd name="T87" fmla="*/ 6 h 304"/>
              <a:gd name="T88" fmla="*/ 36 w 259"/>
              <a:gd name="T89" fmla="*/ 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304">
                <a:moveTo>
                  <a:pt x="36" y="3"/>
                </a:moveTo>
                <a:lnTo>
                  <a:pt x="27" y="3"/>
                </a:lnTo>
                <a:lnTo>
                  <a:pt x="18" y="3"/>
                </a:lnTo>
                <a:lnTo>
                  <a:pt x="12" y="12"/>
                </a:lnTo>
                <a:lnTo>
                  <a:pt x="9" y="24"/>
                </a:lnTo>
                <a:lnTo>
                  <a:pt x="6" y="42"/>
                </a:lnTo>
                <a:lnTo>
                  <a:pt x="3" y="51"/>
                </a:lnTo>
                <a:lnTo>
                  <a:pt x="0" y="60"/>
                </a:lnTo>
                <a:lnTo>
                  <a:pt x="0" y="69"/>
                </a:lnTo>
                <a:lnTo>
                  <a:pt x="0" y="78"/>
                </a:lnTo>
                <a:lnTo>
                  <a:pt x="0" y="90"/>
                </a:lnTo>
                <a:lnTo>
                  <a:pt x="0" y="105"/>
                </a:lnTo>
                <a:lnTo>
                  <a:pt x="0" y="117"/>
                </a:lnTo>
                <a:lnTo>
                  <a:pt x="0" y="129"/>
                </a:lnTo>
                <a:lnTo>
                  <a:pt x="0" y="141"/>
                </a:lnTo>
                <a:lnTo>
                  <a:pt x="0" y="153"/>
                </a:lnTo>
                <a:lnTo>
                  <a:pt x="0" y="168"/>
                </a:lnTo>
                <a:lnTo>
                  <a:pt x="0" y="177"/>
                </a:lnTo>
                <a:lnTo>
                  <a:pt x="0" y="186"/>
                </a:lnTo>
                <a:lnTo>
                  <a:pt x="3" y="195"/>
                </a:lnTo>
                <a:lnTo>
                  <a:pt x="6" y="204"/>
                </a:lnTo>
                <a:lnTo>
                  <a:pt x="6" y="213"/>
                </a:lnTo>
                <a:lnTo>
                  <a:pt x="12" y="228"/>
                </a:lnTo>
                <a:lnTo>
                  <a:pt x="18" y="240"/>
                </a:lnTo>
                <a:lnTo>
                  <a:pt x="21" y="249"/>
                </a:lnTo>
                <a:lnTo>
                  <a:pt x="24" y="261"/>
                </a:lnTo>
                <a:lnTo>
                  <a:pt x="30" y="270"/>
                </a:lnTo>
                <a:lnTo>
                  <a:pt x="36" y="279"/>
                </a:lnTo>
                <a:lnTo>
                  <a:pt x="42" y="288"/>
                </a:lnTo>
                <a:lnTo>
                  <a:pt x="51" y="297"/>
                </a:lnTo>
                <a:lnTo>
                  <a:pt x="60" y="300"/>
                </a:lnTo>
                <a:lnTo>
                  <a:pt x="69" y="303"/>
                </a:lnTo>
                <a:lnTo>
                  <a:pt x="78" y="303"/>
                </a:lnTo>
                <a:lnTo>
                  <a:pt x="93" y="297"/>
                </a:lnTo>
                <a:lnTo>
                  <a:pt x="102" y="288"/>
                </a:lnTo>
                <a:lnTo>
                  <a:pt x="111" y="276"/>
                </a:lnTo>
                <a:lnTo>
                  <a:pt x="120" y="264"/>
                </a:lnTo>
                <a:lnTo>
                  <a:pt x="129" y="252"/>
                </a:lnTo>
                <a:lnTo>
                  <a:pt x="135" y="243"/>
                </a:lnTo>
                <a:lnTo>
                  <a:pt x="138" y="234"/>
                </a:lnTo>
                <a:lnTo>
                  <a:pt x="147" y="222"/>
                </a:lnTo>
                <a:lnTo>
                  <a:pt x="156" y="216"/>
                </a:lnTo>
                <a:lnTo>
                  <a:pt x="168" y="210"/>
                </a:lnTo>
                <a:lnTo>
                  <a:pt x="180" y="207"/>
                </a:lnTo>
                <a:lnTo>
                  <a:pt x="192" y="204"/>
                </a:lnTo>
                <a:lnTo>
                  <a:pt x="204" y="204"/>
                </a:lnTo>
                <a:lnTo>
                  <a:pt x="216" y="198"/>
                </a:lnTo>
                <a:lnTo>
                  <a:pt x="225" y="198"/>
                </a:lnTo>
                <a:lnTo>
                  <a:pt x="237" y="195"/>
                </a:lnTo>
                <a:lnTo>
                  <a:pt x="246" y="195"/>
                </a:lnTo>
                <a:lnTo>
                  <a:pt x="255" y="198"/>
                </a:lnTo>
                <a:lnTo>
                  <a:pt x="258" y="189"/>
                </a:lnTo>
                <a:lnTo>
                  <a:pt x="258" y="180"/>
                </a:lnTo>
                <a:lnTo>
                  <a:pt x="258" y="168"/>
                </a:lnTo>
                <a:lnTo>
                  <a:pt x="258" y="159"/>
                </a:lnTo>
                <a:lnTo>
                  <a:pt x="258" y="147"/>
                </a:lnTo>
                <a:lnTo>
                  <a:pt x="258" y="138"/>
                </a:lnTo>
                <a:lnTo>
                  <a:pt x="255" y="129"/>
                </a:lnTo>
                <a:lnTo>
                  <a:pt x="252" y="120"/>
                </a:lnTo>
                <a:lnTo>
                  <a:pt x="252" y="111"/>
                </a:lnTo>
                <a:lnTo>
                  <a:pt x="246" y="99"/>
                </a:lnTo>
                <a:lnTo>
                  <a:pt x="243" y="90"/>
                </a:lnTo>
                <a:lnTo>
                  <a:pt x="240" y="81"/>
                </a:lnTo>
                <a:lnTo>
                  <a:pt x="234" y="69"/>
                </a:lnTo>
                <a:lnTo>
                  <a:pt x="231" y="60"/>
                </a:lnTo>
                <a:lnTo>
                  <a:pt x="228" y="51"/>
                </a:lnTo>
                <a:lnTo>
                  <a:pt x="225" y="42"/>
                </a:lnTo>
                <a:lnTo>
                  <a:pt x="216" y="39"/>
                </a:lnTo>
                <a:lnTo>
                  <a:pt x="210" y="48"/>
                </a:lnTo>
                <a:lnTo>
                  <a:pt x="195" y="57"/>
                </a:lnTo>
                <a:lnTo>
                  <a:pt x="186" y="63"/>
                </a:lnTo>
                <a:lnTo>
                  <a:pt x="174" y="66"/>
                </a:lnTo>
                <a:lnTo>
                  <a:pt x="165" y="66"/>
                </a:lnTo>
                <a:lnTo>
                  <a:pt x="153" y="69"/>
                </a:lnTo>
                <a:lnTo>
                  <a:pt x="141" y="69"/>
                </a:lnTo>
                <a:lnTo>
                  <a:pt x="129" y="69"/>
                </a:lnTo>
                <a:lnTo>
                  <a:pt x="120" y="69"/>
                </a:lnTo>
                <a:lnTo>
                  <a:pt x="108" y="69"/>
                </a:lnTo>
                <a:lnTo>
                  <a:pt x="99" y="69"/>
                </a:lnTo>
                <a:lnTo>
                  <a:pt x="90" y="69"/>
                </a:lnTo>
                <a:lnTo>
                  <a:pt x="81" y="66"/>
                </a:lnTo>
                <a:lnTo>
                  <a:pt x="72" y="60"/>
                </a:lnTo>
                <a:lnTo>
                  <a:pt x="72" y="51"/>
                </a:lnTo>
                <a:lnTo>
                  <a:pt x="69" y="42"/>
                </a:lnTo>
                <a:lnTo>
                  <a:pt x="66" y="33"/>
                </a:lnTo>
                <a:lnTo>
                  <a:pt x="63" y="24"/>
                </a:lnTo>
                <a:lnTo>
                  <a:pt x="51" y="15"/>
                </a:lnTo>
                <a:lnTo>
                  <a:pt x="39" y="6"/>
                </a:lnTo>
                <a:lnTo>
                  <a:pt x="30" y="0"/>
                </a:lnTo>
                <a:lnTo>
                  <a:pt x="36" y="3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1" name="Line 17">
            <a:extLst>
              <a:ext uri="{FF2B5EF4-FFF2-40B4-BE49-F238E27FC236}">
                <a16:creationId xmlns:a16="http://schemas.microsoft.com/office/drawing/2014/main" id="{887E1F69-5F03-D658-166C-B7C5644F8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352800"/>
            <a:ext cx="152400" cy="1219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2" name="Line 18">
            <a:extLst>
              <a:ext uri="{FF2B5EF4-FFF2-40B4-BE49-F238E27FC236}">
                <a16:creationId xmlns:a16="http://schemas.microsoft.com/office/drawing/2014/main" id="{06278A4E-B4DB-8ADC-A9D6-62E3A4ED9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00400"/>
            <a:ext cx="838200" cy="990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3" name="Line 19">
            <a:extLst>
              <a:ext uri="{FF2B5EF4-FFF2-40B4-BE49-F238E27FC236}">
                <a16:creationId xmlns:a16="http://schemas.microsoft.com/office/drawing/2014/main" id="{C8B5FA1A-0651-0449-174E-336FD212C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998913"/>
            <a:ext cx="265113" cy="8778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4" name="Line 20">
            <a:extLst>
              <a:ext uri="{FF2B5EF4-FFF2-40B4-BE49-F238E27FC236}">
                <a16:creationId xmlns:a16="http://schemas.microsoft.com/office/drawing/2014/main" id="{D8581A35-4062-ABA3-0128-BF7A25FDF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386013"/>
            <a:ext cx="128588" cy="3968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5" name="Line 21">
            <a:extLst>
              <a:ext uri="{FF2B5EF4-FFF2-40B4-BE49-F238E27FC236}">
                <a16:creationId xmlns:a16="http://schemas.microsoft.com/office/drawing/2014/main" id="{33F0D10C-2900-5DDA-8D13-86D031915A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4938" y="2857500"/>
            <a:ext cx="357187" cy="425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6" name="Line 22">
            <a:extLst>
              <a:ext uri="{FF2B5EF4-FFF2-40B4-BE49-F238E27FC236}">
                <a16:creationId xmlns:a16="http://schemas.microsoft.com/office/drawing/2014/main" id="{6A89A6D0-36BC-9337-974E-17852E374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7525" y="2833688"/>
            <a:ext cx="425450" cy="4968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7" name="Line 23">
            <a:extLst>
              <a:ext uri="{FF2B5EF4-FFF2-40B4-BE49-F238E27FC236}">
                <a16:creationId xmlns:a16="http://schemas.microsoft.com/office/drawing/2014/main" id="{1B8B03AF-9980-172C-6BB2-D059F9173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6138" y="2400300"/>
            <a:ext cx="357187" cy="425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8" name="Line 24">
            <a:extLst>
              <a:ext uri="{FF2B5EF4-FFF2-40B4-BE49-F238E27FC236}">
                <a16:creationId xmlns:a16="http://schemas.microsoft.com/office/drawing/2014/main" id="{3AE1E586-E085-1FC5-B8B2-E92840034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8" y="2400300"/>
            <a:ext cx="357187" cy="425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89" name="Rectangle 25">
            <a:extLst>
              <a:ext uri="{FF2B5EF4-FFF2-40B4-BE49-F238E27FC236}">
                <a16:creationId xmlns:a16="http://schemas.microsoft.com/office/drawing/2014/main" id="{2E220D8C-8C7F-6D7F-A3E4-788DB4B6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21272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 b="1">
                <a:solidFill>
                  <a:schemeClr val="hlink"/>
                </a:solidFill>
                <a:cs typeface="Arial" panose="020B0604020202020204" pitchFamily="34" charset="0"/>
              </a:rPr>
              <a:t>(Información)</a:t>
            </a:r>
          </a:p>
        </p:txBody>
      </p:sp>
      <p:sp>
        <p:nvSpPr>
          <p:cNvPr id="497690" name="Line 26">
            <a:extLst>
              <a:ext uri="{FF2B5EF4-FFF2-40B4-BE49-F238E27FC236}">
                <a16:creationId xmlns:a16="http://schemas.microsoft.com/office/drawing/2014/main" id="{4DAE0639-9E25-C208-A6BD-C26D4A8A3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7244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91" name="Line 27">
            <a:extLst>
              <a:ext uri="{FF2B5EF4-FFF2-40B4-BE49-F238E27FC236}">
                <a16:creationId xmlns:a16="http://schemas.microsoft.com/office/drawing/2014/main" id="{2F3C8736-8779-0A0F-1AF9-668763932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92" name="Line 28">
            <a:extLst>
              <a:ext uri="{FF2B5EF4-FFF2-40B4-BE49-F238E27FC236}">
                <a16:creationId xmlns:a16="http://schemas.microsoft.com/office/drawing/2014/main" id="{7C5E98B5-AC61-8087-789D-9C01EA0DA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0292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93" name="Line 29">
            <a:extLst>
              <a:ext uri="{FF2B5EF4-FFF2-40B4-BE49-F238E27FC236}">
                <a16:creationId xmlns:a16="http://schemas.microsoft.com/office/drawing/2014/main" id="{4B138014-B711-BDBA-2515-A653DB754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766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7694" name="Line 30">
            <a:extLst>
              <a:ext uri="{FF2B5EF4-FFF2-40B4-BE49-F238E27FC236}">
                <a16:creationId xmlns:a16="http://schemas.microsoft.com/office/drawing/2014/main" id="{25D2E93A-B35E-7AF0-C90B-6389E1545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1910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Rectangle 5">
            <a:extLst>
              <a:ext uri="{FF2B5EF4-FFF2-40B4-BE49-F238E27FC236}">
                <a16:creationId xmlns:a16="http://schemas.microsoft.com/office/drawing/2014/main" id="{8161ADD0-AFD1-5C15-2E8F-419FEF0FC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/>
              <a:t>Neurona en Reposo</a:t>
            </a:r>
            <a:endParaRPr lang="es-ES" altLang="es-PE"/>
          </a:p>
        </p:txBody>
      </p:sp>
      <p:pic>
        <p:nvPicPr>
          <p:cNvPr id="513035" name="Picture 11">
            <a:extLst>
              <a:ext uri="{FF2B5EF4-FFF2-40B4-BE49-F238E27FC236}">
                <a16:creationId xmlns:a16="http://schemas.microsoft.com/office/drawing/2014/main" id="{76BE0AA1-64B7-F570-38C9-C47DD37F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492249"/>
            <a:ext cx="58293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>
            <a:extLst>
              <a:ext uri="{FF2B5EF4-FFF2-40B4-BE49-F238E27FC236}">
                <a16:creationId xmlns:a16="http://schemas.microsoft.com/office/drawing/2014/main" id="{792F6D1C-3660-E808-0800-51C44F4EC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238" y="365127"/>
            <a:ext cx="7377112" cy="496888"/>
          </a:xfrm>
        </p:spPr>
        <p:txBody>
          <a:bodyPr>
            <a:normAutofit fontScale="90000"/>
          </a:bodyPr>
          <a:lstStyle/>
          <a:p>
            <a:r>
              <a:rPr lang="es-ES" altLang="es-PE" dirty="0"/>
              <a:t>Potencial de acción</a:t>
            </a:r>
            <a:endParaRPr lang="es-PE" altLang="es-PE" dirty="0"/>
          </a:p>
        </p:txBody>
      </p:sp>
      <p:sp>
        <p:nvSpPr>
          <p:cNvPr id="512019" name="AutoShape 19">
            <a:extLst>
              <a:ext uri="{FF2B5EF4-FFF2-40B4-BE49-F238E27FC236}">
                <a16:creationId xmlns:a16="http://schemas.microsoft.com/office/drawing/2014/main" id="{B8F52989-F810-327D-B8C8-FC4ED16E173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41350" y="1008063"/>
            <a:ext cx="786130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pic>
        <p:nvPicPr>
          <p:cNvPr id="512021" name="Picture 21">
            <a:extLst>
              <a:ext uri="{FF2B5EF4-FFF2-40B4-BE49-F238E27FC236}">
                <a16:creationId xmlns:a16="http://schemas.microsoft.com/office/drawing/2014/main" id="{F206CCFB-CAAA-F4F4-5AC5-74A849C6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08063"/>
            <a:ext cx="78486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4" name="Freeform 34">
            <a:extLst>
              <a:ext uri="{FF2B5EF4-FFF2-40B4-BE49-F238E27FC236}">
                <a16:creationId xmlns:a16="http://schemas.microsoft.com/office/drawing/2014/main" id="{E4208BA8-B234-AA64-8ACA-3F8663898FB5}"/>
              </a:ext>
            </a:extLst>
          </p:cNvPr>
          <p:cNvSpPr>
            <a:spLocks noEditPoints="1"/>
          </p:cNvSpPr>
          <p:nvPr/>
        </p:nvSpPr>
        <p:spPr bwMode="auto">
          <a:xfrm>
            <a:off x="1138238" y="3778250"/>
            <a:ext cx="1806575" cy="76200"/>
          </a:xfrm>
          <a:custGeom>
            <a:avLst/>
            <a:gdLst>
              <a:gd name="T0" fmla="*/ 320 w 11380"/>
              <a:gd name="T1" fmla="*/ 240 h 480"/>
              <a:gd name="T2" fmla="*/ 0 w 11380"/>
              <a:gd name="T3" fmla="*/ 240 h 480"/>
              <a:gd name="T4" fmla="*/ 840 w 11380"/>
              <a:gd name="T5" fmla="*/ 200 h 480"/>
              <a:gd name="T6" fmla="*/ 600 w 11380"/>
              <a:gd name="T7" fmla="*/ 280 h 480"/>
              <a:gd name="T8" fmla="*/ 1160 w 11380"/>
              <a:gd name="T9" fmla="*/ 200 h 480"/>
              <a:gd name="T10" fmla="*/ 1400 w 11380"/>
              <a:gd name="T11" fmla="*/ 280 h 480"/>
              <a:gd name="T12" fmla="*/ 1160 w 11380"/>
              <a:gd name="T13" fmla="*/ 200 h 480"/>
              <a:gd name="T14" fmla="*/ 2000 w 11380"/>
              <a:gd name="T15" fmla="*/ 240 h 480"/>
              <a:gd name="T16" fmla="*/ 1680 w 11380"/>
              <a:gd name="T17" fmla="*/ 240 h 480"/>
              <a:gd name="T18" fmla="*/ 2520 w 11380"/>
              <a:gd name="T19" fmla="*/ 200 h 480"/>
              <a:gd name="T20" fmla="*/ 2280 w 11380"/>
              <a:gd name="T21" fmla="*/ 280 h 480"/>
              <a:gd name="T22" fmla="*/ 2840 w 11380"/>
              <a:gd name="T23" fmla="*/ 200 h 480"/>
              <a:gd name="T24" fmla="*/ 3080 w 11380"/>
              <a:gd name="T25" fmla="*/ 280 h 480"/>
              <a:gd name="T26" fmla="*/ 2840 w 11380"/>
              <a:gd name="T27" fmla="*/ 200 h 480"/>
              <a:gd name="T28" fmla="*/ 3680 w 11380"/>
              <a:gd name="T29" fmla="*/ 240 h 480"/>
              <a:gd name="T30" fmla="*/ 3360 w 11380"/>
              <a:gd name="T31" fmla="*/ 240 h 480"/>
              <a:gd name="T32" fmla="*/ 4200 w 11380"/>
              <a:gd name="T33" fmla="*/ 200 h 480"/>
              <a:gd name="T34" fmla="*/ 3960 w 11380"/>
              <a:gd name="T35" fmla="*/ 280 h 480"/>
              <a:gd name="T36" fmla="*/ 4520 w 11380"/>
              <a:gd name="T37" fmla="*/ 200 h 480"/>
              <a:gd name="T38" fmla="*/ 4760 w 11380"/>
              <a:gd name="T39" fmla="*/ 280 h 480"/>
              <a:gd name="T40" fmla="*/ 4520 w 11380"/>
              <a:gd name="T41" fmla="*/ 200 h 480"/>
              <a:gd name="T42" fmla="*/ 5360 w 11380"/>
              <a:gd name="T43" fmla="*/ 240 h 480"/>
              <a:gd name="T44" fmla="*/ 5040 w 11380"/>
              <a:gd name="T45" fmla="*/ 240 h 480"/>
              <a:gd name="T46" fmla="*/ 5880 w 11380"/>
              <a:gd name="T47" fmla="*/ 200 h 480"/>
              <a:gd name="T48" fmla="*/ 5640 w 11380"/>
              <a:gd name="T49" fmla="*/ 280 h 480"/>
              <a:gd name="T50" fmla="*/ 6200 w 11380"/>
              <a:gd name="T51" fmla="*/ 200 h 480"/>
              <a:gd name="T52" fmla="*/ 6440 w 11380"/>
              <a:gd name="T53" fmla="*/ 280 h 480"/>
              <a:gd name="T54" fmla="*/ 6200 w 11380"/>
              <a:gd name="T55" fmla="*/ 200 h 480"/>
              <a:gd name="T56" fmla="*/ 7040 w 11380"/>
              <a:gd name="T57" fmla="*/ 240 h 480"/>
              <a:gd name="T58" fmla="*/ 6720 w 11380"/>
              <a:gd name="T59" fmla="*/ 240 h 480"/>
              <a:gd name="T60" fmla="*/ 7560 w 11380"/>
              <a:gd name="T61" fmla="*/ 200 h 480"/>
              <a:gd name="T62" fmla="*/ 7320 w 11380"/>
              <a:gd name="T63" fmla="*/ 280 h 480"/>
              <a:gd name="T64" fmla="*/ 7880 w 11380"/>
              <a:gd name="T65" fmla="*/ 200 h 480"/>
              <a:gd name="T66" fmla="*/ 8120 w 11380"/>
              <a:gd name="T67" fmla="*/ 280 h 480"/>
              <a:gd name="T68" fmla="*/ 7880 w 11380"/>
              <a:gd name="T69" fmla="*/ 200 h 480"/>
              <a:gd name="T70" fmla="*/ 8720 w 11380"/>
              <a:gd name="T71" fmla="*/ 240 h 480"/>
              <a:gd name="T72" fmla="*/ 8400 w 11380"/>
              <a:gd name="T73" fmla="*/ 240 h 480"/>
              <a:gd name="T74" fmla="*/ 9240 w 11380"/>
              <a:gd name="T75" fmla="*/ 200 h 480"/>
              <a:gd name="T76" fmla="*/ 9000 w 11380"/>
              <a:gd name="T77" fmla="*/ 280 h 480"/>
              <a:gd name="T78" fmla="*/ 9560 w 11380"/>
              <a:gd name="T79" fmla="*/ 200 h 480"/>
              <a:gd name="T80" fmla="*/ 9800 w 11380"/>
              <a:gd name="T81" fmla="*/ 280 h 480"/>
              <a:gd name="T82" fmla="*/ 9560 w 11380"/>
              <a:gd name="T83" fmla="*/ 200 h 480"/>
              <a:gd name="T84" fmla="*/ 10400 w 11380"/>
              <a:gd name="T85" fmla="*/ 240 h 480"/>
              <a:gd name="T86" fmla="*/ 10080 w 11380"/>
              <a:gd name="T87" fmla="*/ 240 h 480"/>
              <a:gd name="T88" fmla="*/ 10920 w 11380"/>
              <a:gd name="T89" fmla="*/ 200 h 480"/>
              <a:gd name="T90" fmla="*/ 10680 w 11380"/>
              <a:gd name="T91" fmla="*/ 280 h 480"/>
              <a:gd name="T92" fmla="*/ 10900 w 11380"/>
              <a:gd name="T93" fmla="*/ 0 h 480"/>
              <a:gd name="T94" fmla="*/ 10900 w 11380"/>
              <a:gd name="T9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80" h="480">
                <a:moveTo>
                  <a:pt x="40" y="200"/>
                </a:moveTo>
                <a:lnTo>
                  <a:pt x="280" y="200"/>
                </a:lnTo>
                <a:cubicBezTo>
                  <a:pt x="303" y="200"/>
                  <a:pt x="320" y="218"/>
                  <a:pt x="320" y="240"/>
                </a:cubicBezTo>
                <a:cubicBezTo>
                  <a:pt x="320" y="263"/>
                  <a:pt x="303" y="280"/>
                  <a:pt x="280" y="280"/>
                </a:cubicBezTo>
                <a:lnTo>
                  <a:pt x="40" y="280"/>
                </a:lnTo>
                <a:cubicBezTo>
                  <a:pt x="18" y="280"/>
                  <a:pt x="0" y="263"/>
                  <a:pt x="0" y="240"/>
                </a:cubicBezTo>
                <a:cubicBezTo>
                  <a:pt x="0" y="218"/>
                  <a:pt x="18" y="200"/>
                  <a:pt x="40" y="200"/>
                </a:cubicBezTo>
                <a:close/>
                <a:moveTo>
                  <a:pt x="600" y="200"/>
                </a:moveTo>
                <a:lnTo>
                  <a:pt x="840" y="200"/>
                </a:lnTo>
                <a:cubicBezTo>
                  <a:pt x="863" y="200"/>
                  <a:pt x="880" y="218"/>
                  <a:pt x="880" y="240"/>
                </a:cubicBezTo>
                <a:cubicBezTo>
                  <a:pt x="880" y="263"/>
                  <a:pt x="863" y="280"/>
                  <a:pt x="840" y="280"/>
                </a:cubicBezTo>
                <a:lnTo>
                  <a:pt x="600" y="280"/>
                </a:lnTo>
                <a:cubicBezTo>
                  <a:pt x="578" y="280"/>
                  <a:pt x="560" y="263"/>
                  <a:pt x="560" y="240"/>
                </a:cubicBezTo>
                <a:cubicBezTo>
                  <a:pt x="560" y="218"/>
                  <a:pt x="578" y="200"/>
                  <a:pt x="600" y="200"/>
                </a:cubicBezTo>
                <a:close/>
                <a:moveTo>
                  <a:pt x="1160" y="200"/>
                </a:moveTo>
                <a:lnTo>
                  <a:pt x="1400" y="200"/>
                </a:lnTo>
                <a:cubicBezTo>
                  <a:pt x="1423" y="200"/>
                  <a:pt x="1440" y="218"/>
                  <a:pt x="1440" y="240"/>
                </a:cubicBezTo>
                <a:cubicBezTo>
                  <a:pt x="1440" y="263"/>
                  <a:pt x="1423" y="280"/>
                  <a:pt x="1400" y="280"/>
                </a:cubicBezTo>
                <a:lnTo>
                  <a:pt x="1160" y="280"/>
                </a:lnTo>
                <a:cubicBezTo>
                  <a:pt x="1138" y="280"/>
                  <a:pt x="1120" y="263"/>
                  <a:pt x="1120" y="240"/>
                </a:cubicBezTo>
                <a:cubicBezTo>
                  <a:pt x="1120" y="218"/>
                  <a:pt x="1138" y="200"/>
                  <a:pt x="1160" y="200"/>
                </a:cubicBezTo>
                <a:close/>
                <a:moveTo>
                  <a:pt x="1720" y="200"/>
                </a:moveTo>
                <a:lnTo>
                  <a:pt x="1960" y="200"/>
                </a:lnTo>
                <a:cubicBezTo>
                  <a:pt x="1983" y="200"/>
                  <a:pt x="2000" y="218"/>
                  <a:pt x="2000" y="240"/>
                </a:cubicBezTo>
                <a:cubicBezTo>
                  <a:pt x="2000" y="263"/>
                  <a:pt x="1983" y="280"/>
                  <a:pt x="1960" y="280"/>
                </a:cubicBezTo>
                <a:lnTo>
                  <a:pt x="1720" y="280"/>
                </a:lnTo>
                <a:cubicBezTo>
                  <a:pt x="1698" y="280"/>
                  <a:pt x="1680" y="263"/>
                  <a:pt x="1680" y="240"/>
                </a:cubicBezTo>
                <a:cubicBezTo>
                  <a:pt x="1680" y="218"/>
                  <a:pt x="1698" y="200"/>
                  <a:pt x="1720" y="200"/>
                </a:cubicBezTo>
                <a:close/>
                <a:moveTo>
                  <a:pt x="2280" y="200"/>
                </a:moveTo>
                <a:lnTo>
                  <a:pt x="2520" y="200"/>
                </a:lnTo>
                <a:cubicBezTo>
                  <a:pt x="2543" y="200"/>
                  <a:pt x="2560" y="218"/>
                  <a:pt x="2560" y="240"/>
                </a:cubicBezTo>
                <a:cubicBezTo>
                  <a:pt x="2560" y="263"/>
                  <a:pt x="2543" y="280"/>
                  <a:pt x="2520" y="280"/>
                </a:cubicBezTo>
                <a:lnTo>
                  <a:pt x="2280" y="280"/>
                </a:lnTo>
                <a:cubicBezTo>
                  <a:pt x="2258" y="280"/>
                  <a:pt x="2240" y="263"/>
                  <a:pt x="2240" y="240"/>
                </a:cubicBezTo>
                <a:cubicBezTo>
                  <a:pt x="2240" y="218"/>
                  <a:pt x="2258" y="200"/>
                  <a:pt x="2280" y="200"/>
                </a:cubicBezTo>
                <a:close/>
                <a:moveTo>
                  <a:pt x="2840" y="200"/>
                </a:moveTo>
                <a:lnTo>
                  <a:pt x="3080" y="200"/>
                </a:lnTo>
                <a:cubicBezTo>
                  <a:pt x="3103" y="200"/>
                  <a:pt x="3120" y="218"/>
                  <a:pt x="3120" y="240"/>
                </a:cubicBezTo>
                <a:cubicBezTo>
                  <a:pt x="3120" y="263"/>
                  <a:pt x="3103" y="280"/>
                  <a:pt x="3080" y="280"/>
                </a:cubicBezTo>
                <a:lnTo>
                  <a:pt x="2840" y="280"/>
                </a:lnTo>
                <a:cubicBezTo>
                  <a:pt x="2818" y="280"/>
                  <a:pt x="2800" y="263"/>
                  <a:pt x="2800" y="240"/>
                </a:cubicBezTo>
                <a:cubicBezTo>
                  <a:pt x="2800" y="218"/>
                  <a:pt x="2818" y="200"/>
                  <a:pt x="2840" y="200"/>
                </a:cubicBezTo>
                <a:close/>
                <a:moveTo>
                  <a:pt x="3400" y="200"/>
                </a:moveTo>
                <a:lnTo>
                  <a:pt x="3640" y="200"/>
                </a:lnTo>
                <a:cubicBezTo>
                  <a:pt x="3663" y="200"/>
                  <a:pt x="3680" y="218"/>
                  <a:pt x="3680" y="240"/>
                </a:cubicBezTo>
                <a:cubicBezTo>
                  <a:pt x="3680" y="263"/>
                  <a:pt x="3663" y="280"/>
                  <a:pt x="3640" y="280"/>
                </a:cubicBezTo>
                <a:lnTo>
                  <a:pt x="3400" y="280"/>
                </a:lnTo>
                <a:cubicBezTo>
                  <a:pt x="3378" y="280"/>
                  <a:pt x="3360" y="263"/>
                  <a:pt x="3360" y="240"/>
                </a:cubicBezTo>
                <a:cubicBezTo>
                  <a:pt x="3360" y="218"/>
                  <a:pt x="3378" y="200"/>
                  <a:pt x="3400" y="200"/>
                </a:cubicBezTo>
                <a:close/>
                <a:moveTo>
                  <a:pt x="3960" y="200"/>
                </a:moveTo>
                <a:lnTo>
                  <a:pt x="4200" y="200"/>
                </a:lnTo>
                <a:cubicBezTo>
                  <a:pt x="4223" y="200"/>
                  <a:pt x="4240" y="218"/>
                  <a:pt x="4240" y="240"/>
                </a:cubicBezTo>
                <a:cubicBezTo>
                  <a:pt x="4240" y="263"/>
                  <a:pt x="4223" y="280"/>
                  <a:pt x="4200" y="280"/>
                </a:cubicBezTo>
                <a:lnTo>
                  <a:pt x="3960" y="280"/>
                </a:lnTo>
                <a:cubicBezTo>
                  <a:pt x="3938" y="280"/>
                  <a:pt x="3920" y="263"/>
                  <a:pt x="3920" y="240"/>
                </a:cubicBezTo>
                <a:cubicBezTo>
                  <a:pt x="3920" y="218"/>
                  <a:pt x="3938" y="200"/>
                  <a:pt x="3960" y="200"/>
                </a:cubicBezTo>
                <a:close/>
                <a:moveTo>
                  <a:pt x="4520" y="200"/>
                </a:moveTo>
                <a:lnTo>
                  <a:pt x="4760" y="200"/>
                </a:lnTo>
                <a:cubicBezTo>
                  <a:pt x="4783" y="200"/>
                  <a:pt x="4800" y="218"/>
                  <a:pt x="4800" y="240"/>
                </a:cubicBezTo>
                <a:cubicBezTo>
                  <a:pt x="4800" y="263"/>
                  <a:pt x="4783" y="280"/>
                  <a:pt x="4760" y="280"/>
                </a:cubicBezTo>
                <a:lnTo>
                  <a:pt x="4520" y="280"/>
                </a:lnTo>
                <a:cubicBezTo>
                  <a:pt x="4498" y="280"/>
                  <a:pt x="4480" y="263"/>
                  <a:pt x="4480" y="240"/>
                </a:cubicBezTo>
                <a:cubicBezTo>
                  <a:pt x="4480" y="218"/>
                  <a:pt x="4498" y="200"/>
                  <a:pt x="4520" y="200"/>
                </a:cubicBezTo>
                <a:close/>
                <a:moveTo>
                  <a:pt x="5080" y="200"/>
                </a:moveTo>
                <a:lnTo>
                  <a:pt x="5320" y="200"/>
                </a:lnTo>
                <a:cubicBezTo>
                  <a:pt x="5343" y="200"/>
                  <a:pt x="5360" y="218"/>
                  <a:pt x="5360" y="240"/>
                </a:cubicBezTo>
                <a:cubicBezTo>
                  <a:pt x="5360" y="263"/>
                  <a:pt x="5343" y="280"/>
                  <a:pt x="5320" y="280"/>
                </a:cubicBezTo>
                <a:lnTo>
                  <a:pt x="5080" y="280"/>
                </a:lnTo>
                <a:cubicBezTo>
                  <a:pt x="5058" y="280"/>
                  <a:pt x="5040" y="263"/>
                  <a:pt x="5040" y="240"/>
                </a:cubicBezTo>
                <a:cubicBezTo>
                  <a:pt x="5040" y="218"/>
                  <a:pt x="5058" y="200"/>
                  <a:pt x="5080" y="200"/>
                </a:cubicBezTo>
                <a:close/>
                <a:moveTo>
                  <a:pt x="5640" y="200"/>
                </a:moveTo>
                <a:lnTo>
                  <a:pt x="5880" y="200"/>
                </a:lnTo>
                <a:cubicBezTo>
                  <a:pt x="5903" y="200"/>
                  <a:pt x="5920" y="218"/>
                  <a:pt x="5920" y="240"/>
                </a:cubicBezTo>
                <a:cubicBezTo>
                  <a:pt x="5920" y="263"/>
                  <a:pt x="5903" y="280"/>
                  <a:pt x="5880" y="280"/>
                </a:cubicBezTo>
                <a:lnTo>
                  <a:pt x="5640" y="280"/>
                </a:lnTo>
                <a:cubicBezTo>
                  <a:pt x="5618" y="280"/>
                  <a:pt x="5600" y="263"/>
                  <a:pt x="5600" y="240"/>
                </a:cubicBezTo>
                <a:cubicBezTo>
                  <a:pt x="5600" y="218"/>
                  <a:pt x="5618" y="200"/>
                  <a:pt x="5640" y="200"/>
                </a:cubicBezTo>
                <a:close/>
                <a:moveTo>
                  <a:pt x="6200" y="200"/>
                </a:moveTo>
                <a:lnTo>
                  <a:pt x="6440" y="200"/>
                </a:lnTo>
                <a:cubicBezTo>
                  <a:pt x="6463" y="200"/>
                  <a:pt x="6480" y="218"/>
                  <a:pt x="6480" y="240"/>
                </a:cubicBezTo>
                <a:cubicBezTo>
                  <a:pt x="6480" y="263"/>
                  <a:pt x="6463" y="280"/>
                  <a:pt x="6440" y="280"/>
                </a:cubicBezTo>
                <a:lnTo>
                  <a:pt x="6200" y="280"/>
                </a:lnTo>
                <a:cubicBezTo>
                  <a:pt x="6178" y="280"/>
                  <a:pt x="6160" y="263"/>
                  <a:pt x="6160" y="240"/>
                </a:cubicBezTo>
                <a:cubicBezTo>
                  <a:pt x="6160" y="218"/>
                  <a:pt x="6178" y="200"/>
                  <a:pt x="6200" y="200"/>
                </a:cubicBezTo>
                <a:close/>
                <a:moveTo>
                  <a:pt x="6760" y="200"/>
                </a:moveTo>
                <a:lnTo>
                  <a:pt x="7000" y="200"/>
                </a:lnTo>
                <a:cubicBezTo>
                  <a:pt x="7023" y="200"/>
                  <a:pt x="7040" y="218"/>
                  <a:pt x="7040" y="240"/>
                </a:cubicBezTo>
                <a:cubicBezTo>
                  <a:pt x="7040" y="263"/>
                  <a:pt x="7023" y="280"/>
                  <a:pt x="7000" y="280"/>
                </a:cubicBezTo>
                <a:lnTo>
                  <a:pt x="6760" y="280"/>
                </a:lnTo>
                <a:cubicBezTo>
                  <a:pt x="6738" y="280"/>
                  <a:pt x="6720" y="263"/>
                  <a:pt x="6720" y="240"/>
                </a:cubicBezTo>
                <a:cubicBezTo>
                  <a:pt x="6720" y="218"/>
                  <a:pt x="6738" y="200"/>
                  <a:pt x="6760" y="200"/>
                </a:cubicBezTo>
                <a:close/>
                <a:moveTo>
                  <a:pt x="7320" y="200"/>
                </a:moveTo>
                <a:lnTo>
                  <a:pt x="7560" y="200"/>
                </a:lnTo>
                <a:cubicBezTo>
                  <a:pt x="7583" y="200"/>
                  <a:pt x="7600" y="218"/>
                  <a:pt x="7600" y="240"/>
                </a:cubicBezTo>
                <a:cubicBezTo>
                  <a:pt x="7600" y="263"/>
                  <a:pt x="7583" y="280"/>
                  <a:pt x="7560" y="280"/>
                </a:cubicBezTo>
                <a:lnTo>
                  <a:pt x="7320" y="280"/>
                </a:lnTo>
                <a:cubicBezTo>
                  <a:pt x="7298" y="280"/>
                  <a:pt x="7280" y="263"/>
                  <a:pt x="7280" y="240"/>
                </a:cubicBezTo>
                <a:cubicBezTo>
                  <a:pt x="7280" y="218"/>
                  <a:pt x="7298" y="200"/>
                  <a:pt x="7320" y="200"/>
                </a:cubicBezTo>
                <a:close/>
                <a:moveTo>
                  <a:pt x="7880" y="200"/>
                </a:moveTo>
                <a:lnTo>
                  <a:pt x="8120" y="200"/>
                </a:lnTo>
                <a:cubicBezTo>
                  <a:pt x="8143" y="200"/>
                  <a:pt x="8160" y="218"/>
                  <a:pt x="8160" y="240"/>
                </a:cubicBezTo>
                <a:cubicBezTo>
                  <a:pt x="8160" y="263"/>
                  <a:pt x="8143" y="280"/>
                  <a:pt x="8120" y="280"/>
                </a:cubicBezTo>
                <a:lnTo>
                  <a:pt x="7880" y="280"/>
                </a:lnTo>
                <a:cubicBezTo>
                  <a:pt x="7858" y="280"/>
                  <a:pt x="7840" y="263"/>
                  <a:pt x="7840" y="240"/>
                </a:cubicBezTo>
                <a:cubicBezTo>
                  <a:pt x="7840" y="218"/>
                  <a:pt x="7858" y="200"/>
                  <a:pt x="7880" y="200"/>
                </a:cubicBezTo>
                <a:close/>
                <a:moveTo>
                  <a:pt x="8440" y="200"/>
                </a:moveTo>
                <a:lnTo>
                  <a:pt x="8680" y="200"/>
                </a:lnTo>
                <a:cubicBezTo>
                  <a:pt x="8703" y="200"/>
                  <a:pt x="8720" y="218"/>
                  <a:pt x="8720" y="240"/>
                </a:cubicBezTo>
                <a:cubicBezTo>
                  <a:pt x="8720" y="263"/>
                  <a:pt x="8703" y="280"/>
                  <a:pt x="8680" y="280"/>
                </a:cubicBezTo>
                <a:lnTo>
                  <a:pt x="8440" y="280"/>
                </a:lnTo>
                <a:cubicBezTo>
                  <a:pt x="8418" y="280"/>
                  <a:pt x="8400" y="263"/>
                  <a:pt x="8400" y="240"/>
                </a:cubicBezTo>
                <a:cubicBezTo>
                  <a:pt x="8400" y="218"/>
                  <a:pt x="8418" y="200"/>
                  <a:pt x="8440" y="200"/>
                </a:cubicBezTo>
                <a:close/>
                <a:moveTo>
                  <a:pt x="9000" y="200"/>
                </a:moveTo>
                <a:lnTo>
                  <a:pt x="9240" y="200"/>
                </a:lnTo>
                <a:cubicBezTo>
                  <a:pt x="9263" y="200"/>
                  <a:pt x="9280" y="218"/>
                  <a:pt x="9280" y="240"/>
                </a:cubicBezTo>
                <a:cubicBezTo>
                  <a:pt x="9280" y="263"/>
                  <a:pt x="9263" y="280"/>
                  <a:pt x="9240" y="280"/>
                </a:cubicBezTo>
                <a:lnTo>
                  <a:pt x="9000" y="280"/>
                </a:lnTo>
                <a:cubicBezTo>
                  <a:pt x="8978" y="280"/>
                  <a:pt x="8960" y="263"/>
                  <a:pt x="8960" y="240"/>
                </a:cubicBezTo>
                <a:cubicBezTo>
                  <a:pt x="8960" y="218"/>
                  <a:pt x="8978" y="200"/>
                  <a:pt x="9000" y="200"/>
                </a:cubicBezTo>
                <a:close/>
                <a:moveTo>
                  <a:pt x="9560" y="200"/>
                </a:moveTo>
                <a:lnTo>
                  <a:pt x="9800" y="200"/>
                </a:lnTo>
                <a:cubicBezTo>
                  <a:pt x="9823" y="200"/>
                  <a:pt x="9840" y="218"/>
                  <a:pt x="9840" y="240"/>
                </a:cubicBezTo>
                <a:cubicBezTo>
                  <a:pt x="9840" y="263"/>
                  <a:pt x="9823" y="280"/>
                  <a:pt x="9800" y="280"/>
                </a:cubicBezTo>
                <a:lnTo>
                  <a:pt x="9560" y="280"/>
                </a:lnTo>
                <a:cubicBezTo>
                  <a:pt x="9538" y="280"/>
                  <a:pt x="9520" y="263"/>
                  <a:pt x="9520" y="240"/>
                </a:cubicBezTo>
                <a:cubicBezTo>
                  <a:pt x="9520" y="218"/>
                  <a:pt x="9538" y="200"/>
                  <a:pt x="9560" y="200"/>
                </a:cubicBezTo>
                <a:close/>
                <a:moveTo>
                  <a:pt x="10120" y="200"/>
                </a:moveTo>
                <a:lnTo>
                  <a:pt x="10360" y="200"/>
                </a:lnTo>
                <a:cubicBezTo>
                  <a:pt x="10383" y="200"/>
                  <a:pt x="10400" y="218"/>
                  <a:pt x="10400" y="240"/>
                </a:cubicBezTo>
                <a:cubicBezTo>
                  <a:pt x="10400" y="263"/>
                  <a:pt x="10383" y="280"/>
                  <a:pt x="10360" y="280"/>
                </a:cubicBezTo>
                <a:lnTo>
                  <a:pt x="10120" y="280"/>
                </a:lnTo>
                <a:cubicBezTo>
                  <a:pt x="10098" y="280"/>
                  <a:pt x="10080" y="263"/>
                  <a:pt x="10080" y="240"/>
                </a:cubicBezTo>
                <a:cubicBezTo>
                  <a:pt x="10080" y="218"/>
                  <a:pt x="10098" y="200"/>
                  <a:pt x="10120" y="200"/>
                </a:cubicBezTo>
                <a:close/>
                <a:moveTo>
                  <a:pt x="10680" y="200"/>
                </a:moveTo>
                <a:lnTo>
                  <a:pt x="10920" y="200"/>
                </a:lnTo>
                <a:cubicBezTo>
                  <a:pt x="10943" y="200"/>
                  <a:pt x="10960" y="218"/>
                  <a:pt x="10960" y="240"/>
                </a:cubicBezTo>
                <a:cubicBezTo>
                  <a:pt x="10960" y="263"/>
                  <a:pt x="10943" y="280"/>
                  <a:pt x="10920" y="280"/>
                </a:cubicBezTo>
                <a:lnTo>
                  <a:pt x="10680" y="280"/>
                </a:lnTo>
                <a:cubicBezTo>
                  <a:pt x="10658" y="280"/>
                  <a:pt x="10640" y="263"/>
                  <a:pt x="10640" y="240"/>
                </a:cubicBezTo>
                <a:cubicBezTo>
                  <a:pt x="10640" y="218"/>
                  <a:pt x="10658" y="200"/>
                  <a:pt x="10680" y="200"/>
                </a:cubicBezTo>
                <a:close/>
                <a:moveTo>
                  <a:pt x="10900" y="0"/>
                </a:moveTo>
                <a:lnTo>
                  <a:pt x="11380" y="240"/>
                </a:lnTo>
                <a:lnTo>
                  <a:pt x="10900" y="480"/>
                </a:lnTo>
                <a:lnTo>
                  <a:pt x="10900" y="0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512035" name="Picture 35">
            <a:extLst>
              <a:ext uri="{FF2B5EF4-FFF2-40B4-BE49-F238E27FC236}">
                <a16:creationId xmlns:a16="http://schemas.microsoft.com/office/drawing/2014/main" id="{8F2BF848-5794-8C50-1684-1BB65CC7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08063"/>
            <a:ext cx="78486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6" name="Oval 36">
            <a:extLst>
              <a:ext uri="{FF2B5EF4-FFF2-40B4-BE49-F238E27FC236}">
                <a16:creationId xmlns:a16="http://schemas.microsoft.com/office/drawing/2014/main" id="{0A5B6D2A-7C5F-548E-EC1B-3C13E791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5111750"/>
            <a:ext cx="360362" cy="719138"/>
          </a:xfrm>
          <a:prstGeom prst="ellips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2038" name="Rectangle 38">
            <a:extLst>
              <a:ext uri="{FF2B5EF4-FFF2-40B4-BE49-F238E27FC236}">
                <a16:creationId xmlns:a16="http://schemas.microsoft.com/office/drawing/2014/main" id="{46553F91-EB50-31A0-7C03-032C1512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207000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Na+</a:t>
            </a:r>
            <a:endParaRPr lang="es-ES" altLang="es-PE" sz="2800"/>
          </a:p>
        </p:txBody>
      </p:sp>
      <p:sp>
        <p:nvSpPr>
          <p:cNvPr id="512039" name="Freeform 39">
            <a:extLst>
              <a:ext uri="{FF2B5EF4-FFF2-40B4-BE49-F238E27FC236}">
                <a16:creationId xmlns:a16="http://schemas.microsoft.com/office/drawing/2014/main" id="{BAF816D9-6BFC-C3A5-8366-6D91595C2496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1692275" y="5657850"/>
            <a:ext cx="438150" cy="76200"/>
          </a:xfrm>
          <a:custGeom>
            <a:avLst/>
            <a:gdLst>
              <a:gd name="T0" fmla="*/ 200 w 1380"/>
              <a:gd name="T1" fmla="*/ 100 h 240"/>
              <a:gd name="T2" fmla="*/ 1360 w 1380"/>
              <a:gd name="T3" fmla="*/ 100 h 240"/>
              <a:gd name="T4" fmla="*/ 1380 w 1380"/>
              <a:gd name="T5" fmla="*/ 120 h 240"/>
              <a:gd name="T6" fmla="*/ 1360 w 1380"/>
              <a:gd name="T7" fmla="*/ 140 h 240"/>
              <a:gd name="T8" fmla="*/ 200 w 1380"/>
              <a:gd name="T9" fmla="*/ 140 h 240"/>
              <a:gd name="T10" fmla="*/ 180 w 1380"/>
              <a:gd name="T11" fmla="*/ 120 h 240"/>
              <a:gd name="T12" fmla="*/ 200 w 1380"/>
              <a:gd name="T13" fmla="*/ 100 h 240"/>
              <a:gd name="T14" fmla="*/ 240 w 1380"/>
              <a:gd name="T15" fmla="*/ 240 h 240"/>
              <a:gd name="T16" fmla="*/ 0 w 1380"/>
              <a:gd name="T17" fmla="*/ 120 h 240"/>
              <a:gd name="T18" fmla="*/ 240 w 1380"/>
              <a:gd name="T19" fmla="*/ 0 h 240"/>
              <a:gd name="T20" fmla="*/ 240 w 1380"/>
              <a:gd name="T21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0" h="240">
                <a:moveTo>
                  <a:pt x="200" y="100"/>
                </a:moveTo>
                <a:lnTo>
                  <a:pt x="1360" y="100"/>
                </a:lnTo>
                <a:cubicBezTo>
                  <a:pt x="1372" y="100"/>
                  <a:pt x="1380" y="109"/>
                  <a:pt x="1380" y="120"/>
                </a:cubicBezTo>
                <a:cubicBezTo>
                  <a:pt x="1380" y="132"/>
                  <a:pt x="1372" y="140"/>
                  <a:pt x="1360" y="140"/>
                </a:cubicBezTo>
                <a:lnTo>
                  <a:pt x="200" y="140"/>
                </a:lnTo>
                <a:cubicBezTo>
                  <a:pt x="189" y="140"/>
                  <a:pt x="180" y="132"/>
                  <a:pt x="180" y="120"/>
                </a:cubicBezTo>
                <a:cubicBezTo>
                  <a:pt x="180" y="109"/>
                  <a:pt x="189" y="100"/>
                  <a:pt x="200" y="100"/>
                </a:cubicBezTo>
                <a:close/>
                <a:moveTo>
                  <a:pt x="240" y="240"/>
                </a:moveTo>
                <a:lnTo>
                  <a:pt x="0" y="120"/>
                </a:lnTo>
                <a:lnTo>
                  <a:pt x="240" y="0"/>
                </a:lnTo>
                <a:lnTo>
                  <a:pt x="240" y="240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12040" name="Rectangle 40">
            <a:extLst>
              <a:ext uri="{FF2B5EF4-FFF2-40B4-BE49-F238E27FC236}">
                <a16:creationId xmlns:a16="http://schemas.microsoft.com/office/drawing/2014/main" id="{DA073B35-23B9-218B-0B32-04574000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489575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K+</a:t>
            </a:r>
            <a:endParaRPr lang="es-ES" altLang="es-PE" sz="2800"/>
          </a:p>
        </p:txBody>
      </p:sp>
      <p:sp>
        <p:nvSpPr>
          <p:cNvPr id="512041" name="Oval 41">
            <a:extLst>
              <a:ext uri="{FF2B5EF4-FFF2-40B4-BE49-F238E27FC236}">
                <a16:creationId xmlns:a16="http://schemas.microsoft.com/office/drawing/2014/main" id="{442531A1-9F72-6084-EE33-89B7EB848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5111750"/>
            <a:ext cx="360362" cy="719138"/>
          </a:xfrm>
          <a:prstGeom prst="ellips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2042" name="Freeform 42">
            <a:extLst>
              <a:ext uri="{FF2B5EF4-FFF2-40B4-BE49-F238E27FC236}">
                <a16:creationId xmlns:a16="http://schemas.microsoft.com/office/drawing/2014/main" id="{D7278746-C85E-1DD1-C24B-9E1A3F3695AA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1692275" y="5300663"/>
            <a:ext cx="431800" cy="114300"/>
          </a:xfrm>
          <a:custGeom>
            <a:avLst/>
            <a:gdLst>
              <a:gd name="T0" fmla="*/ 0 w 272"/>
              <a:gd name="T1" fmla="*/ 24 h 72"/>
              <a:gd name="T2" fmla="*/ 212 w 272"/>
              <a:gd name="T3" fmla="*/ 24 h 72"/>
              <a:gd name="T4" fmla="*/ 212 w 272"/>
              <a:gd name="T5" fmla="*/ 48 h 72"/>
              <a:gd name="T6" fmla="*/ 0 w 272"/>
              <a:gd name="T7" fmla="*/ 48 h 72"/>
              <a:gd name="T8" fmla="*/ 0 w 272"/>
              <a:gd name="T9" fmla="*/ 24 h 72"/>
              <a:gd name="T10" fmla="*/ 200 w 272"/>
              <a:gd name="T11" fmla="*/ 0 h 72"/>
              <a:gd name="T12" fmla="*/ 272 w 272"/>
              <a:gd name="T13" fmla="*/ 36 h 72"/>
              <a:gd name="T14" fmla="*/ 200 w 272"/>
              <a:gd name="T15" fmla="*/ 72 h 72"/>
              <a:gd name="T16" fmla="*/ 200 w 272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" h="72">
                <a:moveTo>
                  <a:pt x="0" y="24"/>
                </a:moveTo>
                <a:lnTo>
                  <a:pt x="212" y="24"/>
                </a:lnTo>
                <a:lnTo>
                  <a:pt x="212" y="48"/>
                </a:lnTo>
                <a:lnTo>
                  <a:pt x="0" y="48"/>
                </a:lnTo>
                <a:lnTo>
                  <a:pt x="0" y="24"/>
                </a:lnTo>
                <a:close/>
                <a:moveTo>
                  <a:pt x="200" y="0"/>
                </a:moveTo>
                <a:lnTo>
                  <a:pt x="272" y="36"/>
                </a:lnTo>
                <a:lnTo>
                  <a:pt x="200" y="72"/>
                </a:lnTo>
                <a:lnTo>
                  <a:pt x="200" y="0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12043" name="Rectangle 43">
            <a:extLst>
              <a:ext uri="{FF2B5EF4-FFF2-40B4-BE49-F238E27FC236}">
                <a16:creationId xmlns:a16="http://schemas.microsoft.com/office/drawing/2014/main" id="{21B2059C-123F-2E44-DD0E-AF3C9B58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207000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Na+</a:t>
            </a:r>
            <a:endParaRPr lang="es-ES" altLang="es-PE" sz="2800"/>
          </a:p>
        </p:txBody>
      </p:sp>
      <p:sp>
        <p:nvSpPr>
          <p:cNvPr id="512045" name="Rectangle 45">
            <a:extLst>
              <a:ext uri="{FF2B5EF4-FFF2-40B4-BE49-F238E27FC236}">
                <a16:creationId xmlns:a16="http://schemas.microsoft.com/office/drawing/2014/main" id="{89363949-AA2D-D45E-023D-DB0148B6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489575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K+</a:t>
            </a:r>
            <a:endParaRPr lang="es-ES" altLang="es-PE" sz="2800"/>
          </a:p>
        </p:txBody>
      </p:sp>
      <p:sp>
        <p:nvSpPr>
          <p:cNvPr id="512046" name="Oval 46">
            <a:extLst>
              <a:ext uri="{FF2B5EF4-FFF2-40B4-BE49-F238E27FC236}">
                <a16:creationId xmlns:a16="http://schemas.microsoft.com/office/drawing/2014/main" id="{EB800D73-112D-4034-6F76-E3319A36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5111750"/>
            <a:ext cx="360362" cy="719138"/>
          </a:xfrm>
          <a:prstGeom prst="ellips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2047" name="Freeform 47">
            <a:extLst>
              <a:ext uri="{FF2B5EF4-FFF2-40B4-BE49-F238E27FC236}">
                <a16:creationId xmlns:a16="http://schemas.microsoft.com/office/drawing/2014/main" id="{E6F44C2A-49EF-4682-DD33-2162E5876080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563938" y="5300663"/>
            <a:ext cx="438150" cy="76200"/>
          </a:xfrm>
          <a:custGeom>
            <a:avLst/>
            <a:gdLst>
              <a:gd name="T0" fmla="*/ 20 w 1380"/>
              <a:gd name="T1" fmla="*/ 100 h 240"/>
              <a:gd name="T2" fmla="*/ 1180 w 1380"/>
              <a:gd name="T3" fmla="*/ 100 h 240"/>
              <a:gd name="T4" fmla="*/ 1200 w 1380"/>
              <a:gd name="T5" fmla="*/ 120 h 240"/>
              <a:gd name="T6" fmla="*/ 1180 w 1380"/>
              <a:gd name="T7" fmla="*/ 140 h 240"/>
              <a:gd name="T8" fmla="*/ 20 w 1380"/>
              <a:gd name="T9" fmla="*/ 140 h 240"/>
              <a:gd name="T10" fmla="*/ 0 w 1380"/>
              <a:gd name="T11" fmla="*/ 120 h 240"/>
              <a:gd name="T12" fmla="*/ 20 w 1380"/>
              <a:gd name="T13" fmla="*/ 100 h 240"/>
              <a:gd name="T14" fmla="*/ 1140 w 1380"/>
              <a:gd name="T15" fmla="*/ 0 h 240"/>
              <a:gd name="T16" fmla="*/ 1380 w 1380"/>
              <a:gd name="T17" fmla="*/ 120 h 240"/>
              <a:gd name="T18" fmla="*/ 1140 w 1380"/>
              <a:gd name="T19" fmla="*/ 240 h 240"/>
              <a:gd name="T20" fmla="*/ 1140 w 1380"/>
              <a:gd name="T2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0" h="240">
                <a:moveTo>
                  <a:pt x="20" y="100"/>
                </a:moveTo>
                <a:lnTo>
                  <a:pt x="1180" y="100"/>
                </a:lnTo>
                <a:cubicBezTo>
                  <a:pt x="1192" y="100"/>
                  <a:pt x="1200" y="109"/>
                  <a:pt x="1200" y="120"/>
                </a:cubicBezTo>
                <a:cubicBezTo>
                  <a:pt x="1200" y="132"/>
                  <a:pt x="1192" y="140"/>
                  <a:pt x="1180" y="140"/>
                </a:cubicBezTo>
                <a:lnTo>
                  <a:pt x="20" y="140"/>
                </a:lnTo>
                <a:cubicBezTo>
                  <a:pt x="9" y="140"/>
                  <a:pt x="0" y="132"/>
                  <a:pt x="0" y="120"/>
                </a:cubicBezTo>
                <a:cubicBezTo>
                  <a:pt x="0" y="109"/>
                  <a:pt x="9" y="100"/>
                  <a:pt x="20" y="100"/>
                </a:cubicBezTo>
                <a:close/>
                <a:moveTo>
                  <a:pt x="1140" y="0"/>
                </a:moveTo>
                <a:lnTo>
                  <a:pt x="1380" y="120"/>
                </a:lnTo>
                <a:lnTo>
                  <a:pt x="1140" y="240"/>
                </a:lnTo>
                <a:lnTo>
                  <a:pt x="1140" y="0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12048" name="Rectangle 48">
            <a:extLst>
              <a:ext uri="{FF2B5EF4-FFF2-40B4-BE49-F238E27FC236}">
                <a16:creationId xmlns:a16="http://schemas.microsoft.com/office/drawing/2014/main" id="{55DBBF61-CC96-EE7D-D51A-C60AD3A0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207000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Na+</a:t>
            </a:r>
            <a:endParaRPr lang="es-ES" altLang="es-PE" sz="2800"/>
          </a:p>
        </p:txBody>
      </p:sp>
      <p:sp>
        <p:nvSpPr>
          <p:cNvPr id="512050" name="Rectangle 50">
            <a:extLst>
              <a:ext uri="{FF2B5EF4-FFF2-40B4-BE49-F238E27FC236}">
                <a16:creationId xmlns:a16="http://schemas.microsoft.com/office/drawing/2014/main" id="{97E64126-D1F9-D6B1-58EF-62DFB701E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489575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K+</a:t>
            </a:r>
            <a:endParaRPr lang="es-ES" altLang="es-PE" sz="2800"/>
          </a:p>
        </p:txBody>
      </p:sp>
      <p:sp>
        <p:nvSpPr>
          <p:cNvPr id="512051" name="Oval 51">
            <a:extLst>
              <a:ext uri="{FF2B5EF4-FFF2-40B4-BE49-F238E27FC236}">
                <a16:creationId xmlns:a16="http://schemas.microsoft.com/office/drawing/2014/main" id="{95938C9B-0C9C-71FB-DC4F-304838FDD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5111750"/>
            <a:ext cx="360362" cy="719138"/>
          </a:xfrm>
          <a:prstGeom prst="ellips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2052" name="Freeform 52">
            <a:extLst>
              <a:ext uri="{FF2B5EF4-FFF2-40B4-BE49-F238E27FC236}">
                <a16:creationId xmlns:a16="http://schemas.microsoft.com/office/drawing/2014/main" id="{94CE2B1D-4405-A8C3-FD21-45773CDA667E}"/>
              </a:ext>
            </a:extLst>
          </p:cNvPr>
          <p:cNvSpPr>
            <a:spLocks noEditPoints="1"/>
          </p:cNvSpPr>
          <p:nvPr/>
        </p:nvSpPr>
        <p:spPr bwMode="auto">
          <a:xfrm rot="285818">
            <a:off x="2700338" y="6781800"/>
            <a:ext cx="438150" cy="76200"/>
          </a:xfrm>
          <a:custGeom>
            <a:avLst/>
            <a:gdLst>
              <a:gd name="T0" fmla="*/ 20 w 1380"/>
              <a:gd name="T1" fmla="*/ 100 h 240"/>
              <a:gd name="T2" fmla="*/ 1180 w 1380"/>
              <a:gd name="T3" fmla="*/ 100 h 240"/>
              <a:gd name="T4" fmla="*/ 1200 w 1380"/>
              <a:gd name="T5" fmla="*/ 120 h 240"/>
              <a:gd name="T6" fmla="*/ 1180 w 1380"/>
              <a:gd name="T7" fmla="*/ 140 h 240"/>
              <a:gd name="T8" fmla="*/ 20 w 1380"/>
              <a:gd name="T9" fmla="*/ 140 h 240"/>
              <a:gd name="T10" fmla="*/ 0 w 1380"/>
              <a:gd name="T11" fmla="*/ 120 h 240"/>
              <a:gd name="T12" fmla="*/ 20 w 1380"/>
              <a:gd name="T13" fmla="*/ 100 h 240"/>
              <a:gd name="T14" fmla="*/ 1140 w 1380"/>
              <a:gd name="T15" fmla="*/ 0 h 240"/>
              <a:gd name="T16" fmla="*/ 1380 w 1380"/>
              <a:gd name="T17" fmla="*/ 120 h 240"/>
              <a:gd name="T18" fmla="*/ 1140 w 1380"/>
              <a:gd name="T19" fmla="*/ 240 h 240"/>
              <a:gd name="T20" fmla="*/ 1140 w 1380"/>
              <a:gd name="T2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0" h="240">
                <a:moveTo>
                  <a:pt x="20" y="100"/>
                </a:moveTo>
                <a:lnTo>
                  <a:pt x="1180" y="100"/>
                </a:lnTo>
                <a:cubicBezTo>
                  <a:pt x="1192" y="100"/>
                  <a:pt x="1200" y="109"/>
                  <a:pt x="1200" y="120"/>
                </a:cubicBezTo>
                <a:cubicBezTo>
                  <a:pt x="1200" y="132"/>
                  <a:pt x="1192" y="140"/>
                  <a:pt x="1180" y="140"/>
                </a:cubicBezTo>
                <a:lnTo>
                  <a:pt x="20" y="140"/>
                </a:lnTo>
                <a:cubicBezTo>
                  <a:pt x="9" y="140"/>
                  <a:pt x="0" y="132"/>
                  <a:pt x="0" y="120"/>
                </a:cubicBezTo>
                <a:cubicBezTo>
                  <a:pt x="0" y="109"/>
                  <a:pt x="9" y="100"/>
                  <a:pt x="20" y="100"/>
                </a:cubicBezTo>
                <a:close/>
                <a:moveTo>
                  <a:pt x="1140" y="0"/>
                </a:moveTo>
                <a:lnTo>
                  <a:pt x="1380" y="120"/>
                </a:lnTo>
                <a:lnTo>
                  <a:pt x="1140" y="240"/>
                </a:lnTo>
                <a:lnTo>
                  <a:pt x="1140" y="0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12053" name="Rectangle 53">
            <a:extLst>
              <a:ext uri="{FF2B5EF4-FFF2-40B4-BE49-F238E27FC236}">
                <a16:creationId xmlns:a16="http://schemas.microsoft.com/office/drawing/2014/main" id="{F336C463-0C1C-5C7A-7676-7B0729D7B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207000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Na+</a:t>
            </a:r>
            <a:endParaRPr lang="es-ES" altLang="es-PE" sz="2800"/>
          </a:p>
        </p:txBody>
      </p:sp>
      <p:sp>
        <p:nvSpPr>
          <p:cNvPr id="512054" name="Freeform 54">
            <a:extLst>
              <a:ext uri="{FF2B5EF4-FFF2-40B4-BE49-F238E27FC236}">
                <a16:creationId xmlns:a16="http://schemas.microsoft.com/office/drawing/2014/main" id="{4F7801CC-6308-4E55-E99B-C25AC237EE0E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563938" y="5589588"/>
            <a:ext cx="431800" cy="114300"/>
          </a:xfrm>
          <a:custGeom>
            <a:avLst/>
            <a:gdLst>
              <a:gd name="T0" fmla="*/ 60 w 272"/>
              <a:gd name="T1" fmla="*/ 24 h 72"/>
              <a:gd name="T2" fmla="*/ 272 w 272"/>
              <a:gd name="T3" fmla="*/ 24 h 72"/>
              <a:gd name="T4" fmla="*/ 272 w 272"/>
              <a:gd name="T5" fmla="*/ 48 h 72"/>
              <a:gd name="T6" fmla="*/ 60 w 272"/>
              <a:gd name="T7" fmla="*/ 48 h 72"/>
              <a:gd name="T8" fmla="*/ 60 w 272"/>
              <a:gd name="T9" fmla="*/ 24 h 72"/>
              <a:gd name="T10" fmla="*/ 72 w 272"/>
              <a:gd name="T11" fmla="*/ 72 h 72"/>
              <a:gd name="T12" fmla="*/ 0 w 272"/>
              <a:gd name="T13" fmla="*/ 36 h 72"/>
              <a:gd name="T14" fmla="*/ 72 w 272"/>
              <a:gd name="T15" fmla="*/ 0 h 72"/>
              <a:gd name="T16" fmla="*/ 72 w 272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" h="72">
                <a:moveTo>
                  <a:pt x="60" y="24"/>
                </a:moveTo>
                <a:lnTo>
                  <a:pt x="272" y="24"/>
                </a:lnTo>
                <a:lnTo>
                  <a:pt x="272" y="48"/>
                </a:lnTo>
                <a:lnTo>
                  <a:pt x="60" y="48"/>
                </a:lnTo>
                <a:lnTo>
                  <a:pt x="60" y="24"/>
                </a:lnTo>
                <a:close/>
                <a:moveTo>
                  <a:pt x="72" y="72"/>
                </a:moveTo>
                <a:lnTo>
                  <a:pt x="0" y="36"/>
                </a:lnTo>
                <a:lnTo>
                  <a:pt x="72" y="0"/>
                </a:lnTo>
                <a:lnTo>
                  <a:pt x="72" y="7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12055" name="Rectangle 55">
            <a:extLst>
              <a:ext uri="{FF2B5EF4-FFF2-40B4-BE49-F238E27FC236}">
                <a16:creationId xmlns:a16="http://schemas.microsoft.com/office/drawing/2014/main" id="{C1A693DD-C90F-79E1-923D-38236A41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489575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altLang="es-PE" sz="2400">
                <a:solidFill>
                  <a:srgbClr val="000000"/>
                </a:solidFill>
              </a:rPr>
              <a:t>K+</a:t>
            </a:r>
            <a:endParaRPr lang="es-ES" altLang="es-PE" sz="2800"/>
          </a:p>
        </p:txBody>
      </p:sp>
      <p:sp>
        <p:nvSpPr>
          <p:cNvPr id="512056" name="Freeform 56">
            <a:extLst>
              <a:ext uri="{FF2B5EF4-FFF2-40B4-BE49-F238E27FC236}">
                <a16:creationId xmlns:a16="http://schemas.microsoft.com/office/drawing/2014/main" id="{0355DB19-45E2-53BF-B6B9-410D7676E58E}"/>
              </a:ext>
            </a:extLst>
          </p:cNvPr>
          <p:cNvSpPr>
            <a:spLocks noEditPoints="1"/>
          </p:cNvSpPr>
          <p:nvPr/>
        </p:nvSpPr>
        <p:spPr bwMode="auto">
          <a:xfrm>
            <a:off x="1138238" y="3778250"/>
            <a:ext cx="1806575" cy="76200"/>
          </a:xfrm>
          <a:custGeom>
            <a:avLst/>
            <a:gdLst>
              <a:gd name="T0" fmla="*/ 320 w 11380"/>
              <a:gd name="T1" fmla="*/ 240 h 480"/>
              <a:gd name="T2" fmla="*/ 0 w 11380"/>
              <a:gd name="T3" fmla="*/ 240 h 480"/>
              <a:gd name="T4" fmla="*/ 840 w 11380"/>
              <a:gd name="T5" fmla="*/ 200 h 480"/>
              <a:gd name="T6" fmla="*/ 600 w 11380"/>
              <a:gd name="T7" fmla="*/ 280 h 480"/>
              <a:gd name="T8" fmla="*/ 1160 w 11380"/>
              <a:gd name="T9" fmla="*/ 200 h 480"/>
              <a:gd name="T10" fmla="*/ 1400 w 11380"/>
              <a:gd name="T11" fmla="*/ 280 h 480"/>
              <a:gd name="T12" fmla="*/ 1160 w 11380"/>
              <a:gd name="T13" fmla="*/ 200 h 480"/>
              <a:gd name="T14" fmla="*/ 2000 w 11380"/>
              <a:gd name="T15" fmla="*/ 240 h 480"/>
              <a:gd name="T16" fmla="*/ 1680 w 11380"/>
              <a:gd name="T17" fmla="*/ 240 h 480"/>
              <a:gd name="T18" fmla="*/ 2520 w 11380"/>
              <a:gd name="T19" fmla="*/ 200 h 480"/>
              <a:gd name="T20" fmla="*/ 2280 w 11380"/>
              <a:gd name="T21" fmla="*/ 280 h 480"/>
              <a:gd name="T22" fmla="*/ 2840 w 11380"/>
              <a:gd name="T23" fmla="*/ 200 h 480"/>
              <a:gd name="T24" fmla="*/ 3080 w 11380"/>
              <a:gd name="T25" fmla="*/ 280 h 480"/>
              <a:gd name="T26" fmla="*/ 2840 w 11380"/>
              <a:gd name="T27" fmla="*/ 200 h 480"/>
              <a:gd name="T28" fmla="*/ 3680 w 11380"/>
              <a:gd name="T29" fmla="*/ 240 h 480"/>
              <a:gd name="T30" fmla="*/ 3360 w 11380"/>
              <a:gd name="T31" fmla="*/ 240 h 480"/>
              <a:gd name="T32" fmla="*/ 4200 w 11380"/>
              <a:gd name="T33" fmla="*/ 200 h 480"/>
              <a:gd name="T34" fmla="*/ 3960 w 11380"/>
              <a:gd name="T35" fmla="*/ 280 h 480"/>
              <a:gd name="T36" fmla="*/ 4520 w 11380"/>
              <a:gd name="T37" fmla="*/ 200 h 480"/>
              <a:gd name="T38" fmla="*/ 4760 w 11380"/>
              <a:gd name="T39" fmla="*/ 280 h 480"/>
              <a:gd name="T40" fmla="*/ 4520 w 11380"/>
              <a:gd name="T41" fmla="*/ 200 h 480"/>
              <a:gd name="T42" fmla="*/ 5360 w 11380"/>
              <a:gd name="T43" fmla="*/ 240 h 480"/>
              <a:gd name="T44" fmla="*/ 5040 w 11380"/>
              <a:gd name="T45" fmla="*/ 240 h 480"/>
              <a:gd name="T46" fmla="*/ 5880 w 11380"/>
              <a:gd name="T47" fmla="*/ 200 h 480"/>
              <a:gd name="T48" fmla="*/ 5640 w 11380"/>
              <a:gd name="T49" fmla="*/ 280 h 480"/>
              <a:gd name="T50" fmla="*/ 6200 w 11380"/>
              <a:gd name="T51" fmla="*/ 200 h 480"/>
              <a:gd name="T52" fmla="*/ 6440 w 11380"/>
              <a:gd name="T53" fmla="*/ 280 h 480"/>
              <a:gd name="T54" fmla="*/ 6200 w 11380"/>
              <a:gd name="T55" fmla="*/ 200 h 480"/>
              <a:gd name="T56" fmla="*/ 7040 w 11380"/>
              <a:gd name="T57" fmla="*/ 240 h 480"/>
              <a:gd name="T58" fmla="*/ 6720 w 11380"/>
              <a:gd name="T59" fmla="*/ 240 h 480"/>
              <a:gd name="T60" fmla="*/ 7560 w 11380"/>
              <a:gd name="T61" fmla="*/ 200 h 480"/>
              <a:gd name="T62" fmla="*/ 7320 w 11380"/>
              <a:gd name="T63" fmla="*/ 280 h 480"/>
              <a:gd name="T64" fmla="*/ 7880 w 11380"/>
              <a:gd name="T65" fmla="*/ 200 h 480"/>
              <a:gd name="T66" fmla="*/ 8120 w 11380"/>
              <a:gd name="T67" fmla="*/ 280 h 480"/>
              <a:gd name="T68" fmla="*/ 7880 w 11380"/>
              <a:gd name="T69" fmla="*/ 200 h 480"/>
              <a:gd name="T70" fmla="*/ 8720 w 11380"/>
              <a:gd name="T71" fmla="*/ 240 h 480"/>
              <a:gd name="T72" fmla="*/ 8400 w 11380"/>
              <a:gd name="T73" fmla="*/ 240 h 480"/>
              <a:gd name="T74" fmla="*/ 9240 w 11380"/>
              <a:gd name="T75" fmla="*/ 200 h 480"/>
              <a:gd name="T76" fmla="*/ 9000 w 11380"/>
              <a:gd name="T77" fmla="*/ 280 h 480"/>
              <a:gd name="T78" fmla="*/ 9560 w 11380"/>
              <a:gd name="T79" fmla="*/ 200 h 480"/>
              <a:gd name="T80" fmla="*/ 9800 w 11380"/>
              <a:gd name="T81" fmla="*/ 280 h 480"/>
              <a:gd name="T82" fmla="*/ 9560 w 11380"/>
              <a:gd name="T83" fmla="*/ 200 h 480"/>
              <a:gd name="T84" fmla="*/ 10400 w 11380"/>
              <a:gd name="T85" fmla="*/ 240 h 480"/>
              <a:gd name="T86" fmla="*/ 10080 w 11380"/>
              <a:gd name="T87" fmla="*/ 240 h 480"/>
              <a:gd name="T88" fmla="*/ 10920 w 11380"/>
              <a:gd name="T89" fmla="*/ 200 h 480"/>
              <a:gd name="T90" fmla="*/ 10680 w 11380"/>
              <a:gd name="T91" fmla="*/ 280 h 480"/>
              <a:gd name="T92" fmla="*/ 10900 w 11380"/>
              <a:gd name="T93" fmla="*/ 0 h 480"/>
              <a:gd name="T94" fmla="*/ 10900 w 11380"/>
              <a:gd name="T9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80" h="480">
                <a:moveTo>
                  <a:pt x="40" y="200"/>
                </a:moveTo>
                <a:lnTo>
                  <a:pt x="280" y="200"/>
                </a:lnTo>
                <a:cubicBezTo>
                  <a:pt x="303" y="200"/>
                  <a:pt x="320" y="218"/>
                  <a:pt x="320" y="240"/>
                </a:cubicBezTo>
                <a:cubicBezTo>
                  <a:pt x="320" y="263"/>
                  <a:pt x="303" y="280"/>
                  <a:pt x="280" y="280"/>
                </a:cubicBezTo>
                <a:lnTo>
                  <a:pt x="40" y="280"/>
                </a:lnTo>
                <a:cubicBezTo>
                  <a:pt x="18" y="280"/>
                  <a:pt x="0" y="263"/>
                  <a:pt x="0" y="240"/>
                </a:cubicBezTo>
                <a:cubicBezTo>
                  <a:pt x="0" y="218"/>
                  <a:pt x="18" y="200"/>
                  <a:pt x="40" y="200"/>
                </a:cubicBezTo>
                <a:close/>
                <a:moveTo>
                  <a:pt x="600" y="200"/>
                </a:moveTo>
                <a:lnTo>
                  <a:pt x="840" y="200"/>
                </a:lnTo>
                <a:cubicBezTo>
                  <a:pt x="863" y="200"/>
                  <a:pt x="880" y="218"/>
                  <a:pt x="880" y="240"/>
                </a:cubicBezTo>
                <a:cubicBezTo>
                  <a:pt x="880" y="263"/>
                  <a:pt x="863" y="280"/>
                  <a:pt x="840" y="280"/>
                </a:cubicBezTo>
                <a:lnTo>
                  <a:pt x="600" y="280"/>
                </a:lnTo>
                <a:cubicBezTo>
                  <a:pt x="578" y="280"/>
                  <a:pt x="560" y="263"/>
                  <a:pt x="560" y="240"/>
                </a:cubicBezTo>
                <a:cubicBezTo>
                  <a:pt x="560" y="218"/>
                  <a:pt x="578" y="200"/>
                  <a:pt x="600" y="200"/>
                </a:cubicBezTo>
                <a:close/>
                <a:moveTo>
                  <a:pt x="1160" y="200"/>
                </a:moveTo>
                <a:lnTo>
                  <a:pt x="1400" y="200"/>
                </a:lnTo>
                <a:cubicBezTo>
                  <a:pt x="1423" y="200"/>
                  <a:pt x="1440" y="218"/>
                  <a:pt x="1440" y="240"/>
                </a:cubicBezTo>
                <a:cubicBezTo>
                  <a:pt x="1440" y="263"/>
                  <a:pt x="1423" y="280"/>
                  <a:pt x="1400" y="280"/>
                </a:cubicBezTo>
                <a:lnTo>
                  <a:pt x="1160" y="280"/>
                </a:lnTo>
                <a:cubicBezTo>
                  <a:pt x="1138" y="280"/>
                  <a:pt x="1120" y="263"/>
                  <a:pt x="1120" y="240"/>
                </a:cubicBezTo>
                <a:cubicBezTo>
                  <a:pt x="1120" y="218"/>
                  <a:pt x="1138" y="200"/>
                  <a:pt x="1160" y="200"/>
                </a:cubicBezTo>
                <a:close/>
                <a:moveTo>
                  <a:pt x="1720" y="200"/>
                </a:moveTo>
                <a:lnTo>
                  <a:pt x="1960" y="200"/>
                </a:lnTo>
                <a:cubicBezTo>
                  <a:pt x="1983" y="200"/>
                  <a:pt x="2000" y="218"/>
                  <a:pt x="2000" y="240"/>
                </a:cubicBezTo>
                <a:cubicBezTo>
                  <a:pt x="2000" y="263"/>
                  <a:pt x="1983" y="280"/>
                  <a:pt x="1960" y="280"/>
                </a:cubicBezTo>
                <a:lnTo>
                  <a:pt x="1720" y="280"/>
                </a:lnTo>
                <a:cubicBezTo>
                  <a:pt x="1698" y="280"/>
                  <a:pt x="1680" y="263"/>
                  <a:pt x="1680" y="240"/>
                </a:cubicBezTo>
                <a:cubicBezTo>
                  <a:pt x="1680" y="218"/>
                  <a:pt x="1698" y="200"/>
                  <a:pt x="1720" y="200"/>
                </a:cubicBezTo>
                <a:close/>
                <a:moveTo>
                  <a:pt x="2280" y="200"/>
                </a:moveTo>
                <a:lnTo>
                  <a:pt x="2520" y="200"/>
                </a:lnTo>
                <a:cubicBezTo>
                  <a:pt x="2543" y="200"/>
                  <a:pt x="2560" y="218"/>
                  <a:pt x="2560" y="240"/>
                </a:cubicBezTo>
                <a:cubicBezTo>
                  <a:pt x="2560" y="263"/>
                  <a:pt x="2543" y="280"/>
                  <a:pt x="2520" y="280"/>
                </a:cubicBezTo>
                <a:lnTo>
                  <a:pt x="2280" y="280"/>
                </a:lnTo>
                <a:cubicBezTo>
                  <a:pt x="2258" y="280"/>
                  <a:pt x="2240" y="263"/>
                  <a:pt x="2240" y="240"/>
                </a:cubicBezTo>
                <a:cubicBezTo>
                  <a:pt x="2240" y="218"/>
                  <a:pt x="2258" y="200"/>
                  <a:pt x="2280" y="200"/>
                </a:cubicBezTo>
                <a:close/>
                <a:moveTo>
                  <a:pt x="2840" y="200"/>
                </a:moveTo>
                <a:lnTo>
                  <a:pt x="3080" y="200"/>
                </a:lnTo>
                <a:cubicBezTo>
                  <a:pt x="3103" y="200"/>
                  <a:pt x="3120" y="218"/>
                  <a:pt x="3120" y="240"/>
                </a:cubicBezTo>
                <a:cubicBezTo>
                  <a:pt x="3120" y="263"/>
                  <a:pt x="3103" y="280"/>
                  <a:pt x="3080" y="280"/>
                </a:cubicBezTo>
                <a:lnTo>
                  <a:pt x="2840" y="280"/>
                </a:lnTo>
                <a:cubicBezTo>
                  <a:pt x="2818" y="280"/>
                  <a:pt x="2800" y="263"/>
                  <a:pt x="2800" y="240"/>
                </a:cubicBezTo>
                <a:cubicBezTo>
                  <a:pt x="2800" y="218"/>
                  <a:pt x="2818" y="200"/>
                  <a:pt x="2840" y="200"/>
                </a:cubicBezTo>
                <a:close/>
                <a:moveTo>
                  <a:pt x="3400" y="200"/>
                </a:moveTo>
                <a:lnTo>
                  <a:pt x="3640" y="200"/>
                </a:lnTo>
                <a:cubicBezTo>
                  <a:pt x="3663" y="200"/>
                  <a:pt x="3680" y="218"/>
                  <a:pt x="3680" y="240"/>
                </a:cubicBezTo>
                <a:cubicBezTo>
                  <a:pt x="3680" y="263"/>
                  <a:pt x="3663" y="280"/>
                  <a:pt x="3640" y="280"/>
                </a:cubicBezTo>
                <a:lnTo>
                  <a:pt x="3400" y="280"/>
                </a:lnTo>
                <a:cubicBezTo>
                  <a:pt x="3378" y="280"/>
                  <a:pt x="3360" y="263"/>
                  <a:pt x="3360" y="240"/>
                </a:cubicBezTo>
                <a:cubicBezTo>
                  <a:pt x="3360" y="218"/>
                  <a:pt x="3378" y="200"/>
                  <a:pt x="3400" y="200"/>
                </a:cubicBezTo>
                <a:close/>
                <a:moveTo>
                  <a:pt x="3960" y="200"/>
                </a:moveTo>
                <a:lnTo>
                  <a:pt x="4200" y="200"/>
                </a:lnTo>
                <a:cubicBezTo>
                  <a:pt x="4223" y="200"/>
                  <a:pt x="4240" y="218"/>
                  <a:pt x="4240" y="240"/>
                </a:cubicBezTo>
                <a:cubicBezTo>
                  <a:pt x="4240" y="263"/>
                  <a:pt x="4223" y="280"/>
                  <a:pt x="4200" y="280"/>
                </a:cubicBezTo>
                <a:lnTo>
                  <a:pt x="3960" y="280"/>
                </a:lnTo>
                <a:cubicBezTo>
                  <a:pt x="3938" y="280"/>
                  <a:pt x="3920" y="263"/>
                  <a:pt x="3920" y="240"/>
                </a:cubicBezTo>
                <a:cubicBezTo>
                  <a:pt x="3920" y="218"/>
                  <a:pt x="3938" y="200"/>
                  <a:pt x="3960" y="200"/>
                </a:cubicBezTo>
                <a:close/>
                <a:moveTo>
                  <a:pt x="4520" y="200"/>
                </a:moveTo>
                <a:lnTo>
                  <a:pt x="4760" y="200"/>
                </a:lnTo>
                <a:cubicBezTo>
                  <a:pt x="4783" y="200"/>
                  <a:pt x="4800" y="218"/>
                  <a:pt x="4800" y="240"/>
                </a:cubicBezTo>
                <a:cubicBezTo>
                  <a:pt x="4800" y="263"/>
                  <a:pt x="4783" y="280"/>
                  <a:pt x="4760" y="280"/>
                </a:cubicBezTo>
                <a:lnTo>
                  <a:pt x="4520" y="280"/>
                </a:lnTo>
                <a:cubicBezTo>
                  <a:pt x="4498" y="280"/>
                  <a:pt x="4480" y="263"/>
                  <a:pt x="4480" y="240"/>
                </a:cubicBezTo>
                <a:cubicBezTo>
                  <a:pt x="4480" y="218"/>
                  <a:pt x="4498" y="200"/>
                  <a:pt x="4520" y="200"/>
                </a:cubicBezTo>
                <a:close/>
                <a:moveTo>
                  <a:pt x="5080" y="200"/>
                </a:moveTo>
                <a:lnTo>
                  <a:pt x="5320" y="200"/>
                </a:lnTo>
                <a:cubicBezTo>
                  <a:pt x="5343" y="200"/>
                  <a:pt x="5360" y="218"/>
                  <a:pt x="5360" y="240"/>
                </a:cubicBezTo>
                <a:cubicBezTo>
                  <a:pt x="5360" y="263"/>
                  <a:pt x="5343" y="280"/>
                  <a:pt x="5320" y="280"/>
                </a:cubicBezTo>
                <a:lnTo>
                  <a:pt x="5080" y="280"/>
                </a:lnTo>
                <a:cubicBezTo>
                  <a:pt x="5058" y="280"/>
                  <a:pt x="5040" y="263"/>
                  <a:pt x="5040" y="240"/>
                </a:cubicBezTo>
                <a:cubicBezTo>
                  <a:pt x="5040" y="218"/>
                  <a:pt x="5058" y="200"/>
                  <a:pt x="5080" y="200"/>
                </a:cubicBezTo>
                <a:close/>
                <a:moveTo>
                  <a:pt x="5640" y="200"/>
                </a:moveTo>
                <a:lnTo>
                  <a:pt x="5880" y="200"/>
                </a:lnTo>
                <a:cubicBezTo>
                  <a:pt x="5903" y="200"/>
                  <a:pt x="5920" y="218"/>
                  <a:pt x="5920" y="240"/>
                </a:cubicBezTo>
                <a:cubicBezTo>
                  <a:pt x="5920" y="263"/>
                  <a:pt x="5903" y="280"/>
                  <a:pt x="5880" y="280"/>
                </a:cubicBezTo>
                <a:lnTo>
                  <a:pt x="5640" y="280"/>
                </a:lnTo>
                <a:cubicBezTo>
                  <a:pt x="5618" y="280"/>
                  <a:pt x="5600" y="263"/>
                  <a:pt x="5600" y="240"/>
                </a:cubicBezTo>
                <a:cubicBezTo>
                  <a:pt x="5600" y="218"/>
                  <a:pt x="5618" y="200"/>
                  <a:pt x="5640" y="200"/>
                </a:cubicBezTo>
                <a:close/>
                <a:moveTo>
                  <a:pt x="6200" y="200"/>
                </a:moveTo>
                <a:lnTo>
                  <a:pt x="6440" y="200"/>
                </a:lnTo>
                <a:cubicBezTo>
                  <a:pt x="6463" y="200"/>
                  <a:pt x="6480" y="218"/>
                  <a:pt x="6480" y="240"/>
                </a:cubicBezTo>
                <a:cubicBezTo>
                  <a:pt x="6480" y="263"/>
                  <a:pt x="6463" y="280"/>
                  <a:pt x="6440" y="280"/>
                </a:cubicBezTo>
                <a:lnTo>
                  <a:pt x="6200" y="280"/>
                </a:lnTo>
                <a:cubicBezTo>
                  <a:pt x="6178" y="280"/>
                  <a:pt x="6160" y="263"/>
                  <a:pt x="6160" y="240"/>
                </a:cubicBezTo>
                <a:cubicBezTo>
                  <a:pt x="6160" y="218"/>
                  <a:pt x="6178" y="200"/>
                  <a:pt x="6200" y="200"/>
                </a:cubicBezTo>
                <a:close/>
                <a:moveTo>
                  <a:pt x="6760" y="200"/>
                </a:moveTo>
                <a:lnTo>
                  <a:pt x="7000" y="200"/>
                </a:lnTo>
                <a:cubicBezTo>
                  <a:pt x="7023" y="200"/>
                  <a:pt x="7040" y="218"/>
                  <a:pt x="7040" y="240"/>
                </a:cubicBezTo>
                <a:cubicBezTo>
                  <a:pt x="7040" y="263"/>
                  <a:pt x="7023" y="280"/>
                  <a:pt x="7000" y="280"/>
                </a:cubicBezTo>
                <a:lnTo>
                  <a:pt x="6760" y="280"/>
                </a:lnTo>
                <a:cubicBezTo>
                  <a:pt x="6738" y="280"/>
                  <a:pt x="6720" y="263"/>
                  <a:pt x="6720" y="240"/>
                </a:cubicBezTo>
                <a:cubicBezTo>
                  <a:pt x="6720" y="218"/>
                  <a:pt x="6738" y="200"/>
                  <a:pt x="6760" y="200"/>
                </a:cubicBezTo>
                <a:close/>
                <a:moveTo>
                  <a:pt x="7320" y="200"/>
                </a:moveTo>
                <a:lnTo>
                  <a:pt x="7560" y="200"/>
                </a:lnTo>
                <a:cubicBezTo>
                  <a:pt x="7583" y="200"/>
                  <a:pt x="7600" y="218"/>
                  <a:pt x="7600" y="240"/>
                </a:cubicBezTo>
                <a:cubicBezTo>
                  <a:pt x="7600" y="263"/>
                  <a:pt x="7583" y="280"/>
                  <a:pt x="7560" y="280"/>
                </a:cubicBezTo>
                <a:lnTo>
                  <a:pt x="7320" y="280"/>
                </a:lnTo>
                <a:cubicBezTo>
                  <a:pt x="7298" y="280"/>
                  <a:pt x="7280" y="263"/>
                  <a:pt x="7280" y="240"/>
                </a:cubicBezTo>
                <a:cubicBezTo>
                  <a:pt x="7280" y="218"/>
                  <a:pt x="7298" y="200"/>
                  <a:pt x="7320" y="200"/>
                </a:cubicBezTo>
                <a:close/>
                <a:moveTo>
                  <a:pt x="7880" y="200"/>
                </a:moveTo>
                <a:lnTo>
                  <a:pt x="8120" y="200"/>
                </a:lnTo>
                <a:cubicBezTo>
                  <a:pt x="8143" y="200"/>
                  <a:pt x="8160" y="218"/>
                  <a:pt x="8160" y="240"/>
                </a:cubicBezTo>
                <a:cubicBezTo>
                  <a:pt x="8160" y="263"/>
                  <a:pt x="8143" y="280"/>
                  <a:pt x="8120" y="280"/>
                </a:cubicBezTo>
                <a:lnTo>
                  <a:pt x="7880" y="280"/>
                </a:lnTo>
                <a:cubicBezTo>
                  <a:pt x="7858" y="280"/>
                  <a:pt x="7840" y="263"/>
                  <a:pt x="7840" y="240"/>
                </a:cubicBezTo>
                <a:cubicBezTo>
                  <a:pt x="7840" y="218"/>
                  <a:pt x="7858" y="200"/>
                  <a:pt x="7880" y="200"/>
                </a:cubicBezTo>
                <a:close/>
                <a:moveTo>
                  <a:pt x="8440" y="200"/>
                </a:moveTo>
                <a:lnTo>
                  <a:pt x="8680" y="200"/>
                </a:lnTo>
                <a:cubicBezTo>
                  <a:pt x="8703" y="200"/>
                  <a:pt x="8720" y="218"/>
                  <a:pt x="8720" y="240"/>
                </a:cubicBezTo>
                <a:cubicBezTo>
                  <a:pt x="8720" y="263"/>
                  <a:pt x="8703" y="280"/>
                  <a:pt x="8680" y="280"/>
                </a:cubicBezTo>
                <a:lnTo>
                  <a:pt x="8440" y="280"/>
                </a:lnTo>
                <a:cubicBezTo>
                  <a:pt x="8418" y="280"/>
                  <a:pt x="8400" y="263"/>
                  <a:pt x="8400" y="240"/>
                </a:cubicBezTo>
                <a:cubicBezTo>
                  <a:pt x="8400" y="218"/>
                  <a:pt x="8418" y="200"/>
                  <a:pt x="8440" y="200"/>
                </a:cubicBezTo>
                <a:close/>
                <a:moveTo>
                  <a:pt x="9000" y="200"/>
                </a:moveTo>
                <a:lnTo>
                  <a:pt x="9240" y="200"/>
                </a:lnTo>
                <a:cubicBezTo>
                  <a:pt x="9263" y="200"/>
                  <a:pt x="9280" y="218"/>
                  <a:pt x="9280" y="240"/>
                </a:cubicBezTo>
                <a:cubicBezTo>
                  <a:pt x="9280" y="263"/>
                  <a:pt x="9263" y="280"/>
                  <a:pt x="9240" y="280"/>
                </a:cubicBezTo>
                <a:lnTo>
                  <a:pt x="9000" y="280"/>
                </a:lnTo>
                <a:cubicBezTo>
                  <a:pt x="8978" y="280"/>
                  <a:pt x="8960" y="263"/>
                  <a:pt x="8960" y="240"/>
                </a:cubicBezTo>
                <a:cubicBezTo>
                  <a:pt x="8960" y="218"/>
                  <a:pt x="8978" y="200"/>
                  <a:pt x="9000" y="200"/>
                </a:cubicBezTo>
                <a:close/>
                <a:moveTo>
                  <a:pt x="9560" y="200"/>
                </a:moveTo>
                <a:lnTo>
                  <a:pt x="9800" y="200"/>
                </a:lnTo>
                <a:cubicBezTo>
                  <a:pt x="9823" y="200"/>
                  <a:pt x="9840" y="218"/>
                  <a:pt x="9840" y="240"/>
                </a:cubicBezTo>
                <a:cubicBezTo>
                  <a:pt x="9840" y="263"/>
                  <a:pt x="9823" y="280"/>
                  <a:pt x="9800" y="280"/>
                </a:cubicBezTo>
                <a:lnTo>
                  <a:pt x="9560" y="280"/>
                </a:lnTo>
                <a:cubicBezTo>
                  <a:pt x="9538" y="280"/>
                  <a:pt x="9520" y="263"/>
                  <a:pt x="9520" y="240"/>
                </a:cubicBezTo>
                <a:cubicBezTo>
                  <a:pt x="9520" y="218"/>
                  <a:pt x="9538" y="200"/>
                  <a:pt x="9560" y="200"/>
                </a:cubicBezTo>
                <a:close/>
                <a:moveTo>
                  <a:pt x="10120" y="200"/>
                </a:moveTo>
                <a:lnTo>
                  <a:pt x="10360" y="200"/>
                </a:lnTo>
                <a:cubicBezTo>
                  <a:pt x="10383" y="200"/>
                  <a:pt x="10400" y="218"/>
                  <a:pt x="10400" y="240"/>
                </a:cubicBezTo>
                <a:cubicBezTo>
                  <a:pt x="10400" y="263"/>
                  <a:pt x="10383" y="280"/>
                  <a:pt x="10360" y="280"/>
                </a:cubicBezTo>
                <a:lnTo>
                  <a:pt x="10120" y="280"/>
                </a:lnTo>
                <a:cubicBezTo>
                  <a:pt x="10098" y="280"/>
                  <a:pt x="10080" y="263"/>
                  <a:pt x="10080" y="240"/>
                </a:cubicBezTo>
                <a:cubicBezTo>
                  <a:pt x="10080" y="218"/>
                  <a:pt x="10098" y="200"/>
                  <a:pt x="10120" y="200"/>
                </a:cubicBezTo>
                <a:close/>
                <a:moveTo>
                  <a:pt x="10680" y="200"/>
                </a:moveTo>
                <a:lnTo>
                  <a:pt x="10920" y="200"/>
                </a:lnTo>
                <a:cubicBezTo>
                  <a:pt x="10943" y="200"/>
                  <a:pt x="10960" y="218"/>
                  <a:pt x="10960" y="240"/>
                </a:cubicBezTo>
                <a:cubicBezTo>
                  <a:pt x="10960" y="263"/>
                  <a:pt x="10943" y="280"/>
                  <a:pt x="10920" y="280"/>
                </a:cubicBezTo>
                <a:lnTo>
                  <a:pt x="10680" y="280"/>
                </a:lnTo>
                <a:cubicBezTo>
                  <a:pt x="10658" y="280"/>
                  <a:pt x="10640" y="263"/>
                  <a:pt x="10640" y="240"/>
                </a:cubicBezTo>
                <a:cubicBezTo>
                  <a:pt x="10640" y="218"/>
                  <a:pt x="10658" y="200"/>
                  <a:pt x="10680" y="200"/>
                </a:cubicBezTo>
                <a:close/>
                <a:moveTo>
                  <a:pt x="10900" y="0"/>
                </a:moveTo>
                <a:lnTo>
                  <a:pt x="11380" y="240"/>
                </a:lnTo>
                <a:lnTo>
                  <a:pt x="10900" y="480"/>
                </a:lnTo>
                <a:lnTo>
                  <a:pt x="10900" y="0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FA76C241-513D-C622-FEA7-3FE5995C6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65126"/>
            <a:ext cx="8362950" cy="533399"/>
          </a:xfrm>
        </p:spPr>
        <p:txBody>
          <a:bodyPr>
            <a:normAutofit fontScale="90000"/>
          </a:bodyPr>
          <a:lstStyle/>
          <a:p>
            <a:r>
              <a:rPr lang="es-ES" altLang="es-PE" dirty="0"/>
              <a:t>Propagación del potencial de acción</a:t>
            </a:r>
            <a:endParaRPr lang="es-PE" altLang="es-PE" dirty="0"/>
          </a:p>
        </p:txBody>
      </p:sp>
      <p:pic>
        <p:nvPicPr>
          <p:cNvPr id="498702" name="Picture 14">
            <a:extLst>
              <a:ext uri="{FF2B5EF4-FFF2-40B4-BE49-F238E27FC236}">
                <a16:creationId xmlns:a16="http://schemas.microsoft.com/office/drawing/2014/main" id="{9F72D356-7BA6-365D-B670-D03C1A64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01700"/>
            <a:ext cx="61912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625091CE-1523-60E2-20D1-A5BE1452A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190500"/>
            <a:ext cx="8620125" cy="641350"/>
          </a:xfrm>
        </p:spPr>
        <p:txBody>
          <a:bodyPr>
            <a:normAutofit fontScale="90000"/>
          </a:bodyPr>
          <a:lstStyle/>
          <a:p>
            <a:r>
              <a:rPr lang="pt-BR" altLang="es-PE"/>
              <a:t>Sinapis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97AC33F2-CA62-5E02-2AE3-2B067C9E1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981075"/>
            <a:ext cx="6742112" cy="5327650"/>
          </a:xfrm>
        </p:spPr>
        <p:txBody>
          <a:bodyPr/>
          <a:lstStyle/>
          <a:p>
            <a:r>
              <a:rPr lang="pt-BR" altLang="es-PE" sz="2000" dirty="0" err="1">
                <a:solidFill>
                  <a:schemeClr val="tx2"/>
                </a:solidFill>
              </a:rPr>
              <a:t>Región</a:t>
            </a:r>
            <a:r>
              <a:rPr lang="pt-BR" altLang="es-PE" sz="2000" dirty="0">
                <a:solidFill>
                  <a:schemeClr val="tx2"/>
                </a:solidFill>
              </a:rPr>
              <a:t> donde </a:t>
            </a:r>
            <a:r>
              <a:rPr lang="pt-BR" altLang="es-PE" sz="2000" dirty="0" err="1">
                <a:solidFill>
                  <a:schemeClr val="tx2"/>
                </a:solidFill>
              </a:rPr>
              <a:t>las</a:t>
            </a:r>
            <a:r>
              <a:rPr lang="pt-BR" altLang="es-PE" sz="2000" dirty="0">
                <a:solidFill>
                  <a:schemeClr val="tx2"/>
                </a:solidFill>
              </a:rPr>
              <a:t> </a:t>
            </a:r>
            <a:r>
              <a:rPr lang="pt-BR" altLang="es-PE" sz="2000" dirty="0" err="1">
                <a:solidFill>
                  <a:schemeClr val="tx2"/>
                </a:solidFill>
              </a:rPr>
              <a:t>neuronas</a:t>
            </a:r>
            <a:r>
              <a:rPr lang="pt-BR" altLang="es-PE" sz="2000" dirty="0">
                <a:solidFill>
                  <a:schemeClr val="tx2"/>
                </a:solidFill>
              </a:rPr>
              <a:t> </a:t>
            </a:r>
            <a:r>
              <a:rPr lang="pt-BR" altLang="es-PE" sz="2000" dirty="0" err="1">
                <a:solidFill>
                  <a:schemeClr val="tx2"/>
                </a:solidFill>
              </a:rPr>
              <a:t>entran</a:t>
            </a:r>
            <a:r>
              <a:rPr lang="pt-BR" altLang="es-PE" sz="2000" dirty="0">
                <a:solidFill>
                  <a:schemeClr val="tx2"/>
                </a:solidFill>
              </a:rPr>
              <a:t> </a:t>
            </a:r>
            <a:r>
              <a:rPr lang="pt-BR" altLang="es-PE" sz="2000" dirty="0" err="1">
                <a:solidFill>
                  <a:schemeClr val="tx2"/>
                </a:solidFill>
              </a:rPr>
              <a:t>en</a:t>
            </a:r>
            <a:r>
              <a:rPr lang="pt-BR" altLang="es-PE" sz="2000" dirty="0">
                <a:solidFill>
                  <a:schemeClr val="tx2"/>
                </a:solidFill>
              </a:rPr>
              <a:t> contacto</a:t>
            </a:r>
          </a:p>
          <a:p>
            <a:pPr lvl="1"/>
            <a:r>
              <a:rPr lang="pt-BR" altLang="es-PE" dirty="0">
                <a:solidFill>
                  <a:schemeClr val="tx2"/>
                </a:solidFill>
              </a:rPr>
              <a:t>Los impulsos </a:t>
            </a:r>
            <a:r>
              <a:rPr lang="pt-BR" altLang="es-PE" dirty="0" err="1">
                <a:solidFill>
                  <a:schemeClr val="tx2"/>
                </a:solidFill>
              </a:rPr>
              <a:t>son</a:t>
            </a:r>
            <a:r>
              <a:rPr lang="pt-BR" altLang="es-PE" dirty="0">
                <a:solidFill>
                  <a:schemeClr val="tx2"/>
                </a:solidFill>
              </a:rPr>
              <a:t> transmitidos desde </a:t>
            </a:r>
            <a:r>
              <a:rPr lang="pt-BR" altLang="es-PE" dirty="0" err="1">
                <a:solidFill>
                  <a:schemeClr val="tx2"/>
                </a:solidFill>
              </a:rPr>
              <a:t>el</a:t>
            </a:r>
            <a:r>
              <a:rPr lang="pt-BR" altLang="es-PE" dirty="0">
                <a:solidFill>
                  <a:schemeClr val="tx2"/>
                </a:solidFill>
              </a:rPr>
              <a:t> </a:t>
            </a:r>
            <a:r>
              <a:rPr lang="pt-BR" altLang="es-PE" dirty="0" err="1">
                <a:solidFill>
                  <a:schemeClr val="tx2"/>
                </a:solidFill>
              </a:rPr>
              <a:t>axón</a:t>
            </a:r>
            <a:r>
              <a:rPr lang="pt-BR" altLang="es-PE" dirty="0">
                <a:solidFill>
                  <a:schemeClr val="tx2"/>
                </a:solidFill>
              </a:rPr>
              <a:t> de una </a:t>
            </a:r>
            <a:r>
              <a:rPr lang="pt-BR" altLang="es-PE" dirty="0" err="1">
                <a:solidFill>
                  <a:schemeClr val="tx2"/>
                </a:solidFill>
              </a:rPr>
              <a:t>neurona</a:t>
            </a:r>
            <a:r>
              <a:rPr lang="pt-BR" altLang="es-PE" dirty="0">
                <a:solidFill>
                  <a:schemeClr val="tx2"/>
                </a:solidFill>
              </a:rPr>
              <a:t> </a:t>
            </a:r>
            <a:r>
              <a:rPr lang="pt-BR" altLang="es-PE" dirty="0" err="1">
                <a:solidFill>
                  <a:schemeClr val="tx2"/>
                </a:solidFill>
              </a:rPr>
              <a:t>hacia</a:t>
            </a:r>
            <a:r>
              <a:rPr lang="pt-BR" altLang="es-PE" dirty="0">
                <a:solidFill>
                  <a:schemeClr val="tx2"/>
                </a:solidFill>
              </a:rPr>
              <a:t> </a:t>
            </a:r>
            <a:r>
              <a:rPr lang="pt-BR" altLang="es-PE" dirty="0" err="1">
                <a:solidFill>
                  <a:schemeClr val="tx2"/>
                </a:solidFill>
              </a:rPr>
              <a:t>las</a:t>
            </a:r>
            <a:r>
              <a:rPr lang="pt-BR" altLang="es-PE" dirty="0">
                <a:solidFill>
                  <a:schemeClr val="tx2"/>
                </a:solidFill>
              </a:rPr>
              <a:t> </a:t>
            </a:r>
            <a:r>
              <a:rPr lang="pt-BR" altLang="es-PE" dirty="0" err="1">
                <a:solidFill>
                  <a:schemeClr val="tx2"/>
                </a:solidFill>
              </a:rPr>
              <a:t>dentritas</a:t>
            </a:r>
            <a:r>
              <a:rPr lang="pt-BR" altLang="es-PE" dirty="0">
                <a:solidFill>
                  <a:schemeClr val="tx2"/>
                </a:solidFill>
              </a:rPr>
              <a:t> de </a:t>
            </a:r>
            <a:r>
              <a:rPr lang="pt-BR" altLang="es-PE" dirty="0" err="1">
                <a:solidFill>
                  <a:schemeClr val="tx2"/>
                </a:solidFill>
              </a:rPr>
              <a:t>otra</a:t>
            </a:r>
            <a:r>
              <a:rPr lang="pt-BR" altLang="es-PE" dirty="0">
                <a:solidFill>
                  <a:schemeClr val="tx2"/>
                </a:solidFill>
              </a:rPr>
              <a:t> </a:t>
            </a:r>
            <a:r>
              <a:rPr lang="pt-BR" altLang="es-PE" dirty="0" err="1">
                <a:solidFill>
                  <a:schemeClr val="tx2"/>
                </a:solidFill>
              </a:rPr>
              <a:t>neurona</a:t>
            </a:r>
            <a:r>
              <a:rPr lang="pt-BR" altLang="es-PE" dirty="0">
                <a:solidFill>
                  <a:schemeClr val="tx2"/>
                </a:solidFill>
              </a:rPr>
              <a:t>.</a:t>
            </a:r>
            <a:endParaRPr lang="pt-BR" altLang="es-PE" dirty="0">
              <a:solidFill>
                <a:schemeClr val="tx2"/>
              </a:solidFill>
              <a:sym typeface="MT Extra" panose="05050102010205020202" pitchFamily="18" charset="2"/>
            </a:endParaRPr>
          </a:p>
          <a:p>
            <a:pPr lvl="1"/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Efecto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 </a:t>
            </a:r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excitatorio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: estimula </a:t>
            </a:r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la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 </a:t>
            </a:r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acción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 de </a:t>
            </a:r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la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 </a:t>
            </a:r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neurona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. </a:t>
            </a:r>
          </a:p>
          <a:p>
            <a:pPr lvl="1"/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Efecto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 </a:t>
            </a:r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inhibitorio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: </a:t>
            </a:r>
            <a:r>
              <a:rPr lang="pt-BR" altLang="es-PE" dirty="0" err="1">
                <a:solidFill>
                  <a:schemeClr val="tx2"/>
                </a:solidFill>
                <a:sym typeface="MT Extra" panose="05050102010205020202" pitchFamily="18" charset="2"/>
              </a:rPr>
              <a:t>efecto</a:t>
            </a:r>
            <a:r>
              <a:rPr lang="pt-BR" altLang="es-PE" dirty="0">
                <a:solidFill>
                  <a:schemeClr val="tx2"/>
                </a:solidFill>
                <a:sym typeface="MT Extra" panose="05050102010205020202" pitchFamily="18" charset="2"/>
              </a:rPr>
              <a:t> contrario</a:t>
            </a:r>
          </a:p>
        </p:txBody>
      </p:sp>
      <p:sp>
        <p:nvSpPr>
          <p:cNvPr id="499718" name="Freeform 6">
            <a:extLst>
              <a:ext uri="{FF2B5EF4-FFF2-40B4-BE49-F238E27FC236}">
                <a16:creationId xmlns:a16="http://schemas.microsoft.com/office/drawing/2014/main" id="{C426C608-80D1-74EE-36D0-537CF08D1F9E}"/>
              </a:ext>
            </a:extLst>
          </p:cNvPr>
          <p:cNvSpPr>
            <a:spLocks/>
          </p:cNvSpPr>
          <p:nvPr/>
        </p:nvSpPr>
        <p:spPr bwMode="auto">
          <a:xfrm>
            <a:off x="3006725" y="4797425"/>
            <a:ext cx="1184275" cy="1001713"/>
          </a:xfrm>
          <a:custGeom>
            <a:avLst/>
            <a:gdLst>
              <a:gd name="T0" fmla="*/ 18 w 373"/>
              <a:gd name="T1" fmla="*/ 135 h 316"/>
              <a:gd name="T2" fmla="*/ 36 w 373"/>
              <a:gd name="T3" fmla="*/ 126 h 316"/>
              <a:gd name="T4" fmla="*/ 54 w 373"/>
              <a:gd name="T5" fmla="*/ 123 h 316"/>
              <a:gd name="T6" fmla="*/ 81 w 373"/>
              <a:gd name="T7" fmla="*/ 117 h 316"/>
              <a:gd name="T8" fmla="*/ 102 w 373"/>
              <a:gd name="T9" fmla="*/ 114 h 316"/>
              <a:gd name="T10" fmla="*/ 129 w 373"/>
              <a:gd name="T11" fmla="*/ 111 h 316"/>
              <a:gd name="T12" fmla="*/ 150 w 373"/>
              <a:gd name="T13" fmla="*/ 108 h 316"/>
              <a:gd name="T14" fmla="*/ 177 w 373"/>
              <a:gd name="T15" fmla="*/ 99 h 316"/>
              <a:gd name="T16" fmla="*/ 195 w 373"/>
              <a:gd name="T17" fmla="*/ 93 h 316"/>
              <a:gd name="T18" fmla="*/ 210 w 373"/>
              <a:gd name="T19" fmla="*/ 75 h 316"/>
              <a:gd name="T20" fmla="*/ 228 w 373"/>
              <a:gd name="T21" fmla="*/ 57 h 316"/>
              <a:gd name="T22" fmla="*/ 249 w 373"/>
              <a:gd name="T23" fmla="*/ 36 h 316"/>
              <a:gd name="T24" fmla="*/ 273 w 373"/>
              <a:gd name="T25" fmla="*/ 18 h 316"/>
              <a:gd name="T26" fmla="*/ 294 w 373"/>
              <a:gd name="T27" fmla="*/ 3 h 316"/>
              <a:gd name="T28" fmla="*/ 312 w 373"/>
              <a:gd name="T29" fmla="*/ 0 h 316"/>
              <a:gd name="T30" fmla="*/ 336 w 373"/>
              <a:gd name="T31" fmla="*/ 3 h 316"/>
              <a:gd name="T32" fmla="*/ 354 w 373"/>
              <a:gd name="T33" fmla="*/ 12 h 316"/>
              <a:gd name="T34" fmla="*/ 363 w 373"/>
              <a:gd name="T35" fmla="*/ 33 h 316"/>
              <a:gd name="T36" fmla="*/ 366 w 373"/>
              <a:gd name="T37" fmla="*/ 57 h 316"/>
              <a:gd name="T38" fmla="*/ 363 w 373"/>
              <a:gd name="T39" fmla="*/ 75 h 316"/>
              <a:gd name="T40" fmla="*/ 360 w 373"/>
              <a:gd name="T41" fmla="*/ 99 h 316"/>
              <a:gd name="T42" fmla="*/ 357 w 373"/>
              <a:gd name="T43" fmla="*/ 120 h 316"/>
              <a:gd name="T44" fmla="*/ 354 w 373"/>
              <a:gd name="T45" fmla="*/ 144 h 316"/>
              <a:gd name="T46" fmla="*/ 357 w 373"/>
              <a:gd name="T47" fmla="*/ 168 h 316"/>
              <a:gd name="T48" fmla="*/ 369 w 373"/>
              <a:gd name="T49" fmla="*/ 189 h 316"/>
              <a:gd name="T50" fmla="*/ 372 w 373"/>
              <a:gd name="T51" fmla="*/ 210 h 316"/>
              <a:gd name="T52" fmla="*/ 372 w 373"/>
              <a:gd name="T53" fmla="*/ 231 h 316"/>
              <a:gd name="T54" fmla="*/ 372 w 373"/>
              <a:gd name="T55" fmla="*/ 252 h 316"/>
              <a:gd name="T56" fmla="*/ 372 w 373"/>
              <a:gd name="T57" fmla="*/ 276 h 316"/>
              <a:gd name="T58" fmla="*/ 366 w 373"/>
              <a:gd name="T59" fmla="*/ 297 h 316"/>
              <a:gd name="T60" fmla="*/ 345 w 373"/>
              <a:gd name="T61" fmla="*/ 306 h 316"/>
              <a:gd name="T62" fmla="*/ 324 w 373"/>
              <a:gd name="T63" fmla="*/ 315 h 316"/>
              <a:gd name="T64" fmla="*/ 300 w 373"/>
              <a:gd name="T65" fmla="*/ 315 h 316"/>
              <a:gd name="T66" fmla="*/ 279 w 373"/>
              <a:gd name="T67" fmla="*/ 315 h 316"/>
              <a:gd name="T68" fmla="*/ 258 w 373"/>
              <a:gd name="T69" fmla="*/ 300 h 316"/>
              <a:gd name="T70" fmla="*/ 246 w 373"/>
              <a:gd name="T71" fmla="*/ 279 h 316"/>
              <a:gd name="T72" fmla="*/ 234 w 373"/>
              <a:gd name="T73" fmla="*/ 258 h 316"/>
              <a:gd name="T74" fmla="*/ 216 w 373"/>
              <a:gd name="T75" fmla="*/ 234 h 316"/>
              <a:gd name="T76" fmla="*/ 201 w 373"/>
              <a:gd name="T77" fmla="*/ 213 h 316"/>
              <a:gd name="T78" fmla="*/ 186 w 373"/>
              <a:gd name="T79" fmla="*/ 198 h 316"/>
              <a:gd name="T80" fmla="*/ 165 w 373"/>
              <a:gd name="T81" fmla="*/ 192 h 316"/>
              <a:gd name="T82" fmla="*/ 147 w 373"/>
              <a:gd name="T83" fmla="*/ 192 h 316"/>
              <a:gd name="T84" fmla="*/ 126 w 373"/>
              <a:gd name="T85" fmla="*/ 195 h 316"/>
              <a:gd name="T86" fmla="*/ 105 w 373"/>
              <a:gd name="T87" fmla="*/ 198 h 316"/>
              <a:gd name="T88" fmla="*/ 84 w 373"/>
              <a:gd name="T89" fmla="*/ 207 h 316"/>
              <a:gd name="T90" fmla="*/ 63 w 373"/>
              <a:gd name="T91" fmla="*/ 213 h 316"/>
              <a:gd name="T92" fmla="*/ 42 w 373"/>
              <a:gd name="T93" fmla="*/ 222 h 316"/>
              <a:gd name="T94" fmla="*/ 24 w 373"/>
              <a:gd name="T95" fmla="*/ 231 h 316"/>
              <a:gd name="T96" fmla="*/ 6 w 373"/>
              <a:gd name="T97" fmla="*/ 243 h 316"/>
              <a:gd name="T98" fmla="*/ 3 w 373"/>
              <a:gd name="T99" fmla="*/ 222 h 316"/>
              <a:gd name="T100" fmla="*/ 0 w 373"/>
              <a:gd name="T101" fmla="*/ 198 h 316"/>
              <a:gd name="T102" fmla="*/ 6 w 373"/>
              <a:gd name="T103" fmla="*/ 174 h 316"/>
              <a:gd name="T104" fmla="*/ 12 w 373"/>
              <a:gd name="T105" fmla="*/ 150 h 316"/>
              <a:gd name="T106" fmla="*/ 9 w 373"/>
              <a:gd name="T107" fmla="*/ 13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316">
                <a:moveTo>
                  <a:pt x="9" y="138"/>
                </a:moveTo>
                <a:lnTo>
                  <a:pt x="18" y="135"/>
                </a:lnTo>
                <a:lnTo>
                  <a:pt x="27" y="129"/>
                </a:lnTo>
                <a:lnTo>
                  <a:pt x="36" y="126"/>
                </a:lnTo>
                <a:lnTo>
                  <a:pt x="45" y="123"/>
                </a:lnTo>
                <a:lnTo>
                  <a:pt x="54" y="123"/>
                </a:lnTo>
                <a:lnTo>
                  <a:pt x="66" y="120"/>
                </a:lnTo>
                <a:lnTo>
                  <a:pt x="81" y="117"/>
                </a:lnTo>
                <a:lnTo>
                  <a:pt x="90" y="114"/>
                </a:lnTo>
                <a:lnTo>
                  <a:pt x="102" y="114"/>
                </a:lnTo>
                <a:lnTo>
                  <a:pt x="114" y="111"/>
                </a:lnTo>
                <a:lnTo>
                  <a:pt x="129" y="111"/>
                </a:lnTo>
                <a:lnTo>
                  <a:pt x="138" y="111"/>
                </a:lnTo>
                <a:lnTo>
                  <a:pt x="150" y="108"/>
                </a:lnTo>
                <a:lnTo>
                  <a:pt x="165" y="102"/>
                </a:lnTo>
                <a:lnTo>
                  <a:pt x="177" y="99"/>
                </a:lnTo>
                <a:lnTo>
                  <a:pt x="186" y="96"/>
                </a:lnTo>
                <a:lnTo>
                  <a:pt x="195" y="93"/>
                </a:lnTo>
                <a:lnTo>
                  <a:pt x="204" y="87"/>
                </a:lnTo>
                <a:lnTo>
                  <a:pt x="210" y="75"/>
                </a:lnTo>
                <a:lnTo>
                  <a:pt x="219" y="66"/>
                </a:lnTo>
                <a:lnTo>
                  <a:pt x="228" y="57"/>
                </a:lnTo>
                <a:lnTo>
                  <a:pt x="237" y="48"/>
                </a:lnTo>
                <a:lnTo>
                  <a:pt x="249" y="36"/>
                </a:lnTo>
                <a:lnTo>
                  <a:pt x="261" y="24"/>
                </a:lnTo>
                <a:lnTo>
                  <a:pt x="273" y="18"/>
                </a:lnTo>
                <a:lnTo>
                  <a:pt x="285" y="12"/>
                </a:lnTo>
                <a:lnTo>
                  <a:pt x="294" y="3"/>
                </a:lnTo>
                <a:lnTo>
                  <a:pt x="303" y="3"/>
                </a:lnTo>
                <a:lnTo>
                  <a:pt x="312" y="0"/>
                </a:lnTo>
                <a:lnTo>
                  <a:pt x="324" y="0"/>
                </a:lnTo>
                <a:lnTo>
                  <a:pt x="336" y="3"/>
                </a:lnTo>
                <a:lnTo>
                  <a:pt x="345" y="6"/>
                </a:lnTo>
                <a:lnTo>
                  <a:pt x="354" y="12"/>
                </a:lnTo>
                <a:lnTo>
                  <a:pt x="363" y="24"/>
                </a:lnTo>
                <a:lnTo>
                  <a:pt x="363" y="33"/>
                </a:lnTo>
                <a:lnTo>
                  <a:pt x="366" y="48"/>
                </a:lnTo>
                <a:lnTo>
                  <a:pt x="366" y="57"/>
                </a:lnTo>
                <a:lnTo>
                  <a:pt x="366" y="66"/>
                </a:lnTo>
                <a:lnTo>
                  <a:pt x="363" y="75"/>
                </a:lnTo>
                <a:lnTo>
                  <a:pt x="360" y="87"/>
                </a:lnTo>
                <a:lnTo>
                  <a:pt x="360" y="99"/>
                </a:lnTo>
                <a:lnTo>
                  <a:pt x="360" y="111"/>
                </a:lnTo>
                <a:lnTo>
                  <a:pt x="357" y="120"/>
                </a:lnTo>
                <a:lnTo>
                  <a:pt x="354" y="135"/>
                </a:lnTo>
                <a:lnTo>
                  <a:pt x="354" y="144"/>
                </a:lnTo>
                <a:lnTo>
                  <a:pt x="354" y="159"/>
                </a:lnTo>
                <a:lnTo>
                  <a:pt x="357" y="168"/>
                </a:lnTo>
                <a:lnTo>
                  <a:pt x="363" y="180"/>
                </a:lnTo>
                <a:lnTo>
                  <a:pt x="369" y="189"/>
                </a:lnTo>
                <a:lnTo>
                  <a:pt x="372" y="201"/>
                </a:lnTo>
                <a:lnTo>
                  <a:pt x="372" y="210"/>
                </a:lnTo>
                <a:lnTo>
                  <a:pt x="372" y="222"/>
                </a:lnTo>
                <a:lnTo>
                  <a:pt x="372" y="231"/>
                </a:lnTo>
                <a:lnTo>
                  <a:pt x="372" y="243"/>
                </a:lnTo>
                <a:lnTo>
                  <a:pt x="372" y="252"/>
                </a:lnTo>
                <a:lnTo>
                  <a:pt x="372" y="267"/>
                </a:lnTo>
                <a:lnTo>
                  <a:pt x="372" y="276"/>
                </a:lnTo>
                <a:lnTo>
                  <a:pt x="372" y="285"/>
                </a:lnTo>
                <a:lnTo>
                  <a:pt x="366" y="297"/>
                </a:lnTo>
                <a:lnTo>
                  <a:pt x="357" y="303"/>
                </a:lnTo>
                <a:lnTo>
                  <a:pt x="345" y="306"/>
                </a:lnTo>
                <a:lnTo>
                  <a:pt x="336" y="309"/>
                </a:lnTo>
                <a:lnTo>
                  <a:pt x="324" y="315"/>
                </a:lnTo>
                <a:lnTo>
                  <a:pt x="312" y="315"/>
                </a:lnTo>
                <a:lnTo>
                  <a:pt x="300" y="315"/>
                </a:lnTo>
                <a:lnTo>
                  <a:pt x="291" y="315"/>
                </a:lnTo>
                <a:lnTo>
                  <a:pt x="279" y="315"/>
                </a:lnTo>
                <a:lnTo>
                  <a:pt x="267" y="312"/>
                </a:lnTo>
                <a:lnTo>
                  <a:pt x="258" y="300"/>
                </a:lnTo>
                <a:lnTo>
                  <a:pt x="252" y="291"/>
                </a:lnTo>
                <a:lnTo>
                  <a:pt x="246" y="279"/>
                </a:lnTo>
                <a:lnTo>
                  <a:pt x="237" y="270"/>
                </a:lnTo>
                <a:lnTo>
                  <a:pt x="234" y="258"/>
                </a:lnTo>
                <a:lnTo>
                  <a:pt x="225" y="246"/>
                </a:lnTo>
                <a:lnTo>
                  <a:pt x="216" y="234"/>
                </a:lnTo>
                <a:lnTo>
                  <a:pt x="210" y="225"/>
                </a:lnTo>
                <a:lnTo>
                  <a:pt x="201" y="213"/>
                </a:lnTo>
                <a:lnTo>
                  <a:pt x="192" y="207"/>
                </a:lnTo>
                <a:lnTo>
                  <a:pt x="186" y="198"/>
                </a:lnTo>
                <a:lnTo>
                  <a:pt x="174" y="195"/>
                </a:lnTo>
                <a:lnTo>
                  <a:pt x="165" y="192"/>
                </a:lnTo>
                <a:lnTo>
                  <a:pt x="156" y="192"/>
                </a:lnTo>
                <a:lnTo>
                  <a:pt x="147" y="192"/>
                </a:lnTo>
                <a:lnTo>
                  <a:pt x="135" y="192"/>
                </a:lnTo>
                <a:lnTo>
                  <a:pt x="126" y="195"/>
                </a:lnTo>
                <a:lnTo>
                  <a:pt x="117" y="195"/>
                </a:lnTo>
                <a:lnTo>
                  <a:pt x="105" y="198"/>
                </a:lnTo>
                <a:lnTo>
                  <a:pt x="96" y="201"/>
                </a:lnTo>
                <a:lnTo>
                  <a:pt x="84" y="207"/>
                </a:lnTo>
                <a:lnTo>
                  <a:pt x="72" y="210"/>
                </a:lnTo>
                <a:lnTo>
                  <a:pt x="63" y="213"/>
                </a:lnTo>
                <a:lnTo>
                  <a:pt x="54" y="219"/>
                </a:lnTo>
                <a:lnTo>
                  <a:pt x="42" y="222"/>
                </a:lnTo>
                <a:lnTo>
                  <a:pt x="33" y="228"/>
                </a:lnTo>
                <a:lnTo>
                  <a:pt x="24" y="231"/>
                </a:lnTo>
                <a:lnTo>
                  <a:pt x="15" y="240"/>
                </a:lnTo>
                <a:lnTo>
                  <a:pt x="6" y="243"/>
                </a:lnTo>
                <a:lnTo>
                  <a:pt x="6" y="234"/>
                </a:lnTo>
                <a:lnTo>
                  <a:pt x="3" y="222"/>
                </a:lnTo>
                <a:lnTo>
                  <a:pt x="0" y="210"/>
                </a:lnTo>
                <a:lnTo>
                  <a:pt x="0" y="198"/>
                </a:lnTo>
                <a:lnTo>
                  <a:pt x="3" y="186"/>
                </a:lnTo>
                <a:lnTo>
                  <a:pt x="6" y="174"/>
                </a:lnTo>
                <a:lnTo>
                  <a:pt x="9" y="162"/>
                </a:lnTo>
                <a:lnTo>
                  <a:pt x="12" y="150"/>
                </a:lnTo>
                <a:lnTo>
                  <a:pt x="15" y="141"/>
                </a:lnTo>
                <a:lnTo>
                  <a:pt x="9" y="138"/>
                </a:lnTo>
              </a:path>
            </a:pathLst>
          </a:custGeom>
          <a:solidFill>
            <a:srgbClr val="DADADA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9719" name="Freeform 7">
            <a:extLst>
              <a:ext uri="{FF2B5EF4-FFF2-40B4-BE49-F238E27FC236}">
                <a16:creationId xmlns:a16="http://schemas.microsoft.com/office/drawing/2014/main" id="{2C201962-D821-93BA-0A3F-C23C0943E15D}"/>
              </a:ext>
            </a:extLst>
          </p:cNvPr>
          <p:cNvSpPr>
            <a:spLocks/>
          </p:cNvSpPr>
          <p:nvPr/>
        </p:nvSpPr>
        <p:spPr bwMode="auto">
          <a:xfrm>
            <a:off x="4922838" y="4845050"/>
            <a:ext cx="822325" cy="963613"/>
          </a:xfrm>
          <a:custGeom>
            <a:avLst/>
            <a:gdLst>
              <a:gd name="T0" fmla="*/ 27 w 259"/>
              <a:gd name="T1" fmla="*/ 3 h 304"/>
              <a:gd name="T2" fmla="*/ 12 w 259"/>
              <a:gd name="T3" fmla="*/ 12 h 304"/>
              <a:gd name="T4" fmla="*/ 6 w 259"/>
              <a:gd name="T5" fmla="*/ 42 h 304"/>
              <a:gd name="T6" fmla="*/ 0 w 259"/>
              <a:gd name="T7" fmla="*/ 60 h 304"/>
              <a:gd name="T8" fmla="*/ 0 w 259"/>
              <a:gd name="T9" fmla="*/ 78 h 304"/>
              <a:gd name="T10" fmla="*/ 0 w 259"/>
              <a:gd name="T11" fmla="*/ 105 h 304"/>
              <a:gd name="T12" fmla="*/ 0 w 259"/>
              <a:gd name="T13" fmla="*/ 129 h 304"/>
              <a:gd name="T14" fmla="*/ 0 w 259"/>
              <a:gd name="T15" fmla="*/ 153 h 304"/>
              <a:gd name="T16" fmla="*/ 0 w 259"/>
              <a:gd name="T17" fmla="*/ 177 h 304"/>
              <a:gd name="T18" fmla="*/ 3 w 259"/>
              <a:gd name="T19" fmla="*/ 195 h 304"/>
              <a:gd name="T20" fmla="*/ 6 w 259"/>
              <a:gd name="T21" fmla="*/ 213 h 304"/>
              <a:gd name="T22" fmla="*/ 18 w 259"/>
              <a:gd name="T23" fmla="*/ 240 h 304"/>
              <a:gd name="T24" fmla="*/ 24 w 259"/>
              <a:gd name="T25" fmla="*/ 261 h 304"/>
              <a:gd name="T26" fmla="*/ 36 w 259"/>
              <a:gd name="T27" fmla="*/ 279 h 304"/>
              <a:gd name="T28" fmla="*/ 51 w 259"/>
              <a:gd name="T29" fmla="*/ 297 h 304"/>
              <a:gd name="T30" fmla="*/ 69 w 259"/>
              <a:gd name="T31" fmla="*/ 303 h 304"/>
              <a:gd name="T32" fmla="*/ 93 w 259"/>
              <a:gd name="T33" fmla="*/ 297 h 304"/>
              <a:gd name="T34" fmla="*/ 111 w 259"/>
              <a:gd name="T35" fmla="*/ 276 h 304"/>
              <a:gd name="T36" fmla="*/ 129 w 259"/>
              <a:gd name="T37" fmla="*/ 252 h 304"/>
              <a:gd name="T38" fmla="*/ 138 w 259"/>
              <a:gd name="T39" fmla="*/ 234 h 304"/>
              <a:gd name="T40" fmla="*/ 156 w 259"/>
              <a:gd name="T41" fmla="*/ 216 h 304"/>
              <a:gd name="T42" fmla="*/ 180 w 259"/>
              <a:gd name="T43" fmla="*/ 207 h 304"/>
              <a:gd name="T44" fmla="*/ 204 w 259"/>
              <a:gd name="T45" fmla="*/ 204 h 304"/>
              <a:gd name="T46" fmla="*/ 225 w 259"/>
              <a:gd name="T47" fmla="*/ 198 h 304"/>
              <a:gd name="T48" fmla="*/ 246 w 259"/>
              <a:gd name="T49" fmla="*/ 195 h 304"/>
              <a:gd name="T50" fmla="*/ 258 w 259"/>
              <a:gd name="T51" fmla="*/ 189 h 304"/>
              <a:gd name="T52" fmla="*/ 258 w 259"/>
              <a:gd name="T53" fmla="*/ 168 h 304"/>
              <a:gd name="T54" fmla="*/ 258 w 259"/>
              <a:gd name="T55" fmla="*/ 147 h 304"/>
              <a:gd name="T56" fmla="*/ 255 w 259"/>
              <a:gd name="T57" fmla="*/ 129 h 304"/>
              <a:gd name="T58" fmla="*/ 252 w 259"/>
              <a:gd name="T59" fmla="*/ 111 h 304"/>
              <a:gd name="T60" fmla="*/ 243 w 259"/>
              <a:gd name="T61" fmla="*/ 90 h 304"/>
              <a:gd name="T62" fmla="*/ 234 w 259"/>
              <a:gd name="T63" fmla="*/ 69 h 304"/>
              <a:gd name="T64" fmla="*/ 228 w 259"/>
              <a:gd name="T65" fmla="*/ 51 h 304"/>
              <a:gd name="T66" fmla="*/ 216 w 259"/>
              <a:gd name="T67" fmla="*/ 39 h 304"/>
              <a:gd name="T68" fmla="*/ 195 w 259"/>
              <a:gd name="T69" fmla="*/ 57 h 304"/>
              <a:gd name="T70" fmla="*/ 174 w 259"/>
              <a:gd name="T71" fmla="*/ 66 h 304"/>
              <a:gd name="T72" fmla="*/ 153 w 259"/>
              <a:gd name="T73" fmla="*/ 69 h 304"/>
              <a:gd name="T74" fmla="*/ 129 w 259"/>
              <a:gd name="T75" fmla="*/ 69 h 304"/>
              <a:gd name="T76" fmla="*/ 108 w 259"/>
              <a:gd name="T77" fmla="*/ 69 h 304"/>
              <a:gd name="T78" fmla="*/ 90 w 259"/>
              <a:gd name="T79" fmla="*/ 69 h 304"/>
              <a:gd name="T80" fmla="*/ 72 w 259"/>
              <a:gd name="T81" fmla="*/ 60 h 304"/>
              <a:gd name="T82" fmla="*/ 69 w 259"/>
              <a:gd name="T83" fmla="*/ 42 h 304"/>
              <a:gd name="T84" fmla="*/ 63 w 259"/>
              <a:gd name="T85" fmla="*/ 24 h 304"/>
              <a:gd name="T86" fmla="*/ 39 w 259"/>
              <a:gd name="T87" fmla="*/ 6 h 304"/>
              <a:gd name="T88" fmla="*/ 36 w 259"/>
              <a:gd name="T89" fmla="*/ 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304">
                <a:moveTo>
                  <a:pt x="36" y="3"/>
                </a:moveTo>
                <a:lnTo>
                  <a:pt x="27" y="3"/>
                </a:lnTo>
                <a:lnTo>
                  <a:pt x="18" y="3"/>
                </a:lnTo>
                <a:lnTo>
                  <a:pt x="12" y="12"/>
                </a:lnTo>
                <a:lnTo>
                  <a:pt x="9" y="24"/>
                </a:lnTo>
                <a:lnTo>
                  <a:pt x="6" y="42"/>
                </a:lnTo>
                <a:lnTo>
                  <a:pt x="3" y="51"/>
                </a:lnTo>
                <a:lnTo>
                  <a:pt x="0" y="60"/>
                </a:lnTo>
                <a:lnTo>
                  <a:pt x="0" y="69"/>
                </a:lnTo>
                <a:lnTo>
                  <a:pt x="0" y="78"/>
                </a:lnTo>
                <a:lnTo>
                  <a:pt x="0" y="90"/>
                </a:lnTo>
                <a:lnTo>
                  <a:pt x="0" y="105"/>
                </a:lnTo>
                <a:lnTo>
                  <a:pt x="0" y="117"/>
                </a:lnTo>
                <a:lnTo>
                  <a:pt x="0" y="129"/>
                </a:lnTo>
                <a:lnTo>
                  <a:pt x="0" y="141"/>
                </a:lnTo>
                <a:lnTo>
                  <a:pt x="0" y="153"/>
                </a:lnTo>
                <a:lnTo>
                  <a:pt x="0" y="168"/>
                </a:lnTo>
                <a:lnTo>
                  <a:pt x="0" y="177"/>
                </a:lnTo>
                <a:lnTo>
                  <a:pt x="0" y="186"/>
                </a:lnTo>
                <a:lnTo>
                  <a:pt x="3" y="195"/>
                </a:lnTo>
                <a:lnTo>
                  <a:pt x="6" y="204"/>
                </a:lnTo>
                <a:lnTo>
                  <a:pt x="6" y="213"/>
                </a:lnTo>
                <a:lnTo>
                  <a:pt x="12" y="228"/>
                </a:lnTo>
                <a:lnTo>
                  <a:pt x="18" y="240"/>
                </a:lnTo>
                <a:lnTo>
                  <a:pt x="21" y="249"/>
                </a:lnTo>
                <a:lnTo>
                  <a:pt x="24" y="261"/>
                </a:lnTo>
                <a:lnTo>
                  <a:pt x="30" y="270"/>
                </a:lnTo>
                <a:lnTo>
                  <a:pt x="36" y="279"/>
                </a:lnTo>
                <a:lnTo>
                  <a:pt x="42" y="288"/>
                </a:lnTo>
                <a:lnTo>
                  <a:pt x="51" y="297"/>
                </a:lnTo>
                <a:lnTo>
                  <a:pt x="60" y="300"/>
                </a:lnTo>
                <a:lnTo>
                  <a:pt x="69" y="303"/>
                </a:lnTo>
                <a:lnTo>
                  <a:pt x="78" y="303"/>
                </a:lnTo>
                <a:lnTo>
                  <a:pt x="93" y="297"/>
                </a:lnTo>
                <a:lnTo>
                  <a:pt x="102" y="288"/>
                </a:lnTo>
                <a:lnTo>
                  <a:pt x="111" y="276"/>
                </a:lnTo>
                <a:lnTo>
                  <a:pt x="120" y="264"/>
                </a:lnTo>
                <a:lnTo>
                  <a:pt x="129" y="252"/>
                </a:lnTo>
                <a:lnTo>
                  <a:pt x="135" y="243"/>
                </a:lnTo>
                <a:lnTo>
                  <a:pt x="138" y="234"/>
                </a:lnTo>
                <a:lnTo>
                  <a:pt x="147" y="222"/>
                </a:lnTo>
                <a:lnTo>
                  <a:pt x="156" y="216"/>
                </a:lnTo>
                <a:lnTo>
                  <a:pt x="168" y="210"/>
                </a:lnTo>
                <a:lnTo>
                  <a:pt x="180" y="207"/>
                </a:lnTo>
                <a:lnTo>
                  <a:pt x="192" y="204"/>
                </a:lnTo>
                <a:lnTo>
                  <a:pt x="204" y="204"/>
                </a:lnTo>
                <a:lnTo>
                  <a:pt x="216" y="198"/>
                </a:lnTo>
                <a:lnTo>
                  <a:pt x="225" y="198"/>
                </a:lnTo>
                <a:lnTo>
                  <a:pt x="237" y="195"/>
                </a:lnTo>
                <a:lnTo>
                  <a:pt x="246" y="195"/>
                </a:lnTo>
                <a:lnTo>
                  <a:pt x="255" y="198"/>
                </a:lnTo>
                <a:lnTo>
                  <a:pt x="258" y="189"/>
                </a:lnTo>
                <a:lnTo>
                  <a:pt x="258" y="180"/>
                </a:lnTo>
                <a:lnTo>
                  <a:pt x="258" y="168"/>
                </a:lnTo>
                <a:lnTo>
                  <a:pt x="258" y="159"/>
                </a:lnTo>
                <a:lnTo>
                  <a:pt x="258" y="147"/>
                </a:lnTo>
                <a:lnTo>
                  <a:pt x="258" y="138"/>
                </a:lnTo>
                <a:lnTo>
                  <a:pt x="255" y="129"/>
                </a:lnTo>
                <a:lnTo>
                  <a:pt x="252" y="120"/>
                </a:lnTo>
                <a:lnTo>
                  <a:pt x="252" y="111"/>
                </a:lnTo>
                <a:lnTo>
                  <a:pt x="246" y="99"/>
                </a:lnTo>
                <a:lnTo>
                  <a:pt x="243" y="90"/>
                </a:lnTo>
                <a:lnTo>
                  <a:pt x="240" y="81"/>
                </a:lnTo>
                <a:lnTo>
                  <a:pt x="234" y="69"/>
                </a:lnTo>
                <a:lnTo>
                  <a:pt x="231" y="60"/>
                </a:lnTo>
                <a:lnTo>
                  <a:pt x="228" y="51"/>
                </a:lnTo>
                <a:lnTo>
                  <a:pt x="225" y="42"/>
                </a:lnTo>
                <a:lnTo>
                  <a:pt x="216" y="39"/>
                </a:lnTo>
                <a:lnTo>
                  <a:pt x="210" y="48"/>
                </a:lnTo>
                <a:lnTo>
                  <a:pt x="195" y="57"/>
                </a:lnTo>
                <a:lnTo>
                  <a:pt x="186" y="63"/>
                </a:lnTo>
                <a:lnTo>
                  <a:pt x="174" y="66"/>
                </a:lnTo>
                <a:lnTo>
                  <a:pt x="165" y="66"/>
                </a:lnTo>
                <a:lnTo>
                  <a:pt x="153" y="69"/>
                </a:lnTo>
                <a:lnTo>
                  <a:pt x="141" y="69"/>
                </a:lnTo>
                <a:lnTo>
                  <a:pt x="129" y="69"/>
                </a:lnTo>
                <a:lnTo>
                  <a:pt x="120" y="69"/>
                </a:lnTo>
                <a:lnTo>
                  <a:pt x="108" y="69"/>
                </a:lnTo>
                <a:lnTo>
                  <a:pt x="99" y="69"/>
                </a:lnTo>
                <a:lnTo>
                  <a:pt x="90" y="69"/>
                </a:lnTo>
                <a:lnTo>
                  <a:pt x="81" y="66"/>
                </a:lnTo>
                <a:lnTo>
                  <a:pt x="72" y="60"/>
                </a:lnTo>
                <a:lnTo>
                  <a:pt x="72" y="51"/>
                </a:lnTo>
                <a:lnTo>
                  <a:pt x="69" y="42"/>
                </a:lnTo>
                <a:lnTo>
                  <a:pt x="66" y="33"/>
                </a:lnTo>
                <a:lnTo>
                  <a:pt x="63" y="24"/>
                </a:lnTo>
                <a:lnTo>
                  <a:pt x="51" y="15"/>
                </a:lnTo>
                <a:lnTo>
                  <a:pt x="39" y="6"/>
                </a:lnTo>
                <a:lnTo>
                  <a:pt x="30" y="0"/>
                </a:lnTo>
                <a:lnTo>
                  <a:pt x="36" y="3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99724" name="Oval 12">
            <a:extLst>
              <a:ext uri="{FF2B5EF4-FFF2-40B4-BE49-F238E27FC236}">
                <a16:creationId xmlns:a16="http://schemas.microsoft.com/office/drawing/2014/main" id="{83344278-3B26-406E-B906-9A0B55E1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870450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25" name="Oval 13">
            <a:extLst>
              <a:ext uri="{FF2B5EF4-FFF2-40B4-BE49-F238E27FC236}">
                <a16:creationId xmlns:a16="http://schemas.microsoft.com/office/drawing/2014/main" id="{D9B03615-8697-AF5B-950E-EAEADECB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5086350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26" name="Oval 14">
            <a:extLst>
              <a:ext uri="{FF2B5EF4-FFF2-40B4-BE49-F238E27FC236}">
                <a16:creationId xmlns:a16="http://schemas.microsoft.com/office/drawing/2014/main" id="{E3D39CBE-846F-C5FF-BEF3-CD7DDB6E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5302250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27" name="Oval 15">
            <a:extLst>
              <a:ext uri="{FF2B5EF4-FFF2-40B4-BE49-F238E27FC236}">
                <a16:creationId xmlns:a16="http://schemas.microsoft.com/office/drawing/2014/main" id="{D79E2A6E-4F35-70C1-413B-00B37763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558958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28" name="Oval 16">
            <a:extLst>
              <a:ext uri="{FF2B5EF4-FFF2-40B4-BE49-F238E27FC236}">
                <a16:creationId xmlns:a16="http://schemas.microsoft.com/office/drawing/2014/main" id="{EBDAD9FD-3F15-E56B-8BF7-E2B1CB8F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5302250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29" name="Oval 17">
            <a:extLst>
              <a:ext uri="{FF2B5EF4-FFF2-40B4-BE49-F238E27FC236}">
                <a16:creationId xmlns:a16="http://schemas.microsoft.com/office/drawing/2014/main" id="{F4BF9515-0F20-F4CF-8CE0-2C31E00A4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5661025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30" name="Oval 18">
            <a:extLst>
              <a:ext uri="{FF2B5EF4-FFF2-40B4-BE49-F238E27FC236}">
                <a16:creationId xmlns:a16="http://schemas.microsoft.com/office/drawing/2014/main" id="{D72C8142-C242-9B56-DBBA-EE1CE1F2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870450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31" name="Oval 19">
            <a:extLst>
              <a:ext uri="{FF2B5EF4-FFF2-40B4-BE49-F238E27FC236}">
                <a16:creationId xmlns:a16="http://schemas.microsoft.com/office/drawing/2014/main" id="{5468FCCC-1BAA-A657-3CD7-FA018587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589588"/>
            <a:ext cx="107950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99733" name="Text Box 21">
            <a:extLst>
              <a:ext uri="{FF2B5EF4-FFF2-40B4-BE49-F238E27FC236}">
                <a16:creationId xmlns:a16="http://schemas.microsoft.com/office/drawing/2014/main" id="{0A0A0083-F5B5-3412-4E16-A2FAA4BCE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053013"/>
            <a:ext cx="95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sz="2800"/>
              <a:t>axón</a:t>
            </a:r>
            <a:endParaRPr lang="es-ES" altLang="es-PE" sz="2800"/>
          </a:p>
        </p:txBody>
      </p:sp>
      <p:sp>
        <p:nvSpPr>
          <p:cNvPr id="499734" name="Text Box 22">
            <a:extLst>
              <a:ext uri="{FF2B5EF4-FFF2-40B4-BE49-F238E27FC236}">
                <a16:creationId xmlns:a16="http://schemas.microsoft.com/office/drawing/2014/main" id="{6B741F40-A5DF-CE1E-F025-DF19CAD18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4941888"/>
            <a:ext cx="147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sz="2800"/>
              <a:t>dendrita</a:t>
            </a:r>
            <a:endParaRPr lang="es-ES" altLang="es-PE" sz="2800"/>
          </a:p>
        </p:txBody>
      </p:sp>
      <p:grpSp>
        <p:nvGrpSpPr>
          <p:cNvPr id="499756" name="Group 44">
            <a:extLst>
              <a:ext uri="{FF2B5EF4-FFF2-40B4-BE49-F238E27FC236}">
                <a16:creationId xmlns:a16="http://schemas.microsoft.com/office/drawing/2014/main" id="{6A962835-A3EC-EA52-168E-B2704C8F60BC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1902860"/>
            <a:ext cx="2232025" cy="792163"/>
            <a:chOff x="521" y="3294"/>
            <a:chExt cx="1406" cy="499"/>
          </a:xfrm>
        </p:grpSpPr>
        <p:sp>
          <p:nvSpPr>
            <p:cNvPr id="499750" name="Freeform 38">
              <a:extLst>
                <a:ext uri="{FF2B5EF4-FFF2-40B4-BE49-F238E27FC236}">
                  <a16:creationId xmlns:a16="http://schemas.microsoft.com/office/drawing/2014/main" id="{98396FC1-C44B-3133-78B8-7167318A5C8A}"/>
                </a:ext>
              </a:extLst>
            </p:cNvPr>
            <p:cNvSpPr>
              <a:spLocks/>
            </p:cNvSpPr>
            <p:nvPr/>
          </p:nvSpPr>
          <p:spPr bwMode="auto">
            <a:xfrm rot="1100847">
              <a:off x="521" y="3294"/>
              <a:ext cx="444" cy="334"/>
            </a:xfrm>
            <a:custGeom>
              <a:avLst/>
              <a:gdLst>
                <a:gd name="T0" fmla="*/ 405 w 1411"/>
                <a:gd name="T1" fmla="*/ 213 h 856"/>
                <a:gd name="T2" fmla="*/ 321 w 1411"/>
                <a:gd name="T3" fmla="*/ 108 h 856"/>
                <a:gd name="T4" fmla="*/ 312 w 1411"/>
                <a:gd name="T5" fmla="*/ 66 h 856"/>
                <a:gd name="T6" fmla="*/ 360 w 1411"/>
                <a:gd name="T7" fmla="*/ 168 h 856"/>
                <a:gd name="T8" fmla="*/ 435 w 1411"/>
                <a:gd name="T9" fmla="*/ 273 h 856"/>
                <a:gd name="T10" fmla="*/ 480 w 1411"/>
                <a:gd name="T11" fmla="*/ 234 h 856"/>
                <a:gd name="T12" fmla="*/ 585 w 1411"/>
                <a:gd name="T13" fmla="*/ 123 h 856"/>
                <a:gd name="T14" fmla="*/ 660 w 1411"/>
                <a:gd name="T15" fmla="*/ 9 h 856"/>
                <a:gd name="T16" fmla="*/ 630 w 1411"/>
                <a:gd name="T17" fmla="*/ 93 h 856"/>
                <a:gd name="T18" fmla="*/ 660 w 1411"/>
                <a:gd name="T19" fmla="*/ 102 h 856"/>
                <a:gd name="T20" fmla="*/ 675 w 1411"/>
                <a:gd name="T21" fmla="*/ 105 h 856"/>
                <a:gd name="T22" fmla="*/ 579 w 1411"/>
                <a:gd name="T23" fmla="*/ 156 h 856"/>
                <a:gd name="T24" fmla="*/ 513 w 1411"/>
                <a:gd name="T25" fmla="*/ 261 h 856"/>
                <a:gd name="T26" fmla="*/ 591 w 1411"/>
                <a:gd name="T27" fmla="*/ 327 h 856"/>
                <a:gd name="T28" fmla="*/ 750 w 1411"/>
                <a:gd name="T29" fmla="*/ 306 h 856"/>
                <a:gd name="T30" fmla="*/ 798 w 1411"/>
                <a:gd name="T31" fmla="*/ 189 h 856"/>
                <a:gd name="T32" fmla="*/ 786 w 1411"/>
                <a:gd name="T33" fmla="*/ 288 h 856"/>
                <a:gd name="T34" fmla="*/ 690 w 1411"/>
                <a:gd name="T35" fmla="*/ 366 h 856"/>
                <a:gd name="T36" fmla="*/ 642 w 1411"/>
                <a:gd name="T37" fmla="*/ 450 h 856"/>
                <a:gd name="T38" fmla="*/ 756 w 1411"/>
                <a:gd name="T39" fmla="*/ 471 h 856"/>
                <a:gd name="T40" fmla="*/ 903 w 1411"/>
                <a:gd name="T41" fmla="*/ 411 h 856"/>
                <a:gd name="T42" fmla="*/ 1059 w 1411"/>
                <a:gd name="T43" fmla="*/ 354 h 856"/>
                <a:gd name="T44" fmla="*/ 1212 w 1411"/>
                <a:gd name="T45" fmla="*/ 354 h 856"/>
                <a:gd name="T46" fmla="*/ 1344 w 1411"/>
                <a:gd name="T47" fmla="*/ 381 h 856"/>
                <a:gd name="T48" fmla="*/ 1407 w 1411"/>
                <a:gd name="T49" fmla="*/ 453 h 856"/>
                <a:gd name="T50" fmla="*/ 1299 w 1411"/>
                <a:gd name="T51" fmla="*/ 450 h 856"/>
                <a:gd name="T52" fmla="*/ 1188 w 1411"/>
                <a:gd name="T53" fmla="*/ 432 h 856"/>
                <a:gd name="T54" fmla="*/ 1053 w 1411"/>
                <a:gd name="T55" fmla="*/ 432 h 856"/>
                <a:gd name="T56" fmla="*/ 945 w 1411"/>
                <a:gd name="T57" fmla="*/ 486 h 856"/>
                <a:gd name="T58" fmla="*/ 819 w 1411"/>
                <a:gd name="T59" fmla="*/ 531 h 856"/>
                <a:gd name="T60" fmla="*/ 678 w 1411"/>
                <a:gd name="T61" fmla="*/ 558 h 856"/>
                <a:gd name="T62" fmla="*/ 570 w 1411"/>
                <a:gd name="T63" fmla="*/ 651 h 856"/>
                <a:gd name="T64" fmla="*/ 642 w 1411"/>
                <a:gd name="T65" fmla="*/ 786 h 856"/>
                <a:gd name="T66" fmla="*/ 633 w 1411"/>
                <a:gd name="T67" fmla="*/ 801 h 856"/>
                <a:gd name="T68" fmla="*/ 561 w 1411"/>
                <a:gd name="T69" fmla="*/ 717 h 856"/>
                <a:gd name="T70" fmla="*/ 468 w 1411"/>
                <a:gd name="T71" fmla="*/ 666 h 856"/>
                <a:gd name="T72" fmla="*/ 390 w 1411"/>
                <a:gd name="T73" fmla="*/ 741 h 856"/>
                <a:gd name="T74" fmla="*/ 420 w 1411"/>
                <a:gd name="T75" fmla="*/ 855 h 856"/>
                <a:gd name="T76" fmla="*/ 372 w 1411"/>
                <a:gd name="T77" fmla="*/ 762 h 856"/>
                <a:gd name="T78" fmla="*/ 351 w 1411"/>
                <a:gd name="T79" fmla="*/ 660 h 856"/>
                <a:gd name="T80" fmla="*/ 225 w 1411"/>
                <a:gd name="T81" fmla="*/ 687 h 856"/>
                <a:gd name="T82" fmla="*/ 126 w 1411"/>
                <a:gd name="T83" fmla="*/ 798 h 856"/>
                <a:gd name="T84" fmla="*/ 93 w 1411"/>
                <a:gd name="T85" fmla="*/ 807 h 856"/>
                <a:gd name="T86" fmla="*/ 159 w 1411"/>
                <a:gd name="T87" fmla="*/ 705 h 856"/>
                <a:gd name="T88" fmla="*/ 51 w 1411"/>
                <a:gd name="T89" fmla="*/ 618 h 856"/>
                <a:gd name="T90" fmla="*/ 39 w 1411"/>
                <a:gd name="T91" fmla="*/ 507 h 856"/>
                <a:gd name="T92" fmla="*/ 84 w 1411"/>
                <a:gd name="T93" fmla="*/ 618 h 856"/>
                <a:gd name="T94" fmla="*/ 192 w 1411"/>
                <a:gd name="T95" fmla="*/ 642 h 856"/>
                <a:gd name="T96" fmla="*/ 258 w 1411"/>
                <a:gd name="T97" fmla="*/ 564 h 856"/>
                <a:gd name="T98" fmla="*/ 258 w 1411"/>
                <a:gd name="T99" fmla="*/ 438 h 856"/>
                <a:gd name="T100" fmla="*/ 168 w 1411"/>
                <a:gd name="T101" fmla="*/ 318 h 856"/>
                <a:gd name="T102" fmla="*/ 48 w 1411"/>
                <a:gd name="T103" fmla="*/ 303 h 856"/>
                <a:gd name="T104" fmla="*/ 81 w 1411"/>
                <a:gd name="T105" fmla="*/ 300 h 856"/>
                <a:gd name="T106" fmla="*/ 153 w 1411"/>
                <a:gd name="T107" fmla="*/ 255 h 856"/>
                <a:gd name="T108" fmla="*/ 171 w 1411"/>
                <a:gd name="T109" fmla="*/ 150 h 856"/>
                <a:gd name="T110" fmla="*/ 171 w 1411"/>
                <a:gd name="T111" fmla="*/ 177 h 856"/>
                <a:gd name="T112" fmla="*/ 168 w 1411"/>
                <a:gd name="T113" fmla="*/ 306 h 856"/>
                <a:gd name="T114" fmla="*/ 264 w 1411"/>
                <a:gd name="T115" fmla="*/ 387 h 856"/>
                <a:gd name="T116" fmla="*/ 390 w 1411"/>
                <a:gd name="T117" fmla="*/ 357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11" h="856">
                  <a:moveTo>
                    <a:pt x="390" y="315"/>
                  </a:moveTo>
                  <a:lnTo>
                    <a:pt x="393" y="306"/>
                  </a:lnTo>
                  <a:lnTo>
                    <a:pt x="399" y="294"/>
                  </a:lnTo>
                  <a:lnTo>
                    <a:pt x="408" y="288"/>
                  </a:lnTo>
                  <a:lnTo>
                    <a:pt x="411" y="279"/>
                  </a:lnTo>
                  <a:lnTo>
                    <a:pt x="417" y="267"/>
                  </a:lnTo>
                  <a:lnTo>
                    <a:pt x="420" y="258"/>
                  </a:lnTo>
                  <a:lnTo>
                    <a:pt x="420" y="246"/>
                  </a:lnTo>
                  <a:lnTo>
                    <a:pt x="420" y="234"/>
                  </a:lnTo>
                  <a:lnTo>
                    <a:pt x="414" y="222"/>
                  </a:lnTo>
                  <a:lnTo>
                    <a:pt x="405" y="213"/>
                  </a:lnTo>
                  <a:lnTo>
                    <a:pt x="396" y="207"/>
                  </a:lnTo>
                  <a:lnTo>
                    <a:pt x="387" y="201"/>
                  </a:lnTo>
                  <a:lnTo>
                    <a:pt x="375" y="189"/>
                  </a:lnTo>
                  <a:lnTo>
                    <a:pt x="366" y="183"/>
                  </a:lnTo>
                  <a:lnTo>
                    <a:pt x="357" y="171"/>
                  </a:lnTo>
                  <a:lnTo>
                    <a:pt x="345" y="162"/>
                  </a:lnTo>
                  <a:lnTo>
                    <a:pt x="342" y="153"/>
                  </a:lnTo>
                  <a:lnTo>
                    <a:pt x="336" y="144"/>
                  </a:lnTo>
                  <a:lnTo>
                    <a:pt x="330" y="132"/>
                  </a:lnTo>
                  <a:lnTo>
                    <a:pt x="324" y="117"/>
                  </a:lnTo>
                  <a:lnTo>
                    <a:pt x="321" y="108"/>
                  </a:lnTo>
                  <a:lnTo>
                    <a:pt x="318" y="99"/>
                  </a:lnTo>
                  <a:lnTo>
                    <a:pt x="315" y="90"/>
                  </a:lnTo>
                  <a:lnTo>
                    <a:pt x="315" y="78"/>
                  </a:lnTo>
                  <a:lnTo>
                    <a:pt x="312" y="66"/>
                  </a:lnTo>
                  <a:lnTo>
                    <a:pt x="312" y="57"/>
                  </a:lnTo>
                  <a:lnTo>
                    <a:pt x="309" y="42"/>
                  </a:lnTo>
                  <a:lnTo>
                    <a:pt x="309" y="30"/>
                  </a:lnTo>
                  <a:lnTo>
                    <a:pt x="309" y="39"/>
                  </a:lnTo>
                  <a:lnTo>
                    <a:pt x="309" y="48"/>
                  </a:lnTo>
                  <a:lnTo>
                    <a:pt x="309" y="57"/>
                  </a:lnTo>
                  <a:lnTo>
                    <a:pt x="312" y="66"/>
                  </a:lnTo>
                  <a:lnTo>
                    <a:pt x="315" y="75"/>
                  </a:lnTo>
                  <a:lnTo>
                    <a:pt x="318" y="84"/>
                  </a:lnTo>
                  <a:lnTo>
                    <a:pt x="321" y="93"/>
                  </a:lnTo>
                  <a:lnTo>
                    <a:pt x="327" y="102"/>
                  </a:lnTo>
                  <a:lnTo>
                    <a:pt x="330" y="114"/>
                  </a:lnTo>
                  <a:lnTo>
                    <a:pt x="333" y="123"/>
                  </a:lnTo>
                  <a:lnTo>
                    <a:pt x="339" y="132"/>
                  </a:lnTo>
                  <a:lnTo>
                    <a:pt x="345" y="141"/>
                  </a:lnTo>
                  <a:lnTo>
                    <a:pt x="348" y="150"/>
                  </a:lnTo>
                  <a:lnTo>
                    <a:pt x="354" y="159"/>
                  </a:lnTo>
                  <a:lnTo>
                    <a:pt x="360" y="168"/>
                  </a:lnTo>
                  <a:lnTo>
                    <a:pt x="369" y="177"/>
                  </a:lnTo>
                  <a:lnTo>
                    <a:pt x="378" y="186"/>
                  </a:lnTo>
                  <a:lnTo>
                    <a:pt x="387" y="195"/>
                  </a:lnTo>
                  <a:lnTo>
                    <a:pt x="396" y="201"/>
                  </a:lnTo>
                  <a:lnTo>
                    <a:pt x="402" y="210"/>
                  </a:lnTo>
                  <a:lnTo>
                    <a:pt x="414" y="219"/>
                  </a:lnTo>
                  <a:lnTo>
                    <a:pt x="423" y="231"/>
                  </a:lnTo>
                  <a:lnTo>
                    <a:pt x="429" y="243"/>
                  </a:lnTo>
                  <a:lnTo>
                    <a:pt x="432" y="255"/>
                  </a:lnTo>
                  <a:lnTo>
                    <a:pt x="435" y="264"/>
                  </a:lnTo>
                  <a:lnTo>
                    <a:pt x="435" y="273"/>
                  </a:lnTo>
                  <a:lnTo>
                    <a:pt x="438" y="282"/>
                  </a:lnTo>
                  <a:lnTo>
                    <a:pt x="438" y="291"/>
                  </a:lnTo>
                  <a:lnTo>
                    <a:pt x="432" y="300"/>
                  </a:lnTo>
                  <a:lnTo>
                    <a:pt x="441" y="306"/>
                  </a:lnTo>
                  <a:lnTo>
                    <a:pt x="450" y="297"/>
                  </a:lnTo>
                  <a:lnTo>
                    <a:pt x="453" y="288"/>
                  </a:lnTo>
                  <a:lnTo>
                    <a:pt x="459" y="276"/>
                  </a:lnTo>
                  <a:lnTo>
                    <a:pt x="465" y="267"/>
                  </a:lnTo>
                  <a:lnTo>
                    <a:pt x="471" y="255"/>
                  </a:lnTo>
                  <a:lnTo>
                    <a:pt x="477" y="243"/>
                  </a:lnTo>
                  <a:lnTo>
                    <a:pt x="480" y="234"/>
                  </a:lnTo>
                  <a:lnTo>
                    <a:pt x="486" y="225"/>
                  </a:lnTo>
                  <a:lnTo>
                    <a:pt x="492" y="210"/>
                  </a:lnTo>
                  <a:lnTo>
                    <a:pt x="498" y="201"/>
                  </a:lnTo>
                  <a:lnTo>
                    <a:pt x="504" y="192"/>
                  </a:lnTo>
                  <a:lnTo>
                    <a:pt x="516" y="177"/>
                  </a:lnTo>
                  <a:lnTo>
                    <a:pt x="531" y="165"/>
                  </a:lnTo>
                  <a:lnTo>
                    <a:pt x="546" y="153"/>
                  </a:lnTo>
                  <a:lnTo>
                    <a:pt x="555" y="150"/>
                  </a:lnTo>
                  <a:lnTo>
                    <a:pt x="561" y="141"/>
                  </a:lnTo>
                  <a:lnTo>
                    <a:pt x="573" y="132"/>
                  </a:lnTo>
                  <a:lnTo>
                    <a:pt x="585" y="123"/>
                  </a:lnTo>
                  <a:lnTo>
                    <a:pt x="591" y="114"/>
                  </a:lnTo>
                  <a:lnTo>
                    <a:pt x="603" y="105"/>
                  </a:lnTo>
                  <a:lnTo>
                    <a:pt x="609" y="93"/>
                  </a:lnTo>
                  <a:lnTo>
                    <a:pt x="618" y="87"/>
                  </a:lnTo>
                  <a:lnTo>
                    <a:pt x="621" y="78"/>
                  </a:lnTo>
                  <a:lnTo>
                    <a:pt x="630" y="69"/>
                  </a:lnTo>
                  <a:lnTo>
                    <a:pt x="636" y="54"/>
                  </a:lnTo>
                  <a:lnTo>
                    <a:pt x="642" y="45"/>
                  </a:lnTo>
                  <a:lnTo>
                    <a:pt x="648" y="33"/>
                  </a:lnTo>
                  <a:lnTo>
                    <a:pt x="657" y="18"/>
                  </a:lnTo>
                  <a:lnTo>
                    <a:pt x="660" y="9"/>
                  </a:lnTo>
                  <a:lnTo>
                    <a:pt x="663" y="0"/>
                  </a:lnTo>
                  <a:lnTo>
                    <a:pt x="660" y="9"/>
                  </a:lnTo>
                  <a:lnTo>
                    <a:pt x="657" y="18"/>
                  </a:lnTo>
                  <a:lnTo>
                    <a:pt x="657" y="27"/>
                  </a:lnTo>
                  <a:lnTo>
                    <a:pt x="657" y="36"/>
                  </a:lnTo>
                  <a:lnTo>
                    <a:pt x="654" y="45"/>
                  </a:lnTo>
                  <a:lnTo>
                    <a:pt x="651" y="54"/>
                  </a:lnTo>
                  <a:lnTo>
                    <a:pt x="648" y="63"/>
                  </a:lnTo>
                  <a:lnTo>
                    <a:pt x="642" y="75"/>
                  </a:lnTo>
                  <a:lnTo>
                    <a:pt x="636" y="84"/>
                  </a:lnTo>
                  <a:lnTo>
                    <a:pt x="630" y="93"/>
                  </a:lnTo>
                  <a:lnTo>
                    <a:pt x="624" y="102"/>
                  </a:lnTo>
                  <a:lnTo>
                    <a:pt x="618" y="111"/>
                  </a:lnTo>
                  <a:lnTo>
                    <a:pt x="612" y="123"/>
                  </a:lnTo>
                  <a:lnTo>
                    <a:pt x="606" y="132"/>
                  </a:lnTo>
                  <a:lnTo>
                    <a:pt x="615" y="138"/>
                  </a:lnTo>
                  <a:lnTo>
                    <a:pt x="624" y="138"/>
                  </a:lnTo>
                  <a:lnTo>
                    <a:pt x="633" y="138"/>
                  </a:lnTo>
                  <a:lnTo>
                    <a:pt x="639" y="129"/>
                  </a:lnTo>
                  <a:lnTo>
                    <a:pt x="648" y="120"/>
                  </a:lnTo>
                  <a:lnTo>
                    <a:pt x="654" y="111"/>
                  </a:lnTo>
                  <a:lnTo>
                    <a:pt x="660" y="102"/>
                  </a:lnTo>
                  <a:lnTo>
                    <a:pt x="666" y="93"/>
                  </a:lnTo>
                  <a:lnTo>
                    <a:pt x="678" y="87"/>
                  </a:lnTo>
                  <a:lnTo>
                    <a:pt x="687" y="81"/>
                  </a:lnTo>
                  <a:lnTo>
                    <a:pt x="699" y="81"/>
                  </a:lnTo>
                  <a:lnTo>
                    <a:pt x="708" y="81"/>
                  </a:lnTo>
                  <a:lnTo>
                    <a:pt x="717" y="81"/>
                  </a:lnTo>
                  <a:lnTo>
                    <a:pt x="708" y="81"/>
                  </a:lnTo>
                  <a:lnTo>
                    <a:pt x="699" y="87"/>
                  </a:lnTo>
                  <a:lnTo>
                    <a:pt x="690" y="90"/>
                  </a:lnTo>
                  <a:lnTo>
                    <a:pt x="681" y="96"/>
                  </a:lnTo>
                  <a:lnTo>
                    <a:pt x="675" y="105"/>
                  </a:lnTo>
                  <a:lnTo>
                    <a:pt x="666" y="117"/>
                  </a:lnTo>
                  <a:lnTo>
                    <a:pt x="660" y="126"/>
                  </a:lnTo>
                  <a:lnTo>
                    <a:pt x="654" y="135"/>
                  </a:lnTo>
                  <a:lnTo>
                    <a:pt x="645" y="141"/>
                  </a:lnTo>
                  <a:lnTo>
                    <a:pt x="633" y="150"/>
                  </a:lnTo>
                  <a:lnTo>
                    <a:pt x="624" y="153"/>
                  </a:lnTo>
                  <a:lnTo>
                    <a:pt x="615" y="156"/>
                  </a:lnTo>
                  <a:lnTo>
                    <a:pt x="606" y="156"/>
                  </a:lnTo>
                  <a:lnTo>
                    <a:pt x="597" y="156"/>
                  </a:lnTo>
                  <a:lnTo>
                    <a:pt x="588" y="156"/>
                  </a:lnTo>
                  <a:lnTo>
                    <a:pt x="579" y="156"/>
                  </a:lnTo>
                  <a:lnTo>
                    <a:pt x="573" y="165"/>
                  </a:lnTo>
                  <a:lnTo>
                    <a:pt x="564" y="174"/>
                  </a:lnTo>
                  <a:lnTo>
                    <a:pt x="555" y="180"/>
                  </a:lnTo>
                  <a:lnTo>
                    <a:pt x="549" y="189"/>
                  </a:lnTo>
                  <a:lnTo>
                    <a:pt x="534" y="201"/>
                  </a:lnTo>
                  <a:lnTo>
                    <a:pt x="525" y="210"/>
                  </a:lnTo>
                  <a:lnTo>
                    <a:pt x="513" y="222"/>
                  </a:lnTo>
                  <a:lnTo>
                    <a:pt x="513" y="231"/>
                  </a:lnTo>
                  <a:lnTo>
                    <a:pt x="513" y="240"/>
                  </a:lnTo>
                  <a:lnTo>
                    <a:pt x="513" y="252"/>
                  </a:lnTo>
                  <a:lnTo>
                    <a:pt x="513" y="261"/>
                  </a:lnTo>
                  <a:lnTo>
                    <a:pt x="513" y="270"/>
                  </a:lnTo>
                  <a:lnTo>
                    <a:pt x="513" y="279"/>
                  </a:lnTo>
                  <a:lnTo>
                    <a:pt x="513" y="288"/>
                  </a:lnTo>
                  <a:lnTo>
                    <a:pt x="513" y="297"/>
                  </a:lnTo>
                  <a:lnTo>
                    <a:pt x="519" y="306"/>
                  </a:lnTo>
                  <a:lnTo>
                    <a:pt x="528" y="312"/>
                  </a:lnTo>
                  <a:lnTo>
                    <a:pt x="537" y="318"/>
                  </a:lnTo>
                  <a:lnTo>
                    <a:pt x="549" y="321"/>
                  </a:lnTo>
                  <a:lnTo>
                    <a:pt x="561" y="327"/>
                  </a:lnTo>
                  <a:lnTo>
                    <a:pt x="573" y="327"/>
                  </a:lnTo>
                  <a:lnTo>
                    <a:pt x="591" y="327"/>
                  </a:lnTo>
                  <a:lnTo>
                    <a:pt x="600" y="330"/>
                  </a:lnTo>
                  <a:lnTo>
                    <a:pt x="609" y="330"/>
                  </a:lnTo>
                  <a:lnTo>
                    <a:pt x="618" y="330"/>
                  </a:lnTo>
                  <a:lnTo>
                    <a:pt x="630" y="330"/>
                  </a:lnTo>
                  <a:lnTo>
                    <a:pt x="639" y="330"/>
                  </a:lnTo>
                  <a:lnTo>
                    <a:pt x="648" y="330"/>
                  </a:lnTo>
                  <a:lnTo>
                    <a:pt x="663" y="330"/>
                  </a:lnTo>
                  <a:lnTo>
                    <a:pt x="729" y="327"/>
                  </a:lnTo>
                  <a:lnTo>
                    <a:pt x="744" y="327"/>
                  </a:lnTo>
                  <a:lnTo>
                    <a:pt x="747" y="318"/>
                  </a:lnTo>
                  <a:lnTo>
                    <a:pt x="750" y="306"/>
                  </a:lnTo>
                  <a:lnTo>
                    <a:pt x="756" y="291"/>
                  </a:lnTo>
                  <a:lnTo>
                    <a:pt x="759" y="282"/>
                  </a:lnTo>
                  <a:lnTo>
                    <a:pt x="759" y="270"/>
                  </a:lnTo>
                  <a:lnTo>
                    <a:pt x="762" y="261"/>
                  </a:lnTo>
                  <a:lnTo>
                    <a:pt x="762" y="252"/>
                  </a:lnTo>
                  <a:lnTo>
                    <a:pt x="765" y="240"/>
                  </a:lnTo>
                  <a:lnTo>
                    <a:pt x="768" y="225"/>
                  </a:lnTo>
                  <a:lnTo>
                    <a:pt x="774" y="216"/>
                  </a:lnTo>
                  <a:lnTo>
                    <a:pt x="780" y="201"/>
                  </a:lnTo>
                  <a:lnTo>
                    <a:pt x="789" y="195"/>
                  </a:lnTo>
                  <a:lnTo>
                    <a:pt x="798" y="189"/>
                  </a:lnTo>
                  <a:lnTo>
                    <a:pt x="810" y="183"/>
                  </a:lnTo>
                  <a:lnTo>
                    <a:pt x="813" y="192"/>
                  </a:lnTo>
                  <a:lnTo>
                    <a:pt x="810" y="201"/>
                  </a:lnTo>
                  <a:lnTo>
                    <a:pt x="804" y="210"/>
                  </a:lnTo>
                  <a:lnTo>
                    <a:pt x="798" y="222"/>
                  </a:lnTo>
                  <a:lnTo>
                    <a:pt x="792" y="234"/>
                  </a:lnTo>
                  <a:lnTo>
                    <a:pt x="792" y="243"/>
                  </a:lnTo>
                  <a:lnTo>
                    <a:pt x="789" y="255"/>
                  </a:lnTo>
                  <a:lnTo>
                    <a:pt x="786" y="267"/>
                  </a:lnTo>
                  <a:lnTo>
                    <a:pt x="786" y="279"/>
                  </a:lnTo>
                  <a:lnTo>
                    <a:pt x="786" y="288"/>
                  </a:lnTo>
                  <a:lnTo>
                    <a:pt x="783" y="297"/>
                  </a:lnTo>
                  <a:lnTo>
                    <a:pt x="780" y="306"/>
                  </a:lnTo>
                  <a:lnTo>
                    <a:pt x="774" y="315"/>
                  </a:lnTo>
                  <a:lnTo>
                    <a:pt x="765" y="321"/>
                  </a:lnTo>
                  <a:lnTo>
                    <a:pt x="756" y="330"/>
                  </a:lnTo>
                  <a:lnTo>
                    <a:pt x="747" y="336"/>
                  </a:lnTo>
                  <a:lnTo>
                    <a:pt x="738" y="345"/>
                  </a:lnTo>
                  <a:lnTo>
                    <a:pt x="726" y="351"/>
                  </a:lnTo>
                  <a:lnTo>
                    <a:pt x="714" y="354"/>
                  </a:lnTo>
                  <a:lnTo>
                    <a:pt x="705" y="360"/>
                  </a:lnTo>
                  <a:lnTo>
                    <a:pt x="690" y="366"/>
                  </a:lnTo>
                  <a:lnTo>
                    <a:pt x="675" y="375"/>
                  </a:lnTo>
                  <a:lnTo>
                    <a:pt x="663" y="378"/>
                  </a:lnTo>
                  <a:lnTo>
                    <a:pt x="654" y="381"/>
                  </a:lnTo>
                  <a:lnTo>
                    <a:pt x="645" y="381"/>
                  </a:lnTo>
                  <a:lnTo>
                    <a:pt x="639" y="390"/>
                  </a:lnTo>
                  <a:lnTo>
                    <a:pt x="636" y="402"/>
                  </a:lnTo>
                  <a:lnTo>
                    <a:pt x="633" y="411"/>
                  </a:lnTo>
                  <a:lnTo>
                    <a:pt x="633" y="420"/>
                  </a:lnTo>
                  <a:lnTo>
                    <a:pt x="633" y="429"/>
                  </a:lnTo>
                  <a:lnTo>
                    <a:pt x="636" y="441"/>
                  </a:lnTo>
                  <a:lnTo>
                    <a:pt x="642" y="450"/>
                  </a:lnTo>
                  <a:lnTo>
                    <a:pt x="648" y="459"/>
                  </a:lnTo>
                  <a:lnTo>
                    <a:pt x="657" y="465"/>
                  </a:lnTo>
                  <a:lnTo>
                    <a:pt x="666" y="465"/>
                  </a:lnTo>
                  <a:lnTo>
                    <a:pt x="681" y="468"/>
                  </a:lnTo>
                  <a:lnTo>
                    <a:pt x="690" y="468"/>
                  </a:lnTo>
                  <a:lnTo>
                    <a:pt x="708" y="471"/>
                  </a:lnTo>
                  <a:lnTo>
                    <a:pt x="717" y="471"/>
                  </a:lnTo>
                  <a:lnTo>
                    <a:pt x="726" y="471"/>
                  </a:lnTo>
                  <a:lnTo>
                    <a:pt x="738" y="471"/>
                  </a:lnTo>
                  <a:lnTo>
                    <a:pt x="747" y="471"/>
                  </a:lnTo>
                  <a:lnTo>
                    <a:pt x="756" y="471"/>
                  </a:lnTo>
                  <a:lnTo>
                    <a:pt x="765" y="468"/>
                  </a:lnTo>
                  <a:lnTo>
                    <a:pt x="777" y="462"/>
                  </a:lnTo>
                  <a:lnTo>
                    <a:pt x="795" y="456"/>
                  </a:lnTo>
                  <a:lnTo>
                    <a:pt x="813" y="450"/>
                  </a:lnTo>
                  <a:lnTo>
                    <a:pt x="831" y="444"/>
                  </a:lnTo>
                  <a:lnTo>
                    <a:pt x="843" y="438"/>
                  </a:lnTo>
                  <a:lnTo>
                    <a:pt x="858" y="435"/>
                  </a:lnTo>
                  <a:lnTo>
                    <a:pt x="867" y="429"/>
                  </a:lnTo>
                  <a:lnTo>
                    <a:pt x="876" y="426"/>
                  </a:lnTo>
                  <a:lnTo>
                    <a:pt x="891" y="417"/>
                  </a:lnTo>
                  <a:lnTo>
                    <a:pt x="903" y="411"/>
                  </a:lnTo>
                  <a:lnTo>
                    <a:pt x="918" y="402"/>
                  </a:lnTo>
                  <a:lnTo>
                    <a:pt x="930" y="393"/>
                  </a:lnTo>
                  <a:lnTo>
                    <a:pt x="942" y="387"/>
                  </a:lnTo>
                  <a:lnTo>
                    <a:pt x="957" y="378"/>
                  </a:lnTo>
                  <a:lnTo>
                    <a:pt x="972" y="369"/>
                  </a:lnTo>
                  <a:lnTo>
                    <a:pt x="990" y="363"/>
                  </a:lnTo>
                  <a:lnTo>
                    <a:pt x="1008" y="360"/>
                  </a:lnTo>
                  <a:lnTo>
                    <a:pt x="1020" y="357"/>
                  </a:lnTo>
                  <a:lnTo>
                    <a:pt x="1035" y="357"/>
                  </a:lnTo>
                  <a:lnTo>
                    <a:pt x="1047" y="354"/>
                  </a:lnTo>
                  <a:lnTo>
                    <a:pt x="1059" y="354"/>
                  </a:lnTo>
                  <a:lnTo>
                    <a:pt x="1074" y="354"/>
                  </a:lnTo>
                  <a:lnTo>
                    <a:pt x="1095" y="354"/>
                  </a:lnTo>
                  <a:lnTo>
                    <a:pt x="1116" y="351"/>
                  </a:lnTo>
                  <a:lnTo>
                    <a:pt x="1128" y="351"/>
                  </a:lnTo>
                  <a:lnTo>
                    <a:pt x="1140" y="351"/>
                  </a:lnTo>
                  <a:lnTo>
                    <a:pt x="1152" y="351"/>
                  </a:lnTo>
                  <a:lnTo>
                    <a:pt x="1164" y="351"/>
                  </a:lnTo>
                  <a:lnTo>
                    <a:pt x="1176" y="351"/>
                  </a:lnTo>
                  <a:lnTo>
                    <a:pt x="1188" y="351"/>
                  </a:lnTo>
                  <a:lnTo>
                    <a:pt x="1197" y="351"/>
                  </a:lnTo>
                  <a:lnTo>
                    <a:pt x="1212" y="354"/>
                  </a:lnTo>
                  <a:lnTo>
                    <a:pt x="1227" y="354"/>
                  </a:lnTo>
                  <a:lnTo>
                    <a:pt x="1239" y="354"/>
                  </a:lnTo>
                  <a:lnTo>
                    <a:pt x="1257" y="357"/>
                  </a:lnTo>
                  <a:lnTo>
                    <a:pt x="1266" y="357"/>
                  </a:lnTo>
                  <a:lnTo>
                    <a:pt x="1278" y="363"/>
                  </a:lnTo>
                  <a:lnTo>
                    <a:pt x="1290" y="366"/>
                  </a:lnTo>
                  <a:lnTo>
                    <a:pt x="1299" y="369"/>
                  </a:lnTo>
                  <a:lnTo>
                    <a:pt x="1308" y="372"/>
                  </a:lnTo>
                  <a:lnTo>
                    <a:pt x="1323" y="375"/>
                  </a:lnTo>
                  <a:lnTo>
                    <a:pt x="1332" y="378"/>
                  </a:lnTo>
                  <a:lnTo>
                    <a:pt x="1344" y="381"/>
                  </a:lnTo>
                  <a:lnTo>
                    <a:pt x="1356" y="384"/>
                  </a:lnTo>
                  <a:lnTo>
                    <a:pt x="1365" y="387"/>
                  </a:lnTo>
                  <a:lnTo>
                    <a:pt x="1374" y="390"/>
                  </a:lnTo>
                  <a:lnTo>
                    <a:pt x="1389" y="393"/>
                  </a:lnTo>
                  <a:lnTo>
                    <a:pt x="1404" y="399"/>
                  </a:lnTo>
                  <a:lnTo>
                    <a:pt x="1410" y="408"/>
                  </a:lnTo>
                  <a:lnTo>
                    <a:pt x="1410" y="417"/>
                  </a:lnTo>
                  <a:lnTo>
                    <a:pt x="1410" y="426"/>
                  </a:lnTo>
                  <a:lnTo>
                    <a:pt x="1410" y="435"/>
                  </a:lnTo>
                  <a:lnTo>
                    <a:pt x="1410" y="444"/>
                  </a:lnTo>
                  <a:lnTo>
                    <a:pt x="1407" y="453"/>
                  </a:lnTo>
                  <a:lnTo>
                    <a:pt x="1398" y="450"/>
                  </a:lnTo>
                  <a:lnTo>
                    <a:pt x="1389" y="450"/>
                  </a:lnTo>
                  <a:lnTo>
                    <a:pt x="1380" y="450"/>
                  </a:lnTo>
                  <a:lnTo>
                    <a:pt x="1371" y="450"/>
                  </a:lnTo>
                  <a:lnTo>
                    <a:pt x="1362" y="450"/>
                  </a:lnTo>
                  <a:lnTo>
                    <a:pt x="1347" y="450"/>
                  </a:lnTo>
                  <a:lnTo>
                    <a:pt x="1338" y="450"/>
                  </a:lnTo>
                  <a:lnTo>
                    <a:pt x="1329" y="450"/>
                  </a:lnTo>
                  <a:lnTo>
                    <a:pt x="1320" y="450"/>
                  </a:lnTo>
                  <a:lnTo>
                    <a:pt x="1311" y="450"/>
                  </a:lnTo>
                  <a:lnTo>
                    <a:pt x="1299" y="450"/>
                  </a:lnTo>
                  <a:lnTo>
                    <a:pt x="1290" y="450"/>
                  </a:lnTo>
                  <a:lnTo>
                    <a:pt x="1278" y="450"/>
                  </a:lnTo>
                  <a:lnTo>
                    <a:pt x="1269" y="450"/>
                  </a:lnTo>
                  <a:lnTo>
                    <a:pt x="1260" y="447"/>
                  </a:lnTo>
                  <a:lnTo>
                    <a:pt x="1251" y="444"/>
                  </a:lnTo>
                  <a:lnTo>
                    <a:pt x="1242" y="441"/>
                  </a:lnTo>
                  <a:lnTo>
                    <a:pt x="1233" y="441"/>
                  </a:lnTo>
                  <a:lnTo>
                    <a:pt x="1224" y="438"/>
                  </a:lnTo>
                  <a:lnTo>
                    <a:pt x="1212" y="435"/>
                  </a:lnTo>
                  <a:lnTo>
                    <a:pt x="1197" y="432"/>
                  </a:lnTo>
                  <a:lnTo>
                    <a:pt x="1188" y="432"/>
                  </a:lnTo>
                  <a:lnTo>
                    <a:pt x="1170" y="432"/>
                  </a:lnTo>
                  <a:lnTo>
                    <a:pt x="1158" y="429"/>
                  </a:lnTo>
                  <a:lnTo>
                    <a:pt x="1146" y="429"/>
                  </a:lnTo>
                  <a:lnTo>
                    <a:pt x="1134" y="429"/>
                  </a:lnTo>
                  <a:lnTo>
                    <a:pt x="1122" y="429"/>
                  </a:lnTo>
                  <a:lnTo>
                    <a:pt x="1113" y="429"/>
                  </a:lnTo>
                  <a:lnTo>
                    <a:pt x="1104" y="429"/>
                  </a:lnTo>
                  <a:lnTo>
                    <a:pt x="1086" y="429"/>
                  </a:lnTo>
                  <a:lnTo>
                    <a:pt x="1074" y="429"/>
                  </a:lnTo>
                  <a:lnTo>
                    <a:pt x="1062" y="429"/>
                  </a:lnTo>
                  <a:lnTo>
                    <a:pt x="1053" y="432"/>
                  </a:lnTo>
                  <a:lnTo>
                    <a:pt x="1044" y="432"/>
                  </a:lnTo>
                  <a:lnTo>
                    <a:pt x="1035" y="438"/>
                  </a:lnTo>
                  <a:lnTo>
                    <a:pt x="1026" y="438"/>
                  </a:lnTo>
                  <a:lnTo>
                    <a:pt x="1017" y="441"/>
                  </a:lnTo>
                  <a:lnTo>
                    <a:pt x="1005" y="450"/>
                  </a:lnTo>
                  <a:lnTo>
                    <a:pt x="996" y="453"/>
                  </a:lnTo>
                  <a:lnTo>
                    <a:pt x="984" y="462"/>
                  </a:lnTo>
                  <a:lnTo>
                    <a:pt x="972" y="471"/>
                  </a:lnTo>
                  <a:lnTo>
                    <a:pt x="963" y="477"/>
                  </a:lnTo>
                  <a:lnTo>
                    <a:pt x="954" y="480"/>
                  </a:lnTo>
                  <a:lnTo>
                    <a:pt x="945" y="486"/>
                  </a:lnTo>
                  <a:lnTo>
                    <a:pt x="933" y="489"/>
                  </a:lnTo>
                  <a:lnTo>
                    <a:pt x="924" y="495"/>
                  </a:lnTo>
                  <a:lnTo>
                    <a:pt x="915" y="498"/>
                  </a:lnTo>
                  <a:lnTo>
                    <a:pt x="906" y="504"/>
                  </a:lnTo>
                  <a:lnTo>
                    <a:pt x="894" y="510"/>
                  </a:lnTo>
                  <a:lnTo>
                    <a:pt x="882" y="513"/>
                  </a:lnTo>
                  <a:lnTo>
                    <a:pt x="870" y="519"/>
                  </a:lnTo>
                  <a:lnTo>
                    <a:pt x="858" y="522"/>
                  </a:lnTo>
                  <a:lnTo>
                    <a:pt x="846" y="525"/>
                  </a:lnTo>
                  <a:lnTo>
                    <a:pt x="837" y="528"/>
                  </a:lnTo>
                  <a:lnTo>
                    <a:pt x="819" y="531"/>
                  </a:lnTo>
                  <a:lnTo>
                    <a:pt x="810" y="534"/>
                  </a:lnTo>
                  <a:lnTo>
                    <a:pt x="795" y="534"/>
                  </a:lnTo>
                  <a:lnTo>
                    <a:pt x="783" y="534"/>
                  </a:lnTo>
                  <a:lnTo>
                    <a:pt x="774" y="534"/>
                  </a:lnTo>
                  <a:lnTo>
                    <a:pt x="762" y="537"/>
                  </a:lnTo>
                  <a:lnTo>
                    <a:pt x="750" y="540"/>
                  </a:lnTo>
                  <a:lnTo>
                    <a:pt x="735" y="546"/>
                  </a:lnTo>
                  <a:lnTo>
                    <a:pt x="717" y="549"/>
                  </a:lnTo>
                  <a:lnTo>
                    <a:pt x="702" y="552"/>
                  </a:lnTo>
                  <a:lnTo>
                    <a:pt x="690" y="558"/>
                  </a:lnTo>
                  <a:lnTo>
                    <a:pt x="678" y="558"/>
                  </a:lnTo>
                  <a:lnTo>
                    <a:pt x="663" y="564"/>
                  </a:lnTo>
                  <a:lnTo>
                    <a:pt x="654" y="567"/>
                  </a:lnTo>
                  <a:lnTo>
                    <a:pt x="639" y="576"/>
                  </a:lnTo>
                  <a:lnTo>
                    <a:pt x="627" y="585"/>
                  </a:lnTo>
                  <a:lnTo>
                    <a:pt x="615" y="594"/>
                  </a:lnTo>
                  <a:lnTo>
                    <a:pt x="606" y="603"/>
                  </a:lnTo>
                  <a:lnTo>
                    <a:pt x="600" y="612"/>
                  </a:lnTo>
                  <a:lnTo>
                    <a:pt x="594" y="621"/>
                  </a:lnTo>
                  <a:lnTo>
                    <a:pt x="588" y="630"/>
                  </a:lnTo>
                  <a:lnTo>
                    <a:pt x="582" y="639"/>
                  </a:lnTo>
                  <a:lnTo>
                    <a:pt x="570" y="651"/>
                  </a:lnTo>
                  <a:lnTo>
                    <a:pt x="561" y="660"/>
                  </a:lnTo>
                  <a:lnTo>
                    <a:pt x="561" y="675"/>
                  </a:lnTo>
                  <a:lnTo>
                    <a:pt x="561" y="693"/>
                  </a:lnTo>
                  <a:lnTo>
                    <a:pt x="570" y="705"/>
                  </a:lnTo>
                  <a:lnTo>
                    <a:pt x="579" y="714"/>
                  </a:lnTo>
                  <a:lnTo>
                    <a:pt x="588" y="720"/>
                  </a:lnTo>
                  <a:lnTo>
                    <a:pt x="600" y="735"/>
                  </a:lnTo>
                  <a:lnTo>
                    <a:pt x="615" y="750"/>
                  </a:lnTo>
                  <a:lnTo>
                    <a:pt x="624" y="762"/>
                  </a:lnTo>
                  <a:lnTo>
                    <a:pt x="636" y="774"/>
                  </a:lnTo>
                  <a:lnTo>
                    <a:pt x="642" y="786"/>
                  </a:lnTo>
                  <a:lnTo>
                    <a:pt x="648" y="798"/>
                  </a:lnTo>
                  <a:lnTo>
                    <a:pt x="657" y="804"/>
                  </a:lnTo>
                  <a:lnTo>
                    <a:pt x="666" y="807"/>
                  </a:lnTo>
                  <a:lnTo>
                    <a:pt x="669" y="819"/>
                  </a:lnTo>
                  <a:lnTo>
                    <a:pt x="672" y="828"/>
                  </a:lnTo>
                  <a:lnTo>
                    <a:pt x="672" y="837"/>
                  </a:lnTo>
                  <a:lnTo>
                    <a:pt x="663" y="834"/>
                  </a:lnTo>
                  <a:lnTo>
                    <a:pt x="654" y="825"/>
                  </a:lnTo>
                  <a:lnTo>
                    <a:pt x="645" y="819"/>
                  </a:lnTo>
                  <a:lnTo>
                    <a:pt x="639" y="810"/>
                  </a:lnTo>
                  <a:lnTo>
                    <a:pt x="633" y="801"/>
                  </a:lnTo>
                  <a:lnTo>
                    <a:pt x="624" y="798"/>
                  </a:lnTo>
                  <a:lnTo>
                    <a:pt x="615" y="789"/>
                  </a:lnTo>
                  <a:lnTo>
                    <a:pt x="606" y="783"/>
                  </a:lnTo>
                  <a:lnTo>
                    <a:pt x="597" y="777"/>
                  </a:lnTo>
                  <a:lnTo>
                    <a:pt x="588" y="771"/>
                  </a:lnTo>
                  <a:lnTo>
                    <a:pt x="579" y="762"/>
                  </a:lnTo>
                  <a:lnTo>
                    <a:pt x="573" y="753"/>
                  </a:lnTo>
                  <a:lnTo>
                    <a:pt x="567" y="744"/>
                  </a:lnTo>
                  <a:lnTo>
                    <a:pt x="564" y="735"/>
                  </a:lnTo>
                  <a:lnTo>
                    <a:pt x="561" y="726"/>
                  </a:lnTo>
                  <a:lnTo>
                    <a:pt x="561" y="717"/>
                  </a:lnTo>
                  <a:lnTo>
                    <a:pt x="558" y="708"/>
                  </a:lnTo>
                  <a:lnTo>
                    <a:pt x="552" y="699"/>
                  </a:lnTo>
                  <a:lnTo>
                    <a:pt x="543" y="690"/>
                  </a:lnTo>
                  <a:lnTo>
                    <a:pt x="540" y="681"/>
                  </a:lnTo>
                  <a:lnTo>
                    <a:pt x="531" y="675"/>
                  </a:lnTo>
                  <a:lnTo>
                    <a:pt x="522" y="666"/>
                  </a:lnTo>
                  <a:lnTo>
                    <a:pt x="513" y="666"/>
                  </a:lnTo>
                  <a:lnTo>
                    <a:pt x="501" y="666"/>
                  </a:lnTo>
                  <a:lnTo>
                    <a:pt x="492" y="666"/>
                  </a:lnTo>
                  <a:lnTo>
                    <a:pt x="477" y="666"/>
                  </a:lnTo>
                  <a:lnTo>
                    <a:pt x="468" y="666"/>
                  </a:lnTo>
                  <a:lnTo>
                    <a:pt x="456" y="666"/>
                  </a:lnTo>
                  <a:lnTo>
                    <a:pt x="447" y="666"/>
                  </a:lnTo>
                  <a:lnTo>
                    <a:pt x="438" y="666"/>
                  </a:lnTo>
                  <a:lnTo>
                    <a:pt x="429" y="666"/>
                  </a:lnTo>
                  <a:lnTo>
                    <a:pt x="420" y="669"/>
                  </a:lnTo>
                  <a:lnTo>
                    <a:pt x="411" y="678"/>
                  </a:lnTo>
                  <a:lnTo>
                    <a:pt x="405" y="687"/>
                  </a:lnTo>
                  <a:lnTo>
                    <a:pt x="399" y="699"/>
                  </a:lnTo>
                  <a:lnTo>
                    <a:pt x="396" y="708"/>
                  </a:lnTo>
                  <a:lnTo>
                    <a:pt x="393" y="726"/>
                  </a:lnTo>
                  <a:lnTo>
                    <a:pt x="390" y="741"/>
                  </a:lnTo>
                  <a:lnTo>
                    <a:pt x="390" y="750"/>
                  </a:lnTo>
                  <a:lnTo>
                    <a:pt x="390" y="762"/>
                  </a:lnTo>
                  <a:lnTo>
                    <a:pt x="390" y="771"/>
                  </a:lnTo>
                  <a:lnTo>
                    <a:pt x="390" y="780"/>
                  </a:lnTo>
                  <a:lnTo>
                    <a:pt x="390" y="789"/>
                  </a:lnTo>
                  <a:lnTo>
                    <a:pt x="393" y="798"/>
                  </a:lnTo>
                  <a:lnTo>
                    <a:pt x="396" y="807"/>
                  </a:lnTo>
                  <a:lnTo>
                    <a:pt x="402" y="819"/>
                  </a:lnTo>
                  <a:lnTo>
                    <a:pt x="411" y="834"/>
                  </a:lnTo>
                  <a:lnTo>
                    <a:pt x="414" y="843"/>
                  </a:lnTo>
                  <a:lnTo>
                    <a:pt x="420" y="855"/>
                  </a:lnTo>
                  <a:lnTo>
                    <a:pt x="411" y="855"/>
                  </a:lnTo>
                  <a:lnTo>
                    <a:pt x="405" y="846"/>
                  </a:lnTo>
                  <a:lnTo>
                    <a:pt x="396" y="837"/>
                  </a:lnTo>
                  <a:lnTo>
                    <a:pt x="387" y="834"/>
                  </a:lnTo>
                  <a:lnTo>
                    <a:pt x="381" y="825"/>
                  </a:lnTo>
                  <a:lnTo>
                    <a:pt x="375" y="813"/>
                  </a:lnTo>
                  <a:lnTo>
                    <a:pt x="372" y="801"/>
                  </a:lnTo>
                  <a:lnTo>
                    <a:pt x="372" y="789"/>
                  </a:lnTo>
                  <a:lnTo>
                    <a:pt x="372" y="780"/>
                  </a:lnTo>
                  <a:lnTo>
                    <a:pt x="372" y="771"/>
                  </a:lnTo>
                  <a:lnTo>
                    <a:pt x="372" y="762"/>
                  </a:lnTo>
                  <a:lnTo>
                    <a:pt x="372" y="753"/>
                  </a:lnTo>
                  <a:lnTo>
                    <a:pt x="372" y="741"/>
                  </a:lnTo>
                  <a:lnTo>
                    <a:pt x="372" y="726"/>
                  </a:lnTo>
                  <a:lnTo>
                    <a:pt x="372" y="717"/>
                  </a:lnTo>
                  <a:lnTo>
                    <a:pt x="372" y="705"/>
                  </a:lnTo>
                  <a:lnTo>
                    <a:pt x="372" y="696"/>
                  </a:lnTo>
                  <a:lnTo>
                    <a:pt x="375" y="687"/>
                  </a:lnTo>
                  <a:lnTo>
                    <a:pt x="375" y="678"/>
                  </a:lnTo>
                  <a:lnTo>
                    <a:pt x="375" y="669"/>
                  </a:lnTo>
                  <a:lnTo>
                    <a:pt x="366" y="663"/>
                  </a:lnTo>
                  <a:lnTo>
                    <a:pt x="351" y="660"/>
                  </a:lnTo>
                  <a:lnTo>
                    <a:pt x="342" y="660"/>
                  </a:lnTo>
                  <a:lnTo>
                    <a:pt x="330" y="660"/>
                  </a:lnTo>
                  <a:lnTo>
                    <a:pt x="315" y="660"/>
                  </a:lnTo>
                  <a:lnTo>
                    <a:pt x="303" y="663"/>
                  </a:lnTo>
                  <a:lnTo>
                    <a:pt x="291" y="663"/>
                  </a:lnTo>
                  <a:lnTo>
                    <a:pt x="279" y="666"/>
                  </a:lnTo>
                  <a:lnTo>
                    <a:pt x="270" y="666"/>
                  </a:lnTo>
                  <a:lnTo>
                    <a:pt x="255" y="669"/>
                  </a:lnTo>
                  <a:lnTo>
                    <a:pt x="246" y="675"/>
                  </a:lnTo>
                  <a:lnTo>
                    <a:pt x="237" y="678"/>
                  </a:lnTo>
                  <a:lnTo>
                    <a:pt x="225" y="687"/>
                  </a:lnTo>
                  <a:lnTo>
                    <a:pt x="216" y="693"/>
                  </a:lnTo>
                  <a:lnTo>
                    <a:pt x="204" y="702"/>
                  </a:lnTo>
                  <a:lnTo>
                    <a:pt x="198" y="711"/>
                  </a:lnTo>
                  <a:lnTo>
                    <a:pt x="186" y="726"/>
                  </a:lnTo>
                  <a:lnTo>
                    <a:pt x="180" y="738"/>
                  </a:lnTo>
                  <a:lnTo>
                    <a:pt x="174" y="747"/>
                  </a:lnTo>
                  <a:lnTo>
                    <a:pt x="165" y="759"/>
                  </a:lnTo>
                  <a:lnTo>
                    <a:pt x="156" y="771"/>
                  </a:lnTo>
                  <a:lnTo>
                    <a:pt x="144" y="780"/>
                  </a:lnTo>
                  <a:lnTo>
                    <a:pt x="138" y="789"/>
                  </a:lnTo>
                  <a:lnTo>
                    <a:pt x="126" y="798"/>
                  </a:lnTo>
                  <a:lnTo>
                    <a:pt x="117" y="801"/>
                  </a:lnTo>
                  <a:lnTo>
                    <a:pt x="108" y="804"/>
                  </a:lnTo>
                  <a:lnTo>
                    <a:pt x="93" y="810"/>
                  </a:lnTo>
                  <a:lnTo>
                    <a:pt x="81" y="810"/>
                  </a:lnTo>
                  <a:lnTo>
                    <a:pt x="72" y="810"/>
                  </a:lnTo>
                  <a:lnTo>
                    <a:pt x="63" y="810"/>
                  </a:lnTo>
                  <a:lnTo>
                    <a:pt x="54" y="813"/>
                  </a:lnTo>
                  <a:lnTo>
                    <a:pt x="63" y="813"/>
                  </a:lnTo>
                  <a:lnTo>
                    <a:pt x="72" y="813"/>
                  </a:lnTo>
                  <a:lnTo>
                    <a:pt x="84" y="810"/>
                  </a:lnTo>
                  <a:lnTo>
                    <a:pt x="93" y="807"/>
                  </a:lnTo>
                  <a:lnTo>
                    <a:pt x="102" y="801"/>
                  </a:lnTo>
                  <a:lnTo>
                    <a:pt x="111" y="792"/>
                  </a:lnTo>
                  <a:lnTo>
                    <a:pt x="120" y="786"/>
                  </a:lnTo>
                  <a:lnTo>
                    <a:pt x="123" y="777"/>
                  </a:lnTo>
                  <a:lnTo>
                    <a:pt x="129" y="765"/>
                  </a:lnTo>
                  <a:lnTo>
                    <a:pt x="138" y="753"/>
                  </a:lnTo>
                  <a:lnTo>
                    <a:pt x="144" y="744"/>
                  </a:lnTo>
                  <a:lnTo>
                    <a:pt x="147" y="735"/>
                  </a:lnTo>
                  <a:lnTo>
                    <a:pt x="153" y="726"/>
                  </a:lnTo>
                  <a:lnTo>
                    <a:pt x="156" y="717"/>
                  </a:lnTo>
                  <a:lnTo>
                    <a:pt x="159" y="705"/>
                  </a:lnTo>
                  <a:lnTo>
                    <a:pt x="159" y="696"/>
                  </a:lnTo>
                  <a:lnTo>
                    <a:pt x="153" y="687"/>
                  </a:lnTo>
                  <a:lnTo>
                    <a:pt x="147" y="675"/>
                  </a:lnTo>
                  <a:lnTo>
                    <a:pt x="138" y="666"/>
                  </a:lnTo>
                  <a:lnTo>
                    <a:pt x="126" y="660"/>
                  </a:lnTo>
                  <a:lnTo>
                    <a:pt x="114" y="651"/>
                  </a:lnTo>
                  <a:lnTo>
                    <a:pt x="102" y="645"/>
                  </a:lnTo>
                  <a:lnTo>
                    <a:pt x="87" y="639"/>
                  </a:lnTo>
                  <a:lnTo>
                    <a:pt x="78" y="633"/>
                  </a:lnTo>
                  <a:lnTo>
                    <a:pt x="63" y="627"/>
                  </a:lnTo>
                  <a:lnTo>
                    <a:pt x="51" y="618"/>
                  </a:lnTo>
                  <a:lnTo>
                    <a:pt x="39" y="606"/>
                  </a:lnTo>
                  <a:lnTo>
                    <a:pt x="33" y="597"/>
                  </a:lnTo>
                  <a:lnTo>
                    <a:pt x="27" y="576"/>
                  </a:lnTo>
                  <a:lnTo>
                    <a:pt x="27" y="567"/>
                  </a:lnTo>
                  <a:lnTo>
                    <a:pt x="27" y="558"/>
                  </a:lnTo>
                  <a:lnTo>
                    <a:pt x="30" y="543"/>
                  </a:lnTo>
                  <a:lnTo>
                    <a:pt x="33" y="534"/>
                  </a:lnTo>
                  <a:lnTo>
                    <a:pt x="33" y="525"/>
                  </a:lnTo>
                  <a:lnTo>
                    <a:pt x="36" y="513"/>
                  </a:lnTo>
                  <a:lnTo>
                    <a:pt x="39" y="498"/>
                  </a:lnTo>
                  <a:lnTo>
                    <a:pt x="39" y="507"/>
                  </a:lnTo>
                  <a:lnTo>
                    <a:pt x="39" y="516"/>
                  </a:lnTo>
                  <a:lnTo>
                    <a:pt x="42" y="525"/>
                  </a:lnTo>
                  <a:lnTo>
                    <a:pt x="42" y="537"/>
                  </a:lnTo>
                  <a:lnTo>
                    <a:pt x="45" y="549"/>
                  </a:lnTo>
                  <a:lnTo>
                    <a:pt x="45" y="558"/>
                  </a:lnTo>
                  <a:lnTo>
                    <a:pt x="45" y="567"/>
                  </a:lnTo>
                  <a:lnTo>
                    <a:pt x="45" y="579"/>
                  </a:lnTo>
                  <a:lnTo>
                    <a:pt x="54" y="591"/>
                  </a:lnTo>
                  <a:lnTo>
                    <a:pt x="66" y="600"/>
                  </a:lnTo>
                  <a:lnTo>
                    <a:pt x="75" y="609"/>
                  </a:lnTo>
                  <a:lnTo>
                    <a:pt x="84" y="618"/>
                  </a:lnTo>
                  <a:lnTo>
                    <a:pt x="93" y="621"/>
                  </a:lnTo>
                  <a:lnTo>
                    <a:pt x="105" y="627"/>
                  </a:lnTo>
                  <a:lnTo>
                    <a:pt x="114" y="630"/>
                  </a:lnTo>
                  <a:lnTo>
                    <a:pt x="129" y="630"/>
                  </a:lnTo>
                  <a:lnTo>
                    <a:pt x="138" y="633"/>
                  </a:lnTo>
                  <a:lnTo>
                    <a:pt x="147" y="633"/>
                  </a:lnTo>
                  <a:lnTo>
                    <a:pt x="156" y="636"/>
                  </a:lnTo>
                  <a:lnTo>
                    <a:pt x="165" y="639"/>
                  </a:lnTo>
                  <a:lnTo>
                    <a:pt x="174" y="639"/>
                  </a:lnTo>
                  <a:lnTo>
                    <a:pt x="183" y="642"/>
                  </a:lnTo>
                  <a:lnTo>
                    <a:pt x="192" y="642"/>
                  </a:lnTo>
                  <a:lnTo>
                    <a:pt x="204" y="642"/>
                  </a:lnTo>
                  <a:lnTo>
                    <a:pt x="213" y="642"/>
                  </a:lnTo>
                  <a:lnTo>
                    <a:pt x="216" y="633"/>
                  </a:lnTo>
                  <a:lnTo>
                    <a:pt x="222" y="624"/>
                  </a:lnTo>
                  <a:lnTo>
                    <a:pt x="228" y="612"/>
                  </a:lnTo>
                  <a:lnTo>
                    <a:pt x="237" y="606"/>
                  </a:lnTo>
                  <a:lnTo>
                    <a:pt x="240" y="597"/>
                  </a:lnTo>
                  <a:lnTo>
                    <a:pt x="249" y="597"/>
                  </a:lnTo>
                  <a:lnTo>
                    <a:pt x="249" y="588"/>
                  </a:lnTo>
                  <a:lnTo>
                    <a:pt x="255" y="573"/>
                  </a:lnTo>
                  <a:lnTo>
                    <a:pt x="258" y="564"/>
                  </a:lnTo>
                  <a:lnTo>
                    <a:pt x="258" y="555"/>
                  </a:lnTo>
                  <a:lnTo>
                    <a:pt x="261" y="543"/>
                  </a:lnTo>
                  <a:lnTo>
                    <a:pt x="261" y="534"/>
                  </a:lnTo>
                  <a:lnTo>
                    <a:pt x="261" y="522"/>
                  </a:lnTo>
                  <a:lnTo>
                    <a:pt x="261" y="510"/>
                  </a:lnTo>
                  <a:lnTo>
                    <a:pt x="261" y="498"/>
                  </a:lnTo>
                  <a:lnTo>
                    <a:pt x="261" y="489"/>
                  </a:lnTo>
                  <a:lnTo>
                    <a:pt x="261" y="477"/>
                  </a:lnTo>
                  <a:lnTo>
                    <a:pt x="261" y="465"/>
                  </a:lnTo>
                  <a:lnTo>
                    <a:pt x="261" y="450"/>
                  </a:lnTo>
                  <a:lnTo>
                    <a:pt x="258" y="438"/>
                  </a:lnTo>
                  <a:lnTo>
                    <a:pt x="258" y="429"/>
                  </a:lnTo>
                  <a:lnTo>
                    <a:pt x="255" y="420"/>
                  </a:lnTo>
                  <a:lnTo>
                    <a:pt x="246" y="405"/>
                  </a:lnTo>
                  <a:lnTo>
                    <a:pt x="237" y="399"/>
                  </a:lnTo>
                  <a:lnTo>
                    <a:pt x="231" y="390"/>
                  </a:lnTo>
                  <a:lnTo>
                    <a:pt x="213" y="375"/>
                  </a:lnTo>
                  <a:lnTo>
                    <a:pt x="204" y="363"/>
                  </a:lnTo>
                  <a:lnTo>
                    <a:pt x="192" y="354"/>
                  </a:lnTo>
                  <a:lnTo>
                    <a:pt x="183" y="339"/>
                  </a:lnTo>
                  <a:lnTo>
                    <a:pt x="177" y="330"/>
                  </a:lnTo>
                  <a:lnTo>
                    <a:pt x="168" y="318"/>
                  </a:lnTo>
                  <a:lnTo>
                    <a:pt x="162" y="306"/>
                  </a:lnTo>
                  <a:lnTo>
                    <a:pt x="150" y="297"/>
                  </a:lnTo>
                  <a:lnTo>
                    <a:pt x="138" y="294"/>
                  </a:lnTo>
                  <a:lnTo>
                    <a:pt x="126" y="294"/>
                  </a:lnTo>
                  <a:lnTo>
                    <a:pt x="114" y="294"/>
                  </a:lnTo>
                  <a:lnTo>
                    <a:pt x="99" y="303"/>
                  </a:lnTo>
                  <a:lnTo>
                    <a:pt x="90" y="303"/>
                  </a:lnTo>
                  <a:lnTo>
                    <a:pt x="81" y="303"/>
                  </a:lnTo>
                  <a:lnTo>
                    <a:pt x="69" y="303"/>
                  </a:lnTo>
                  <a:lnTo>
                    <a:pt x="60" y="303"/>
                  </a:lnTo>
                  <a:lnTo>
                    <a:pt x="48" y="303"/>
                  </a:lnTo>
                  <a:lnTo>
                    <a:pt x="36" y="303"/>
                  </a:lnTo>
                  <a:lnTo>
                    <a:pt x="27" y="303"/>
                  </a:lnTo>
                  <a:lnTo>
                    <a:pt x="18" y="303"/>
                  </a:lnTo>
                  <a:lnTo>
                    <a:pt x="0" y="303"/>
                  </a:lnTo>
                  <a:lnTo>
                    <a:pt x="18" y="300"/>
                  </a:lnTo>
                  <a:lnTo>
                    <a:pt x="30" y="300"/>
                  </a:lnTo>
                  <a:lnTo>
                    <a:pt x="39" y="291"/>
                  </a:lnTo>
                  <a:lnTo>
                    <a:pt x="48" y="294"/>
                  </a:lnTo>
                  <a:lnTo>
                    <a:pt x="60" y="294"/>
                  </a:lnTo>
                  <a:lnTo>
                    <a:pt x="72" y="297"/>
                  </a:lnTo>
                  <a:lnTo>
                    <a:pt x="81" y="300"/>
                  </a:lnTo>
                  <a:lnTo>
                    <a:pt x="90" y="303"/>
                  </a:lnTo>
                  <a:lnTo>
                    <a:pt x="102" y="303"/>
                  </a:lnTo>
                  <a:lnTo>
                    <a:pt x="111" y="303"/>
                  </a:lnTo>
                  <a:lnTo>
                    <a:pt x="120" y="303"/>
                  </a:lnTo>
                  <a:lnTo>
                    <a:pt x="129" y="303"/>
                  </a:lnTo>
                  <a:lnTo>
                    <a:pt x="141" y="300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6" y="273"/>
                  </a:lnTo>
                  <a:lnTo>
                    <a:pt x="156" y="264"/>
                  </a:lnTo>
                  <a:lnTo>
                    <a:pt x="153" y="255"/>
                  </a:lnTo>
                  <a:lnTo>
                    <a:pt x="153" y="243"/>
                  </a:lnTo>
                  <a:lnTo>
                    <a:pt x="153" y="234"/>
                  </a:lnTo>
                  <a:lnTo>
                    <a:pt x="153" y="225"/>
                  </a:lnTo>
                  <a:lnTo>
                    <a:pt x="153" y="216"/>
                  </a:lnTo>
                  <a:lnTo>
                    <a:pt x="153" y="207"/>
                  </a:lnTo>
                  <a:lnTo>
                    <a:pt x="156" y="195"/>
                  </a:lnTo>
                  <a:lnTo>
                    <a:pt x="159" y="186"/>
                  </a:lnTo>
                  <a:lnTo>
                    <a:pt x="165" y="177"/>
                  </a:lnTo>
                  <a:lnTo>
                    <a:pt x="165" y="168"/>
                  </a:lnTo>
                  <a:lnTo>
                    <a:pt x="168" y="159"/>
                  </a:lnTo>
                  <a:lnTo>
                    <a:pt x="171" y="150"/>
                  </a:lnTo>
                  <a:lnTo>
                    <a:pt x="174" y="141"/>
                  </a:lnTo>
                  <a:lnTo>
                    <a:pt x="177" y="132"/>
                  </a:lnTo>
                  <a:lnTo>
                    <a:pt x="180" y="123"/>
                  </a:lnTo>
                  <a:lnTo>
                    <a:pt x="180" y="111"/>
                  </a:lnTo>
                  <a:lnTo>
                    <a:pt x="180" y="120"/>
                  </a:lnTo>
                  <a:lnTo>
                    <a:pt x="180" y="129"/>
                  </a:lnTo>
                  <a:lnTo>
                    <a:pt x="177" y="138"/>
                  </a:lnTo>
                  <a:lnTo>
                    <a:pt x="177" y="150"/>
                  </a:lnTo>
                  <a:lnTo>
                    <a:pt x="177" y="159"/>
                  </a:lnTo>
                  <a:lnTo>
                    <a:pt x="174" y="168"/>
                  </a:lnTo>
                  <a:lnTo>
                    <a:pt x="171" y="177"/>
                  </a:lnTo>
                  <a:lnTo>
                    <a:pt x="168" y="189"/>
                  </a:lnTo>
                  <a:lnTo>
                    <a:pt x="168" y="201"/>
                  </a:lnTo>
                  <a:lnTo>
                    <a:pt x="165" y="210"/>
                  </a:lnTo>
                  <a:lnTo>
                    <a:pt x="165" y="222"/>
                  </a:lnTo>
                  <a:lnTo>
                    <a:pt x="165" y="234"/>
                  </a:lnTo>
                  <a:lnTo>
                    <a:pt x="165" y="243"/>
                  </a:lnTo>
                  <a:lnTo>
                    <a:pt x="162" y="255"/>
                  </a:lnTo>
                  <a:lnTo>
                    <a:pt x="162" y="267"/>
                  </a:lnTo>
                  <a:lnTo>
                    <a:pt x="162" y="282"/>
                  </a:lnTo>
                  <a:lnTo>
                    <a:pt x="165" y="297"/>
                  </a:lnTo>
                  <a:lnTo>
                    <a:pt x="168" y="306"/>
                  </a:lnTo>
                  <a:lnTo>
                    <a:pt x="171" y="315"/>
                  </a:lnTo>
                  <a:lnTo>
                    <a:pt x="177" y="327"/>
                  </a:lnTo>
                  <a:lnTo>
                    <a:pt x="186" y="336"/>
                  </a:lnTo>
                  <a:lnTo>
                    <a:pt x="195" y="345"/>
                  </a:lnTo>
                  <a:lnTo>
                    <a:pt x="204" y="351"/>
                  </a:lnTo>
                  <a:lnTo>
                    <a:pt x="213" y="354"/>
                  </a:lnTo>
                  <a:lnTo>
                    <a:pt x="225" y="360"/>
                  </a:lnTo>
                  <a:lnTo>
                    <a:pt x="234" y="366"/>
                  </a:lnTo>
                  <a:lnTo>
                    <a:pt x="246" y="372"/>
                  </a:lnTo>
                  <a:lnTo>
                    <a:pt x="255" y="378"/>
                  </a:lnTo>
                  <a:lnTo>
                    <a:pt x="264" y="387"/>
                  </a:lnTo>
                  <a:lnTo>
                    <a:pt x="273" y="390"/>
                  </a:lnTo>
                  <a:lnTo>
                    <a:pt x="291" y="396"/>
                  </a:lnTo>
                  <a:lnTo>
                    <a:pt x="306" y="399"/>
                  </a:lnTo>
                  <a:lnTo>
                    <a:pt x="318" y="402"/>
                  </a:lnTo>
                  <a:lnTo>
                    <a:pt x="330" y="402"/>
                  </a:lnTo>
                  <a:lnTo>
                    <a:pt x="345" y="402"/>
                  </a:lnTo>
                  <a:lnTo>
                    <a:pt x="357" y="393"/>
                  </a:lnTo>
                  <a:lnTo>
                    <a:pt x="366" y="390"/>
                  </a:lnTo>
                  <a:lnTo>
                    <a:pt x="375" y="378"/>
                  </a:lnTo>
                  <a:lnTo>
                    <a:pt x="384" y="369"/>
                  </a:lnTo>
                  <a:lnTo>
                    <a:pt x="390" y="357"/>
                  </a:lnTo>
                  <a:lnTo>
                    <a:pt x="390" y="348"/>
                  </a:lnTo>
                  <a:lnTo>
                    <a:pt x="390" y="339"/>
                  </a:lnTo>
                  <a:lnTo>
                    <a:pt x="390" y="330"/>
                  </a:lnTo>
                  <a:lnTo>
                    <a:pt x="390" y="321"/>
                  </a:lnTo>
                  <a:lnTo>
                    <a:pt x="390" y="312"/>
                  </a:lnTo>
                  <a:lnTo>
                    <a:pt x="390" y="315"/>
                  </a:lnTo>
                </a:path>
              </a:pathLst>
            </a:custGeom>
            <a:solidFill>
              <a:srgbClr val="DADADA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99751" name="Freeform 39">
              <a:extLst>
                <a:ext uri="{FF2B5EF4-FFF2-40B4-BE49-F238E27FC236}">
                  <a16:creationId xmlns:a16="http://schemas.microsoft.com/office/drawing/2014/main" id="{2F3B074C-B55F-5E9E-616B-AA6C86330E82}"/>
                </a:ext>
              </a:extLst>
            </p:cNvPr>
            <p:cNvSpPr>
              <a:spLocks/>
            </p:cNvSpPr>
            <p:nvPr/>
          </p:nvSpPr>
          <p:spPr bwMode="auto">
            <a:xfrm rot="1549173">
              <a:off x="930" y="3430"/>
              <a:ext cx="545" cy="363"/>
            </a:xfrm>
            <a:custGeom>
              <a:avLst/>
              <a:gdLst>
                <a:gd name="T0" fmla="*/ 18 w 1441"/>
                <a:gd name="T1" fmla="*/ 465 h 811"/>
                <a:gd name="T2" fmla="*/ 117 w 1441"/>
                <a:gd name="T3" fmla="*/ 456 h 811"/>
                <a:gd name="T4" fmla="*/ 234 w 1441"/>
                <a:gd name="T5" fmla="*/ 441 h 811"/>
                <a:gd name="T6" fmla="*/ 378 w 1441"/>
                <a:gd name="T7" fmla="*/ 414 h 811"/>
                <a:gd name="T8" fmla="*/ 540 w 1441"/>
                <a:gd name="T9" fmla="*/ 363 h 811"/>
                <a:gd name="T10" fmla="*/ 642 w 1441"/>
                <a:gd name="T11" fmla="*/ 336 h 811"/>
                <a:gd name="T12" fmla="*/ 738 w 1441"/>
                <a:gd name="T13" fmla="*/ 396 h 811"/>
                <a:gd name="T14" fmla="*/ 834 w 1441"/>
                <a:gd name="T15" fmla="*/ 450 h 811"/>
                <a:gd name="T16" fmla="*/ 945 w 1441"/>
                <a:gd name="T17" fmla="*/ 504 h 811"/>
                <a:gd name="T18" fmla="*/ 1053 w 1441"/>
                <a:gd name="T19" fmla="*/ 570 h 811"/>
                <a:gd name="T20" fmla="*/ 1098 w 1441"/>
                <a:gd name="T21" fmla="*/ 672 h 811"/>
                <a:gd name="T22" fmla="*/ 1137 w 1441"/>
                <a:gd name="T23" fmla="*/ 765 h 811"/>
                <a:gd name="T24" fmla="*/ 1134 w 1441"/>
                <a:gd name="T25" fmla="*/ 774 h 811"/>
                <a:gd name="T26" fmla="*/ 1104 w 1441"/>
                <a:gd name="T27" fmla="*/ 693 h 811"/>
                <a:gd name="T28" fmla="*/ 1137 w 1441"/>
                <a:gd name="T29" fmla="*/ 669 h 811"/>
                <a:gd name="T30" fmla="*/ 1236 w 1441"/>
                <a:gd name="T31" fmla="*/ 714 h 811"/>
                <a:gd name="T32" fmla="*/ 1248 w 1441"/>
                <a:gd name="T33" fmla="*/ 807 h 811"/>
                <a:gd name="T34" fmla="*/ 1230 w 1441"/>
                <a:gd name="T35" fmla="*/ 726 h 811"/>
                <a:gd name="T36" fmla="*/ 1281 w 1441"/>
                <a:gd name="T37" fmla="*/ 651 h 811"/>
                <a:gd name="T38" fmla="*/ 1281 w 1441"/>
                <a:gd name="T39" fmla="*/ 648 h 811"/>
                <a:gd name="T40" fmla="*/ 1209 w 1441"/>
                <a:gd name="T41" fmla="*/ 696 h 811"/>
                <a:gd name="T42" fmla="*/ 1125 w 1441"/>
                <a:gd name="T43" fmla="*/ 663 h 811"/>
                <a:gd name="T44" fmla="*/ 1068 w 1441"/>
                <a:gd name="T45" fmla="*/ 585 h 811"/>
                <a:gd name="T46" fmla="*/ 1017 w 1441"/>
                <a:gd name="T47" fmla="*/ 513 h 811"/>
                <a:gd name="T48" fmla="*/ 1092 w 1441"/>
                <a:gd name="T49" fmla="*/ 408 h 811"/>
                <a:gd name="T50" fmla="*/ 1164 w 1441"/>
                <a:gd name="T51" fmla="*/ 330 h 811"/>
                <a:gd name="T52" fmla="*/ 1278 w 1441"/>
                <a:gd name="T53" fmla="*/ 288 h 811"/>
                <a:gd name="T54" fmla="*/ 1383 w 1441"/>
                <a:gd name="T55" fmla="*/ 306 h 811"/>
                <a:gd name="T56" fmla="*/ 1416 w 1441"/>
                <a:gd name="T57" fmla="*/ 357 h 811"/>
                <a:gd name="T58" fmla="*/ 1413 w 1441"/>
                <a:gd name="T59" fmla="*/ 264 h 811"/>
                <a:gd name="T60" fmla="*/ 1422 w 1441"/>
                <a:gd name="T61" fmla="*/ 255 h 811"/>
                <a:gd name="T62" fmla="*/ 1353 w 1441"/>
                <a:gd name="T63" fmla="*/ 306 h 811"/>
                <a:gd name="T64" fmla="*/ 1332 w 1441"/>
                <a:gd name="T65" fmla="*/ 216 h 811"/>
                <a:gd name="T66" fmla="*/ 1335 w 1441"/>
                <a:gd name="T67" fmla="*/ 225 h 811"/>
                <a:gd name="T68" fmla="*/ 1290 w 1441"/>
                <a:gd name="T69" fmla="*/ 309 h 811"/>
                <a:gd name="T70" fmla="*/ 1212 w 1441"/>
                <a:gd name="T71" fmla="*/ 264 h 811"/>
                <a:gd name="T72" fmla="*/ 1272 w 1441"/>
                <a:gd name="T73" fmla="*/ 129 h 811"/>
                <a:gd name="T74" fmla="*/ 1320 w 1441"/>
                <a:gd name="T75" fmla="*/ 60 h 811"/>
                <a:gd name="T76" fmla="*/ 1251 w 1441"/>
                <a:gd name="T77" fmla="*/ 147 h 811"/>
                <a:gd name="T78" fmla="*/ 1221 w 1441"/>
                <a:gd name="T79" fmla="*/ 81 h 811"/>
                <a:gd name="T80" fmla="*/ 1212 w 1441"/>
                <a:gd name="T81" fmla="*/ 30 h 811"/>
                <a:gd name="T82" fmla="*/ 1215 w 1441"/>
                <a:gd name="T83" fmla="*/ 126 h 811"/>
                <a:gd name="T84" fmla="*/ 1152 w 1441"/>
                <a:gd name="T85" fmla="*/ 48 h 811"/>
                <a:gd name="T86" fmla="*/ 1113 w 1441"/>
                <a:gd name="T87" fmla="*/ 15 h 811"/>
                <a:gd name="T88" fmla="*/ 1191 w 1441"/>
                <a:gd name="T89" fmla="*/ 96 h 811"/>
                <a:gd name="T90" fmla="*/ 1215 w 1441"/>
                <a:gd name="T91" fmla="*/ 183 h 811"/>
                <a:gd name="T92" fmla="*/ 1194 w 1441"/>
                <a:gd name="T93" fmla="*/ 276 h 811"/>
                <a:gd name="T94" fmla="*/ 1128 w 1441"/>
                <a:gd name="T95" fmla="*/ 348 h 811"/>
                <a:gd name="T96" fmla="*/ 1089 w 1441"/>
                <a:gd name="T97" fmla="*/ 432 h 811"/>
                <a:gd name="T98" fmla="*/ 1008 w 1441"/>
                <a:gd name="T99" fmla="*/ 489 h 811"/>
                <a:gd name="T100" fmla="*/ 924 w 1441"/>
                <a:gd name="T101" fmla="*/ 489 h 811"/>
                <a:gd name="T102" fmla="*/ 837 w 1441"/>
                <a:gd name="T103" fmla="*/ 441 h 811"/>
                <a:gd name="T104" fmla="*/ 759 w 1441"/>
                <a:gd name="T105" fmla="*/ 366 h 811"/>
                <a:gd name="T106" fmla="*/ 666 w 1441"/>
                <a:gd name="T107" fmla="*/ 309 h 811"/>
                <a:gd name="T108" fmla="*/ 543 w 1441"/>
                <a:gd name="T109" fmla="*/ 333 h 811"/>
                <a:gd name="T110" fmla="*/ 429 w 1441"/>
                <a:gd name="T111" fmla="*/ 372 h 811"/>
                <a:gd name="T112" fmla="*/ 336 w 1441"/>
                <a:gd name="T113" fmla="*/ 399 h 811"/>
                <a:gd name="T114" fmla="*/ 219 w 1441"/>
                <a:gd name="T115" fmla="*/ 408 h 811"/>
                <a:gd name="T116" fmla="*/ 111 w 1441"/>
                <a:gd name="T117" fmla="*/ 408 h 811"/>
                <a:gd name="T118" fmla="*/ 12 w 1441"/>
                <a:gd name="T119" fmla="*/ 408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1" h="811">
                  <a:moveTo>
                    <a:pt x="3" y="399"/>
                  </a:moveTo>
                  <a:lnTo>
                    <a:pt x="3" y="408"/>
                  </a:lnTo>
                  <a:lnTo>
                    <a:pt x="3" y="417"/>
                  </a:lnTo>
                  <a:lnTo>
                    <a:pt x="3" y="426"/>
                  </a:lnTo>
                  <a:lnTo>
                    <a:pt x="3" y="435"/>
                  </a:lnTo>
                  <a:lnTo>
                    <a:pt x="3" y="444"/>
                  </a:lnTo>
                  <a:lnTo>
                    <a:pt x="6" y="453"/>
                  </a:lnTo>
                  <a:lnTo>
                    <a:pt x="9" y="462"/>
                  </a:lnTo>
                  <a:lnTo>
                    <a:pt x="18" y="465"/>
                  </a:lnTo>
                  <a:lnTo>
                    <a:pt x="27" y="465"/>
                  </a:lnTo>
                  <a:lnTo>
                    <a:pt x="36" y="465"/>
                  </a:lnTo>
                  <a:lnTo>
                    <a:pt x="45" y="465"/>
                  </a:lnTo>
                  <a:lnTo>
                    <a:pt x="54" y="465"/>
                  </a:lnTo>
                  <a:lnTo>
                    <a:pt x="72" y="462"/>
                  </a:lnTo>
                  <a:lnTo>
                    <a:pt x="84" y="462"/>
                  </a:lnTo>
                  <a:lnTo>
                    <a:pt x="96" y="459"/>
                  </a:lnTo>
                  <a:lnTo>
                    <a:pt x="108" y="456"/>
                  </a:lnTo>
                  <a:lnTo>
                    <a:pt x="117" y="456"/>
                  </a:lnTo>
                  <a:lnTo>
                    <a:pt x="132" y="453"/>
                  </a:lnTo>
                  <a:lnTo>
                    <a:pt x="147" y="453"/>
                  </a:lnTo>
                  <a:lnTo>
                    <a:pt x="162" y="450"/>
                  </a:lnTo>
                  <a:lnTo>
                    <a:pt x="174" y="447"/>
                  </a:lnTo>
                  <a:lnTo>
                    <a:pt x="186" y="444"/>
                  </a:lnTo>
                  <a:lnTo>
                    <a:pt x="195" y="444"/>
                  </a:lnTo>
                  <a:lnTo>
                    <a:pt x="204" y="444"/>
                  </a:lnTo>
                  <a:lnTo>
                    <a:pt x="219" y="441"/>
                  </a:lnTo>
                  <a:lnTo>
                    <a:pt x="234" y="441"/>
                  </a:lnTo>
                  <a:lnTo>
                    <a:pt x="252" y="438"/>
                  </a:lnTo>
                  <a:lnTo>
                    <a:pt x="264" y="435"/>
                  </a:lnTo>
                  <a:lnTo>
                    <a:pt x="282" y="432"/>
                  </a:lnTo>
                  <a:lnTo>
                    <a:pt x="300" y="429"/>
                  </a:lnTo>
                  <a:lnTo>
                    <a:pt x="321" y="426"/>
                  </a:lnTo>
                  <a:lnTo>
                    <a:pt x="336" y="423"/>
                  </a:lnTo>
                  <a:lnTo>
                    <a:pt x="351" y="420"/>
                  </a:lnTo>
                  <a:lnTo>
                    <a:pt x="363" y="417"/>
                  </a:lnTo>
                  <a:lnTo>
                    <a:pt x="378" y="414"/>
                  </a:lnTo>
                  <a:lnTo>
                    <a:pt x="393" y="408"/>
                  </a:lnTo>
                  <a:lnTo>
                    <a:pt x="414" y="405"/>
                  </a:lnTo>
                  <a:lnTo>
                    <a:pt x="429" y="399"/>
                  </a:lnTo>
                  <a:lnTo>
                    <a:pt x="441" y="396"/>
                  </a:lnTo>
                  <a:lnTo>
                    <a:pt x="453" y="393"/>
                  </a:lnTo>
                  <a:lnTo>
                    <a:pt x="474" y="390"/>
                  </a:lnTo>
                  <a:lnTo>
                    <a:pt x="498" y="381"/>
                  </a:lnTo>
                  <a:lnTo>
                    <a:pt x="519" y="372"/>
                  </a:lnTo>
                  <a:lnTo>
                    <a:pt x="540" y="363"/>
                  </a:lnTo>
                  <a:lnTo>
                    <a:pt x="558" y="357"/>
                  </a:lnTo>
                  <a:lnTo>
                    <a:pt x="567" y="354"/>
                  </a:lnTo>
                  <a:lnTo>
                    <a:pt x="576" y="348"/>
                  </a:lnTo>
                  <a:lnTo>
                    <a:pt x="585" y="345"/>
                  </a:lnTo>
                  <a:lnTo>
                    <a:pt x="597" y="342"/>
                  </a:lnTo>
                  <a:lnTo>
                    <a:pt x="612" y="336"/>
                  </a:lnTo>
                  <a:lnTo>
                    <a:pt x="621" y="336"/>
                  </a:lnTo>
                  <a:lnTo>
                    <a:pt x="630" y="336"/>
                  </a:lnTo>
                  <a:lnTo>
                    <a:pt x="642" y="336"/>
                  </a:lnTo>
                  <a:lnTo>
                    <a:pt x="654" y="336"/>
                  </a:lnTo>
                  <a:lnTo>
                    <a:pt x="669" y="336"/>
                  </a:lnTo>
                  <a:lnTo>
                    <a:pt x="678" y="336"/>
                  </a:lnTo>
                  <a:lnTo>
                    <a:pt x="690" y="342"/>
                  </a:lnTo>
                  <a:lnTo>
                    <a:pt x="699" y="351"/>
                  </a:lnTo>
                  <a:lnTo>
                    <a:pt x="708" y="360"/>
                  </a:lnTo>
                  <a:lnTo>
                    <a:pt x="720" y="369"/>
                  </a:lnTo>
                  <a:lnTo>
                    <a:pt x="729" y="381"/>
                  </a:lnTo>
                  <a:lnTo>
                    <a:pt x="738" y="396"/>
                  </a:lnTo>
                  <a:lnTo>
                    <a:pt x="741" y="405"/>
                  </a:lnTo>
                  <a:lnTo>
                    <a:pt x="753" y="411"/>
                  </a:lnTo>
                  <a:lnTo>
                    <a:pt x="762" y="417"/>
                  </a:lnTo>
                  <a:lnTo>
                    <a:pt x="774" y="423"/>
                  </a:lnTo>
                  <a:lnTo>
                    <a:pt x="789" y="432"/>
                  </a:lnTo>
                  <a:lnTo>
                    <a:pt x="801" y="441"/>
                  </a:lnTo>
                  <a:lnTo>
                    <a:pt x="813" y="444"/>
                  </a:lnTo>
                  <a:lnTo>
                    <a:pt x="822" y="447"/>
                  </a:lnTo>
                  <a:lnTo>
                    <a:pt x="834" y="450"/>
                  </a:lnTo>
                  <a:lnTo>
                    <a:pt x="846" y="453"/>
                  </a:lnTo>
                  <a:lnTo>
                    <a:pt x="858" y="462"/>
                  </a:lnTo>
                  <a:lnTo>
                    <a:pt x="867" y="465"/>
                  </a:lnTo>
                  <a:lnTo>
                    <a:pt x="879" y="468"/>
                  </a:lnTo>
                  <a:lnTo>
                    <a:pt x="891" y="474"/>
                  </a:lnTo>
                  <a:lnTo>
                    <a:pt x="909" y="480"/>
                  </a:lnTo>
                  <a:lnTo>
                    <a:pt x="921" y="489"/>
                  </a:lnTo>
                  <a:lnTo>
                    <a:pt x="930" y="498"/>
                  </a:lnTo>
                  <a:lnTo>
                    <a:pt x="945" y="504"/>
                  </a:lnTo>
                  <a:lnTo>
                    <a:pt x="963" y="516"/>
                  </a:lnTo>
                  <a:lnTo>
                    <a:pt x="981" y="525"/>
                  </a:lnTo>
                  <a:lnTo>
                    <a:pt x="993" y="534"/>
                  </a:lnTo>
                  <a:lnTo>
                    <a:pt x="1002" y="537"/>
                  </a:lnTo>
                  <a:lnTo>
                    <a:pt x="1011" y="543"/>
                  </a:lnTo>
                  <a:lnTo>
                    <a:pt x="1023" y="549"/>
                  </a:lnTo>
                  <a:lnTo>
                    <a:pt x="1038" y="558"/>
                  </a:lnTo>
                  <a:lnTo>
                    <a:pt x="1047" y="561"/>
                  </a:lnTo>
                  <a:lnTo>
                    <a:pt x="1053" y="570"/>
                  </a:lnTo>
                  <a:lnTo>
                    <a:pt x="1062" y="576"/>
                  </a:lnTo>
                  <a:lnTo>
                    <a:pt x="1074" y="588"/>
                  </a:lnTo>
                  <a:lnTo>
                    <a:pt x="1083" y="600"/>
                  </a:lnTo>
                  <a:lnTo>
                    <a:pt x="1089" y="612"/>
                  </a:lnTo>
                  <a:lnTo>
                    <a:pt x="1089" y="621"/>
                  </a:lnTo>
                  <a:lnTo>
                    <a:pt x="1092" y="630"/>
                  </a:lnTo>
                  <a:lnTo>
                    <a:pt x="1092" y="639"/>
                  </a:lnTo>
                  <a:lnTo>
                    <a:pt x="1092" y="654"/>
                  </a:lnTo>
                  <a:lnTo>
                    <a:pt x="1098" y="672"/>
                  </a:lnTo>
                  <a:lnTo>
                    <a:pt x="1101" y="681"/>
                  </a:lnTo>
                  <a:lnTo>
                    <a:pt x="1107" y="690"/>
                  </a:lnTo>
                  <a:lnTo>
                    <a:pt x="1113" y="699"/>
                  </a:lnTo>
                  <a:lnTo>
                    <a:pt x="1119" y="708"/>
                  </a:lnTo>
                  <a:lnTo>
                    <a:pt x="1125" y="717"/>
                  </a:lnTo>
                  <a:lnTo>
                    <a:pt x="1128" y="729"/>
                  </a:lnTo>
                  <a:lnTo>
                    <a:pt x="1134" y="741"/>
                  </a:lnTo>
                  <a:lnTo>
                    <a:pt x="1137" y="753"/>
                  </a:lnTo>
                  <a:lnTo>
                    <a:pt x="1137" y="765"/>
                  </a:lnTo>
                  <a:lnTo>
                    <a:pt x="1137" y="774"/>
                  </a:lnTo>
                  <a:lnTo>
                    <a:pt x="1137" y="783"/>
                  </a:lnTo>
                  <a:lnTo>
                    <a:pt x="1137" y="792"/>
                  </a:lnTo>
                  <a:lnTo>
                    <a:pt x="1137" y="801"/>
                  </a:lnTo>
                  <a:lnTo>
                    <a:pt x="1137" y="810"/>
                  </a:lnTo>
                  <a:lnTo>
                    <a:pt x="1137" y="801"/>
                  </a:lnTo>
                  <a:lnTo>
                    <a:pt x="1137" y="792"/>
                  </a:lnTo>
                  <a:lnTo>
                    <a:pt x="1137" y="783"/>
                  </a:lnTo>
                  <a:lnTo>
                    <a:pt x="1134" y="774"/>
                  </a:lnTo>
                  <a:lnTo>
                    <a:pt x="1134" y="765"/>
                  </a:lnTo>
                  <a:lnTo>
                    <a:pt x="1134" y="756"/>
                  </a:lnTo>
                  <a:lnTo>
                    <a:pt x="1134" y="747"/>
                  </a:lnTo>
                  <a:lnTo>
                    <a:pt x="1128" y="738"/>
                  </a:lnTo>
                  <a:lnTo>
                    <a:pt x="1122" y="729"/>
                  </a:lnTo>
                  <a:lnTo>
                    <a:pt x="1116" y="720"/>
                  </a:lnTo>
                  <a:lnTo>
                    <a:pt x="1110" y="711"/>
                  </a:lnTo>
                  <a:lnTo>
                    <a:pt x="1104" y="702"/>
                  </a:lnTo>
                  <a:lnTo>
                    <a:pt x="1104" y="693"/>
                  </a:lnTo>
                  <a:lnTo>
                    <a:pt x="1101" y="684"/>
                  </a:lnTo>
                  <a:lnTo>
                    <a:pt x="1101" y="675"/>
                  </a:lnTo>
                  <a:lnTo>
                    <a:pt x="1098" y="666"/>
                  </a:lnTo>
                  <a:lnTo>
                    <a:pt x="1098" y="657"/>
                  </a:lnTo>
                  <a:lnTo>
                    <a:pt x="1098" y="648"/>
                  </a:lnTo>
                  <a:lnTo>
                    <a:pt x="1107" y="648"/>
                  </a:lnTo>
                  <a:lnTo>
                    <a:pt x="1116" y="654"/>
                  </a:lnTo>
                  <a:lnTo>
                    <a:pt x="1128" y="660"/>
                  </a:lnTo>
                  <a:lnTo>
                    <a:pt x="1137" y="669"/>
                  </a:lnTo>
                  <a:lnTo>
                    <a:pt x="1149" y="678"/>
                  </a:lnTo>
                  <a:lnTo>
                    <a:pt x="1158" y="681"/>
                  </a:lnTo>
                  <a:lnTo>
                    <a:pt x="1167" y="684"/>
                  </a:lnTo>
                  <a:lnTo>
                    <a:pt x="1179" y="690"/>
                  </a:lnTo>
                  <a:lnTo>
                    <a:pt x="1191" y="693"/>
                  </a:lnTo>
                  <a:lnTo>
                    <a:pt x="1206" y="699"/>
                  </a:lnTo>
                  <a:lnTo>
                    <a:pt x="1215" y="705"/>
                  </a:lnTo>
                  <a:lnTo>
                    <a:pt x="1224" y="708"/>
                  </a:lnTo>
                  <a:lnTo>
                    <a:pt x="1236" y="714"/>
                  </a:lnTo>
                  <a:lnTo>
                    <a:pt x="1245" y="726"/>
                  </a:lnTo>
                  <a:lnTo>
                    <a:pt x="1248" y="735"/>
                  </a:lnTo>
                  <a:lnTo>
                    <a:pt x="1248" y="747"/>
                  </a:lnTo>
                  <a:lnTo>
                    <a:pt x="1245" y="759"/>
                  </a:lnTo>
                  <a:lnTo>
                    <a:pt x="1242" y="771"/>
                  </a:lnTo>
                  <a:lnTo>
                    <a:pt x="1239" y="780"/>
                  </a:lnTo>
                  <a:lnTo>
                    <a:pt x="1239" y="789"/>
                  </a:lnTo>
                  <a:lnTo>
                    <a:pt x="1245" y="798"/>
                  </a:lnTo>
                  <a:lnTo>
                    <a:pt x="1248" y="807"/>
                  </a:lnTo>
                  <a:lnTo>
                    <a:pt x="1242" y="798"/>
                  </a:lnTo>
                  <a:lnTo>
                    <a:pt x="1236" y="789"/>
                  </a:lnTo>
                  <a:lnTo>
                    <a:pt x="1227" y="780"/>
                  </a:lnTo>
                  <a:lnTo>
                    <a:pt x="1227" y="771"/>
                  </a:lnTo>
                  <a:lnTo>
                    <a:pt x="1227" y="762"/>
                  </a:lnTo>
                  <a:lnTo>
                    <a:pt x="1227" y="753"/>
                  </a:lnTo>
                  <a:lnTo>
                    <a:pt x="1227" y="744"/>
                  </a:lnTo>
                  <a:lnTo>
                    <a:pt x="1230" y="735"/>
                  </a:lnTo>
                  <a:lnTo>
                    <a:pt x="1230" y="726"/>
                  </a:lnTo>
                  <a:lnTo>
                    <a:pt x="1230" y="717"/>
                  </a:lnTo>
                  <a:lnTo>
                    <a:pt x="1230" y="708"/>
                  </a:lnTo>
                  <a:lnTo>
                    <a:pt x="1233" y="699"/>
                  </a:lnTo>
                  <a:lnTo>
                    <a:pt x="1233" y="690"/>
                  </a:lnTo>
                  <a:lnTo>
                    <a:pt x="1242" y="681"/>
                  </a:lnTo>
                  <a:lnTo>
                    <a:pt x="1248" y="672"/>
                  </a:lnTo>
                  <a:lnTo>
                    <a:pt x="1260" y="666"/>
                  </a:lnTo>
                  <a:lnTo>
                    <a:pt x="1272" y="657"/>
                  </a:lnTo>
                  <a:lnTo>
                    <a:pt x="1281" y="651"/>
                  </a:lnTo>
                  <a:lnTo>
                    <a:pt x="1290" y="645"/>
                  </a:lnTo>
                  <a:lnTo>
                    <a:pt x="1302" y="639"/>
                  </a:lnTo>
                  <a:lnTo>
                    <a:pt x="1314" y="633"/>
                  </a:lnTo>
                  <a:lnTo>
                    <a:pt x="1323" y="627"/>
                  </a:lnTo>
                  <a:lnTo>
                    <a:pt x="1314" y="630"/>
                  </a:lnTo>
                  <a:lnTo>
                    <a:pt x="1302" y="633"/>
                  </a:lnTo>
                  <a:lnTo>
                    <a:pt x="1293" y="633"/>
                  </a:lnTo>
                  <a:lnTo>
                    <a:pt x="1290" y="642"/>
                  </a:lnTo>
                  <a:lnTo>
                    <a:pt x="1281" y="648"/>
                  </a:lnTo>
                  <a:lnTo>
                    <a:pt x="1278" y="657"/>
                  </a:lnTo>
                  <a:lnTo>
                    <a:pt x="1269" y="663"/>
                  </a:lnTo>
                  <a:lnTo>
                    <a:pt x="1260" y="669"/>
                  </a:lnTo>
                  <a:lnTo>
                    <a:pt x="1251" y="675"/>
                  </a:lnTo>
                  <a:lnTo>
                    <a:pt x="1242" y="681"/>
                  </a:lnTo>
                  <a:lnTo>
                    <a:pt x="1236" y="690"/>
                  </a:lnTo>
                  <a:lnTo>
                    <a:pt x="1227" y="693"/>
                  </a:lnTo>
                  <a:lnTo>
                    <a:pt x="1218" y="696"/>
                  </a:lnTo>
                  <a:lnTo>
                    <a:pt x="1209" y="696"/>
                  </a:lnTo>
                  <a:lnTo>
                    <a:pt x="1200" y="693"/>
                  </a:lnTo>
                  <a:lnTo>
                    <a:pt x="1191" y="687"/>
                  </a:lnTo>
                  <a:lnTo>
                    <a:pt x="1182" y="684"/>
                  </a:lnTo>
                  <a:lnTo>
                    <a:pt x="1170" y="681"/>
                  </a:lnTo>
                  <a:lnTo>
                    <a:pt x="1161" y="678"/>
                  </a:lnTo>
                  <a:lnTo>
                    <a:pt x="1152" y="672"/>
                  </a:lnTo>
                  <a:lnTo>
                    <a:pt x="1143" y="669"/>
                  </a:lnTo>
                  <a:lnTo>
                    <a:pt x="1134" y="666"/>
                  </a:lnTo>
                  <a:lnTo>
                    <a:pt x="1125" y="663"/>
                  </a:lnTo>
                  <a:lnTo>
                    <a:pt x="1116" y="657"/>
                  </a:lnTo>
                  <a:lnTo>
                    <a:pt x="1107" y="648"/>
                  </a:lnTo>
                  <a:lnTo>
                    <a:pt x="1095" y="642"/>
                  </a:lnTo>
                  <a:lnTo>
                    <a:pt x="1089" y="633"/>
                  </a:lnTo>
                  <a:lnTo>
                    <a:pt x="1089" y="624"/>
                  </a:lnTo>
                  <a:lnTo>
                    <a:pt x="1083" y="615"/>
                  </a:lnTo>
                  <a:lnTo>
                    <a:pt x="1077" y="603"/>
                  </a:lnTo>
                  <a:lnTo>
                    <a:pt x="1074" y="594"/>
                  </a:lnTo>
                  <a:lnTo>
                    <a:pt x="1068" y="585"/>
                  </a:lnTo>
                  <a:lnTo>
                    <a:pt x="1062" y="573"/>
                  </a:lnTo>
                  <a:lnTo>
                    <a:pt x="1059" y="564"/>
                  </a:lnTo>
                  <a:lnTo>
                    <a:pt x="1059" y="555"/>
                  </a:lnTo>
                  <a:lnTo>
                    <a:pt x="1050" y="549"/>
                  </a:lnTo>
                  <a:lnTo>
                    <a:pt x="1041" y="540"/>
                  </a:lnTo>
                  <a:lnTo>
                    <a:pt x="1032" y="537"/>
                  </a:lnTo>
                  <a:lnTo>
                    <a:pt x="1023" y="531"/>
                  </a:lnTo>
                  <a:lnTo>
                    <a:pt x="1017" y="522"/>
                  </a:lnTo>
                  <a:lnTo>
                    <a:pt x="1017" y="513"/>
                  </a:lnTo>
                  <a:lnTo>
                    <a:pt x="1017" y="504"/>
                  </a:lnTo>
                  <a:lnTo>
                    <a:pt x="1020" y="492"/>
                  </a:lnTo>
                  <a:lnTo>
                    <a:pt x="1026" y="480"/>
                  </a:lnTo>
                  <a:lnTo>
                    <a:pt x="1035" y="465"/>
                  </a:lnTo>
                  <a:lnTo>
                    <a:pt x="1041" y="456"/>
                  </a:lnTo>
                  <a:lnTo>
                    <a:pt x="1053" y="441"/>
                  </a:lnTo>
                  <a:lnTo>
                    <a:pt x="1065" y="432"/>
                  </a:lnTo>
                  <a:lnTo>
                    <a:pt x="1083" y="417"/>
                  </a:lnTo>
                  <a:lnTo>
                    <a:pt x="1092" y="408"/>
                  </a:lnTo>
                  <a:lnTo>
                    <a:pt x="1101" y="399"/>
                  </a:lnTo>
                  <a:lnTo>
                    <a:pt x="1110" y="393"/>
                  </a:lnTo>
                  <a:lnTo>
                    <a:pt x="1119" y="384"/>
                  </a:lnTo>
                  <a:lnTo>
                    <a:pt x="1128" y="375"/>
                  </a:lnTo>
                  <a:lnTo>
                    <a:pt x="1137" y="366"/>
                  </a:lnTo>
                  <a:lnTo>
                    <a:pt x="1146" y="357"/>
                  </a:lnTo>
                  <a:lnTo>
                    <a:pt x="1152" y="348"/>
                  </a:lnTo>
                  <a:lnTo>
                    <a:pt x="1158" y="339"/>
                  </a:lnTo>
                  <a:lnTo>
                    <a:pt x="1164" y="330"/>
                  </a:lnTo>
                  <a:lnTo>
                    <a:pt x="1179" y="318"/>
                  </a:lnTo>
                  <a:lnTo>
                    <a:pt x="1197" y="300"/>
                  </a:lnTo>
                  <a:lnTo>
                    <a:pt x="1209" y="288"/>
                  </a:lnTo>
                  <a:lnTo>
                    <a:pt x="1218" y="282"/>
                  </a:lnTo>
                  <a:lnTo>
                    <a:pt x="1230" y="285"/>
                  </a:lnTo>
                  <a:lnTo>
                    <a:pt x="1245" y="285"/>
                  </a:lnTo>
                  <a:lnTo>
                    <a:pt x="1257" y="285"/>
                  </a:lnTo>
                  <a:lnTo>
                    <a:pt x="1266" y="285"/>
                  </a:lnTo>
                  <a:lnTo>
                    <a:pt x="1278" y="288"/>
                  </a:lnTo>
                  <a:lnTo>
                    <a:pt x="1287" y="288"/>
                  </a:lnTo>
                  <a:lnTo>
                    <a:pt x="1296" y="294"/>
                  </a:lnTo>
                  <a:lnTo>
                    <a:pt x="1311" y="294"/>
                  </a:lnTo>
                  <a:lnTo>
                    <a:pt x="1326" y="297"/>
                  </a:lnTo>
                  <a:lnTo>
                    <a:pt x="1344" y="297"/>
                  </a:lnTo>
                  <a:lnTo>
                    <a:pt x="1356" y="297"/>
                  </a:lnTo>
                  <a:lnTo>
                    <a:pt x="1365" y="297"/>
                  </a:lnTo>
                  <a:lnTo>
                    <a:pt x="1374" y="300"/>
                  </a:lnTo>
                  <a:lnTo>
                    <a:pt x="1383" y="306"/>
                  </a:lnTo>
                  <a:lnTo>
                    <a:pt x="1392" y="321"/>
                  </a:lnTo>
                  <a:lnTo>
                    <a:pt x="1401" y="330"/>
                  </a:lnTo>
                  <a:lnTo>
                    <a:pt x="1407" y="339"/>
                  </a:lnTo>
                  <a:lnTo>
                    <a:pt x="1413" y="351"/>
                  </a:lnTo>
                  <a:lnTo>
                    <a:pt x="1416" y="360"/>
                  </a:lnTo>
                  <a:lnTo>
                    <a:pt x="1416" y="369"/>
                  </a:lnTo>
                  <a:lnTo>
                    <a:pt x="1419" y="378"/>
                  </a:lnTo>
                  <a:lnTo>
                    <a:pt x="1419" y="366"/>
                  </a:lnTo>
                  <a:lnTo>
                    <a:pt x="1416" y="357"/>
                  </a:lnTo>
                  <a:lnTo>
                    <a:pt x="1410" y="348"/>
                  </a:lnTo>
                  <a:lnTo>
                    <a:pt x="1401" y="336"/>
                  </a:lnTo>
                  <a:lnTo>
                    <a:pt x="1395" y="327"/>
                  </a:lnTo>
                  <a:lnTo>
                    <a:pt x="1392" y="318"/>
                  </a:lnTo>
                  <a:lnTo>
                    <a:pt x="1389" y="309"/>
                  </a:lnTo>
                  <a:lnTo>
                    <a:pt x="1386" y="300"/>
                  </a:lnTo>
                  <a:lnTo>
                    <a:pt x="1392" y="288"/>
                  </a:lnTo>
                  <a:lnTo>
                    <a:pt x="1404" y="273"/>
                  </a:lnTo>
                  <a:lnTo>
                    <a:pt x="1413" y="264"/>
                  </a:lnTo>
                  <a:lnTo>
                    <a:pt x="1422" y="258"/>
                  </a:lnTo>
                  <a:lnTo>
                    <a:pt x="1425" y="249"/>
                  </a:lnTo>
                  <a:lnTo>
                    <a:pt x="1431" y="237"/>
                  </a:lnTo>
                  <a:lnTo>
                    <a:pt x="1437" y="225"/>
                  </a:lnTo>
                  <a:lnTo>
                    <a:pt x="1440" y="216"/>
                  </a:lnTo>
                  <a:lnTo>
                    <a:pt x="1434" y="228"/>
                  </a:lnTo>
                  <a:lnTo>
                    <a:pt x="1431" y="237"/>
                  </a:lnTo>
                  <a:lnTo>
                    <a:pt x="1425" y="246"/>
                  </a:lnTo>
                  <a:lnTo>
                    <a:pt x="1422" y="255"/>
                  </a:lnTo>
                  <a:lnTo>
                    <a:pt x="1419" y="267"/>
                  </a:lnTo>
                  <a:lnTo>
                    <a:pt x="1416" y="276"/>
                  </a:lnTo>
                  <a:lnTo>
                    <a:pt x="1410" y="285"/>
                  </a:lnTo>
                  <a:lnTo>
                    <a:pt x="1401" y="291"/>
                  </a:lnTo>
                  <a:lnTo>
                    <a:pt x="1392" y="297"/>
                  </a:lnTo>
                  <a:lnTo>
                    <a:pt x="1380" y="303"/>
                  </a:lnTo>
                  <a:lnTo>
                    <a:pt x="1371" y="306"/>
                  </a:lnTo>
                  <a:lnTo>
                    <a:pt x="1362" y="306"/>
                  </a:lnTo>
                  <a:lnTo>
                    <a:pt x="1353" y="306"/>
                  </a:lnTo>
                  <a:lnTo>
                    <a:pt x="1344" y="303"/>
                  </a:lnTo>
                  <a:lnTo>
                    <a:pt x="1344" y="294"/>
                  </a:lnTo>
                  <a:lnTo>
                    <a:pt x="1344" y="285"/>
                  </a:lnTo>
                  <a:lnTo>
                    <a:pt x="1344" y="273"/>
                  </a:lnTo>
                  <a:lnTo>
                    <a:pt x="1341" y="261"/>
                  </a:lnTo>
                  <a:lnTo>
                    <a:pt x="1338" y="252"/>
                  </a:lnTo>
                  <a:lnTo>
                    <a:pt x="1335" y="240"/>
                  </a:lnTo>
                  <a:lnTo>
                    <a:pt x="1335" y="231"/>
                  </a:lnTo>
                  <a:lnTo>
                    <a:pt x="1332" y="216"/>
                  </a:lnTo>
                  <a:lnTo>
                    <a:pt x="1332" y="204"/>
                  </a:lnTo>
                  <a:lnTo>
                    <a:pt x="1332" y="192"/>
                  </a:lnTo>
                  <a:lnTo>
                    <a:pt x="1335" y="183"/>
                  </a:lnTo>
                  <a:lnTo>
                    <a:pt x="1338" y="174"/>
                  </a:lnTo>
                  <a:lnTo>
                    <a:pt x="1338" y="183"/>
                  </a:lnTo>
                  <a:lnTo>
                    <a:pt x="1335" y="195"/>
                  </a:lnTo>
                  <a:lnTo>
                    <a:pt x="1335" y="204"/>
                  </a:lnTo>
                  <a:lnTo>
                    <a:pt x="1335" y="213"/>
                  </a:lnTo>
                  <a:lnTo>
                    <a:pt x="1335" y="225"/>
                  </a:lnTo>
                  <a:lnTo>
                    <a:pt x="1335" y="237"/>
                  </a:lnTo>
                  <a:lnTo>
                    <a:pt x="1335" y="246"/>
                  </a:lnTo>
                  <a:lnTo>
                    <a:pt x="1335" y="258"/>
                  </a:lnTo>
                  <a:lnTo>
                    <a:pt x="1335" y="270"/>
                  </a:lnTo>
                  <a:lnTo>
                    <a:pt x="1335" y="282"/>
                  </a:lnTo>
                  <a:lnTo>
                    <a:pt x="1329" y="294"/>
                  </a:lnTo>
                  <a:lnTo>
                    <a:pt x="1320" y="300"/>
                  </a:lnTo>
                  <a:lnTo>
                    <a:pt x="1302" y="306"/>
                  </a:lnTo>
                  <a:lnTo>
                    <a:pt x="1290" y="309"/>
                  </a:lnTo>
                  <a:lnTo>
                    <a:pt x="1281" y="309"/>
                  </a:lnTo>
                  <a:lnTo>
                    <a:pt x="1272" y="309"/>
                  </a:lnTo>
                  <a:lnTo>
                    <a:pt x="1263" y="300"/>
                  </a:lnTo>
                  <a:lnTo>
                    <a:pt x="1254" y="294"/>
                  </a:lnTo>
                  <a:lnTo>
                    <a:pt x="1245" y="288"/>
                  </a:lnTo>
                  <a:lnTo>
                    <a:pt x="1236" y="285"/>
                  </a:lnTo>
                  <a:lnTo>
                    <a:pt x="1227" y="282"/>
                  </a:lnTo>
                  <a:lnTo>
                    <a:pt x="1218" y="273"/>
                  </a:lnTo>
                  <a:lnTo>
                    <a:pt x="1212" y="264"/>
                  </a:lnTo>
                  <a:lnTo>
                    <a:pt x="1209" y="255"/>
                  </a:lnTo>
                  <a:lnTo>
                    <a:pt x="1209" y="240"/>
                  </a:lnTo>
                  <a:lnTo>
                    <a:pt x="1209" y="228"/>
                  </a:lnTo>
                  <a:lnTo>
                    <a:pt x="1209" y="213"/>
                  </a:lnTo>
                  <a:lnTo>
                    <a:pt x="1212" y="195"/>
                  </a:lnTo>
                  <a:lnTo>
                    <a:pt x="1221" y="180"/>
                  </a:lnTo>
                  <a:lnTo>
                    <a:pt x="1239" y="159"/>
                  </a:lnTo>
                  <a:lnTo>
                    <a:pt x="1257" y="141"/>
                  </a:lnTo>
                  <a:lnTo>
                    <a:pt x="1272" y="129"/>
                  </a:lnTo>
                  <a:lnTo>
                    <a:pt x="1275" y="120"/>
                  </a:lnTo>
                  <a:lnTo>
                    <a:pt x="1284" y="114"/>
                  </a:lnTo>
                  <a:lnTo>
                    <a:pt x="1287" y="105"/>
                  </a:lnTo>
                  <a:lnTo>
                    <a:pt x="1299" y="90"/>
                  </a:lnTo>
                  <a:lnTo>
                    <a:pt x="1308" y="78"/>
                  </a:lnTo>
                  <a:lnTo>
                    <a:pt x="1314" y="69"/>
                  </a:lnTo>
                  <a:lnTo>
                    <a:pt x="1320" y="60"/>
                  </a:lnTo>
                  <a:lnTo>
                    <a:pt x="1326" y="51"/>
                  </a:lnTo>
                  <a:lnTo>
                    <a:pt x="1320" y="60"/>
                  </a:lnTo>
                  <a:lnTo>
                    <a:pt x="1314" y="69"/>
                  </a:lnTo>
                  <a:lnTo>
                    <a:pt x="1308" y="78"/>
                  </a:lnTo>
                  <a:lnTo>
                    <a:pt x="1299" y="87"/>
                  </a:lnTo>
                  <a:lnTo>
                    <a:pt x="1293" y="96"/>
                  </a:lnTo>
                  <a:lnTo>
                    <a:pt x="1281" y="108"/>
                  </a:lnTo>
                  <a:lnTo>
                    <a:pt x="1275" y="117"/>
                  </a:lnTo>
                  <a:lnTo>
                    <a:pt x="1269" y="126"/>
                  </a:lnTo>
                  <a:lnTo>
                    <a:pt x="1260" y="138"/>
                  </a:lnTo>
                  <a:lnTo>
                    <a:pt x="1251" y="147"/>
                  </a:lnTo>
                  <a:lnTo>
                    <a:pt x="1242" y="156"/>
                  </a:lnTo>
                  <a:lnTo>
                    <a:pt x="1233" y="165"/>
                  </a:lnTo>
                  <a:lnTo>
                    <a:pt x="1227" y="156"/>
                  </a:lnTo>
                  <a:lnTo>
                    <a:pt x="1227" y="147"/>
                  </a:lnTo>
                  <a:lnTo>
                    <a:pt x="1224" y="132"/>
                  </a:lnTo>
                  <a:lnTo>
                    <a:pt x="1224" y="120"/>
                  </a:lnTo>
                  <a:lnTo>
                    <a:pt x="1224" y="108"/>
                  </a:lnTo>
                  <a:lnTo>
                    <a:pt x="1224" y="93"/>
                  </a:lnTo>
                  <a:lnTo>
                    <a:pt x="1221" y="81"/>
                  </a:lnTo>
                  <a:lnTo>
                    <a:pt x="1221" y="72"/>
                  </a:lnTo>
                  <a:lnTo>
                    <a:pt x="1221" y="57"/>
                  </a:lnTo>
                  <a:lnTo>
                    <a:pt x="1221" y="48"/>
                  </a:lnTo>
                  <a:lnTo>
                    <a:pt x="1221" y="36"/>
                  </a:lnTo>
                  <a:lnTo>
                    <a:pt x="1218" y="27"/>
                  </a:lnTo>
                  <a:lnTo>
                    <a:pt x="1218" y="18"/>
                  </a:lnTo>
                  <a:lnTo>
                    <a:pt x="1215" y="9"/>
                  </a:lnTo>
                  <a:lnTo>
                    <a:pt x="1212" y="18"/>
                  </a:lnTo>
                  <a:lnTo>
                    <a:pt x="1212" y="30"/>
                  </a:lnTo>
                  <a:lnTo>
                    <a:pt x="1212" y="42"/>
                  </a:lnTo>
                  <a:lnTo>
                    <a:pt x="1215" y="51"/>
                  </a:lnTo>
                  <a:lnTo>
                    <a:pt x="1215" y="60"/>
                  </a:lnTo>
                  <a:lnTo>
                    <a:pt x="1215" y="69"/>
                  </a:lnTo>
                  <a:lnTo>
                    <a:pt x="1218" y="81"/>
                  </a:lnTo>
                  <a:lnTo>
                    <a:pt x="1221" y="93"/>
                  </a:lnTo>
                  <a:lnTo>
                    <a:pt x="1221" y="105"/>
                  </a:lnTo>
                  <a:lnTo>
                    <a:pt x="1221" y="117"/>
                  </a:lnTo>
                  <a:lnTo>
                    <a:pt x="1215" y="126"/>
                  </a:lnTo>
                  <a:lnTo>
                    <a:pt x="1206" y="126"/>
                  </a:lnTo>
                  <a:lnTo>
                    <a:pt x="1197" y="126"/>
                  </a:lnTo>
                  <a:lnTo>
                    <a:pt x="1194" y="117"/>
                  </a:lnTo>
                  <a:lnTo>
                    <a:pt x="1188" y="102"/>
                  </a:lnTo>
                  <a:lnTo>
                    <a:pt x="1185" y="93"/>
                  </a:lnTo>
                  <a:lnTo>
                    <a:pt x="1179" y="81"/>
                  </a:lnTo>
                  <a:lnTo>
                    <a:pt x="1170" y="69"/>
                  </a:lnTo>
                  <a:lnTo>
                    <a:pt x="1161" y="57"/>
                  </a:lnTo>
                  <a:lnTo>
                    <a:pt x="1152" y="48"/>
                  </a:lnTo>
                  <a:lnTo>
                    <a:pt x="1143" y="42"/>
                  </a:lnTo>
                  <a:lnTo>
                    <a:pt x="1131" y="33"/>
                  </a:lnTo>
                  <a:lnTo>
                    <a:pt x="1119" y="24"/>
                  </a:lnTo>
                  <a:lnTo>
                    <a:pt x="1104" y="12"/>
                  </a:lnTo>
                  <a:lnTo>
                    <a:pt x="1092" y="6"/>
                  </a:lnTo>
                  <a:lnTo>
                    <a:pt x="1083" y="0"/>
                  </a:lnTo>
                  <a:lnTo>
                    <a:pt x="1092" y="6"/>
                  </a:lnTo>
                  <a:lnTo>
                    <a:pt x="1104" y="12"/>
                  </a:lnTo>
                  <a:lnTo>
                    <a:pt x="1113" y="15"/>
                  </a:lnTo>
                  <a:lnTo>
                    <a:pt x="1122" y="21"/>
                  </a:lnTo>
                  <a:lnTo>
                    <a:pt x="1134" y="30"/>
                  </a:lnTo>
                  <a:lnTo>
                    <a:pt x="1143" y="36"/>
                  </a:lnTo>
                  <a:lnTo>
                    <a:pt x="1152" y="42"/>
                  </a:lnTo>
                  <a:lnTo>
                    <a:pt x="1161" y="51"/>
                  </a:lnTo>
                  <a:lnTo>
                    <a:pt x="1170" y="66"/>
                  </a:lnTo>
                  <a:lnTo>
                    <a:pt x="1179" y="78"/>
                  </a:lnTo>
                  <a:lnTo>
                    <a:pt x="1185" y="87"/>
                  </a:lnTo>
                  <a:lnTo>
                    <a:pt x="1191" y="96"/>
                  </a:lnTo>
                  <a:lnTo>
                    <a:pt x="1194" y="105"/>
                  </a:lnTo>
                  <a:lnTo>
                    <a:pt x="1197" y="114"/>
                  </a:lnTo>
                  <a:lnTo>
                    <a:pt x="1200" y="126"/>
                  </a:lnTo>
                  <a:lnTo>
                    <a:pt x="1200" y="135"/>
                  </a:lnTo>
                  <a:lnTo>
                    <a:pt x="1200" y="144"/>
                  </a:lnTo>
                  <a:lnTo>
                    <a:pt x="1206" y="153"/>
                  </a:lnTo>
                  <a:lnTo>
                    <a:pt x="1209" y="165"/>
                  </a:lnTo>
                  <a:lnTo>
                    <a:pt x="1212" y="174"/>
                  </a:lnTo>
                  <a:lnTo>
                    <a:pt x="1215" y="183"/>
                  </a:lnTo>
                  <a:lnTo>
                    <a:pt x="1215" y="192"/>
                  </a:lnTo>
                  <a:lnTo>
                    <a:pt x="1215" y="201"/>
                  </a:lnTo>
                  <a:lnTo>
                    <a:pt x="1215" y="210"/>
                  </a:lnTo>
                  <a:lnTo>
                    <a:pt x="1212" y="219"/>
                  </a:lnTo>
                  <a:lnTo>
                    <a:pt x="1212" y="231"/>
                  </a:lnTo>
                  <a:lnTo>
                    <a:pt x="1209" y="243"/>
                  </a:lnTo>
                  <a:lnTo>
                    <a:pt x="1203" y="255"/>
                  </a:lnTo>
                  <a:lnTo>
                    <a:pt x="1197" y="267"/>
                  </a:lnTo>
                  <a:lnTo>
                    <a:pt x="1194" y="276"/>
                  </a:lnTo>
                  <a:lnTo>
                    <a:pt x="1194" y="285"/>
                  </a:lnTo>
                  <a:lnTo>
                    <a:pt x="1191" y="297"/>
                  </a:lnTo>
                  <a:lnTo>
                    <a:pt x="1185" y="309"/>
                  </a:lnTo>
                  <a:lnTo>
                    <a:pt x="1173" y="318"/>
                  </a:lnTo>
                  <a:lnTo>
                    <a:pt x="1164" y="324"/>
                  </a:lnTo>
                  <a:lnTo>
                    <a:pt x="1155" y="333"/>
                  </a:lnTo>
                  <a:lnTo>
                    <a:pt x="1146" y="336"/>
                  </a:lnTo>
                  <a:lnTo>
                    <a:pt x="1137" y="342"/>
                  </a:lnTo>
                  <a:lnTo>
                    <a:pt x="1128" y="348"/>
                  </a:lnTo>
                  <a:lnTo>
                    <a:pt x="1125" y="357"/>
                  </a:lnTo>
                  <a:lnTo>
                    <a:pt x="1122" y="366"/>
                  </a:lnTo>
                  <a:lnTo>
                    <a:pt x="1113" y="378"/>
                  </a:lnTo>
                  <a:lnTo>
                    <a:pt x="1110" y="387"/>
                  </a:lnTo>
                  <a:lnTo>
                    <a:pt x="1104" y="396"/>
                  </a:lnTo>
                  <a:lnTo>
                    <a:pt x="1101" y="405"/>
                  </a:lnTo>
                  <a:lnTo>
                    <a:pt x="1101" y="414"/>
                  </a:lnTo>
                  <a:lnTo>
                    <a:pt x="1095" y="423"/>
                  </a:lnTo>
                  <a:lnTo>
                    <a:pt x="1089" y="432"/>
                  </a:lnTo>
                  <a:lnTo>
                    <a:pt x="1080" y="441"/>
                  </a:lnTo>
                  <a:lnTo>
                    <a:pt x="1071" y="450"/>
                  </a:lnTo>
                  <a:lnTo>
                    <a:pt x="1062" y="456"/>
                  </a:lnTo>
                  <a:lnTo>
                    <a:pt x="1053" y="465"/>
                  </a:lnTo>
                  <a:lnTo>
                    <a:pt x="1044" y="468"/>
                  </a:lnTo>
                  <a:lnTo>
                    <a:pt x="1035" y="477"/>
                  </a:lnTo>
                  <a:lnTo>
                    <a:pt x="1026" y="480"/>
                  </a:lnTo>
                  <a:lnTo>
                    <a:pt x="1017" y="486"/>
                  </a:lnTo>
                  <a:lnTo>
                    <a:pt x="1008" y="489"/>
                  </a:lnTo>
                  <a:lnTo>
                    <a:pt x="999" y="495"/>
                  </a:lnTo>
                  <a:lnTo>
                    <a:pt x="990" y="498"/>
                  </a:lnTo>
                  <a:lnTo>
                    <a:pt x="981" y="501"/>
                  </a:lnTo>
                  <a:lnTo>
                    <a:pt x="972" y="501"/>
                  </a:lnTo>
                  <a:lnTo>
                    <a:pt x="963" y="501"/>
                  </a:lnTo>
                  <a:lnTo>
                    <a:pt x="954" y="501"/>
                  </a:lnTo>
                  <a:lnTo>
                    <a:pt x="942" y="495"/>
                  </a:lnTo>
                  <a:lnTo>
                    <a:pt x="933" y="492"/>
                  </a:lnTo>
                  <a:lnTo>
                    <a:pt x="924" y="489"/>
                  </a:lnTo>
                  <a:lnTo>
                    <a:pt x="915" y="489"/>
                  </a:lnTo>
                  <a:lnTo>
                    <a:pt x="906" y="486"/>
                  </a:lnTo>
                  <a:lnTo>
                    <a:pt x="897" y="480"/>
                  </a:lnTo>
                  <a:lnTo>
                    <a:pt x="888" y="477"/>
                  </a:lnTo>
                  <a:lnTo>
                    <a:pt x="876" y="471"/>
                  </a:lnTo>
                  <a:lnTo>
                    <a:pt x="867" y="465"/>
                  </a:lnTo>
                  <a:lnTo>
                    <a:pt x="858" y="459"/>
                  </a:lnTo>
                  <a:lnTo>
                    <a:pt x="849" y="453"/>
                  </a:lnTo>
                  <a:lnTo>
                    <a:pt x="837" y="441"/>
                  </a:lnTo>
                  <a:lnTo>
                    <a:pt x="825" y="432"/>
                  </a:lnTo>
                  <a:lnTo>
                    <a:pt x="834" y="432"/>
                  </a:lnTo>
                  <a:lnTo>
                    <a:pt x="822" y="426"/>
                  </a:lnTo>
                  <a:lnTo>
                    <a:pt x="813" y="420"/>
                  </a:lnTo>
                  <a:lnTo>
                    <a:pt x="801" y="408"/>
                  </a:lnTo>
                  <a:lnTo>
                    <a:pt x="789" y="396"/>
                  </a:lnTo>
                  <a:lnTo>
                    <a:pt x="780" y="387"/>
                  </a:lnTo>
                  <a:lnTo>
                    <a:pt x="771" y="378"/>
                  </a:lnTo>
                  <a:lnTo>
                    <a:pt x="759" y="366"/>
                  </a:lnTo>
                  <a:lnTo>
                    <a:pt x="747" y="357"/>
                  </a:lnTo>
                  <a:lnTo>
                    <a:pt x="735" y="345"/>
                  </a:lnTo>
                  <a:lnTo>
                    <a:pt x="726" y="339"/>
                  </a:lnTo>
                  <a:lnTo>
                    <a:pt x="717" y="333"/>
                  </a:lnTo>
                  <a:lnTo>
                    <a:pt x="708" y="324"/>
                  </a:lnTo>
                  <a:lnTo>
                    <a:pt x="696" y="318"/>
                  </a:lnTo>
                  <a:lnTo>
                    <a:pt x="687" y="312"/>
                  </a:lnTo>
                  <a:lnTo>
                    <a:pt x="675" y="309"/>
                  </a:lnTo>
                  <a:lnTo>
                    <a:pt x="666" y="309"/>
                  </a:lnTo>
                  <a:lnTo>
                    <a:pt x="651" y="309"/>
                  </a:lnTo>
                  <a:lnTo>
                    <a:pt x="639" y="309"/>
                  </a:lnTo>
                  <a:lnTo>
                    <a:pt x="624" y="309"/>
                  </a:lnTo>
                  <a:lnTo>
                    <a:pt x="612" y="309"/>
                  </a:lnTo>
                  <a:lnTo>
                    <a:pt x="597" y="315"/>
                  </a:lnTo>
                  <a:lnTo>
                    <a:pt x="579" y="321"/>
                  </a:lnTo>
                  <a:lnTo>
                    <a:pt x="564" y="324"/>
                  </a:lnTo>
                  <a:lnTo>
                    <a:pt x="552" y="330"/>
                  </a:lnTo>
                  <a:lnTo>
                    <a:pt x="543" y="333"/>
                  </a:lnTo>
                  <a:lnTo>
                    <a:pt x="528" y="339"/>
                  </a:lnTo>
                  <a:lnTo>
                    <a:pt x="519" y="342"/>
                  </a:lnTo>
                  <a:lnTo>
                    <a:pt x="510" y="345"/>
                  </a:lnTo>
                  <a:lnTo>
                    <a:pt x="489" y="351"/>
                  </a:lnTo>
                  <a:lnTo>
                    <a:pt x="477" y="357"/>
                  </a:lnTo>
                  <a:lnTo>
                    <a:pt x="465" y="360"/>
                  </a:lnTo>
                  <a:lnTo>
                    <a:pt x="453" y="366"/>
                  </a:lnTo>
                  <a:lnTo>
                    <a:pt x="441" y="369"/>
                  </a:lnTo>
                  <a:lnTo>
                    <a:pt x="429" y="372"/>
                  </a:lnTo>
                  <a:lnTo>
                    <a:pt x="420" y="375"/>
                  </a:lnTo>
                  <a:lnTo>
                    <a:pt x="411" y="378"/>
                  </a:lnTo>
                  <a:lnTo>
                    <a:pt x="402" y="381"/>
                  </a:lnTo>
                  <a:lnTo>
                    <a:pt x="390" y="384"/>
                  </a:lnTo>
                  <a:lnTo>
                    <a:pt x="378" y="387"/>
                  </a:lnTo>
                  <a:lnTo>
                    <a:pt x="363" y="393"/>
                  </a:lnTo>
                  <a:lnTo>
                    <a:pt x="354" y="393"/>
                  </a:lnTo>
                  <a:lnTo>
                    <a:pt x="345" y="396"/>
                  </a:lnTo>
                  <a:lnTo>
                    <a:pt x="336" y="399"/>
                  </a:lnTo>
                  <a:lnTo>
                    <a:pt x="324" y="402"/>
                  </a:lnTo>
                  <a:lnTo>
                    <a:pt x="315" y="405"/>
                  </a:lnTo>
                  <a:lnTo>
                    <a:pt x="297" y="405"/>
                  </a:lnTo>
                  <a:lnTo>
                    <a:pt x="279" y="408"/>
                  </a:lnTo>
                  <a:lnTo>
                    <a:pt x="264" y="408"/>
                  </a:lnTo>
                  <a:lnTo>
                    <a:pt x="252" y="408"/>
                  </a:lnTo>
                  <a:lnTo>
                    <a:pt x="243" y="408"/>
                  </a:lnTo>
                  <a:lnTo>
                    <a:pt x="231" y="408"/>
                  </a:lnTo>
                  <a:lnTo>
                    <a:pt x="219" y="408"/>
                  </a:lnTo>
                  <a:lnTo>
                    <a:pt x="204" y="408"/>
                  </a:lnTo>
                  <a:lnTo>
                    <a:pt x="195" y="408"/>
                  </a:lnTo>
                  <a:lnTo>
                    <a:pt x="186" y="408"/>
                  </a:lnTo>
                  <a:lnTo>
                    <a:pt x="171" y="408"/>
                  </a:lnTo>
                  <a:lnTo>
                    <a:pt x="162" y="408"/>
                  </a:lnTo>
                  <a:lnTo>
                    <a:pt x="153" y="408"/>
                  </a:lnTo>
                  <a:lnTo>
                    <a:pt x="138" y="408"/>
                  </a:lnTo>
                  <a:lnTo>
                    <a:pt x="123" y="408"/>
                  </a:lnTo>
                  <a:lnTo>
                    <a:pt x="111" y="408"/>
                  </a:lnTo>
                  <a:lnTo>
                    <a:pt x="99" y="408"/>
                  </a:lnTo>
                  <a:lnTo>
                    <a:pt x="87" y="408"/>
                  </a:lnTo>
                  <a:lnTo>
                    <a:pt x="72" y="408"/>
                  </a:lnTo>
                  <a:lnTo>
                    <a:pt x="63" y="408"/>
                  </a:lnTo>
                  <a:lnTo>
                    <a:pt x="51" y="408"/>
                  </a:lnTo>
                  <a:lnTo>
                    <a:pt x="42" y="408"/>
                  </a:lnTo>
                  <a:lnTo>
                    <a:pt x="33" y="408"/>
                  </a:lnTo>
                  <a:lnTo>
                    <a:pt x="21" y="408"/>
                  </a:lnTo>
                  <a:lnTo>
                    <a:pt x="12" y="408"/>
                  </a:lnTo>
                  <a:lnTo>
                    <a:pt x="0" y="408"/>
                  </a:lnTo>
                  <a:lnTo>
                    <a:pt x="3" y="399"/>
                  </a:lnTo>
                </a:path>
              </a:pathLst>
            </a:custGeom>
            <a:solidFill>
              <a:srgbClr val="DADADA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99754" name="Freeform 42">
              <a:extLst>
                <a:ext uri="{FF2B5EF4-FFF2-40B4-BE49-F238E27FC236}">
                  <a16:creationId xmlns:a16="http://schemas.microsoft.com/office/drawing/2014/main" id="{B4121C18-94B7-DDD9-3DEA-168FE02F3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3339"/>
              <a:ext cx="444" cy="334"/>
            </a:xfrm>
            <a:custGeom>
              <a:avLst/>
              <a:gdLst>
                <a:gd name="T0" fmla="*/ 405 w 1411"/>
                <a:gd name="T1" fmla="*/ 213 h 856"/>
                <a:gd name="T2" fmla="*/ 321 w 1411"/>
                <a:gd name="T3" fmla="*/ 108 h 856"/>
                <a:gd name="T4" fmla="*/ 312 w 1411"/>
                <a:gd name="T5" fmla="*/ 66 h 856"/>
                <a:gd name="T6" fmla="*/ 360 w 1411"/>
                <a:gd name="T7" fmla="*/ 168 h 856"/>
                <a:gd name="T8" fmla="*/ 435 w 1411"/>
                <a:gd name="T9" fmla="*/ 273 h 856"/>
                <a:gd name="T10" fmla="*/ 480 w 1411"/>
                <a:gd name="T11" fmla="*/ 234 h 856"/>
                <a:gd name="T12" fmla="*/ 585 w 1411"/>
                <a:gd name="T13" fmla="*/ 123 h 856"/>
                <a:gd name="T14" fmla="*/ 660 w 1411"/>
                <a:gd name="T15" fmla="*/ 9 h 856"/>
                <a:gd name="T16" fmla="*/ 630 w 1411"/>
                <a:gd name="T17" fmla="*/ 93 h 856"/>
                <a:gd name="T18" fmla="*/ 660 w 1411"/>
                <a:gd name="T19" fmla="*/ 102 h 856"/>
                <a:gd name="T20" fmla="*/ 675 w 1411"/>
                <a:gd name="T21" fmla="*/ 105 h 856"/>
                <a:gd name="T22" fmla="*/ 579 w 1411"/>
                <a:gd name="T23" fmla="*/ 156 h 856"/>
                <a:gd name="T24" fmla="*/ 513 w 1411"/>
                <a:gd name="T25" fmla="*/ 261 h 856"/>
                <a:gd name="T26" fmla="*/ 591 w 1411"/>
                <a:gd name="T27" fmla="*/ 327 h 856"/>
                <a:gd name="T28" fmla="*/ 750 w 1411"/>
                <a:gd name="T29" fmla="*/ 306 h 856"/>
                <a:gd name="T30" fmla="*/ 798 w 1411"/>
                <a:gd name="T31" fmla="*/ 189 h 856"/>
                <a:gd name="T32" fmla="*/ 786 w 1411"/>
                <a:gd name="T33" fmla="*/ 288 h 856"/>
                <a:gd name="T34" fmla="*/ 690 w 1411"/>
                <a:gd name="T35" fmla="*/ 366 h 856"/>
                <a:gd name="T36" fmla="*/ 642 w 1411"/>
                <a:gd name="T37" fmla="*/ 450 h 856"/>
                <a:gd name="T38" fmla="*/ 756 w 1411"/>
                <a:gd name="T39" fmla="*/ 471 h 856"/>
                <a:gd name="T40" fmla="*/ 903 w 1411"/>
                <a:gd name="T41" fmla="*/ 411 h 856"/>
                <a:gd name="T42" fmla="*/ 1059 w 1411"/>
                <a:gd name="T43" fmla="*/ 354 h 856"/>
                <a:gd name="T44" fmla="*/ 1212 w 1411"/>
                <a:gd name="T45" fmla="*/ 354 h 856"/>
                <a:gd name="T46" fmla="*/ 1344 w 1411"/>
                <a:gd name="T47" fmla="*/ 381 h 856"/>
                <a:gd name="T48" fmla="*/ 1407 w 1411"/>
                <a:gd name="T49" fmla="*/ 453 h 856"/>
                <a:gd name="T50" fmla="*/ 1299 w 1411"/>
                <a:gd name="T51" fmla="*/ 450 h 856"/>
                <a:gd name="T52" fmla="*/ 1188 w 1411"/>
                <a:gd name="T53" fmla="*/ 432 h 856"/>
                <a:gd name="T54" fmla="*/ 1053 w 1411"/>
                <a:gd name="T55" fmla="*/ 432 h 856"/>
                <a:gd name="T56" fmla="*/ 945 w 1411"/>
                <a:gd name="T57" fmla="*/ 486 h 856"/>
                <a:gd name="T58" fmla="*/ 819 w 1411"/>
                <a:gd name="T59" fmla="*/ 531 h 856"/>
                <a:gd name="T60" fmla="*/ 678 w 1411"/>
                <a:gd name="T61" fmla="*/ 558 h 856"/>
                <a:gd name="T62" fmla="*/ 570 w 1411"/>
                <a:gd name="T63" fmla="*/ 651 h 856"/>
                <a:gd name="T64" fmla="*/ 642 w 1411"/>
                <a:gd name="T65" fmla="*/ 786 h 856"/>
                <a:gd name="T66" fmla="*/ 633 w 1411"/>
                <a:gd name="T67" fmla="*/ 801 h 856"/>
                <a:gd name="T68" fmla="*/ 561 w 1411"/>
                <a:gd name="T69" fmla="*/ 717 h 856"/>
                <a:gd name="T70" fmla="*/ 468 w 1411"/>
                <a:gd name="T71" fmla="*/ 666 h 856"/>
                <a:gd name="T72" fmla="*/ 390 w 1411"/>
                <a:gd name="T73" fmla="*/ 741 h 856"/>
                <a:gd name="T74" fmla="*/ 420 w 1411"/>
                <a:gd name="T75" fmla="*/ 855 h 856"/>
                <a:gd name="T76" fmla="*/ 372 w 1411"/>
                <a:gd name="T77" fmla="*/ 762 h 856"/>
                <a:gd name="T78" fmla="*/ 351 w 1411"/>
                <a:gd name="T79" fmla="*/ 660 h 856"/>
                <a:gd name="T80" fmla="*/ 225 w 1411"/>
                <a:gd name="T81" fmla="*/ 687 h 856"/>
                <a:gd name="T82" fmla="*/ 126 w 1411"/>
                <a:gd name="T83" fmla="*/ 798 h 856"/>
                <a:gd name="T84" fmla="*/ 93 w 1411"/>
                <a:gd name="T85" fmla="*/ 807 h 856"/>
                <a:gd name="T86" fmla="*/ 159 w 1411"/>
                <a:gd name="T87" fmla="*/ 705 h 856"/>
                <a:gd name="T88" fmla="*/ 51 w 1411"/>
                <a:gd name="T89" fmla="*/ 618 h 856"/>
                <a:gd name="T90" fmla="*/ 39 w 1411"/>
                <a:gd name="T91" fmla="*/ 507 h 856"/>
                <a:gd name="T92" fmla="*/ 84 w 1411"/>
                <a:gd name="T93" fmla="*/ 618 h 856"/>
                <a:gd name="T94" fmla="*/ 192 w 1411"/>
                <a:gd name="T95" fmla="*/ 642 h 856"/>
                <a:gd name="T96" fmla="*/ 258 w 1411"/>
                <a:gd name="T97" fmla="*/ 564 h 856"/>
                <a:gd name="T98" fmla="*/ 258 w 1411"/>
                <a:gd name="T99" fmla="*/ 438 h 856"/>
                <a:gd name="T100" fmla="*/ 168 w 1411"/>
                <a:gd name="T101" fmla="*/ 318 h 856"/>
                <a:gd name="T102" fmla="*/ 48 w 1411"/>
                <a:gd name="T103" fmla="*/ 303 h 856"/>
                <a:gd name="T104" fmla="*/ 81 w 1411"/>
                <a:gd name="T105" fmla="*/ 300 h 856"/>
                <a:gd name="T106" fmla="*/ 153 w 1411"/>
                <a:gd name="T107" fmla="*/ 255 h 856"/>
                <a:gd name="T108" fmla="*/ 171 w 1411"/>
                <a:gd name="T109" fmla="*/ 150 h 856"/>
                <a:gd name="T110" fmla="*/ 171 w 1411"/>
                <a:gd name="T111" fmla="*/ 177 h 856"/>
                <a:gd name="T112" fmla="*/ 168 w 1411"/>
                <a:gd name="T113" fmla="*/ 306 h 856"/>
                <a:gd name="T114" fmla="*/ 264 w 1411"/>
                <a:gd name="T115" fmla="*/ 387 h 856"/>
                <a:gd name="T116" fmla="*/ 390 w 1411"/>
                <a:gd name="T117" fmla="*/ 357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11" h="856">
                  <a:moveTo>
                    <a:pt x="390" y="315"/>
                  </a:moveTo>
                  <a:lnTo>
                    <a:pt x="393" y="306"/>
                  </a:lnTo>
                  <a:lnTo>
                    <a:pt x="399" y="294"/>
                  </a:lnTo>
                  <a:lnTo>
                    <a:pt x="408" y="288"/>
                  </a:lnTo>
                  <a:lnTo>
                    <a:pt x="411" y="279"/>
                  </a:lnTo>
                  <a:lnTo>
                    <a:pt x="417" y="267"/>
                  </a:lnTo>
                  <a:lnTo>
                    <a:pt x="420" y="258"/>
                  </a:lnTo>
                  <a:lnTo>
                    <a:pt x="420" y="246"/>
                  </a:lnTo>
                  <a:lnTo>
                    <a:pt x="420" y="234"/>
                  </a:lnTo>
                  <a:lnTo>
                    <a:pt x="414" y="222"/>
                  </a:lnTo>
                  <a:lnTo>
                    <a:pt x="405" y="213"/>
                  </a:lnTo>
                  <a:lnTo>
                    <a:pt x="396" y="207"/>
                  </a:lnTo>
                  <a:lnTo>
                    <a:pt x="387" y="201"/>
                  </a:lnTo>
                  <a:lnTo>
                    <a:pt x="375" y="189"/>
                  </a:lnTo>
                  <a:lnTo>
                    <a:pt x="366" y="183"/>
                  </a:lnTo>
                  <a:lnTo>
                    <a:pt x="357" y="171"/>
                  </a:lnTo>
                  <a:lnTo>
                    <a:pt x="345" y="162"/>
                  </a:lnTo>
                  <a:lnTo>
                    <a:pt x="342" y="153"/>
                  </a:lnTo>
                  <a:lnTo>
                    <a:pt x="336" y="144"/>
                  </a:lnTo>
                  <a:lnTo>
                    <a:pt x="330" y="132"/>
                  </a:lnTo>
                  <a:lnTo>
                    <a:pt x="324" y="117"/>
                  </a:lnTo>
                  <a:lnTo>
                    <a:pt x="321" y="108"/>
                  </a:lnTo>
                  <a:lnTo>
                    <a:pt x="318" y="99"/>
                  </a:lnTo>
                  <a:lnTo>
                    <a:pt x="315" y="90"/>
                  </a:lnTo>
                  <a:lnTo>
                    <a:pt x="315" y="78"/>
                  </a:lnTo>
                  <a:lnTo>
                    <a:pt x="312" y="66"/>
                  </a:lnTo>
                  <a:lnTo>
                    <a:pt x="312" y="57"/>
                  </a:lnTo>
                  <a:lnTo>
                    <a:pt x="309" y="42"/>
                  </a:lnTo>
                  <a:lnTo>
                    <a:pt x="309" y="30"/>
                  </a:lnTo>
                  <a:lnTo>
                    <a:pt x="309" y="39"/>
                  </a:lnTo>
                  <a:lnTo>
                    <a:pt x="309" y="48"/>
                  </a:lnTo>
                  <a:lnTo>
                    <a:pt x="309" y="57"/>
                  </a:lnTo>
                  <a:lnTo>
                    <a:pt x="312" y="66"/>
                  </a:lnTo>
                  <a:lnTo>
                    <a:pt x="315" y="75"/>
                  </a:lnTo>
                  <a:lnTo>
                    <a:pt x="318" y="84"/>
                  </a:lnTo>
                  <a:lnTo>
                    <a:pt x="321" y="93"/>
                  </a:lnTo>
                  <a:lnTo>
                    <a:pt x="327" y="102"/>
                  </a:lnTo>
                  <a:lnTo>
                    <a:pt x="330" y="114"/>
                  </a:lnTo>
                  <a:lnTo>
                    <a:pt x="333" y="123"/>
                  </a:lnTo>
                  <a:lnTo>
                    <a:pt x="339" y="132"/>
                  </a:lnTo>
                  <a:lnTo>
                    <a:pt x="345" y="141"/>
                  </a:lnTo>
                  <a:lnTo>
                    <a:pt x="348" y="150"/>
                  </a:lnTo>
                  <a:lnTo>
                    <a:pt x="354" y="159"/>
                  </a:lnTo>
                  <a:lnTo>
                    <a:pt x="360" y="168"/>
                  </a:lnTo>
                  <a:lnTo>
                    <a:pt x="369" y="177"/>
                  </a:lnTo>
                  <a:lnTo>
                    <a:pt x="378" y="186"/>
                  </a:lnTo>
                  <a:lnTo>
                    <a:pt x="387" y="195"/>
                  </a:lnTo>
                  <a:lnTo>
                    <a:pt x="396" y="201"/>
                  </a:lnTo>
                  <a:lnTo>
                    <a:pt x="402" y="210"/>
                  </a:lnTo>
                  <a:lnTo>
                    <a:pt x="414" y="219"/>
                  </a:lnTo>
                  <a:lnTo>
                    <a:pt x="423" y="231"/>
                  </a:lnTo>
                  <a:lnTo>
                    <a:pt x="429" y="243"/>
                  </a:lnTo>
                  <a:lnTo>
                    <a:pt x="432" y="255"/>
                  </a:lnTo>
                  <a:lnTo>
                    <a:pt x="435" y="264"/>
                  </a:lnTo>
                  <a:lnTo>
                    <a:pt x="435" y="273"/>
                  </a:lnTo>
                  <a:lnTo>
                    <a:pt x="438" y="282"/>
                  </a:lnTo>
                  <a:lnTo>
                    <a:pt x="438" y="291"/>
                  </a:lnTo>
                  <a:lnTo>
                    <a:pt x="432" y="300"/>
                  </a:lnTo>
                  <a:lnTo>
                    <a:pt x="441" y="306"/>
                  </a:lnTo>
                  <a:lnTo>
                    <a:pt x="450" y="297"/>
                  </a:lnTo>
                  <a:lnTo>
                    <a:pt x="453" y="288"/>
                  </a:lnTo>
                  <a:lnTo>
                    <a:pt x="459" y="276"/>
                  </a:lnTo>
                  <a:lnTo>
                    <a:pt x="465" y="267"/>
                  </a:lnTo>
                  <a:lnTo>
                    <a:pt x="471" y="255"/>
                  </a:lnTo>
                  <a:lnTo>
                    <a:pt x="477" y="243"/>
                  </a:lnTo>
                  <a:lnTo>
                    <a:pt x="480" y="234"/>
                  </a:lnTo>
                  <a:lnTo>
                    <a:pt x="486" y="225"/>
                  </a:lnTo>
                  <a:lnTo>
                    <a:pt x="492" y="210"/>
                  </a:lnTo>
                  <a:lnTo>
                    <a:pt x="498" y="201"/>
                  </a:lnTo>
                  <a:lnTo>
                    <a:pt x="504" y="192"/>
                  </a:lnTo>
                  <a:lnTo>
                    <a:pt x="516" y="177"/>
                  </a:lnTo>
                  <a:lnTo>
                    <a:pt x="531" y="165"/>
                  </a:lnTo>
                  <a:lnTo>
                    <a:pt x="546" y="153"/>
                  </a:lnTo>
                  <a:lnTo>
                    <a:pt x="555" y="150"/>
                  </a:lnTo>
                  <a:lnTo>
                    <a:pt x="561" y="141"/>
                  </a:lnTo>
                  <a:lnTo>
                    <a:pt x="573" y="132"/>
                  </a:lnTo>
                  <a:lnTo>
                    <a:pt x="585" y="123"/>
                  </a:lnTo>
                  <a:lnTo>
                    <a:pt x="591" y="114"/>
                  </a:lnTo>
                  <a:lnTo>
                    <a:pt x="603" y="105"/>
                  </a:lnTo>
                  <a:lnTo>
                    <a:pt x="609" y="93"/>
                  </a:lnTo>
                  <a:lnTo>
                    <a:pt x="618" y="87"/>
                  </a:lnTo>
                  <a:lnTo>
                    <a:pt x="621" y="78"/>
                  </a:lnTo>
                  <a:lnTo>
                    <a:pt x="630" y="69"/>
                  </a:lnTo>
                  <a:lnTo>
                    <a:pt x="636" y="54"/>
                  </a:lnTo>
                  <a:lnTo>
                    <a:pt x="642" y="45"/>
                  </a:lnTo>
                  <a:lnTo>
                    <a:pt x="648" y="33"/>
                  </a:lnTo>
                  <a:lnTo>
                    <a:pt x="657" y="18"/>
                  </a:lnTo>
                  <a:lnTo>
                    <a:pt x="660" y="9"/>
                  </a:lnTo>
                  <a:lnTo>
                    <a:pt x="663" y="0"/>
                  </a:lnTo>
                  <a:lnTo>
                    <a:pt x="660" y="9"/>
                  </a:lnTo>
                  <a:lnTo>
                    <a:pt x="657" y="18"/>
                  </a:lnTo>
                  <a:lnTo>
                    <a:pt x="657" y="27"/>
                  </a:lnTo>
                  <a:lnTo>
                    <a:pt x="657" y="36"/>
                  </a:lnTo>
                  <a:lnTo>
                    <a:pt x="654" y="45"/>
                  </a:lnTo>
                  <a:lnTo>
                    <a:pt x="651" y="54"/>
                  </a:lnTo>
                  <a:lnTo>
                    <a:pt x="648" y="63"/>
                  </a:lnTo>
                  <a:lnTo>
                    <a:pt x="642" y="75"/>
                  </a:lnTo>
                  <a:lnTo>
                    <a:pt x="636" y="84"/>
                  </a:lnTo>
                  <a:lnTo>
                    <a:pt x="630" y="93"/>
                  </a:lnTo>
                  <a:lnTo>
                    <a:pt x="624" y="102"/>
                  </a:lnTo>
                  <a:lnTo>
                    <a:pt x="618" y="111"/>
                  </a:lnTo>
                  <a:lnTo>
                    <a:pt x="612" y="123"/>
                  </a:lnTo>
                  <a:lnTo>
                    <a:pt x="606" y="132"/>
                  </a:lnTo>
                  <a:lnTo>
                    <a:pt x="615" y="138"/>
                  </a:lnTo>
                  <a:lnTo>
                    <a:pt x="624" y="138"/>
                  </a:lnTo>
                  <a:lnTo>
                    <a:pt x="633" y="138"/>
                  </a:lnTo>
                  <a:lnTo>
                    <a:pt x="639" y="129"/>
                  </a:lnTo>
                  <a:lnTo>
                    <a:pt x="648" y="120"/>
                  </a:lnTo>
                  <a:lnTo>
                    <a:pt x="654" y="111"/>
                  </a:lnTo>
                  <a:lnTo>
                    <a:pt x="660" y="102"/>
                  </a:lnTo>
                  <a:lnTo>
                    <a:pt x="666" y="93"/>
                  </a:lnTo>
                  <a:lnTo>
                    <a:pt x="678" y="87"/>
                  </a:lnTo>
                  <a:lnTo>
                    <a:pt x="687" y="81"/>
                  </a:lnTo>
                  <a:lnTo>
                    <a:pt x="699" y="81"/>
                  </a:lnTo>
                  <a:lnTo>
                    <a:pt x="708" y="81"/>
                  </a:lnTo>
                  <a:lnTo>
                    <a:pt x="717" y="81"/>
                  </a:lnTo>
                  <a:lnTo>
                    <a:pt x="708" y="81"/>
                  </a:lnTo>
                  <a:lnTo>
                    <a:pt x="699" y="87"/>
                  </a:lnTo>
                  <a:lnTo>
                    <a:pt x="690" y="90"/>
                  </a:lnTo>
                  <a:lnTo>
                    <a:pt x="681" y="96"/>
                  </a:lnTo>
                  <a:lnTo>
                    <a:pt x="675" y="105"/>
                  </a:lnTo>
                  <a:lnTo>
                    <a:pt x="666" y="117"/>
                  </a:lnTo>
                  <a:lnTo>
                    <a:pt x="660" y="126"/>
                  </a:lnTo>
                  <a:lnTo>
                    <a:pt x="654" y="135"/>
                  </a:lnTo>
                  <a:lnTo>
                    <a:pt x="645" y="141"/>
                  </a:lnTo>
                  <a:lnTo>
                    <a:pt x="633" y="150"/>
                  </a:lnTo>
                  <a:lnTo>
                    <a:pt x="624" y="153"/>
                  </a:lnTo>
                  <a:lnTo>
                    <a:pt x="615" y="156"/>
                  </a:lnTo>
                  <a:lnTo>
                    <a:pt x="606" y="156"/>
                  </a:lnTo>
                  <a:lnTo>
                    <a:pt x="597" y="156"/>
                  </a:lnTo>
                  <a:lnTo>
                    <a:pt x="588" y="156"/>
                  </a:lnTo>
                  <a:lnTo>
                    <a:pt x="579" y="156"/>
                  </a:lnTo>
                  <a:lnTo>
                    <a:pt x="573" y="165"/>
                  </a:lnTo>
                  <a:lnTo>
                    <a:pt x="564" y="174"/>
                  </a:lnTo>
                  <a:lnTo>
                    <a:pt x="555" y="180"/>
                  </a:lnTo>
                  <a:lnTo>
                    <a:pt x="549" y="189"/>
                  </a:lnTo>
                  <a:lnTo>
                    <a:pt x="534" y="201"/>
                  </a:lnTo>
                  <a:lnTo>
                    <a:pt x="525" y="210"/>
                  </a:lnTo>
                  <a:lnTo>
                    <a:pt x="513" y="222"/>
                  </a:lnTo>
                  <a:lnTo>
                    <a:pt x="513" y="231"/>
                  </a:lnTo>
                  <a:lnTo>
                    <a:pt x="513" y="240"/>
                  </a:lnTo>
                  <a:lnTo>
                    <a:pt x="513" y="252"/>
                  </a:lnTo>
                  <a:lnTo>
                    <a:pt x="513" y="261"/>
                  </a:lnTo>
                  <a:lnTo>
                    <a:pt x="513" y="270"/>
                  </a:lnTo>
                  <a:lnTo>
                    <a:pt x="513" y="279"/>
                  </a:lnTo>
                  <a:lnTo>
                    <a:pt x="513" y="288"/>
                  </a:lnTo>
                  <a:lnTo>
                    <a:pt x="513" y="297"/>
                  </a:lnTo>
                  <a:lnTo>
                    <a:pt x="519" y="306"/>
                  </a:lnTo>
                  <a:lnTo>
                    <a:pt x="528" y="312"/>
                  </a:lnTo>
                  <a:lnTo>
                    <a:pt x="537" y="318"/>
                  </a:lnTo>
                  <a:lnTo>
                    <a:pt x="549" y="321"/>
                  </a:lnTo>
                  <a:lnTo>
                    <a:pt x="561" y="327"/>
                  </a:lnTo>
                  <a:lnTo>
                    <a:pt x="573" y="327"/>
                  </a:lnTo>
                  <a:lnTo>
                    <a:pt x="591" y="327"/>
                  </a:lnTo>
                  <a:lnTo>
                    <a:pt x="600" y="330"/>
                  </a:lnTo>
                  <a:lnTo>
                    <a:pt x="609" y="330"/>
                  </a:lnTo>
                  <a:lnTo>
                    <a:pt x="618" y="330"/>
                  </a:lnTo>
                  <a:lnTo>
                    <a:pt x="630" y="330"/>
                  </a:lnTo>
                  <a:lnTo>
                    <a:pt x="639" y="330"/>
                  </a:lnTo>
                  <a:lnTo>
                    <a:pt x="648" y="330"/>
                  </a:lnTo>
                  <a:lnTo>
                    <a:pt x="663" y="330"/>
                  </a:lnTo>
                  <a:lnTo>
                    <a:pt x="729" y="327"/>
                  </a:lnTo>
                  <a:lnTo>
                    <a:pt x="744" y="327"/>
                  </a:lnTo>
                  <a:lnTo>
                    <a:pt x="747" y="318"/>
                  </a:lnTo>
                  <a:lnTo>
                    <a:pt x="750" y="306"/>
                  </a:lnTo>
                  <a:lnTo>
                    <a:pt x="756" y="291"/>
                  </a:lnTo>
                  <a:lnTo>
                    <a:pt x="759" y="282"/>
                  </a:lnTo>
                  <a:lnTo>
                    <a:pt x="759" y="270"/>
                  </a:lnTo>
                  <a:lnTo>
                    <a:pt x="762" y="261"/>
                  </a:lnTo>
                  <a:lnTo>
                    <a:pt x="762" y="252"/>
                  </a:lnTo>
                  <a:lnTo>
                    <a:pt x="765" y="240"/>
                  </a:lnTo>
                  <a:lnTo>
                    <a:pt x="768" y="225"/>
                  </a:lnTo>
                  <a:lnTo>
                    <a:pt x="774" y="216"/>
                  </a:lnTo>
                  <a:lnTo>
                    <a:pt x="780" y="201"/>
                  </a:lnTo>
                  <a:lnTo>
                    <a:pt x="789" y="195"/>
                  </a:lnTo>
                  <a:lnTo>
                    <a:pt x="798" y="189"/>
                  </a:lnTo>
                  <a:lnTo>
                    <a:pt x="810" y="183"/>
                  </a:lnTo>
                  <a:lnTo>
                    <a:pt x="813" y="192"/>
                  </a:lnTo>
                  <a:lnTo>
                    <a:pt x="810" y="201"/>
                  </a:lnTo>
                  <a:lnTo>
                    <a:pt x="804" y="210"/>
                  </a:lnTo>
                  <a:lnTo>
                    <a:pt x="798" y="222"/>
                  </a:lnTo>
                  <a:lnTo>
                    <a:pt x="792" y="234"/>
                  </a:lnTo>
                  <a:lnTo>
                    <a:pt x="792" y="243"/>
                  </a:lnTo>
                  <a:lnTo>
                    <a:pt x="789" y="255"/>
                  </a:lnTo>
                  <a:lnTo>
                    <a:pt x="786" y="267"/>
                  </a:lnTo>
                  <a:lnTo>
                    <a:pt x="786" y="279"/>
                  </a:lnTo>
                  <a:lnTo>
                    <a:pt x="786" y="288"/>
                  </a:lnTo>
                  <a:lnTo>
                    <a:pt x="783" y="297"/>
                  </a:lnTo>
                  <a:lnTo>
                    <a:pt x="780" y="306"/>
                  </a:lnTo>
                  <a:lnTo>
                    <a:pt x="774" y="315"/>
                  </a:lnTo>
                  <a:lnTo>
                    <a:pt x="765" y="321"/>
                  </a:lnTo>
                  <a:lnTo>
                    <a:pt x="756" y="330"/>
                  </a:lnTo>
                  <a:lnTo>
                    <a:pt x="747" y="336"/>
                  </a:lnTo>
                  <a:lnTo>
                    <a:pt x="738" y="345"/>
                  </a:lnTo>
                  <a:lnTo>
                    <a:pt x="726" y="351"/>
                  </a:lnTo>
                  <a:lnTo>
                    <a:pt x="714" y="354"/>
                  </a:lnTo>
                  <a:lnTo>
                    <a:pt x="705" y="360"/>
                  </a:lnTo>
                  <a:lnTo>
                    <a:pt x="690" y="366"/>
                  </a:lnTo>
                  <a:lnTo>
                    <a:pt x="675" y="375"/>
                  </a:lnTo>
                  <a:lnTo>
                    <a:pt x="663" y="378"/>
                  </a:lnTo>
                  <a:lnTo>
                    <a:pt x="654" y="381"/>
                  </a:lnTo>
                  <a:lnTo>
                    <a:pt x="645" y="381"/>
                  </a:lnTo>
                  <a:lnTo>
                    <a:pt x="639" y="390"/>
                  </a:lnTo>
                  <a:lnTo>
                    <a:pt x="636" y="402"/>
                  </a:lnTo>
                  <a:lnTo>
                    <a:pt x="633" y="411"/>
                  </a:lnTo>
                  <a:lnTo>
                    <a:pt x="633" y="420"/>
                  </a:lnTo>
                  <a:lnTo>
                    <a:pt x="633" y="429"/>
                  </a:lnTo>
                  <a:lnTo>
                    <a:pt x="636" y="441"/>
                  </a:lnTo>
                  <a:lnTo>
                    <a:pt x="642" y="450"/>
                  </a:lnTo>
                  <a:lnTo>
                    <a:pt x="648" y="459"/>
                  </a:lnTo>
                  <a:lnTo>
                    <a:pt x="657" y="465"/>
                  </a:lnTo>
                  <a:lnTo>
                    <a:pt x="666" y="465"/>
                  </a:lnTo>
                  <a:lnTo>
                    <a:pt x="681" y="468"/>
                  </a:lnTo>
                  <a:lnTo>
                    <a:pt x="690" y="468"/>
                  </a:lnTo>
                  <a:lnTo>
                    <a:pt x="708" y="471"/>
                  </a:lnTo>
                  <a:lnTo>
                    <a:pt x="717" y="471"/>
                  </a:lnTo>
                  <a:lnTo>
                    <a:pt x="726" y="471"/>
                  </a:lnTo>
                  <a:lnTo>
                    <a:pt x="738" y="471"/>
                  </a:lnTo>
                  <a:lnTo>
                    <a:pt x="747" y="471"/>
                  </a:lnTo>
                  <a:lnTo>
                    <a:pt x="756" y="471"/>
                  </a:lnTo>
                  <a:lnTo>
                    <a:pt x="765" y="468"/>
                  </a:lnTo>
                  <a:lnTo>
                    <a:pt x="777" y="462"/>
                  </a:lnTo>
                  <a:lnTo>
                    <a:pt x="795" y="456"/>
                  </a:lnTo>
                  <a:lnTo>
                    <a:pt x="813" y="450"/>
                  </a:lnTo>
                  <a:lnTo>
                    <a:pt x="831" y="444"/>
                  </a:lnTo>
                  <a:lnTo>
                    <a:pt x="843" y="438"/>
                  </a:lnTo>
                  <a:lnTo>
                    <a:pt x="858" y="435"/>
                  </a:lnTo>
                  <a:lnTo>
                    <a:pt x="867" y="429"/>
                  </a:lnTo>
                  <a:lnTo>
                    <a:pt x="876" y="426"/>
                  </a:lnTo>
                  <a:lnTo>
                    <a:pt x="891" y="417"/>
                  </a:lnTo>
                  <a:lnTo>
                    <a:pt x="903" y="411"/>
                  </a:lnTo>
                  <a:lnTo>
                    <a:pt x="918" y="402"/>
                  </a:lnTo>
                  <a:lnTo>
                    <a:pt x="930" y="393"/>
                  </a:lnTo>
                  <a:lnTo>
                    <a:pt x="942" y="387"/>
                  </a:lnTo>
                  <a:lnTo>
                    <a:pt x="957" y="378"/>
                  </a:lnTo>
                  <a:lnTo>
                    <a:pt x="972" y="369"/>
                  </a:lnTo>
                  <a:lnTo>
                    <a:pt x="990" y="363"/>
                  </a:lnTo>
                  <a:lnTo>
                    <a:pt x="1008" y="360"/>
                  </a:lnTo>
                  <a:lnTo>
                    <a:pt x="1020" y="357"/>
                  </a:lnTo>
                  <a:lnTo>
                    <a:pt x="1035" y="357"/>
                  </a:lnTo>
                  <a:lnTo>
                    <a:pt x="1047" y="354"/>
                  </a:lnTo>
                  <a:lnTo>
                    <a:pt x="1059" y="354"/>
                  </a:lnTo>
                  <a:lnTo>
                    <a:pt x="1074" y="354"/>
                  </a:lnTo>
                  <a:lnTo>
                    <a:pt x="1095" y="354"/>
                  </a:lnTo>
                  <a:lnTo>
                    <a:pt x="1116" y="351"/>
                  </a:lnTo>
                  <a:lnTo>
                    <a:pt x="1128" y="351"/>
                  </a:lnTo>
                  <a:lnTo>
                    <a:pt x="1140" y="351"/>
                  </a:lnTo>
                  <a:lnTo>
                    <a:pt x="1152" y="351"/>
                  </a:lnTo>
                  <a:lnTo>
                    <a:pt x="1164" y="351"/>
                  </a:lnTo>
                  <a:lnTo>
                    <a:pt x="1176" y="351"/>
                  </a:lnTo>
                  <a:lnTo>
                    <a:pt x="1188" y="351"/>
                  </a:lnTo>
                  <a:lnTo>
                    <a:pt x="1197" y="351"/>
                  </a:lnTo>
                  <a:lnTo>
                    <a:pt x="1212" y="354"/>
                  </a:lnTo>
                  <a:lnTo>
                    <a:pt x="1227" y="354"/>
                  </a:lnTo>
                  <a:lnTo>
                    <a:pt x="1239" y="354"/>
                  </a:lnTo>
                  <a:lnTo>
                    <a:pt x="1257" y="357"/>
                  </a:lnTo>
                  <a:lnTo>
                    <a:pt x="1266" y="357"/>
                  </a:lnTo>
                  <a:lnTo>
                    <a:pt x="1278" y="363"/>
                  </a:lnTo>
                  <a:lnTo>
                    <a:pt x="1290" y="366"/>
                  </a:lnTo>
                  <a:lnTo>
                    <a:pt x="1299" y="369"/>
                  </a:lnTo>
                  <a:lnTo>
                    <a:pt x="1308" y="372"/>
                  </a:lnTo>
                  <a:lnTo>
                    <a:pt x="1323" y="375"/>
                  </a:lnTo>
                  <a:lnTo>
                    <a:pt x="1332" y="378"/>
                  </a:lnTo>
                  <a:lnTo>
                    <a:pt x="1344" y="381"/>
                  </a:lnTo>
                  <a:lnTo>
                    <a:pt x="1356" y="384"/>
                  </a:lnTo>
                  <a:lnTo>
                    <a:pt x="1365" y="387"/>
                  </a:lnTo>
                  <a:lnTo>
                    <a:pt x="1374" y="390"/>
                  </a:lnTo>
                  <a:lnTo>
                    <a:pt x="1389" y="393"/>
                  </a:lnTo>
                  <a:lnTo>
                    <a:pt x="1404" y="399"/>
                  </a:lnTo>
                  <a:lnTo>
                    <a:pt x="1410" y="408"/>
                  </a:lnTo>
                  <a:lnTo>
                    <a:pt x="1410" y="417"/>
                  </a:lnTo>
                  <a:lnTo>
                    <a:pt x="1410" y="426"/>
                  </a:lnTo>
                  <a:lnTo>
                    <a:pt x="1410" y="435"/>
                  </a:lnTo>
                  <a:lnTo>
                    <a:pt x="1410" y="444"/>
                  </a:lnTo>
                  <a:lnTo>
                    <a:pt x="1407" y="453"/>
                  </a:lnTo>
                  <a:lnTo>
                    <a:pt x="1398" y="450"/>
                  </a:lnTo>
                  <a:lnTo>
                    <a:pt x="1389" y="450"/>
                  </a:lnTo>
                  <a:lnTo>
                    <a:pt x="1380" y="450"/>
                  </a:lnTo>
                  <a:lnTo>
                    <a:pt x="1371" y="450"/>
                  </a:lnTo>
                  <a:lnTo>
                    <a:pt x="1362" y="450"/>
                  </a:lnTo>
                  <a:lnTo>
                    <a:pt x="1347" y="450"/>
                  </a:lnTo>
                  <a:lnTo>
                    <a:pt x="1338" y="450"/>
                  </a:lnTo>
                  <a:lnTo>
                    <a:pt x="1329" y="450"/>
                  </a:lnTo>
                  <a:lnTo>
                    <a:pt x="1320" y="450"/>
                  </a:lnTo>
                  <a:lnTo>
                    <a:pt x="1311" y="450"/>
                  </a:lnTo>
                  <a:lnTo>
                    <a:pt x="1299" y="450"/>
                  </a:lnTo>
                  <a:lnTo>
                    <a:pt x="1290" y="450"/>
                  </a:lnTo>
                  <a:lnTo>
                    <a:pt x="1278" y="450"/>
                  </a:lnTo>
                  <a:lnTo>
                    <a:pt x="1269" y="450"/>
                  </a:lnTo>
                  <a:lnTo>
                    <a:pt x="1260" y="447"/>
                  </a:lnTo>
                  <a:lnTo>
                    <a:pt x="1251" y="444"/>
                  </a:lnTo>
                  <a:lnTo>
                    <a:pt x="1242" y="441"/>
                  </a:lnTo>
                  <a:lnTo>
                    <a:pt x="1233" y="441"/>
                  </a:lnTo>
                  <a:lnTo>
                    <a:pt x="1224" y="438"/>
                  </a:lnTo>
                  <a:lnTo>
                    <a:pt x="1212" y="435"/>
                  </a:lnTo>
                  <a:lnTo>
                    <a:pt x="1197" y="432"/>
                  </a:lnTo>
                  <a:lnTo>
                    <a:pt x="1188" y="432"/>
                  </a:lnTo>
                  <a:lnTo>
                    <a:pt x="1170" y="432"/>
                  </a:lnTo>
                  <a:lnTo>
                    <a:pt x="1158" y="429"/>
                  </a:lnTo>
                  <a:lnTo>
                    <a:pt x="1146" y="429"/>
                  </a:lnTo>
                  <a:lnTo>
                    <a:pt x="1134" y="429"/>
                  </a:lnTo>
                  <a:lnTo>
                    <a:pt x="1122" y="429"/>
                  </a:lnTo>
                  <a:lnTo>
                    <a:pt x="1113" y="429"/>
                  </a:lnTo>
                  <a:lnTo>
                    <a:pt x="1104" y="429"/>
                  </a:lnTo>
                  <a:lnTo>
                    <a:pt x="1086" y="429"/>
                  </a:lnTo>
                  <a:lnTo>
                    <a:pt x="1074" y="429"/>
                  </a:lnTo>
                  <a:lnTo>
                    <a:pt x="1062" y="429"/>
                  </a:lnTo>
                  <a:lnTo>
                    <a:pt x="1053" y="432"/>
                  </a:lnTo>
                  <a:lnTo>
                    <a:pt x="1044" y="432"/>
                  </a:lnTo>
                  <a:lnTo>
                    <a:pt x="1035" y="438"/>
                  </a:lnTo>
                  <a:lnTo>
                    <a:pt x="1026" y="438"/>
                  </a:lnTo>
                  <a:lnTo>
                    <a:pt x="1017" y="441"/>
                  </a:lnTo>
                  <a:lnTo>
                    <a:pt x="1005" y="450"/>
                  </a:lnTo>
                  <a:lnTo>
                    <a:pt x="996" y="453"/>
                  </a:lnTo>
                  <a:lnTo>
                    <a:pt x="984" y="462"/>
                  </a:lnTo>
                  <a:lnTo>
                    <a:pt x="972" y="471"/>
                  </a:lnTo>
                  <a:lnTo>
                    <a:pt x="963" y="477"/>
                  </a:lnTo>
                  <a:lnTo>
                    <a:pt x="954" y="480"/>
                  </a:lnTo>
                  <a:lnTo>
                    <a:pt x="945" y="486"/>
                  </a:lnTo>
                  <a:lnTo>
                    <a:pt x="933" y="489"/>
                  </a:lnTo>
                  <a:lnTo>
                    <a:pt x="924" y="495"/>
                  </a:lnTo>
                  <a:lnTo>
                    <a:pt x="915" y="498"/>
                  </a:lnTo>
                  <a:lnTo>
                    <a:pt x="906" y="504"/>
                  </a:lnTo>
                  <a:lnTo>
                    <a:pt x="894" y="510"/>
                  </a:lnTo>
                  <a:lnTo>
                    <a:pt x="882" y="513"/>
                  </a:lnTo>
                  <a:lnTo>
                    <a:pt x="870" y="519"/>
                  </a:lnTo>
                  <a:lnTo>
                    <a:pt x="858" y="522"/>
                  </a:lnTo>
                  <a:lnTo>
                    <a:pt x="846" y="525"/>
                  </a:lnTo>
                  <a:lnTo>
                    <a:pt x="837" y="528"/>
                  </a:lnTo>
                  <a:lnTo>
                    <a:pt x="819" y="531"/>
                  </a:lnTo>
                  <a:lnTo>
                    <a:pt x="810" y="534"/>
                  </a:lnTo>
                  <a:lnTo>
                    <a:pt x="795" y="534"/>
                  </a:lnTo>
                  <a:lnTo>
                    <a:pt x="783" y="534"/>
                  </a:lnTo>
                  <a:lnTo>
                    <a:pt x="774" y="534"/>
                  </a:lnTo>
                  <a:lnTo>
                    <a:pt x="762" y="537"/>
                  </a:lnTo>
                  <a:lnTo>
                    <a:pt x="750" y="540"/>
                  </a:lnTo>
                  <a:lnTo>
                    <a:pt x="735" y="546"/>
                  </a:lnTo>
                  <a:lnTo>
                    <a:pt x="717" y="549"/>
                  </a:lnTo>
                  <a:lnTo>
                    <a:pt x="702" y="552"/>
                  </a:lnTo>
                  <a:lnTo>
                    <a:pt x="690" y="558"/>
                  </a:lnTo>
                  <a:lnTo>
                    <a:pt x="678" y="558"/>
                  </a:lnTo>
                  <a:lnTo>
                    <a:pt x="663" y="564"/>
                  </a:lnTo>
                  <a:lnTo>
                    <a:pt x="654" y="567"/>
                  </a:lnTo>
                  <a:lnTo>
                    <a:pt x="639" y="576"/>
                  </a:lnTo>
                  <a:lnTo>
                    <a:pt x="627" y="585"/>
                  </a:lnTo>
                  <a:lnTo>
                    <a:pt x="615" y="594"/>
                  </a:lnTo>
                  <a:lnTo>
                    <a:pt x="606" y="603"/>
                  </a:lnTo>
                  <a:lnTo>
                    <a:pt x="600" y="612"/>
                  </a:lnTo>
                  <a:lnTo>
                    <a:pt x="594" y="621"/>
                  </a:lnTo>
                  <a:lnTo>
                    <a:pt x="588" y="630"/>
                  </a:lnTo>
                  <a:lnTo>
                    <a:pt x="582" y="639"/>
                  </a:lnTo>
                  <a:lnTo>
                    <a:pt x="570" y="651"/>
                  </a:lnTo>
                  <a:lnTo>
                    <a:pt x="561" y="660"/>
                  </a:lnTo>
                  <a:lnTo>
                    <a:pt x="561" y="675"/>
                  </a:lnTo>
                  <a:lnTo>
                    <a:pt x="561" y="693"/>
                  </a:lnTo>
                  <a:lnTo>
                    <a:pt x="570" y="705"/>
                  </a:lnTo>
                  <a:lnTo>
                    <a:pt x="579" y="714"/>
                  </a:lnTo>
                  <a:lnTo>
                    <a:pt x="588" y="720"/>
                  </a:lnTo>
                  <a:lnTo>
                    <a:pt x="600" y="735"/>
                  </a:lnTo>
                  <a:lnTo>
                    <a:pt x="615" y="750"/>
                  </a:lnTo>
                  <a:lnTo>
                    <a:pt x="624" y="762"/>
                  </a:lnTo>
                  <a:lnTo>
                    <a:pt x="636" y="774"/>
                  </a:lnTo>
                  <a:lnTo>
                    <a:pt x="642" y="786"/>
                  </a:lnTo>
                  <a:lnTo>
                    <a:pt x="648" y="798"/>
                  </a:lnTo>
                  <a:lnTo>
                    <a:pt x="657" y="804"/>
                  </a:lnTo>
                  <a:lnTo>
                    <a:pt x="666" y="807"/>
                  </a:lnTo>
                  <a:lnTo>
                    <a:pt x="669" y="819"/>
                  </a:lnTo>
                  <a:lnTo>
                    <a:pt x="672" y="828"/>
                  </a:lnTo>
                  <a:lnTo>
                    <a:pt x="672" y="837"/>
                  </a:lnTo>
                  <a:lnTo>
                    <a:pt x="663" y="834"/>
                  </a:lnTo>
                  <a:lnTo>
                    <a:pt x="654" y="825"/>
                  </a:lnTo>
                  <a:lnTo>
                    <a:pt x="645" y="819"/>
                  </a:lnTo>
                  <a:lnTo>
                    <a:pt x="639" y="810"/>
                  </a:lnTo>
                  <a:lnTo>
                    <a:pt x="633" y="801"/>
                  </a:lnTo>
                  <a:lnTo>
                    <a:pt x="624" y="798"/>
                  </a:lnTo>
                  <a:lnTo>
                    <a:pt x="615" y="789"/>
                  </a:lnTo>
                  <a:lnTo>
                    <a:pt x="606" y="783"/>
                  </a:lnTo>
                  <a:lnTo>
                    <a:pt x="597" y="777"/>
                  </a:lnTo>
                  <a:lnTo>
                    <a:pt x="588" y="771"/>
                  </a:lnTo>
                  <a:lnTo>
                    <a:pt x="579" y="762"/>
                  </a:lnTo>
                  <a:lnTo>
                    <a:pt x="573" y="753"/>
                  </a:lnTo>
                  <a:lnTo>
                    <a:pt x="567" y="744"/>
                  </a:lnTo>
                  <a:lnTo>
                    <a:pt x="564" y="735"/>
                  </a:lnTo>
                  <a:lnTo>
                    <a:pt x="561" y="726"/>
                  </a:lnTo>
                  <a:lnTo>
                    <a:pt x="561" y="717"/>
                  </a:lnTo>
                  <a:lnTo>
                    <a:pt x="558" y="708"/>
                  </a:lnTo>
                  <a:lnTo>
                    <a:pt x="552" y="699"/>
                  </a:lnTo>
                  <a:lnTo>
                    <a:pt x="543" y="690"/>
                  </a:lnTo>
                  <a:lnTo>
                    <a:pt x="540" y="681"/>
                  </a:lnTo>
                  <a:lnTo>
                    <a:pt x="531" y="675"/>
                  </a:lnTo>
                  <a:lnTo>
                    <a:pt x="522" y="666"/>
                  </a:lnTo>
                  <a:lnTo>
                    <a:pt x="513" y="666"/>
                  </a:lnTo>
                  <a:lnTo>
                    <a:pt x="501" y="666"/>
                  </a:lnTo>
                  <a:lnTo>
                    <a:pt x="492" y="666"/>
                  </a:lnTo>
                  <a:lnTo>
                    <a:pt x="477" y="666"/>
                  </a:lnTo>
                  <a:lnTo>
                    <a:pt x="468" y="666"/>
                  </a:lnTo>
                  <a:lnTo>
                    <a:pt x="456" y="666"/>
                  </a:lnTo>
                  <a:lnTo>
                    <a:pt x="447" y="666"/>
                  </a:lnTo>
                  <a:lnTo>
                    <a:pt x="438" y="666"/>
                  </a:lnTo>
                  <a:lnTo>
                    <a:pt x="429" y="666"/>
                  </a:lnTo>
                  <a:lnTo>
                    <a:pt x="420" y="669"/>
                  </a:lnTo>
                  <a:lnTo>
                    <a:pt x="411" y="678"/>
                  </a:lnTo>
                  <a:lnTo>
                    <a:pt x="405" y="687"/>
                  </a:lnTo>
                  <a:lnTo>
                    <a:pt x="399" y="699"/>
                  </a:lnTo>
                  <a:lnTo>
                    <a:pt x="396" y="708"/>
                  </a:lnTo>
                  <a:lnTo>
                    <a:pt x="393" y="726"/>
                  </a:lnTo>
                  <a:lnTo>
                    <a:pt x="390" y="741"/>
                  </a:lnTo>
                  <a:lnTo>
                    <a:pt x="390" y="750"/>
                  </a:lnTo>
                  <a:lnTo>
                    <a:pt x="390" y="762"/>
                  </a:lnTo>
                  <a:lnTo>
                    <a:pt x="390" y="771"/>
                  </a:lnTo>
                  <a:lnTo>
                    <a:pt x="390" y="780"/>
                  </a:lnTo>
                  <a:lnTo>
                    <a:pt x="390" y="789"/>
                  </a:lnTo>
                  <a:lnTo>
                    <a:pt x="393" y="798"/>
                  </a:lnTo>
                  <a:lnTo>
                    <a:pt x="396" y="807"/>
                  </a:lnTo>
                  <a:lnTo>
                    <a:pt x="402" y="819"/>
                  </a:lnTo>
                  <a:lnTo>
                    <a:pt x="411" y="834"/>
                  </a:lnTo>
                  <a:lnTo>
                    <a:pt x="414" y="843"/>
                  </a:lnTo>
                  <a:lnTo>
                    <a:pt x="420" y="855"/>
                  </a:lnTo>
                  <a:lnTo>
                    <a:pt x="411" y="855"/>
                  </a:lnTo>
                  <a:lnTo>
                    <a:pt x="405" y="846"/>
                  </a:lnTo>
                  <a:lnTo>
                    <a:pt x="396" y="837"/>
                  </a:lnTo>
                  <a:lnTo>
                    <a:pt x="387" y="834"/>
                  </a:lnTo>
                  <a:lnTo>
                    <a:pt x="381" y="825"/>
                  </a:lnTo>
                  <a:lnTo>
                    <a:pt x="375" y="813"/>
                  </a:lnTo>
                  <a:lnTo>
                    <a:pt x="372" y="801"/>
                  </a:lnTo>
                  <a:lnTo>
                    <a:pt x="372" y="789"/>
                  </a:lnTo>
                  <a:lnTo>
                    <a:pt x="372" y="780"/>
                  </a:lnTo>
                  <a:lnTo>
                    <a:pt x="372" y="771"/>
                  </a:lnTo>
                  <a:lnTo>
                    <a:pt x="372" y="762"/>
                  </a:lnTo>
                  <a:lnTo>
                    <a:pt x="372" y="753"/>
                  </a:lnTo>
                  <a:lnTo>
                    <a:pt x="372" y="741"/>
                  </a:lnTo>
                  <a:lnTo>
                    <a:pt x="372" y="726"/>
                  </a:lnTo>
                  <a:lnTo>
                    <a:pt x="372" y="717"/>
                  </a:lnTo>
                  <a:lnTo>
                    <a:pt x="372" y="705"/>
                  </a:lnTo>
                  <a:lnTo>
                    <a:pt x="372" y="696"/>
                  </a:lnTo>
                  <a:lnTo>
                    <a:pt x="375" y="687"/>
                  </a:lnTo>
                  <a:lnTo>
                    <a:pt x="375" y="678"/>
                  </a:lnTo>
                  <a:lnTo>
                    <a:pt x="375" y="669"/>
                  </a:lnTo>
                  <a:lnTo>
                    <a:pt x="366" y="663"/>
                  </a:lnTo>
                  <a:lnTo>
                    <a:pt x="351" y="660"/>
                  </a:lnTo>
                  <a:lnTo>
                    <a:pt x="342" y="660"/>
                  </a:lnTo>
                  <a:lnTo>
                    <a:pt x="330" y="660"/>
                  </a:lnTo>
                  <a:lnTo>
                    <a:pt x="315" y="660"/>
                  </a:lnTo>
                  <a:lnTo>
                    <a:pt x="303" y="663"/>
                  </a:lnTo>
                  <a:lnTo>
                    <a:pt x="291" y="663"/>
                  </a:lnTo>
                  <a:lnTo>
                    <a:pt x="279" y="666"/>
                  </a:lnTo>
                  <a:lnTo>
                    <a:pt x="270" y="666"/>
                  </a:lnTo>
                  <a:lnTo>
                    <a:pt x="255" y="669"/>
                  </a:lnTo>
                  <a:lnTo>
                    <a:pt x="246" y="675"/>
                  </a:lnTo>
                  <a:lnTo>
                    <a:pt x="237" y="678"/>
                  </a:lnTo>
                  <a:lnTo>
                    <a:pt x="225" y="687"/>
                  </a:lnTo>
                  <a:lnTo>
                    <a:pt x="216" y="693"/>
                  </a:lnTo>
                  <a:lnTo>
                    <a:pt x="204" y="702"/>
                  </a:lnTo>
                  <a:lnTo>
                    <a:pt x="198" y="711"/>
                  </a:lnTo>
                  <a:lnTo>
                    <a:pt x="186" y="726"/>
                  </a:lnTo>
                  <a:lnTo>
                    <a:pt x="180" y="738"/>
                  </a:lnTo>
                  <a:lnTo>
                    <a:pt x="174" y="747"/>
                  </a:lnTo>
                  <a:lnTo>
                    <a:pt x="165" y="759"/>
                  </a:lnTo>
                  <a:lnTo>
                    <a:pt x="156" y="771"/>
                  </a:lnTo>
                  <a:lnTo>
                    <a:pt x="144" y="780"/>
                  </a:lnTo>
                  <a:lnTo>
                    <a:pt x="138" y="789"/>
                  </a:lnTo>
                  <a:lnTo>
                    <a:pt x="126" y="798"/>
                  </a:lnTo>
                  <a:lnTo>
                    <a:pt x="117" y="801"/>
                  </a:lnTo>
                  <a:lnTo>
                    <a:pt x="108" y="804"/>
                  </a:lnTo>
                  <a:lnTo>
                    <a:pt x="93" y="810"/>
                  </a:lnTo>
                  <a:lnTo>
                    <a:pt x="81" y="810"/>
                  </a:lnTo>
                  <a:lnTo>
                    <a:pt x="72" y="810"/>
                  </a:lnTo>
                  <a:lnTo>
                    <a:pt x="63" y="810"/>
                  </a:lnTo>
                  <a:lnTo>
                    <a:pt x="54" y="813"/>
                  </a:lnTo>
                  <a:lnTo>
                    <a:pt x="63" y="813"/>
                  </a:lnTo>
                  <a:lnTo>
                    <a:pt x="72" y="813"/>
                  </a:lnTo>
                  <a:lnTo>
                    <a:pt x="84" y="810"/>
                  </a:lnTo>
                  <a:lnTo>
                    <a:pt x="93" y="807"/>
                  </a:lnTo>
                  <a:lnTo>
                    <a:pt x="102" y="801"/>
                  </a:lnTo>
                  <a:lnTo>
                    <a:pt x="111" y="792"/>
                  </a:lnTo>
                  <a:lnTo>
                    <a:pt x="120" y="786"/>
                  </a:lnTo>
                  <a:lnTo>
                    <a:pt x="123" y="777"/>
                  </a:lnTo>
                  <a:lnTo>
                    <a:pt x="129" y="765"/>
                  </a:lnTo>
                  <a:lnTo>
                    <a:pt x="138" y="753"/>
                  </a:lnTo>
                  <a:lnTo>
                    <a:pt x="144" y="744"/>
                  </a:lnTo>
                  <a:lnTo>
                    <a:pt x="147" y="735"/>
                  </a:lnTo>
                  <a:lnTo>
                    <a:pt x="153" y="726"/>
                  </a:lnTo>
                  <a:lnTo>
                    <a:pt x="156" y="717"/>
                  </a:lnTo>
                  <a:lnTo>
                    <a:pt x="159" y="705"/>
                  </a:lnTo>
                  <a:lnTo>
                    <a:pt x="159" y="696"/>
                  </a:lnTo>
                  <a:lnTo>
                    <a:pt x="153" y="687"/>
                  </a:lnTo>
                  <a:lnTo>
                    <a:pt x="147" y="675"/>
                  </a:lnTo>
                  <a:lnTo>
                    <a:pt x="138" y="666"/>
                  </a:lnTo>
                  <a:lnTo>
                    <a:pt x="126" y="660"/>
                  </a:lnTo>
                  <a:lnTo>
                    <a:pt x="114" y="651"/>
                  </a:lnTo>
                  <a:lnTo>
                    <a:pt x="102" y="645"/>
                  </a:lnTo>
                  <a:lnTo>
                    <a:pt x="87" y="639"/>
                  </a:lnTo>
                  <a:lnTo>
                    <a:pt x="78" y="633"/>
                  </a:lnTo>
                  <a:lnTo>
                    <a:pt x="63" y="627"/>
                  </a:lnTo>
                  <a:lnTo>
                    <a:pt x="51" y="618"/>
                  </a:lnTo>
                  <a:lnTo>
                    <a:pt x="39" y="606"/>
                  </a:lnTo>
                  <a:lnTo>
                    <a:pt x="33" y="597"/>
                  </a:lnTo>
                  <a:lnTo>
                    <a:pt x="27" y="576"/>
                  </a:lnTo>
                  <a:lnTo>
                    <a:pt x="27" y="567"/>
                  </a:lnTo>
                  <a:lnTo>
                    <a:pt x="27" y="558"/>
                  </a:lnTo>
                  <a:lnTo>
                    <a:pt x="30" y="543"/>
                  </a:lnTo>
                  <a:lnTo>
                    <a:pt x="33" y="534"/>
                  </a:lnTo>
                  <a:lnTo>
                    <a:pt x="33" y="525"/>
                  </a:lnTo>
                  <a:lnTo>
                    <a:pt x="36" y="513"/>
                  </a:lnTo>
                  <a:lnTo>
                    <a:pt x="39" y="498"/>
                  </a:lnTo>
                  <a:lnTo>
                    <a:pt x="39" y="507"/>
                  </a:lnTo>
                  <a:lnTo>
                    <a:pt x="39" y="516"/>
                  </a:lnTo>
                  <a:lnTo>
                    <a:pt x="42" y="525"/>
                  </a:lnTo>
                  <a:lnTo>
                    <a:pt x="42" y="537"/>
                  </a:lnTo>
                  <a:lnTo>
                    <a:pt x="45" y="549"/>
                  </a:lnTo>
                  <a:lnTo>
                    <a:pt x="45" y="558"/>
                  </a:lnTo>
                  <a:lnTo>
                    <a:pt x="45" y="567"/>
                  </a:lnTo>
                  <a:lnTo>
                    <a:pt x="45" y="579"/>
                  </a:lnTo>
                  <a:lnTo>
                    <a:pt x="54" y="591"/>
                  </a:lnTo>
                  <a:lnTo>
                    <a:pt x="66" y="600"/>
                  </a:lnTo>
                  <a:lnTo>
                    <a:pt x="75" y="609"/>
                  </a:lnTo>
                  <a:lnTo>
                    <a:pt x="84" y="618"/>
                  </a:lnTo>
                  <a:lnTo>
                    <a:pt x="93" y="621"/>
                  </a:lnTo>
                  <a:lnTo>
                    <a:pt x="105" y="627"/>
                  </a:lnTo>
                  <a:lnTo>
                    <a:pt x="114" y="630"/>
                  </a:lnTo>
                  <a:lnTo>
                    <a:pt x="129" y="630"/>
                  </a:lnTo>
                  <a:lnTo>
                    <a:pt x="138" y="633"/>
                  </a:lnTo>
                  <a:lnTo>
                    <a:pt x="147" y="633"/>
                  </a:lnTo>
                  <a:lnTo>
                    <a:pt x="156" y="636"/>
                  </a:lnTo>
                  <a:lnTo>
                    <a:pt x="165" y="639"/>
                  </a:lnTo>
                  <a:lnTo>
                    <a:pt x="174" y="639"/>
                  </a:lnTo>
                  <a:lnTo>
                    <a:pt x="183" y="642"/>
                  </a:lnTo>
                  <a:lnTo>
                    <a:pt x="192" y="642"/>
                  </a:lnTo>
                  <a:lnTo>
                    <a:pt x="204" y="642"/>
                  </a:lnTo>
                  <a:lnTo>
                    <a:pt x="213" y="642"/>
                  </a:lnTo>
                  <a:lnTo>
                    <a:pt x="216" y="633"/>
                  </a:lnTo>
                  <a:lnTo>
                    <a:pt x="222" y="624"/>
                  </a:lnTo>
                  <a:lnTo>
                    <a:pt x="228" y="612"/>
                  </a:lnTo>
                  <a:lnTo>
                    <a:pt x="237" y="606"/>
                  </a:lnTo>
                  <a:lnTo>
                    <a:pt x="240" y="597"/>
                  </a:lnTo>
                  <a:lnTo>
                    <a:pt x="249" y="597"/>
                  </a:lnTo>
                  <a:lnTo>
                    <a:pt x="249" y="588"/>
                  </a:lnTo>
                  <a:lnTo>
                    <a:pt x="255" y="573"/>
                  </a:lnTo>
                  <a:lnTo>
                    <a:pt x="258" y="564"/>
                  </a:lnTo>
                  <a:lnTo>
                    <a:pt x="258" y="555"/>
                  </a:lnTo>
                  <a:lnTo>
                    <a:pt x="261" y="543"/>
                  </a:lnTo>
                  <a:lnTo>
                    <a:pt x="261" y="534"/>
                  </a:lnTo>
                  <a:lnTo>
                    <a:pt x="261" y="522"/>
                  </a:lnTo>
                  <a:lnTo>
                    <a:pt x="261" y="510"/>
                  </a:lnTo>
                  <a:lnTo>
                    <a:pt x="261" y="498"/>
                  </a:lnTo>
                  <a:lnTo>
                    <a:pt x="261" y="489"/>
                  </a:lnTo>
                  <a:lnTo>
                    <a:pt x="261" y="477"/>
                  </a:lnTo>
                  <a:lnTo>
                    <a:pt x="261" y="465"/>
                  </a:lnTo>
                  <a:lnTo>
                    <a:pt x="261" y="450"/>
                  </a:lnTo>
                  <a:lnTo>
                    <a:pt x="258" y="438"/>
                  </a:lnTo>
                  <a:lnTo>
                    <a:pt x="258" y="429"/>
                  </a:lnTo>
                  <a:lnTo>
                    <a:pt x="255" y="420"/>
                  </a:lnTo>
                  <a:lnTo>
                    <a:pt x="246" y="405"/>
                  </a:lnTo>
                  <a:lnTo>
                    <a:pt x="237" y="399"/>
                  </a:lnTo>
                  <a:lnTo>
                    <a:pt x="231" y="390"/>
                  </a:lnTo>
                  <a:lnTo>
                    <a:pt x="213" y="375"/>
                  </a:lnTo>
                  <a:lnTo>
                    <a:pt x="204" y="363"/>
                  </a:lnTo>
                  <a:lnTo>
                    <a:pt x="192" y="354"/>
                  </a:lnTo>
                  <a:lnTo>
                    <a:pt x="183" y="339"/>
                  </a:lnTo>
                  <a:lnTo>
                    <a:pt x="177" y="330"/>
                  </a:lnTo>
                  <a:lnTo>
                    <a:pt x="168" y="318"/>
                  </a:lnTo>
                  <a:lnTo>
                    <a:pt x="162" y="306"/>
                  </a:lnTo>
                  <a:lnTo>
                    <a:pt x="150" y="297"/>
                  </a:lnTo>
                  <a:lnTo>
                    <a:pt x="138" y="294"/>
                  </a:lnTo>
                  <a:lnTo>
                    <a:pt x="126" y="294"/>
                  </a:lnTo>
                  <a:lnTo>
                    <a:pt x="114" y="294"/>
                  </a:lnTo>
                  <a:lnTo>
                    <a:pt x="99" y="303"/>
                  </a:lnTo>
                  <a:lnTo>
                    <a:pt x="90" y="303"/>
                  </a:lnTo>
                  <a:lnTo>
                    <a:pt x="81" y="303"/>
                  </a:lnTo>
                  <a:lnTo>
                    <a:pt x="69" y="303"/>
                  </a:lnTo>
                  <a:lnTo>
                    <a:pt x="60" y="303"/>
                  </a:lnTo>
                  <a:lnTo>
                    <a:pt x="48" y="303"/>
                  </a:lnTo>
                  <a:lnTo>
                    <a:pt x="36" y="303"/>
                  </a:lnTo>
                  <a:lnTo>
                    <a:pt x="27" y="303"/>
                  </a:lnTo>
                  <a:lnTo>
                    <a:pt x="18" y="303"/>
                  </a:lnTo>
                  <a:lnTo>
                    <a:pt x="0" y="303"/>
                  </a:lnTo>
                  <a:lnTo>
                    <a:pt x="18" y="300"/>
                  </a:lnTo>
                  <a:lnTo>
                    <a:pt x="30" y="300"/>
                  </a:lnTo>
                  <a:lnTo>
                    <a:pt x="39" y="291"/>
                  </a:lnTo>
                  <a:lnTo>
                    <a:pt x="48" y="294"/>
                  </a:lnTo>
                  <a:lnTo>
                    <a:pt x="60" y="294"/>
                  </a:lnTo>
                  <a:lnTo>
                    <a:pt x="72" y="297"/>
                  </a:lnTo>
                  <a:lnTo>
                    <a:pt x="81" y="300"/>
                  </a:lnTo>
                  <a:lnTo>
                    <a:pt x="90" y="303"/>
                  </a:lnTo>
                  <a:lnTo>
                    <a:pt x="102" y="303"/>
                  </a:lnTo>
                  <a:lnTo>
                    <a:pt x="111" y="303"/>
                  </a:lnTo>
                  <a:lnTo>
                    <a:pt x="120" y="303"/>
                  </a:lnTo>
                  <a:lnTo>
                    <a:pt x="129" y="303"/>
                  </a:lnTo>
                  <a:lnTo>
                    <a:pt x="141" y="300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6" y="273"/>
                  </a:lnTo>
                  <a:lnTo>
                    <a:pt x="156" y="264"/>
                  </a:lnTo>
                  <a:lnTo>
                    <a:pt x="153" y="255"/>
                  </a:lnTo>
                  <a:lnTo>
                    <a:pt x="153" y="243"/>
                  </a:lnTo>
                  <a:lnTo>
                    <a:pt x="153" y="234"/>
                  </a:lnTo>
                  <a:lnTo>
                    <a:pt x="153" y="225"/>
                  </a:lnTo>
                  <a:lnTo>
                    <a:pt x="153" y="216"/>
                  </a:lnTo>
                  <a:lnTo>
                    <a:pt x="153" y="207"/>
                  </a:lnTo>
                  <a:lnTo>
                    <a:pt x="156" y="195"/>
                  </a:lnTo>
                  <a:lnTo>
                    <a:pt x="159" y="186"/>
                  </a:lnTo>
                  <a:lnTo>
                    <a:pt x="165" y="177"/>
                  </a:lnTo>
                  <a:lnTo>
                    <a:pt x="165" y="168"/>
                  </a:lnTo>
                  <a:lnTo>
                    <a:pt x="168" y="159"/>
                  </a:lnTo>
                  <a:lnTo>
                    <a:pt x="171" y="150"/>
                  </a:lnTo>
                  <a:lnTo>
                    <a:pt x="174" y="141"/>
                  </a:lnTo>
                  <a:lnTo>
                    <a:pt x="177" y="132"/>
                  </a:lnTo>
                  <a:lnTo>
                    <a:pt x="180" y="123"/>
                  </a:lnTo>
                  <a:lnTo>
                    <a:pt x="180" y="111"/>
                  </a:lnTo>
                  <a:lnTo>
                    <a:pt x="180" y="120"/>
                  </a:lnTo>
                  <a:lnTo>
                    <a:pt x="180" y="129"/>
                  </a:lnTo>
                  <a:lnTo>
                    <a:pt x="177" y="138"/>
                  </a:lnTo>
                  <a:lnTo>
                    <a:pt x="177" y="150"/>
                  </a:lnTo>
                  <a:lnTo>
                    <a:pt x="177" y="159"/>
                  </a:lnTo>
                  <a:lnTo>
                    <a:pt x="174" y="168"/>
                  </a:lnTo>
                  <a:lnTo>
                    <a:pt x="171" y="177"/>
                  </a:lnTo>
                  <a:lnTo>
                    <a:pt x="168" y="189"/>
                  </a:lnTo>
                  <a:lnTo>
                    <a:pt x="168" y="201"/>
                  </a:lnTo>
                  <a:lnTo>
                    <a:pt x="165" y="210"/>
                  </a:lnTo>
                  <a:lnTo>
                    <a:pt x="165" y="222"/>
                  </a:lnTo>
                  <a:lnTo>
                    <a:pt x="165" y="234"/>
                  </a:lnTo>
                  <a:lnTo>
                    <a:pt x="165" y="243"/>
                  </a:lnTo>
                  <a:lnTo>
                    <a:pt x="162" y="255"/>
                  </a:lnTo>
                  <a:lnTo>
                    <a:pt x="162" y="267"/>
                  </a:lnTo>
                  <a:lnTo>
                    <a:pt x="162" y="282"/>
                  </a:lnTo>
                  <a:lnTo>
                    <a:pt x="165" y="297"/>
                  </a:lnTo>
                  <a:lnTo>
                    <a:pt x="168" y="306"/>
                  </a:lnTo>
                  <a:lnTo>
                    <a:pt x="171" y="315"/>
                  </a:lnTo>
                  <a:lnTo>
                    <a:pt x="177" y="327"/>
                  </a:lnTo>
                  <a:lnTo>
                    <a:pt x="186" y="336"/>
                  </a:lnTo>
                  <a:lnTo>
                    <a:pt x="195" y="345"/>
                  </a:lnTo>
                  <a:lnTo>
                    <a:pt x="204" y="351"/>
                  </a:lnTo>
                  <a:lnTo>
                    <a:pt x="213" y="354"/>
                  </a:lnTo>
                  <a:lnTo>
                    <a:pt x="225" y="360"/>
                  </a:lnTo>
                  <a:lnTo>
                    <a:pt x="234" y="366"/>
                  </a:lnTo>
                  <a:lnTo>
                    <a:pt x="246" y="372"/>
                  </a:lnTo>
                  <a:lnTo>
                    <a:pt x="255" y="378"/>
                  </a:lnTo>
                  <a:lnTo>
                    <a:pt x="264" y="387"/>
                  </a:lnTo>
                  <a:lnTo>
                    <a:pt x="273" y="390"/>
                  </a:lnTo>
                  <a:lnTo>
                    <a:pt x="291" y="396"/>
                  </a:lnTo>
                  <a:lnTo>
                    <a:pt x="306" y="399"/>
                  </a:lnTo>
                  <a:lnTo>
                    <a:pt x="318" y="402"/>
                  </a:lnTo>
                  <a:lnTo>
                    <a:pt x="330" y="402"/>
                  </a:lnTo>
                  <a:lnTo>
                    <a:pt x="345" y="402"/>
                  </a:lnTo>
                  <a:lnTo>
                    <a:pt x="357" y="393"/>
                  </a:lnTo>
                  <a:lnTo>
                    <a:pt x="366" y="390"/>
                  </a:lnTo>
                  <a:lnTo>
                    <a:pt x="375" y="378"/>
                  </a:lnTo>
                  <a:lnTo>
                    <a:pt x="384" y="369"/>
                  </a:lnTo>
                  <a:lnTo>
                    <a:pt x="390" y="357"/>
                  </a:lnTo>
                  <a:lnTo>
                    <a:pt x="390" y="348"/>
                  </a:lnTo>
                  <a:lnTo>
                    <a:pt x="390" y="339"/>
                  </a:lnTo>
                  <a:lnTo>
                    <a:pt x="390" y="330"/>
                  </a:lnTo>
                  <a:lnTo>
                    <a:pt x="390" y="321"/>
                  </a:lnTo>
                  <a:lnTo>
                    <a:pt x="390" y="312"/>
                  </a:lnTo>
                  <a:lnTo>
                    <a:pt x="390" y="315"/>
                  </a:lnTo>
                </a:path>
              </a:pathLst>
            </a:custGeom>
            <a:solidFill>
              <a:srgbClr val="DADADA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99758" name="Line 46">
            <a:extLst>
              <a:ext uri="{FF2B5EF4-FFF2-40B4-BE49-F238E27FC236}">
                <a16:creationId xmlns:a16="http://schemas.microsoft.com/office/drawing/2014/main" id="{874A3055-CD30-4A7E-8E2E-C3BE03F51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5373688"/>
            <a:ext cx="1584325" cy="0"/>
          </a:xfrm>
          <a:prstGeom prst="line">
            <a:avLst/>
          </a:prstGeom>
          <a:noFill/>
          <a:ln w="5080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6">
            <a:extLst>
              <a:ext uri="{FF2B5EF4-FFF2-40B4-BE49-F238E27FC236}">
                <a16:creationId xmlns:a16="http://schemas.microsoft.com/office/drawing/2014/main" id="{E8F73EE9-5DDB-50C4-3AF7-15D8E0F1E4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438" y="2152650"/>
            <a:ext cx="8999537" cy="633413"/>
          </a:xfrm>
        </p:spPr>
        <p:txBody>
          <a:bodyPr lIns="36000" tIns="39600" rIns="36000" bIns="39600"/>
          <a:lstStyle/>
          <a:p>
            <a:pPr eaLnBrk="1" hangingPunct="1">
              <a:defRPr/>
            </a:pPr>
            <a:r>
              <a:rPr lang="es-ES_tradnl" sz="3600" dirty="0">
                <a:solidFill>
                  <a:srgbClr val="FF6600"/>
                </a:solidFill>
              </a:rPr>
              <a:t>Reconocimiento de Patrones</a:t>
            </a:r>
            <a:endParaRPr lang="es-PE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71" name="Line 48">
            <a:extLst>
              <a:ext uri="{FF2B5EF4-FFF2-40B4-BE49-F238E27FC236}">
                <a16:creationId xmlns:a16="http://schemas.microsoft.com/office/drawing/2014/main" id="{EFCCC394-3605-A087-AF5C-31DB6B4A4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8" y="1785938"/>
            <a:ext cx="8999537" cy="9525"/>
          </a:xfrm>
          <a:prstGeom prst="line">
            <a:avLst/>
          </a:prstGeom>
          <a:noFill/>
          <a:ln w="635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72" name="Line 49">
            <a:extLst>
              <a:ext uri="{FF2B5EF4-FFF2-40B4-BE49-F238E27FC236}">
                <a16:creationId xmlns:a16="http://schemas.microsoft.com/office/drawing/2014/main" id="{113C5D74-9FB3-FCFD-7ED8-21D11A135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8" y="3286125"/>
            <a:ext cx="8999537" cy="0"/>
          </a:xfrm>
          <a:prstGeom prst="line">
            <a:avLst/>
          </a:prstGeom>
          <a:noFill/>
          <a:ln w="635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pic>
        <p:nvPicPr>
          <p:cNvPr id="7174" name="Picture 4" descr="http://www.monografias.com/trabajos61/estrategias-metodologicas-ensenanza-inicial/estrategias-metodologicas-ensenanza-inicial_image004.jpg">
            <a:extLst>
              <a:ext uri="{FF2B5EF4-FFF2-40B4-BE49-F238E27FC236}">
                <a16:creationId xmlns:a16="http://schemas.microsoft.com/office/drawing/2014/main" id="{10AC882A-4F3C-AC4A-65ED-96D46F31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3429000"/>
            <a:ext cx="2611437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9AA28F96-AB77-CBE0-3D3D-EF28F151C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s-PE"/>
              <a:t>Conexiones del Sistema Nervioso.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FF8A06B6-8650-DC3E-C427-28C587A20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PE" altLang="es-PE">
                <a:solidFill>
                  <a:schemeClr val="tx2"/>
                </a:solidFill>
              </a:rPr>
              <a:t>GENÉTICO.</a:t>
            </a:r>
          </a:p>
          <a:p>
            <a:r>
              <a:rPr lang="es-PE" altLang="es-PE">
                <a:solidFill>
                  <a:schemeClr val="tx2"/>
                </a:solidFill>
              </a:rPr>
              <a:t>El niño nace con un conjunto de conexiones por defecto (definidas genéticamente)</a:t>
            </a:r>
          </a:p>
          <a:p>
            <a:endParaRPr lang="es-PE" altLang="es-PE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s-PE" altLang="es-PE">
                <a:solidFill>
                  <a:schemeClr val="tx2"/>
                </a:solidFill>
              </a:rPr>
              <a:t>EXPERIENCIA.</a:t>
            </a:r>
          </a:p>
          <a:p>
            <a:r>
              <a:rPr lang="es-PE" altLang="es-PE">
                <a:solidFill>
                  <a:schemeClr val="tx2"/>
                </a:solidFill>
              </a:rPr>
              <a:t>Nuevas conexiones se crean en el proceso de aprendizaje.</a:t>
            </a:r>
          </a:p>
          <a:p>
            <a:r>
              <a:rPr lang="es-PE" altLang="es-PE">
                <a:solidFill>
                  <a:schemeClr val="tx2"/>
                </a:solidFill>
              </a:rPr>
              <a:t>Las conexiones se refuerzan con la repetición.</a:t>
            </a:r>
          </a:p>
          <a:p>
            <a:r>
              <a:rPr lang="es-PE" altLang="es-PE">
                <a:solidFill>
                  <a:schemeClr val="tx2"/>
                </a:solidFill>
              </a:rPr>
              <a:t>Las conexiones se refuerzan cuando se crean redes de resonancia.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>
            <a:extLst>
              <a:ext uri="{FF2B5EF4-FFF2-40B4-BE49-F238E27FC236}">
                <a16:creationId xmlns:a16="http://schemas.microsoft.com/office/drawing/2014/main" id="{D23D804D-4935-1BB9-54EA-121982D4A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210550" cy="1006474"/>
          </a:xfrm>
        </p:spPr>
        <p:txBody>
          <a:bodyPr>
            <a:normAutofit fontScale="90000"/>
          </a:bodyPr>
          <a:lstStyle/>
          <a:p>
            <a:r>
              <a:rPr lang="pt-BR" altLang="es-PE" dirty="0"/>
              <a:t>Características </a:t>
            </a:r>
            <a:r>
              <a:rPr lang="pt-BR" altLang="es-PE" dirty="0" err="1"/>
              <a:t>del</a:t>
            </a:r>
            <a:r>
              <a:rPr lang="pt-BR" altLang="es-PE" dirty="0"/>
              <a:t> Sistema </a:t>
            </a:r>
            <a:r>
              <a:rPr lang="pt-BR" altLang="es-PE" dirty="0" err="1"/>
              <a:t>Nervioso</a:t>
            </a:r>
            <a:endParaRPr lang="pt-BR" altLang="es-PE" dirty="0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D3923E55-0851-1E78-FEE0-C841A0F02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es-PE">
                <a:solidFill>
                  <a:schemeClr val="tx2"/>
                </a:solidFill>
              </a:rPr>
              <a:t>adaptabilidad  </a:t>
            </a:r>
          </a:p>
          <a:p>
            <a:r>
              <a:rPr lang="pt-BR" altLang="es-PE">
                <a:solidFill>
                  <a:schemeClr val="tx2"/>
                </a:solidFill>
              </a:rPr>
              <a:t>aprendizaje continuo</a:t>
            </a:r>
          </a:p>
          <a:p>
            <a:endParaRPr lang="pt-BR" altLang="es-PE">
              <a:solidFill>
                <a:schemeClr val="tx2"/>
              </a:solidFill>
            </a:endParaRPr>
          </a:p>
          <a:p>
            <a:r>
              <a:rPr lang="pt-BR" altLang="es-PE">
                <a:solidFill>
                  <a:schemeClr val="tx2"/>
                </a:solidFill>
              </a:rPr>
              <a:t>distribución del procesamiento y del “almacenamiento”</a:t>
            </a:r>
          </a:p>
          <a:p>
            <a:r>
              <a:rPr lang="pt-BR" altLang="es-PE">
                <a:solidFill>
                  <a:schemeClr val="tx2"/>
                </a:solidFill>
              </a:rPr>
              <a:t>alta redundancia</a:t>
            </a:r>
          </a:p>
          <a:p>
            <a:r>
              <a:rPr lang="pt-BR" altLang="es-PE">
                <a:solidFill>
                  <a:schemeClr val="tx2"/>
                </a:solidFill>
              </a:rPr>
              <a:t>plasticidad </a:t>
            </a:r>
            <a:r>
              <a:rPr lang="es-ES_tradnl" altLang="es-PE">
                <a:solidFill>
                  <a:schemeClr val="tx2"/>
                </a:solidFill>
              </a:rPr>
              <a:t>(creación/modificación de sinapsis).</a:t>
            </a:r>
            <a:endParaRPr lang="pt-BR" altLang="es-PE">
              <a:solidFill>
                <a:schemeClr val="tx2"/>
              </a:solidFill>
            </a:endParaRPr>
          </a:p>
          <a:p>
            <a:r>
              <a:rPr lang="pt-BR" altLang="es-PE">
                <a:solidFill>
                  <a:schemeClr val="tx2"/>
                </a:solidFill>
              </a:rPr>
              <a:t>tolerante a fallas</a:t>
            </a:r>
          </a:p>
          <a:p>
            <a:endParaRPr lang="pt-BR" altLang="es-PE">
              <a:solidFill>
                <a:schemeClr val="tx2"/>
              </a:solidFill>
            </a:endParaRPr>
          </a:p>
          <a:p>
            <a:r>
              <a:rPr lang="pt-BR" altLang="es-PE">
                <a:solidFill>
                  <a:schemeClr val="tx2"/>
                </a:solidFill>
              </a:rPr>
              <a:t>10 a 100 billones de neuronas, cada una conectado a otras 10.000 neuronas</a:t>
            </a:r>
          </a:p>
          <a:p>
            <a:r>
              <a:rPr lang="pt-BR" altLang="es-PE">
                <a:solidFill>
                  <a:schemeClr val="tx2"/>
                </a:solidFill>
              </a:rPr>
              <a:t>Los humanos pierden prox. 1000 neuronas por dia. 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646571EF-E559-1396-58CE-0A7F0EE2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7097"/>
            <a:ext cx="7793037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9600" rIns="36000" bIns="396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es-PE" sz="3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F1446481-BF00-6444-2463-32781DF51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43075"/>
            <a:ext cx="8229600" cy="7493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36000" tIns="39600" rIns="36000" bIns="39600"/>
          <a:lstStyle/>
          <a:p>
            <a:r>
              <a:rPr lang="es-ES" altLang="es-PE" sz="4400" b="1">
                <a:solidFill>
                  <a:srgbClr val="FF3300"/>
                </a:solidFill>
              </a:rPr>
              <a:t>INTELIGENCIA ARTIFICIAL</a:t>
            </a:r>
            <a:endParaRPr lang="es-PE" altLang="es-PE" sz="4400" b="1">
              <a:solidFill>
                <a:srgbClr val="FF3300"/>
              </a:solidFill>
            </a:endParaRPr>
          </a:p>
        </p:txBody>
      </p:sp>
      <p:pic>
        <p:nvPicPr>
          <p:cNvPr id="305162" name="Picture 10">
            <a:extLst>
              <a:ext uri="{FF2B5EF4-FFF2-40B4-BE49-F238E27FC236}">
                <a16:creationId xmlns:a16="http://schemas.microsoft.com/office/drawing/2014/main" id="{2B119189-0845-48D6-58CE-749683A1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924175"/>
            <a:ext cx="36671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E26CA244-CA9E-6ECF-075B-859497CB7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Inteligencia Artificial</a:t>
            </a:r>
            <a:endParaRPr lang="es-PE" altLang="es-PE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51572D71-50C2-A380-5FA0-23183E911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1392238"/>
            <a:ext cx="8134350" cy="478472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ES" altLang="es-PE" dirty="0"/>
              <a:t>Es una ciencia que intenta la </a:t>
            </a:r>
            <a:r>
              <a:rPr lang="es-ES" altLang="es-PE" dirty="0">
                <a:solidFill>
                  <a:schemeClr val="accent2"/>
                </a:solidFill>
              </a:rPr>
              <a:t>creación de programas para máquinas que imiten el comportamiento y la comprensión humana</a:t>
            </a:r>
            <a:r>
              <a:rPr lang="es-ES" altLang="es-PE" dirty="0"/>
              <a:t>, que sea capaz de aprender, reconocer y pensar.</a:t>
            </a:r>
          </a:p>
        </p:txBody>
      </p:sp>
      <p:sp>
        <p:nvSpPr>
          <p:cNvPr id="306182" name="Rectangle 6">
            <a:extLst>
              <a:ext uri="{FF2B5EF4-FFF2-40B4-BE49-F238E27FC236}">
                <a16:creationId xmlns:a16="http://schemas.microsoft.com/office/drawing/2014/main" id="{AC7B1B69-0FA1-B739-D7FF-0BAD24E8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3223079"/>
            <a:ext cx="38115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s-ES" altLang="es-PE" sz="2400" dirty="0"/>
              <a:t>Se orienta a la construcción de entidades inteligentes como a su comprensión.</a:t>
            </a:r>
          </a:p>
          <a:p>
            <a:pPr>
              <a:buFontTx/>
              <a:buChar char="•"/>
            </a:pPr>
            <a:r>
              <a:rPr lang="es-ES" altLang="es-PE" sz="2400" dirty="0"/>
              <a:t>Usa una serie de técnicas.</a:t>
            </a:r>
            <a:endParaRPr lang="es-PE" altLang="es-PE" sz="2400" dirty="0"/>
          </a:p>
        </p:txBody>
      </p:sp>
      <p:pic>
        <p:nvPicPr>
          <p:cNvPr id="306184" name="Picture 8">
            <a:extLst>
              <a:ext uri="{FF2B5EF4-FFF2-40B4-BE49-F238E27FC236}">
                <a16:creationId xmlns:a16="http://schemas.microsoft.com/office/drawing/2014/main" id="{55E22271-BE55-9C39-E4E3-5C2737F2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781300"/>
            <a:ext cx="4171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CA2AFDC-9581-0A32-C813-4EEFFA419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dirty="0"/>
              <a:t>Técnicas de la IA</a:t>
            </a:r>
            <a:endParaRPr lang="es-PE" altLang="es-PE" dirty="0"/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1DB54A93-5862-E13A-FA91-290DE1CD2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es-PE"/>
              <a:t>Sistemas Basados en Conocimiento.</a:t>
            </a:r>
          </a:p>
          <a:p>
            <a:r>
              <a:rPr lang="es-ES" altLang="es-PE"/>
              <a:t>Visión Computacional</a:t>
            </a:r>
          </a:p>
          <a:p>
            <a:r>
              <a:rPr lang="es-ES" altLang="es-PE"/>
              <a:t>Procesamiento de Voz y Lenguaje Natural</a:t>
            </a:r>
          </a:p>
          <a:p>
            <a:r>
              <a:rPr lang="es-ES" altLang="es-PE"/>
              <a:t>Lógica Difusa</a:t>
            </a:r>
          </a:p>
          <a:p>
            <a:r>
              <a:rPr lang="es-ES" altLang="es-PE"/>
              <a:t>Redes Neuronales</a:t>
            </a:r>
          </a:p>
          <a:p>
            <a:r>
              <a:rPr lang="es-ES" altLang="es-PE"/>
              <a:t>Computación Evolutiva</a:t>
            </a:r>
          </a:p>
          <a:p>
            <a:r>
              <a:rPr lang="es-ES" altLang="es-PE"/>
              <a:t>Sistemas Multiagente</a:t>
            </a:r>
          </a:p>
          <a:p>
            <a:r>
              <a:rPr lang="es-ES" altLang="es-PE"/>
              <a:t>Robótica</a:t>
            </a:r>
          </a:p>
          <a:p>
            <a:r>
              <a:rPr lang="es-ES" altLang="es-PE"/>
              <a:t>Aprendizaje Mecánico.</a:t>
            </a:r>
          </a:p>
          <a:p>
            <a:r>
              <a:rPr lang="es-ES" altLang="es-PE"/>
              <a:t>Técnicas Heurísticas (recocido simulado)</a:t>
            </a:r>
          </a:p>
          <a:p>
            <a:pPr>
              <a:buFontTx/>
              <a:buNone/>
            </a:pPr>
            <a:endParaRPr lang="es-PE" altLang="es-PE"/>
          </a:p>
        </p:txBody>
      </p:sp>
      <p:sp>
        <p:nvSpPr>
          <p:cNvPr id="310276" name="Line 4">
            <a:extLst>
              <a:ext uri="{FF2B5EF4-FFF2-40B4-BE49-F238E27FC236}">
                <a16:creationId xmlns:a16="http://schemas.microsoft.com/office/drawing/2014/main" id="{EFB57171-A5A7-62FD-48D7-57DD4D204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997200"/>
            <a:ext cx="2376487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D34A1198-A8C5-7952-C087-A830F1EEC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8839200" cy="625474"/>
          </a:xfrm>
        </p:spPr>
        <p:txBody>
          <a:bodyPr>
            <a:normAutofit fontScale="90000"/>
          </a:bodyPr>
          <a:lstStyle/>
          <a:p>
            <a:r>
              <a:rPr lang="es-ES" altLang="es-PE" dirty="0"/>
              <a:t>Modelos Inspirados en la Naturaleza</a:t>
            </a:r>
            <a:endParaRPr lang="es-PE" altLang="es-PE" dirty="0"/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39370CD7-BC88-792D-C02C-ECD21C3C2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es-PE" dirty="0"/>
              <a:t>Neuronas			 </a:t>
            </a:r>
            <a:r>
              <a:rPr lang="es-PE" altLang="es-PE" dirty="0">
                <a:sym typeface="Wingdings" panose="05000000000000000000" pitchFamily="2" charset="2"/>
              </a:rPr>
              <a:t></a:t>
            </a:r>
            <a:r>
              <a:rPr lang="es-PE" altLang="es-PE" dirty="0"/>
              <a:t>	</a:t>
            </a:r>
            <a:r>
              <a:rPr lang="es-PE" altLang="es-PE" dirty="0">
                <a:solidFill>
                  <a:schemeClr val="accent2"/>
                </a:solidFill>
              </a:rPr>
              <a:t>Red Neuronal</a:t>
            </a:r>
          </a:p>
          <a:p>
            <a:r>
              <a:rPr lang="es-PE" altLang="es-PE" dirty="0"/>
              <a:t>Evolución Natural	 </a:t>
            </a:r>
            <a:r>
              <a:rPr lang="es-PE" altLang="es-PE" dirty="0">
                <a:sym typeface="Wingdings" panose="05000000000000000000" pitchFamily="2" charset="2"/>
              </a:rPr>
              <a:t></a:t>
            </a:r>
            <a:r>
              <a:rPr lang="es-PE" altLang="es-PE" dirty="0"/>
              <a:t> 	</a:t>
            </a:r>
            <a:r>
              <a:rPr lang="es-PE" altLang="es-PE" dirty="0">
                <a:solidFill>
                  <a:schemeClr val="accent2"/>
                </a:solidFill>
              </a:rPr>
              <a:t>Algoritmo genético</a:t>
            </a:r>
          </a:p>
          <a:p>
            <a:r>
              <a:rPr lang="es-PE" altLang="es-PE" dirty="0"/>
              <a:t>Experiencia		 </a:t>
            </a:r>
            <a:r>
              <a:rPr lang="es-PE" altLang="es-PE" dirty="0">
                <a:sym typeface="Wingdings" panose="05000000000000000000" pitchFamily="2" charset="2"/>
              </a:rPr>
              <a:t></a:t>
            </a:r>
            <a:r>
              <a:rPr lang="es-PE" altLang="es-PE" dirty="0"/>
              <a:t> 	</a:t>
            </a:r>
            <a:r>
              <a:rPr lang="es-PE" altLang="es-PE" dirty="0">
                <a:solidFill>
                  <a:schemeClr val="accent2"/>
                </a:solidFill>
              </a:rPr>
              <a:t>Sistema Experto</a:t>
            </a:r>
          </a:p>
          <a:p>
            <a:r>
              <a:rPr lang="es-PE" altLang="es-PE" dirty="0"/>
              <a:t>Razonamiento		 </a:t>
            </a:r>
            <a:r>
              <a:rPr lang="es-PE" altLang="es-PE" dirty="0">
                <a:sym typeface="Wingdings" panose="05000000000000000000" pitchFamily="2" charset="2"/>
              </a:rPr>
              <a:t></a:t>
            </a:r>
            <a:r>
              <a:rPr lang="es-PE" altLang="es-PE" dirty="0"/>
              <a:t> 	</a:t>
            </a:r>
            <a:r>
              <a:rPr lang="es-PE" altLang="es-PE" dirty="0">
                <a:solidFill>
                  <a:schemeClr val="accent2"/>
                </a:solidFill>
              </a:rPr>
              <a:t>Lógica Difusa</a:t>
            </a:r>
          </a:p>
          <a:p>
            <a:r>
              <a:rPr lang="es-PE" altLang="es-PE" dirty="0"/>
              <a:t>Enfriamiento de metales </a:t>
            </a:r>
            <a:r>
              <a:rPr lang="es-PE" altLang="es-PE" dirty="0">
                <a:sym typeface="Wingdings" panose="05000000000000000000" pitchFamily="2" charset="2"/>
              </a:rPr>
              <a:t></a:t>
            </a:r>
            <a:r>
              <a:rPr lang="es-PE" altLang="es-PE" dirty="0"/>
              <a:t> 	</a:t>
            </a:r>
            <a:r>
              <a:rPr lang="es-PE" altLang="es-PE" dirty="0">
                <a:solidFill>
                  <a:schemeClr val="accent2"/>
                </a:solidFill>
              </a:rPr>
              <a:t>Recocido Simulado</a:t>
            </a:r>
          </a:p>
          <a:p>
            <a:r>
              <a:rPr lang="es-ES" altLang="es-PE" dirty="0"/>
              <a:t>Hormigas			 </a:t>
            </a:r>
            <a:r>
              <a:rPr lang="es-PE" altLang="es-PE" dirty="0">
                <a:sym typeface="Wingdings" panose="05000000000000000000" pitchFamily="2" charset="2"/>
              </a:rPr>
              <a:t></a:t>
            </a:r>
            <a:r>
              <a:rPr lang="es-ES" altLang="es-PE" dirty="0"/>
              <a:t> 	</a:t>
            </a:r>
            <a:r>
              <a:rPr lang="es-ES" altLang="es-PE" dirty="0">
                <a:solidFill>
                  <a:schemeClr val="accent2"/>
                </a:solidFill>
              </a:rPr>
              <a:t>Colonia de Hormigas</a:t>
            </a:r>
            <a:endParaRPr lang="es-PE" altLang="es-PE" dirty="0">
              <a:solidFill>
                <a:schemeClr val="accent2"/>
              </a:solidFill>
            </a:endParaRPr>
          </a:p>
        </p:txBody>
      </p:sp>
      <p:sp>
        <p:nvSpPr>
          <p:cNvPr id="520196" name="Line 4">
            <a:extLst>
              <a:ext uri="{FF2B5EF4-FFF2-40B4-BE49-F238E27FC236}">
                <a16:creationId xmlns:a16="http://schemas.microsoft.com/office/drawing/2014/main" id="{189E853E-09A3-24FE-ADA9-55DD10C3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1196975"/>
            <a:ext cx="1152525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FA4F4A3D-5DBC-DD23-1490-A91E15DD9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09800"/>
            <a:ext cx="8229600" cy="762000"/>
          </a:xfrm>
        </p:spPr>
        <p:txBody>
          <a:bodyPr/>
          <a:lstStyle/>
          <a:p>
            <a:r>
              <a:rPr lang="es-ES" altLang="es-PE" sz="4400" b="1" dirty="0">
                <a:solidFill>
                  <a:srgbClr val="FF3300"/>
                </a:solidFill>
              </a:rPr>
              <a:t>REDES NEURONALES</a:t>
            </a:r>
          </a:p>
        </p:txBody>
      </p:sp>
      <p:pic>
        <p:nvPicPr>
          <p:cNvPr id="522262" name="Picture 22">
            <a:extLst>
              <a:ext uri="{FF2B5EF4-FFF2-40B4-BE49-F238E27FC236}">
                <a16:creationId xmlns:a16="http://schemas.microsoft.com/office/drawing/2014/main" id="{EDC4D7EF-D08F-8E0F-5513-5719266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429000"/>
            <a:ext cx="2832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04A5A752-82C5-533F-F9C7-C5856D3E4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Redes Neuronales.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BD442A50-B53A-AB28-7E0A-A8C5307A2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Low"/>
            <a:r>
              <a:rPr lang="es-ES" altLang="es-PE">
                <a:solidFill>
                  <a:schemeClr val="tx2"/>
                </a:solidFill>
              </a:rPr>
              <a:t>Intento de producir sistemas de aprendizaje </a:t>
            </a:r>
            <a:r>
              <a:rPr lang="es-ES" altLang="es-PE">
                <a:solidFill>
                  <a:schemeClr val="accent2"/>
                </a:solidFill>
              </a:rPr>
              <a:t>inspirados en la naturaleza</a:t>
            </a:r>
            <a:r>
              <a:rPr lang="es-ES" altLang="es-PE">
                <a:solidFill>
                  <a:schemeClr val="tx2"/>
                </a:solidFill>
              </a:rPr>
              <a:t> (basado en modelos abstratos de cómo pensamos y cómo funciona el cerebro)</a:t>
            </a:r>
          </a:p>
          <a:p>
            <a:pPr algn="justLow"/>
            <a:r>
              <a:rPr lang="es-ES" altLang="es-PE">
                <a:solidFill>
                  <a:schemeClr val="tx2"/>
                </a:solidFill>
              </a:rPr>
              <a:t>Modelo matemático inspirado en el funcionamientos de las </a:t>
            </a:r>
            <a:r>
              <a:rPr lang="es-ES" altLang="es-PE">
                <a:solidFill>
                  <a:schemeClr val="accent2"/>
                </a:solidFill>
              </a:rPr>
              <a:t>neuronas biológicas</a:t>
            </a:r>
          </a:p>
          <a:p>
            <a:pPr algn="justLow"/>
            <a:r>
              <a:rPr lang="es-ES" altLang="es-PE">
                <a:solidFill>
                  <a:schemeClr val="tx2"/>
                </a:solidFill>
              </a:rPr>
              <a:t>Conformado por varias </a:t>
            </a:r>
            <a:r>
              <a:rPr lang="es-ES" altLang="es-PE">
                <a:solidFill>
                  <a:schemeClr val="accent2"/>
                </a:solidFill>
              </a:rPr>
              <a:t>unidades de procesamiento</a:t>
            </a:r>
            <a:r>
              <a:rPr lang="es-ES" altLang="es-PE">
                <a:solidFill>
                  <a:schemeClr val="tx2"/>
                </a:solidFill>
              </a:rPr>
              <a:t> (neuronas) interligadas por conexiones (sinapsis)</a:t>
            </a:r>
          </a:p>
          <a:p>
            <a:pPr algn="justLow"/>
            <a:r>
              <a:rPr lang="es-ES" altLang="es-PE">
                <a:solidFill>
                  <a:schemeClr val="tx2"/>
                </a:solidFill>
              </a:rPr>
              <a:t>Eficiente donde los métodos tradicionales son considerados inadecuados.</a:t>
            </a:r>
          </a:p>
          <a:p>
            <a:pPr algn="justLow" eaLnBrk="0" hangingPunct="0">
              <a:spcBef>
                <a:spcPct val="0"/>
              </a:spcBef>
              <a:buClr>
                <a:schemeClr val="bg1"/>
              </a:buClr>
            </a:pPr>
            <a:r>
              <a:rPr lang="es-ES" altLang="es-PE"/>
              <a:t>El aprendizaje se logra en la actualización de esos pesos.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86556087-D63C-D2BA-88E9-5B46D01AB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196850"/>
            <a:ext cx="8620125" cy="6286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36000" tIns="39600" rIns="36000" bIns="39600">
            <a:normAutofit fontScale="90000"/>
          </a:bodyPr>
          <a:lstStyle/>
          <a:p>
            <a:pPr algn="l"/>
            <a:r>
              <a:rPr lang="pt-BR" altLang="es-PE"/>
              <a:t>Red Neuronal</a:t>
            </a:r>
          </a:p>
        </p:txBody>
      </p:sp>
      <p:grpSp>
        <p:nvGrpSpPr>
          <p:cNvPr id="527364" name="Group 4">
            <a:extLst>
              <a:ext uri="{FF2B5EF4-FFF2-40B4-BE49-F238E27FC236}">
                <a16:creationId xmlns:a16="http://schemas.microsoft.com/office/drawing/2014/main" id="{2D12BB71-0B8C-FF35-4206-1A1CFECB9FF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0"/>
            <a:ext cx="8153400" cy="3962400"/>
            <a:chOff x="96" y="1440"/>
            <a:chExt cx="5136" cy="2496"/>
          </a:xfrm>
        </p:grpSpPr>
        <p:sp>
          <p:nvSpPr>
            <p:cNvPr id="527365" name="Oval 5">
              <a:extLst>
                <a:ext uri="{FF2B5EF4-FFF2-40B4-BE49-F238E27FC236}">
                  <a16:creationId xmlns:a16="http://schemas.microsoft.com/office/drawing/2014/main" id="{83B0DC8C-445C-1919-34F2-1A2CF4EFA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3704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00CCCC"/>
                </a:gs>
                <a:gs pos="100000">
                  <a:srgbClr val="00CCCC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66" name="Oval 6">
              <a:extLst>
                <a:ext uri="{FF2B5EF4-FFF2-40B4-BE49-F238E27FC236}">
                  <a16:creationId xmlns:a16="http://schemas.microsoft.com/office/drawing/2014/main" id="{FB31C817-9AE9-A2F3-C335-9CEEC6DD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3032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00CCCC"/>
                </a:gs>
                <a:gs pos="100000">
                  <a:srgbClr val="00CCCC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67" name="Oval 7">
              <a:extLst>
                <a:ext uri="{FF2B5EF4-FFF2-40B4-BE49-F238E27FC236}">
                  <a16:creationId xmlns:a16="http://schemas.microsoft.com/office/drawing/2014/main" id="{D8E51A0B-EEF1-26FD-8C6B-5AEBD0E19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408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00CCCC"/>
                </a:gs>
                <a:gs pos="100000">
                  <a:srgbClr val="00CCCC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68" name="Oval 8">
              <a:extLst>
                <a:ext uri="{FF2B5EF4-FFF2-40B4-BE49-F238E27FC236}">
                  <a16:creationId xmlns:a16="http://schemas.microsoft.com/office/drawing/2014/main" id="{DE08C579-EF61-F3FD-685A-2AAE2003C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1784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00CCCC"/>
                </a:gs>
                <a:gs pos="100000">
                  <a:srgbClr val="00CCCC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69" name="Oval 9">
              <a:extLst>
                <a:ext uri="{FF2B5EF4-FFF2-40B4-BE49-F238E27FC236}">
                  <a16:creationId xmlns:a16="http://schemas.microsoft.com/office/drawing/2014/main" id="{766EA52D-5CBD-BE06-2977-C362E3A7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704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00CCCC"/>
                </a:gs>
                <a:gs pos="100000">
                  <a:srgbClr val="00CCCC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70" name="Oval 10">
              <a:extLst>
                <a:ext uri="{FF2B5EF4-FFF2-40B4-BE49-F238E27FC236}">
                  <a16:creationId xmlns:a16="http://schemas.microsoft.com/office/drawing/2014/main" id="{A50F9631-DF92-1397-BA0C-CE7704748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032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00CCCC"/>
                </a:gs>
                <a:gs pos="100000">
                  <a:srgbClr val="00CCCC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71" name="Oval 11">
              <a:extLst>
                <a:ext uri="{FF2B5EF4-FFF2-40B4-BE49-F238E27FC236}">
                  <a16:creationId xmlns:a16="http://schemas.microsoft.com/office/drawing/2014/main" id="{42226A1E-12C4-3B59-BEEE-E6FF31B8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416"/>
              <a:ext cx="232" cy="232"/>
            </a:xfrm>
            <a:prstGeom prst="ellipse">
              <a:avLst/>
            </a:prstGeom>
            <a:solidFill>
              <a:srgbClr val="00FF00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72" name="Oval 12">
              <a:extLst>
                <a:ext uri="{FF2B5EF4-FFF2-40B4-BE49-F238E27FC236}">
                  <a16:creationId xmlns:a16="http://schemas.microsoft.com/office/drawing/2014/main" id="{94817BDC-3E96-74E7-BDDB-3064FAD3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1784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00CCCC"/>
                </a:gs>
                <a:gs pos="100000">
                  <a:srgbClr val="00CCCC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73" name="Oval 13">
              <a:extLst>
                <a:ext uri="{FF2B5EF4-FFF2-40B4-BE49-F238E27FC236}">
                  <a16:creationId xmlns:a16="http://schemas.microsoft.com/office/drawing/2014/main" id="{D820C607-C018-BFC2-D3EE-08961C17C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3176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74" name="Oval 14">
              <a:extLst>
                <a:ext uri="{FF2B5EF4-FFF2-40B4-BE49-F238E27FC236}">
                  <a16:creationId xmlns:a16="http://schemas.microsoft.com/office/drawing/2014/main" id="{68539043-8466-99EC-67A6-2B8EA6C0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2408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75" name="Rectangle 15">
              <a:extLst>
                <a:ext uri="{FF2B5EF4-FFF2-40B4-BE49-F238E27FC236}">
                  <a16:creationId xmlns:a16="http://schemas.microsoft.com/office/drawing/2014/main" id="{7F845F97-AF39-1C94-D1FF-B62D58253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1440"/>
              <a:ext cx="2056" cy="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pt-BR" altLang="es-PE" sz="1600" b="1"/>
                <a:t>Neuronas  intermedias</a:t>
              </a:r>
            </a:p>
          </p:txBody>
        </p:sp>
        <p:sp>
          <p:nvSpPr>
            <p:cNvPr id="527376" name="Rectangle 16">
              <a:extLst>
                <a:ext uri="{FF2B5EF4-FFF2-40B4-BE49-F238E27FC236}">
                  <a16:creationId xmlns:a16="http://schemas.microsoft.com/office/drawing/2014/main" id="{45407A9C-54F5-3953-0282-B27F92C8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016"/>
              <a:ext cx="1064" cy="37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pt-BR" altLang="es-PE" sz="1600" b="1"/>
                <a:t>Neuronas de </a:t>
              </a:r>
            </a:p>
            <a:p>
              <a:pPr algn="ctr" eaLnBrk="0" hangingPunct="0"/>
              <a:r>
                <a:rPr lang="pt-BR" altLang="es-PE" sz="1600" b="1"/>
                <a:t>salída</a:t>
              </a:r>
            </a:p>
          </p:txBody>
        </p:sp>
        <p:sp>
          <p:nvSpPr>
            <p:cNvPr id="527377" name="Rectangle 17">
              <a:extLst>
                <a:ext uri="{FF2B5EF4-FFF2-40B4-BE49-F238E27FC236}">
                  <a16:creationId xmlns:a16="http://schemas.microsoft.com/office/drawing/2014/main" id="{40639C33-ADFA-151D-E803-FA2C5F2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68"/>
              <a:ext cx="1246" cy="37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pt-BR" altLang="es-PE" sz="1600" b="1"/>
                <a:t>Neuronas de </a:t>
              </a:r>
            </a:p>
            <a:p>
              <a:pPr algn="ctr" eaLnBrk="0" hangingPunct="0"/>
              <a:r>
                <a:rPr lang="pt-BR" altLang="es-PE" sz="1600" b="1"/>
                <a:t>Entrada</a:t>
              </a:r>
            </a:p>
          </p:txBody>
        </p:sp>
        <p:sp>
          <p:nvSpPr>
            <p:cNvPr id="527378" name="Rectangle 18">
              <a:extLst>
                <a:ext uri="{FF2B5EF4-FFF2-40B4-BE49-F238E27FC236}">
                  <a16:creationId xmlns:a16="http://schemas.microsoft.com/office/drawing/2014/main" id="{697A58FC-F0F3-3D08-6506-91EFC9A2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3701"/>
              <a:ext cx="958" cy="23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pt-BR" altLang="es-PE" b="1"/>
                <a:t>Conexiones</a:t>
              </a:r>
            </a:p>
          </p:txBody>
        </p:sp>
        <p:sp>
          <p:nvSpPr>
            <p:cNvPr id="527379" name="Arc 19">
              <a:extLst>
                <a:ext uri="{FF2B5EF4-FFF2-40B4-BE49-F238E27FC236}">
                  <a16:creationId xmlns:a16="http://schemas.microsoft.com/office/drawing/2014/main" id="{6B7C4413-38B7-6C31-1CFB-80B289682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" y="3416"/>
              <a:ext cx="328" cy="32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164 w 41823"/>
                <a:gd name="T1" fmla="*/ 28595 h 28595"/>
                <a:gd name="T2" fmla="*/ 41823 w 41823"/>
                <a:gd name="T3" fmla="*/ 14011 h 28595"/>
                <a:gd name="T4" fmla="*/ 21600 w 41823"/>
                <a:gd name="T5" fmla="*/ 21600 h 28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23" h="28595" fill="none" extrusionOk="0">
                  <a:moveTo>
                    <a:pt x="1164" y="28594"/>
                  </a:moveTo>
                  <a:cubicBezTo>
                    <a:pt x="393" y="26343"/>
                    <a:pt x="0" y="2397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602" y="0"/>
                    <a:pt x="38660" y="5582"/>
                    <a:pt x="41822" y="14011"/>
                  </a:cubicBezTo>
                </a:path>
                <a:path w="41823" h="28595" stroke="0" extrusionOk="0">
                  <a:moveTo>
                    <a:pt x="1164" y="28594"/>
                  </a:moveTo>
                  <a:cubicBezTo>
                    <a:pt x="393" y="26343"/>
                    <a:pt x="0" y="2397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602" y="0"/>
                    <a:pt x="38660" y="5582"/>
                    <a:pt x="41822" y="1401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0" name="Oval 20">
              <a:extLst>
                <a:ext uri="{FF2B5EF4-FFF2-40B4-BE49-F238E27FC236}">
                  <a16:creationId xmlns:a16="http://schemas.microsoft.com/office/drawing/2014/main" id="{9B9317E5-656D-AC2C-9474-E88D73EDF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3176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81" name="Oval 21">
              <a:extLst>
                <a:ext uri="{FF2B5EF4-FFF2-40B4-BE49-F238E27FC236}">
                  <a16:creationId xmlns:a16="http://schemas.microsoft.com/office/drawing/2014/main" id="{7892ADF0-ADB4-03C6-774E-2DFA571F3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" y="2464"/>
              <a:ext cx="232" cy="232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7382" name="Line 22">
              <a:extLst>
                <a:ext uri="{FF2B5EF4-FFF2-40B4-BE49-F238E27FC236}">
                  <a16:creationId xmlns:a16="http://schemas.microsoft.com/office/drawing/2014/main" id="{054272AA-C93D-1E6D-CAE8-DCCA08930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" y="1921"/>
              <a:ext cx="1047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3" name="Line 23">
              <a:extLst>
                <a:ext uri="{FF2B5EF4-FFF2-40B4-BE49-F238E27FC236}">
                  <a16:creationId xmlns:a16="http://schemas.microsoft.com/office/drawing/2014/main" id="{334E2682-F08B-B797-61B9-2628D9AB4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876"/>
              <a:ext cx="10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4" name="Line 24">
              <a:extLst>
                <a:ext uri="{FF2B5EF4-FFF2-40B4-BE49-F238E27FC236}">
                  <a16:creationId xmlns:a16="http://schemas.microsoft.com/office/drawing/2014/main" id="{87EEE7A1-1950-15F5-9389-4B37F831F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2505"/>
              <a:ext cx="1047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5" name="Line 25">
              <a:extLst>
                <a:ext uri="{FF2B5EF4-FFF2-40B4-BE49-F238E27FC236}">
                  <a16:creationId xmlns:a16="http://schemas.microsoft.com/office/drawing/2014/main" id="{E5DB51E3-4495-25E6-5F5E-00C278369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2505"/>
              <a:ext cx="1047" cy="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6" name="Line 26">
              <a:extLst>
                <a:ext uri="{FF2B5EF4-FFF2-40B4-BE49-F238E27FC236}">
                  <a16:creationId xmlns:a16="http://schemas.microsoft.com/office/drawing/2014/main" id="{64F03637-3D6B-5975-C781-E22ECADBD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2553"/>
              <a:ext cx="1047" cy="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7" name="Line 27">
              <a:extLst>
                <a:ext uri="{FF2B5EF4-FFF2-40B4-BE49-F238E27FC236}">
                  <a16:creationId xmlns:a16="http://schemas.microsoft.com/office/drawing/2014/main" id="{82A07248-B509-3065-0B72-C473E9CE6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" y="1921"/>
              <a:ext cx="1047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8" name="Line 28">
              <a:extLst>
                <a:ext uri="{FF2B5EF4-FFF2-40B4-BE49-F238E27FC236}">
                  <a16:creationId xmlns:a16="http://schemas.microsoft.com/office/drawing/2014/main" id="{56FF41AF-1F63-B7FE-B274-57FAF0CAC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" y="2545"/>
              <a:ext cx="1047" cy="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89" name="Line 29">
              <a:extLst>
                <a:ext uri="{FF2B5EF4-FFF2-40B4-BE49-F238E27FC236}">
                  <a16:creationId xmlns:a16="http://schemas.microsoft.com/office/drawing/2014/main" id="{6A161900-1967-F8E4-B1F7-755FC0B18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3321"/>
              <a:ext cx="1047" cy="5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0" name="Line 30">
              <a:extLst>
                <a:ext uri="{FF2B5EF4-FFF2-40B4-BE49-F238E27FC236}">
                  <a16:creationId xmlns:a16="http://schemas.microsoft.com/office/drawing/2014/main" id="{9E088A86-6D2B-B20E-49DD-9E0C9ADF9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881"/>
              <a:ext cx="1148" cy="58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1" name="Line 31">
              <a:extLst>
                <a:ext uri="{FF2B5EF4-FFF2-40B4-BE49-F238E27FC236}">
                  <a16:creationId xmlns:a16="http://schemas.microsoft.com/office/drawing/2014/main" id="{61DD59E3-B4BF-2DDC-0158-3358F015C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881"/>
              <a:ext cx="1095" cy="1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2" name="Line 32">
              <a:extLst>
                <a:ext uri="{FF2B5EF4-FFF2-40B4-BE49-F238E27FC236}">
                  <a16:creationId xmlns:a16="http://schemas.microsoft.com/office/drawing/2014/main" id="{29A814CA-6922-AA92-222F-422A4B3BC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881"/>
              <a:ext cx="1095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3" name="Line 33">
              <a:extLst>
                <a:ext uri="{FF2B5EF4-FFF2-40B4-BE49-F238E27FC236}">
                  <a16:creationId xmlns:a16="http://schemas.microsoft.com/office/drawing/2014/main" id="{589671D3-03E5-0D96-C082-8CCCEA0FB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1873"/>
              <a:ext cx="1095" cy="6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4" name="Line 34">
              <a:extLst>
                <a:ext uri="{FF2B5EF4-FFF2-40B4-BE49-F238E27FC236}">
                  <a16:creationId xmlns:a16="http://schemas.microsoft.com/office/drawing/2014/main" id="{529D9DAB-805D-14F9-68CD-941FB4E11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500"/>
              <a:ext cx="1148" cy="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5" name="Line 35">
              <a:extLst>
                <a:ext uri="{FF2B5EF4-FFF2-40B4-BE49-F238E27FC236}">
                  <a16:creationId xmlns:a16="http://schemas.microsoft.com/office/drawing/2014/main" id="{46CC46FE-4FB9-5BF0-9CEA-B817D5A5A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172"/>
              <a:ext cx="10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6" name="Line 36">
              <a:extLst>
                <a:ext uri="{FF2B5EF4-FFF2-40B4-BE49-F238E27FC236}">
                  <a16:creationId xmlns:a16="http://schemas.microsoft.com/office/drawing/2014/main" id="{9B714AA8-538D-AF39-2085-6073AA20F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844"/>
              <a:ext cx="10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7" name="Line 37">
              <a:extLst>
                <a:ext uri="{FF2B5EF4-FFF2-40B4-BE49-F238E27FC236}">
                  <a16:creationId xmlns:a16="http://schemas.microsoft.com/office/drawing/2014/main" id="{A0B12A9C-DCB1-5581-4DB4-3F548C452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4" y="1888"/>
              <a:ext cx="1095" cy="1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8" name="Line 38">
              <a:extLst>
                <a:ext uri="{FF2B5EF4-FFF2-40B4-BE49-F238E27FC236}">
                  <a16:creationId xmlns:a16="http://schemas.microsoft.com/office/drawing/2014/main" id="{ADDEF226-BAE8-4504-11A3-F1F447D12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505"/>
              <a:ext cx="1095" cy="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399" name="Line 39">
              <a:extLst>
                <a:ext uri="{FF2B5EF4-FFF2-40B4-BE49-F238E27FC236}">
                  <a16:creationId xmlns:a16="http://schemas.microsoft.com/office/drawing/2014/main" id="{32871078-F9D8-F29A-ACA3-62BF42FA3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505"/>
              <a:ext cx="1095" cy="1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0" name="Line 40">
              <a:extLst>
                <a:ext uri="{FF2B5EF4-FFF2-40B4-BE49-F238E27FC236}">
                  <a16:creationId xmlns:a16="http://schemas.microsoft.com/office/drawing/2014/main" id="{55267CA3-090A-4675-1460-7865FB8EA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4" y="2560"/>
              <a:ext cx="1152" cy="6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1" name="Line 41">
              <a:extLst>
                <a:ext uri="{FF2B5EF4-FFF2-40B4-BE49-F238E27FC236}">
                  <a16:creationId xmlns:a16="http://schemas.microsoft.com/office/drawing/2014/main" id="{58538395-D56E-856E-5C91-7C4DF28DE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177"/>
              <a:ext cx="1095" cy="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2" name="Line 42">
              <a:extLst>
                <a:ext uri="{FF2B5EF4-FFF2-40B4-BE49-F238E27FC236}">
                  <a16:creationId xmlns:a16="http://schemas.microsoft.com/office/drawing/2014/main" id="{6B1510B6-0CD0-C116-8B23-AB4654712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1873"/>
              <a:ext cx="1095" cy="1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3" name="Line 43">
              <a:extLst>
                <a:ext uri="{FF2B5EF4-FFF2-40B4-BE49-F238E27FC236}">
                  <a16:creationId xmlns:a16="http://schemas.microsoft.com/office/drawing/2014/main" id="{D819E53D-A863-1694-8F6E-8ED0B0AAD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2608"/>
              <a:ext cx="1148" cy="12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4" name="Line 44">
              <a:extLst>
                <a:ext uri="{FF2B5EF4-FFF2-40B4-BE49-F238E27FC236}">
                  <a16:creationId xmlns:a16="http://schemas.microsoft.com/office/drawing/2014/main" id="{0B4B4CC8-C43B-8697-3DA5-E6A6E6015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3169"/>
              <a:ext cx="1095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5" name="Line 45">
              <a:extLst>
                <a:ext uri="{FF2B5EF4-FFF2-40B4-BE49-F238E27FC236}">
                  <a16:creationId xmlns:a16="http://schemas.microsoft.com/office/drawing/2014/main" id="{71CFEAC8-E6A7-6821-7244-EA5AF2326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881"/>
              <a:ext cx="1100" cy="6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6" name="Line 46">
              <a:extLst>
                <a:ext uri="{FF2B5EF4-FFF2-40B4-BE49-F238E27FC236}">
                  <a16:creationId xmlns:a16="http://schemas.microsoft.com/office/drawing/2014/main" id="{EDC5A050-D740-24E9-50E8-83115D8B0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881"/>
              <a:ext cx="1148" cy="1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7" name="Line 47">
              <a:extLst>
                <a:ext uri="{FF2B5EF4-FFF2-40B4-BE49-F238E27FC236}">
                  <a16:creationId xmlns:a16="http://schemas.microsoft.com/office/drawing/2014/main" id="{BBFF09AD-F43B-01C0-D97A-EFE801DDD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2548"/>
              <a:ext cx="10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8" name="Line 48">
              <a:extLst>
                <a:ext uri="{FF2B5EF4-FFF2-40B4-BE49-F238E27FC236}">
                  <a16:creationId xmlns:a16="http://schemas.microsoft.com/office/drawing/2014/main" id="{01AE8E2B-7DD7-57F2-439D-5A76FBB3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608"/>
              <a:ext cx="1152" cy="6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09" name="Line 49">
              <a:extLst>
                <a:ext uri="{FF2B5EF4-FFF2-40B4-BE49-F238E27FC236}">
                  <a16:creationId xmlns:a16="http://schemas.microsoft.com/office/drawing/2014/main" id="{6B415AAA-447D-C832-3724-2E70748E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2" y="2608"/>
              <a:ext cx="1100" cy="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10" name="Line 50">
              <a:extLst>
                <a:ext uri="{FF2B5EF4-FFF2-40B4-BE49-F238E27FC236}">
                  <a16:creationId xmlns:a16="http://schemas.microsoft.com/office/drawing/2014/main" id="{C83A9A93-49D1-FDC7-29A6-E97FE044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2" y="3376"/>
              <a:ext cx="1148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11" name="Line 51">
              <a:extLst>
                <a:ext uri="{FF2B5EF4-FFF2-40B4-BE49-F238E27FC236}">
                  <a16:creationId xmlns:a16="http://schemas.microsoft.com/office/drawing/2014/main" id="{56E3DA7C-EEEA-5B92-AF72-3F593C11C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177"/>
              <a:ext cx="110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12" name="Line 52">
              <a:extLst>
                <a:ext uri="{FF2B5EF4-FFF2-40B4-BE49-F238E27FC236}">
                  <a16:creationId xmlns:a16="http://schemas.microsoft.com/office/drawing/2014/main" id="{6B4D72F2-6B7B-795D-10BE-20C08F2C4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2" y="2656"/>
              <a:ext cx="1148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13" name="Line 53">
              <a:extLst>
                <a:ext uri="{FF2B5EF4-FFF2-40B4-BE49-F238E27FC236}">
                  <a16:creationId xmlns:a16="http://schemas.microsoft.com/office/drawing/2014/main" id="{35C3A119-10D6-64C1-3828-185B57DD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" y="3280"/>
              <a:ext cx="3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14" name="Line 54">
              <a:extLst>
                <a:ext uri="{FF2B5EF4-FFF2-40B4-BE49-F238E27FC236}">
                  <a16:creationId xmlns:a16="http://schemas.microsoft.com/office/drawing/2014/main" id="{C3141913-C37B-2204-2D30-DECC17CA9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560"/>
              <a:ext cx="3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15" name="Line 55">
              <a:extLst>
                <a:ext uri="{FF2B5EF4-FFF2-40B4-BE49-F238E27FC236}">
                  <a16:creationId xmlns:a16="http://schemas.microsoft.com/office/drawing/2014/main" id="{588B29EF-205E-18D0-8DF6-4AB93C686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312"/>
              <a:ext cx="3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7416" name="Line 56">
              <a:extLst>
                <a:ext uri="{FF2B5EF4-FFF2-40B4-BE49-F238E27FC236}">
                  <a16:creationId xmlns:a16="http://schemas.microsoft.com/office/drawing/2014/main" id="{F15AF4BF-89AE-EA79-BE00-E9B86E3B7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2544"/>
              <a:ext cx="3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27417" name="Text Box 57">
            <a:extLst>
              <a:ext uri="{FF2B5EF4-FFF2-40B4-BE49-F238E27FC236}">
                <a16:creationId xmlns:a16="http://schemas.microsoft.com/office/drawing/2014/main" id="{3086D551-0A11-8A2C-DF80-58D90FB17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254125"/>
            <a:ext cx="210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800">
                <a:solidFill>
                  <a:schemeClr val="accent2"/>
                </a:solidFill>
              </a:rPr>
              <a:t>Arquitectura</a:t>
            </a:r>
          </a:p>
        </p:txBody>
      </p:sp>
      <p:sp>
        <p:nvSpPr>
          <p:cNvPr id="527422" name="Oval 62">
            <a:extLst>
              <a:ext uri="{FF2B5EF4-FFF2-40B4-BE49-F238E27FC236}">
                <a16:creationId xmlns:a16="http://schemas.microsoft.com/office/drawing/2014/main" id="{A6BF7FC9-90D2-2EF9-BF00-27BF3F8E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838575"/>
            <a:ext cx="368300" cy="3683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pic>
        <p:nvPicPr>
          <p:cNvPr id="527471" name="Picture 111">
            <a:extLst>
              <a:ext uri="{FF2B5EF4-FFF2-40B4-BE49-F238E27FC236}">
                <a16:creationId xmlns:a16="http://schemas.microsoft.com/office/drawing/2014/main" id="{628A0B29-4C16-29F6-3BA3-DB218751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60350"/>
            <a:ext cx="3298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2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3D7196E8-7590-45B0-18DB-27B06FE55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7677150" cy="454026"/>
          </a:xfrm>
        </p:spPr>
        <p:txBody>
          <a:bodyPr>
            <a:normAutofit fontScale="90000"/>
          </a:bodyPr>
          <a:lstStyle/>
          <a:p>
            <a:r>
              <a:rPr lang="pt-BR" altLang="es-PE" dirty="0"/>
              <a:t>Elemento </a:t>
            </a:r>
            <a:r>
              <a:rPr lang="pt-BR" altLang="es-PE" dirty="0" err="1"/>
              <a:t>Procesador</a:t>
            </a:r>
            <a:endParaRPr lang="pt-BR" altLang="es-PE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C4634D99-0585-CA82-B0C7-EB6BD04D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4741863"/>
            <a:ext cx="962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>
                <a:cs typeface="Arial" panose="020B0604020202020204" pitchFamily="34" charset="0"/>
              </a:rPr>
              <a:t>Señal</a:t>
            </a:r>
          </a:p>
        </p:txBody>
      </p:sp>
      <p:sp>
        <p:nvSpPr>
          <p:cNvPr id="528388" name="Oval 4">
            <a:extLst>
              <a:ext uri="{FF2B5EF4-FFF2-40B4-BE49-F238E27FC236}">
                <a16:creationId xmlns:a16="http://schemas.microsoft.com/office/drawing/2014/main" id="{F77C6987-660F-D9D4-26E7-42DD619BA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2830513"/>
            <a:ext cx="1468437" cy="11811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28389" name="Line 5">
            <a:extLst>
              <a:ext uri="{FF2B5EF4-FFF2-40B4-BE49-F238E27FC236}">
                <a16:creationId xmlns:a16="http://schemas.microsoft.com/office/drawing/2014/main" id="{0B3C5B7F-089F-4103-96CB-A8AA1C3DA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0" y="3421063"/>
            <a:ext cx="188118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8390" name="Line 6">
            <a:extLst>
              <a:ext uri="{FF2B5EF4-FFF2-40B4-BE49-F238E27FC236}">
                <a16:creationId xmlns:a16="http://schemas.microsoft.com/office/drawing/2014/main" id="{93477ABD-BF28-D6C9-BF82-50DE5AC20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0" y="2867025"/>
            <a:ext cx="1963738" cy="257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8391" name="Line 7">
            <a:extLst>
              <a:ext uri="{FF2B5EF4-FFF2-40B4-BE49-F238E27FC236}">
                <a16:creationId xmlns:a16="http://schemas.microsoft.com/office/drawing/2014/main" id="{F7A3C2EB-063B-D57E-AD7A-38CC35BE2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3250" y="3692525"/>
            <a:ext cx="1963738" cy="3794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528392" name="Group 8">
            <a:extLst>
              <a:ext uri="{FF2B5EF4-FFF2-40B4-BE49-F238E27FC236}">
                <a16:creationId xmlns:a16="http://schemas.microsoft.com/office/drawing/2014/main" id="{C4B98926-B58C-356A-C101-5A863B111B83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2840038"/>
            <a:ext cx="1881187" cy="1206500"/>
            <a:chOff x="3175" y="2227"/>
            <a:chExt cx="1185" cy="760"/>
          </a:xfrm>
        </p:grpSpPr>
        <p:sp>
          <p:nvSpPr>
            <p:cNvPr id="528393" name="Line 9">
              <a:extLst>
                <a:ext uri="{FF2B5EF4-FFF2-40B4-BE49-F238E27FC236}">
                  <a16:creationId xmlns:a16="http://schemas.microsoft.com/office/drawing/2014/main" id="{9BC48248-A24C-2F62-1B91-FFA55B6BE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593"/>
              <a:ext cx="118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8394" name="Line 10">
              <a:extLst>
                <a:ext uri="{FF2B5EF4-FFF2-40B4-BE49-F238E27FC236}">
                  <a16:creationId xmlns:a16="http://schemas.microsoft.com/office/drawing/2014/main" id="{287CB01F-A990-279D-A492-74C47A595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780"/>
              <a:ext cx="1185" cy="20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8395" name="Line 11">
              <a:extLst>
                <a:ext uri="{FF2B5EF4-FFF2-40B4-BE49-F238E27FC236}">
                  <a16:creationId xmlns:a16="http://schemas.microsoft.com/office/drawing/2014/main" id="{385C602F-40FC-4B23-0C6A-6D7B13CD8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5" y="2227"/>
              <a:ext cx="1185" cy="19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28396" name="Rectangle 12">
            <a:extLst>
              <a:ext uri="{FF2B5EF4-FFF2-40B4-BE49-F238E27FC236}">
                <a16:creationId xmlns:a16="http://schemas.microsoft.com/office/drawing/2014/main" id="{3634AC7C-8FB3-F763-7C72-5FD74073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2205038"/>
            <a:ext cx="12493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>
                <a:solidFill>
                  <a:schemeClr val="tx2"/>
                </a:solidFill>
                <a:cs typeface="Arial" panose="020B0604020202020204" pitchFamily="34" charset="0"/>
              </a:rPr>
              <a:t>Entrada</a:t>
            </a:r>
          </a:p>
        </p:txBody>
      </p:sp>
      <p:sp>
        <p:nvSpPr>
          <p:cNvPr id="528397" name="Rectangle 13">
            <a:extLst>
              <a:ext uri="{FF2B5EF4-FFF2-40B4-BE49-F238E27FC236}">
                <a16:creationId xmlns:a16="http://schemas.microsoft.com/office/drawing/2014/main" id="{4D9C2AC7-0B0D-3B07-C29D-F32A54B2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2219325"/>
            <a:ext cx="10302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2400">
                <a:solidFill>
                  <a:schemeClr val="tx2"/>
                </a:solidFill>
                <a:cs typeface="Arial" panose="020B0604020202020204" pitchFamily="34" charset="0"/>
              </a:rPr>
              <a:t>Salida</a:t>
            </a:r>
          </a:p>
        </p:txBody>
      </p:sp>
      <p:sp>
        <p:nvSpPr>
          <p:cNvPr id="528398" name="Line 14">
            <a:extLst>
              <a:ext uri="{FF2B5EF4-FFF2-40B4-BE49-F238E27FC236}">
                <a16:creationId xmlns:a16="http://schemas.microsoft.com/office/drawing/2014/main" id="{6F27C144-FBF0-2732-A4EB-37E3C9FB3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4625975"/>
            <a:ext cx="16065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8399" name="Rectangle 15">
            <a:extLst>
              <a:ext uri="{FF2B5EF4-FFF2-40B4-BE49-F238E27FC236}">
                <a16:creationId xmlns:a16="http://schemas.microsoft.com/office/drawing/2014/main" id="{21EE62F3-6DA6-0C8C-285B-DC027056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997200"/>
            <a:ext cx="47783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altLang="es-PE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</a:p>
        </p:txBody>
      </p:sp>
      <p:sp>
        <p:nvSpPr>
          <p:cNvPr id="528400" name="Text Box 16">
            <a:extLst>
              <a:ext uri="{FF2B5EF4-FFF2-40B4-BE49-F238E27FC236}">
                <a16:creationId xmlns:a16="http://schemas.microsoft.com/office/drawing/2014/main" id="{774991CF-C498-C430-A971-BD9374A16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1989138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altLang="es-PE" sz="2000"/>
              <a:t>elemento</a:t>
            </a:r>
          </a:p>
          <a:p>
            <a:pPr algn="ctr"/>
            <a:r>
              <a:rPr lang="es-ES" altLang="es-PE" sz="2000"/>
              <a:t>procesador</a:t>
            </a:r>
          </a:p>
        </p:txBody>
      </p:sp>
      <p:sp>
        <p:nvSpPr>
          <p:cNvPr id="528401" name="Oval 17">
            <a:extLst>
              <a:ext uri="{FF2B5EF4-FFF2-40B4-BE49-F238E27FC236}">
                <a16:creationId xmlns:a16="http://schemas.microsoft.com/office/drawing/2014/main" id="{7FF7F10D-5024-FFA3-E6F5-CD0E1185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24163"/>
            <a:ext cx="1468438" cy="1181100"/>
          </a:xfrm>
          <a:prstGeom prst="ellipse">
            <a:avLst/>
          </a:prstGeom>
          <a:solidFill>
            <a:srgbClr val="00FF00">
              <a:alpha val="39999"/>
            </a:srgbClr>
          </a:solidFill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28403" name="Rectangle 19">
            <a:extLst>
              <a:ext uri="{FF2B5EF4-FFF2-40B4-BE49-F238E27FC236}">
                <a16:creationId xmlns:a16="http://schemas.microsoft.com/office/drawing/2014/main" id="{1E40F6FB-3922-5C46-E7CD-8F23392C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969171"/>
            <a:ext cx="459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dirty="0">
                <a:solidFill>
                  <a:schemeClr val="accent2"/>
                </a:solidFill>
              </a:rPr>
              <a:t>Entrada / Función de Transferencia / Salida</a:t>
            </a:r>
            <a:endParaRPr lang="es-ES" altLang="es-PE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>
            <a:extLst>
              <a:ext uri="{FF2B5EF4-FFF2-40B4-BE49-F238E27FC236}">
                <a16:creationId xmlns:a16="http://schemas.microsoft.com/office/drawing/2014/main" id="{E889B719-CAE1-0223-9C1A-D81AEB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r>
              <a:rPr lang="es-ES_tradnl" altLang="es-PE"/>
              <a:t>Mapa del Curso</a:t>
            </a:r>
            <a:endParaRPr lang="es-PE" altLang="es-PE"/>
          </a:p>
        </p:txBody>
      </p:sp>
      <p:grpSp>
        <p:nvGrpSpPr>
          <p:cNvPr id="8195" name="20 Grupo">
            <a:extLst>
              <a:ext uri="{FF2B5EF4-FFF2-40B4-BE49-F238E27FC236}">
                <a16:creationId xmlns:a16="http://schemas.microsoft.com/office/drawing/2014/main" id="{B9AB4A42-C7B2-4FB2-EFC5-B410CAFEDF2B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643063"/>
            <a:ext cx="7358062" cy="4143375"/>
            <a:chOff x="714348" y="1000108"/>
            <a:chExt cx="7358082" cy="4143404"/>
          </a:xfrm>
        </p:grpSpPr>
        <p:sp>
          <p:nvSpPr>
            <p:cNvPr id="14" name="13 Rectángulo">
              <a:extLst>
                <a:ext uri="{FF2B5EF4-FFF2-40B4-BE49-F238E27FC236}">
                  <a16:creationId xmlns:a16="http://schemas.microsoft.com/office/drawing/2014/main" id="{B04CDECE-8FB0-C24B-28FC-962ABDD67DCF}"/>
                </a:ext>
              </a:extLst>
            </p:cNvPr>
            <p:cNvSpPr/>
            <p:nvPr/>
          </p:nvSpPr>
          <p:spPr>
            <a:xfrm>
              <a:off x="714348" y="1000108"/>
              <a:ext cx="7358082" cy="4143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grpSp>
          <p:nvGrpSpPr>
            <p:cNvPr id="8197" name="17 Grupo">
              <a:extLst>
                <a:ext uri="{FF2B5EF4-FFF2-40B4-BE49-F238E27FC236}">
                  <a16:creationId xmlns:a16="http://schemas.microsoft.com/office/drawing/2014/main" id="{67C0D8BA-670F-4CD3-E159-FA00497A2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223" y="1136634"/>
              <a:ext cx="7072331" cy="3798914"/>
              <a:chOff x="142875" y="1350948"/>
              <a:chExt cx="7072331" cy="3798914"/>
            </a:xfrm>
          </p:grpSpPr>
          <p:sp>
            <p:nvSpPr>
              <p:cNvPr id="16" name="15 Rectángulo redondeado">
                <a:extLst>
                  <a:ext uri="{FF2B5EF4-FFF2-40B4-BE49-F238E27FC236}">
                    <a16:creationId xmlns:a16="http://schemas.microsoft.com/office/drawing/2014/main" id="{50C0BFF1-4BDC-EE5E-1ED0-C50ED2A2D9B9}"/>
                  </a:ext>
                </a:extLst>
              </p:cNvPr>
              <p:cNvSpPr/>
              <p:nvPr/>
            </p:nvSpPr>
            <p:spPr>
              <a:xfrm>
                <a:off x="142875" y="2889246"/>
                <a:ext cx="1439866" cy="72231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18000" bIns="36000" anchor="ctr"/>
              <a:lstStyle/>
              <a:p>
                <a:pPr algn="ctr">
                  <a:defRPr/>
                </a:pPr>
                <a:r>
                  <a:rPr lang="es-ES_tradnl" sz="1600" dirty="0">
                    <a:solidFill>
                      <a:schemeClr val="tx1"/>
                    </a:solidFill>
                  </a:rPr>
                  <a:t>Inteligencia y Conocimiento</a:t>
                </a:r>
                <a:endParaRPr lang="es-P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3 Rectángulo redondeado">
                <a:extLst>
                  <a:ext uri="{FF2B5EF4-FFF2-40B4-BE49-F238E27FC236}">
                    <a16:creationId xmlns:a16="http://schemas.microsoft.com/office/drawing/2014/main" id="{C57D150E-A6B8-AF50-2602-FC5CE8E032C2}"/>
                  </a:ext>
                </a:extLst>
              </p:cNvPr>
              <p:cNvSpPr/>
              <p:nvPr/>
            </p:nvSpPr>
            <p:spPr>
              <a:xfrm>
                <a:off x="2500318" y="4286256"/>
                <a:ext cx="1439867" cy="72073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18000" bIns="36000" anchor="ctr"/>
              <a:lstStyle/>
              <a:p>
                <a:pPr algn="ctr">
                  <a:defRPr/>
                </a:pPr>
                <a:r>
                  <a:rPr lang="es-ES_tradnl" sz="1600" dirty="0">
                    <a:solidFill>
                      <a:schemeClr val="tx1"/>
                    </a:solidFill>
                  </a:rPr>
                  <a:t>Patrones</a:t>
                </a:r>
                <a:endParaRPr lang="es-P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17 Rectángulo redondeado">
                <a:extLst>
                  <a:ext uri="{FF2B5EF4-FFF2-40B4-BE49-F238E27FC236}">
                    <a16:creationId xmlns:a16="http://schemas.microsoft.com/office/drawing/2014/main" id="{325BEA84-91E7-2684-C7C2-342564A42E17}"/>
                  </a:ext>
                </a:extLst>
              </p:cNvPr>
              <p:cNvSpPr/>
              <p:nvPr/>
            </p:nvSpPr>
            <p:spPr>
              <a:xfrm>
                <a:off x="2500318" y="2889246"/>
                <a:ext cx="1439867" cy="72231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18000" bIns="36000" anchor="ctr"/>
              <a:lstStyle/>
              <a:p>
                <a:pPr algn="ctr">
                  <a:defRPr/>
                </a:pPr>
                <a:r>
                  <a:rPr lang="es-ES_tradnl" sz="1600" dirty="0">
                    <a:solidFill>
                      <a:schemeClr val="tx1"/>
                    </a:solidFill>
                  </a:rPr>
                  <a:t>Agentes</a:t>
                </a:r>
                <a:endParaRPr lang="es-P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18 Rectángulo redondeado">
                <a:extLst>
                  <a:ext uri="{FF2B5EF4-FFF2-40B4-BE49-F238E27FC236}">
                    <a16:creationId xmlns:a16="http://schemas.microsoft.com/office/drawing/2014/main" id="{03394A80-E9FB-6AE7-C45A-5E905E30EB05}"/>
                  </a:ext>
                </a:extLst>
              </p:cNvPr>
              <p:cNvSpPr/>
              <p:nvPr/>
            </p:nvSpPr>
            <p:spPr>
              <a:xfrm>
                <a:off x="2500318" y="1422386"/>
                <a:ext cx="1439867" cy="72073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18000" bIns="36000" anchor="ctr"/>
              <a:lstStyle/>
              <a:p>
                <a:pPr algn="ctr">
                  <a:defRPr/>
                </a:pPr>
                <a:r>
                  <a:rPr lang="es-ES_tradnl" sz="1600" dirty="0">
                    <a:solidFill>
                      <a:schemeClr val="tx1"/>
                    </a:solidFill>
                  </a:rPr>
                  <a:t>Coordinación y Sincronización</a:t>
                </a:r>
                <a:endParaRPr lang="es-PE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02" name="16 Grupo">
                <a:extLst>
                  <a:ext uri="{FF2B5EF4-FFF2-40B4-BE49-F238E27FC236}">
                    <a16:creationId xmlns:a16="http://schemas.microsoft.com/office/drawing/2014/main" id="{7821C0E8-EE0D-2312-200D-C1EF3918F2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75340" y="1350948"/>
                <a:ext cx="1439866" cy="3798914"/>
                <a:chOff x="5775340" y="1350948"/>
                <a:chExt cx="1439866" cy="3798914"/>
              </a:xfrm>
            </p:grpSpPr>
            <p:sp>
              <p:nvSpPr>
                <p:cNvPr id="37" name="36 Rectángulo redondeado">
                  <a:extLst>
                    <a:ext uri="{FF2B5EF4-FFF2-40B4-BE49-F238E27FC236}">
                      <a16:creationId xmlns:a16="http://schemas.microsoft.com/office/drawing/2014/main" id="{4FAB008F-8BBA-CFF3-8750-7D652DDA191F}"/>
                    </a:ext>
                  </a:extLst>
                </p:cNvPr>
                <p:cNvSpPr/>
                <p:nvPr/>
              </p:nvSpPr>
              <p:spPr>
                <a:xfrm>
                  <a:off x="5775340" y="1350948"/>
                  <a:ext cx="1439866" cy="72073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18000" bIns="36000" anchor="ctr"/>
                <a:lstStyle/>
                <a:p>
                  <a:pPr algn="ctr">
                    <a:defRPr/>
                  </a:pPr>
                  <a:r>
                    <a:rPr lang="es-ES_tradnl" sz="1600" dirty="0">
                      <a:solidFill>
                        <a:schemeClr val="tx1"/>
                      </a:solidFill>
                    </a:rPr>
                    <a:t>Robótica Móvil</a:t>
                  </a:r>
                  <a:endParaRPr lang="es-PE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37 Rectángulo redondeado">
                  <a:extLst>
                    <a:ext uri="{FF2B5EF4-FFF2-40B4-BE49-F238E27FC236}">
                      <a16:creationId xmlns:a16="http://schemas.microsoft.com/office/drawing/2014/main" id="{78975D75-0F4F-72AF-51E8-308AC2D38DE3}"/>
                    </a:ext>
                  </a:extLst>
                </p:cNvPr>
                <p:cNvSpPr/>
                <p:nvPr/>
              </p:nvSpPr>
              <p:spPr>
                <a:xfrm>
                  <a:off x="5775340" y="2376480"/>
                  <a:ext cx="1439866" cy="72073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18000" bIns="36000" anchor="ctr"/>
                <a:lstStyle/>
                <a:p>
                  <a:pPr algn="ctr">
                    <a:defRPr/>
                  </a:pPr>
                  <a:r>
                    <a:rPr lang="es-ES_tradnl" sz="1600" dirty="0">
                      <a:solidFill>
                        <a:schemeClr val="tx1"/>
                      </a:solidFill>
                    </a:rPr>
                    <a:t>Robótica de Manipuladores</a:t>
                  </a:r>
                  <a:endParaRPr lang="es-PE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8 Rectángulo redondeado">
                  <a:extLst>
                    <a:ext uri="{FF2B5EF4-FFF2-40B4-BE49-F238E27FC236}">
                      <a16:creationId xmlns:a16="http://schemas.microsoft.com/office/drawing/2014/main" id="{3E4C452C-265A-0089-E881-02645E93C599}"/>
                    </a:ext>
                  </a:extLst>
                </p:cNvPr>
                <p:cNvSpPr/>
                <p:nvPr/>
              </p:nvSpPr>
              <p:spPr>
                <a:xfrm>
                  <a:off x="5775340" y="3403600"/>
                  <a:ext cx="1439866" cy="72073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18000" bIns="36000" anchor="ctr"/>
                <a:lstStyle/>
                <a:p>
                  <a:pPr algn="ctr">
                    <a:defRPr/>
                  </a:pPr>
                  <a:r>
                    <a:rPr lang="es-ES_tradnl" sz="1600" dirty="0">
                      <a:solidFill>
                        <a:schemeClr val="tx1"/>
                      </a:solidFill>
                    </a:rPr>
                    <a:t>Procesamiento de Imágenes</a:t>
                  </a:r>
                  <a:endParaRPr lang="es-PE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9 Rectángulo redondeado">
                  <a:extLst>
                    <a:ext uri="{FF2B5EF4-FFF2-40B4-BE49-F238E27FC236}">
                      <a16:creationId xmlns:a16="http://schemas.microsoft.com/office/drawing/2014/main" id="{7CC116E3-D75D-BF37-38E0-F0BDDE795DE0}"/>
                    </a:ext>
                  </a:extLst>
                </p:cNvPr>
                <p:cNvSpPr/>
                <p:nvPr/>
              </p:nvSpPr>
              <p:spPr>
                <a:xfrm>
                  <a:off x="5775340" y="4429132"/>
                  <a:ext cx="1439866" cy="72073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18000" bIns="36000" anchor="ctr"/>
                <a:lstStyle/>
                <a:p>
                  <a:pPr algn="ctr">
                    <a:defRPr/>
                  </a:pPr>
                  <a:r>
                    <a:rPr lang="es-ES_tradnl" sz="1600" dirty="0">
                      <a:solidFill>
                        <a:schemeClr val="tx1"/>
                      </a:solidFill>
                    </a:rPr>
                    <a:t>Redes Neuronales</a:t>
                  </a:r>
                  <a:endParaRPr lang="es-PE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1" name="20 Conector angular">
                <a:extLst>
                  <a:ext uri="{FF2B5EF4-FFF2-40B4-BE49-F238E27FC236}">
                    <a16:creationId xmlns:a16="http://schemas.microsoft.com/office/drawing/2014/main" id="{F93D7EA0-3D2F-8A3C-DF75-D6D1AA054E18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>
                <a:off x="1582741" y="3251199"/>
                <a:ext cx="917577" cy="1588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21 Conector angular">
                <a:extLst>
                  <a:ext uri="{FF2B5EF4-FFF2-40B4-BE49-F238E27FC236}">
                    <a16:creationId xmlns:a16="http://schemas.microsoft.com/office/drawing/2014/main" id="{B0EFB3B4-4E4E-D111-A379-A448C17263DD}"/>
                  </a:ext>
                </a:extLst>
              </p:cNvPr>
              <p:cNvCxnSpPr>
                <a:stCxn id="19" idx="2"/>
                <a:endCxn id="18" idx="0"/>
              </p:cNvCxnSpPr>
              <p:nvPr/>
            </p:nvCxnSpPr>
            <p:spPr>
              <a:xfrm rot="5400000">
                <a:off x="2846393" y="2516181"/>
                <a:ext cx="747718" cy="1587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angular">
                <a:extLst>
                  <a:ext uri="{FF2B5EF4-FFF2-40B4-BE49-F238E27FC236}">
                    <a16:creationId xmlns:a16="http://schemas.microsoft.com/office/drawing/2014/main" id="{89E4206E-58BD-C249-7A6A-03B49FB38089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 rot="5400000" flipH="1" flipV="1">
                <a:off x="2882112" y="3948910"/>
                <a:ext cx="676280" cy="1587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angular">
                <a:extLst>
                  <a:ext uri="{FF2B5EF4-FFF2-40B4-BE49-F238E27FC236}">
                    <a16:creationId xmlns:a16="http://schemas.microsoft.com/office/drawing/2014/main" id="{92DD5944-2959-40D4-6966-79F8D22660FA}"/>
                  </a:ext>
                </a:extLst>
              </p:cNvPr>
              <p:cNvCxnSpPr>
                <a:stCxn id="18" idx="3"/>
                <a:endCxn id="38" idx="1"/>
              </p:cNvCxnSpPr>
              <p:nvPr/>
            </p:nvCxnSpPr>
            <p:spPr>
              <a:xfrm flipV="1">
                <a:off x="3940185" y="2736845"/>
                <a:ext cx="1835155" cy="514354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angular">
                <a:extLst>
                  <a:ext uri="{FF2B5EF4-FFF2-40B4-BE49-F238E27FC236}">
                    <a16:creationId xmlns:a16="http://schemas.microsoft.com/office/drawing/2014/main" id="{91FFC8D9-A4B4-CBB4-7BFF-C752CE7A4352}"/>
                  </a:ext>
                </a:extLst>
              </p:cNvPr>
              <p:cNvCxnSpPr>
                <a:stCxn id="18" idx="3"/>
                <a:endCxn id="37" idx="1"/>
              </p:cNvCxnSpPr>
              <p:nvPr/>
            </p:nvCxnSpPr>
            <p:spPr>
              <a:xfrm flipV="1">
                <a:off x="3940185" y="1711313"/>
                <a:ext cx="1835155" cy="1539886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angular">
                <a:extLst>
                  <a:ext uri="{FF2B5EF4-FFF2-40B4-BE49-F238E27FC236}">
                    <a16:creationId xmlns:a16="http://schemas.microsoft.com/office/drawing/2014/main" id="{F5F95CE6-84E7-958D-380F-46903ED60589}"/>
                  </a:ext>
                </a:extLst>
              </p:cNvPr>
              <p:cNvCxnSpPr>
                <a:stCxn id="18" idx="3"/>
              </p:cNvCxnSpPr>
              <p:nvPr/>
            </p:nvCxnSpPr>
            <p:spPr>
              <a:xfrm>
                <a:off x="3940185" y="3251199"/>
                <a:ext cx="1835155" cy="512767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35 Conector angular">
                <a:extLst>
                  <a:ext uri="{FF2B5EF4-FFF2-40B4-BE49-F238E27FC236}">
                    <a16:creationId xmlns:a16="http://schemas.microsoft.com/office/drawing/2014/main" id="{7AC15C12-FF2B-8C25-9CEF-04FA2353826B}"/>
                  </a:ext>
                </a:extLst>
              </p:cNvPr>
              <p:cNvCxnSpPr>
                <a:stCxn id="18" idx="3"/>
                <a:endCxn id="39" idx="1"/>
              </p:cNvCxnSpPr>
              <p:nvPr/>
            </p:nvCxnSpPr>
            <p:spPr>
              <a:xfrm>
                <a:off x="3940185" y="3251199"/>
                <a:ext cx="1835155" cy="1538299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AD8AF2C3-02BB-8238-C3C2-ED873E995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365127"/>
            <a:ext cx="7688262" cy="687386"/>
          </a:xfrm>
        </p:spPr>
        <p:txBody>
          <a:bodyPr>
            <a:normAutofit fontScale="90000"/>
          </a:bodyPr>
          <a:lstStyle/>
          <a:p>
            <a:r>
              <a:rPr lang="es-ES_tradnl" altLang="es-PE" dirty="0"/>
              <a:t>Elemento Procesador</a:t>
            </a:r>
            <a:endParaRPr lang="es-ES_tradnl" altLang="es-PE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pic>
        <p:nvPicPr>
          <p:cNvPr id="524298" name="Picture 10">
            <a:extLst>
              <a:ext uri="{FF2B5EF4-FFF2-40B4-BE49-F238E27FC236}">
                <a16:creationId xmlns:a16="http://schemas.microsoft.com/office/drawing/2014/main" id="{A2D19D14-2BAE-5E48-19DA-AE04BF2B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2739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9" name="Rectangle 11">
            <a:extLst>
              <a:ext uri="{FF2B5EF4-FFF2-40B4-BE49-F238E27FC236}">
                <a16:creationId xmlns:a16="http://schemas.microsoft.com/office/drawing/2014/main" id="{5C451C5E-3412-A80C-18AE-34364967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694" y="1052512"/>
            <a:ext cx="459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dirty="0">
                <a:solidFill>
                  <a:schemeClr val="accent2"/>
                </a:solidFill>
              </a:rPr>
              <a:t>Entrada / Función de Transferencia / Salida</a:t>
            </a:r>
            <a:endParaRPr lang="es-ES" altLang="es-PE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58647E0E-C7A2-F58A-3A55-A0B0648CE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196850"/>
            <a:ext cx="8620125" cy="6286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36000" tIns="39600" rIns="36000" bIns="39600">
            <a:normAutofit fontScale="90000"/>
          </a:bodyPr>
          <a:lstStyle/>
          <a:p>
            <a:r>
              <a:rPr lang="pt-BR" altLang="es-PE"/>
              <a:t>Elemento Procesador</a:t>
            </a:r>
          </a:p>
        </p:txBody>
      </p:sp>
      <p:sp>
        <p:nvSpPr>
          <p:cNvPr id="529411" name="Oval 3">
            <a:extLst>
              <a:ext uri="{FF2B5EF4-FFF2-40B4-BE49-F238E27FC236}">
                <a16:creationId xmlns:a16="http://schemas.microsoft.com/office/drawing/2014/main" id="{4F23B2A1-33C5-4744-2DF5-151F9CF4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4356100"/>
            <a:ext cx="368300" cy="3683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529412" name="Oval 4">
            <a:extLst>
              <a:ext uri="{FF2B5EF4-FFF2-40B4-BE49-F238E27FC236}">
                <a16:creationId xmlns:a16="http://schemas.microsoft.com/office/drawing/2014/main" id="{625A9E53-8510-0C83-635D-45A5FF4D4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3289300"/>
            <a:ext cx="368300" cy="3683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529413" name="Oval 5">
            <a:extLst>
              <a:ext uri="{FF2B5EF4-FFF2-40B4-BE49-F238E27FC236}">
                <a16:creationId xmlns:a16="http://schemas.microsoft.com/office/drawing/2014/main" id="{6C28ADDA-DF5A-D2CD-9768-74D7E978C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2298700"/>
            <a:ext cx="368300" cy="3683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29414" name="Line 6">
            <a:extLst>
              <a:ext uri="{FF2B5EF4-FFF2-40B4-BE49-F238E27FC236}">
                <a16:creationId xmlns:a16="http://schemas.microsoft.com/office/drawing/2014/main" id="{FE8D3555-94CE-F317-B20D-351B770EF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14600"/>
            <a:ext cx="1828800" cy="8382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9415" name="Line 7">
            <a:extLst>
              <a:ext uri="{FF2B5EF4-FFF2-40B4-BE49-F238E27FC236}">
                <a16:creationId xmlns:a16="http://schemas.microsoft.com/office/drawing/2014/main" id="{64F6ECBB-3E10-5955-3287-0BAA6F7212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9900" y="3657600"/>
            <a:ext cx="1841500" cy="8747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9416" name="Line 8">
            <a:extLst>
              <a:ext uri="{FF2B5EF4-FFF2-40B4-BE49-F238E27FC236}">
                <a16:creationId xmlns:a16="http://schemas.microsoft.com/office/drawing/2014/main" id="{8A8D5367-280E-E517-AA7E-7FE795DA4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9417" name="Line 9">
            <a:extLst>
              <a:ext uri="{FF2B5EF4-FFF2-40B4-BE49-F238E27FC236}">
                <a16:creationId xmlns:a16="http://schemas.microsoft.com/office/drawing/2014/main" id="{CE7FC5F4-A6C1-3DD6-2F9C-5218D0803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05200"/>
            <a:ext cx="1828800" cy="0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29418" name="Oval 10">
            <a:extLst>
              <a:ext uri="{FF2B5EF4-FFF2-40B4-BE49-F238E27FC236}">
                <a16:creationId xmlns:a16="http://schemas.microsoft.com/office/drawing/2014/main" id="{9CDF9C45-3D78-74B1-8B3F-597E0F94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48000"/>
            <a:ext cx="914400" cy="8382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529419" name="Text Box 11">
            <a:extLst>
              <a:ext uri="{FF2B5EF4-FFF2-40B4-BE49-F238E27FC236}">
                <a16:creationId xmlns:a16="http://schemas.microsoft.com/office/drawing/2014/main" id="{A7FFBDE8-8D4C-6AE7-1FAE-B9899EE38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62200"/>
            <a:ext cx="38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2C3769EA-B2D0-3EE0-3DEC-AE581A4C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30475"/>
            <a:ext cx="30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29421" name="Text Box 13">
            <a:extLst>
              <a:ext uri="{FF2B5EF4-FFF2-40B4-BE49-F238E27FC236}">
                <a16:creationId xmlns:a16="http://schemas.microsoft.com/office/drawing/2014/main" id="{5ECA9983-D0C8-51C2-B756-DE284D8A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82875"/>
            <a:ext cx="45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26A3A481-0D81-F1D8-0ECD-500BCA12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21050"/>
            <a:ext cx="22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29423" name="Text Box 15">
            <a:extLst>
              <a:ext uri="{FF2B5EF4-FFF2-40B4-BE49-F238E27FC236}">
                <a16:creationId xmlns:a16="http://schemas.microsoft.com/office/drawing/2014/main" id="{C9203E7B-2775-7E2A-77BE-6FD6E2FF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489325"/>
            <a:ext cx="30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29424" name="Text Box 16">
            <a:extLst>
              <a:ext uri="{FF2B5EF4-FFF2-40B4-BE49-F238E27FC236}">
                <a16:creationId xmlns:a16="http://schemas.microsoft.com/office/drawing/2014/main" id="{26051952-0C60-110F-5F6C-54EDA802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41725"/>
            <a:ext cx="22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29425" name="Line 17">
            <a:extLst>
              <a:ext uri="{FF2B5EF4-FFF2-40B4-BE49-F238E27FC236}">
                <a16:creationId xmlns:a16="http://schemas.microsoft.com/office/drawing/2014/main" id="{897EB0CB-7749-FB1B-A89B-212DFBE3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38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29426" name="Line 18">
            <a:extLst>
              <a:ext uri="{FF2B5EF4-FFF2-40B4-BE49-F238E27FC236}">
                <a16:creationId xmlns:a16="http://schemas.microsoft.com/office/drawing/2014/main" id="{B39130A7-6286-A113-4EE6-8D1A04905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49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29427" name="Line 19">
            <a:extLst>
              <a:ext uri="{FF2B5EF4-FFF2-40B4-BE49-F238E27FC236}">
                <a16:creationId xmlns:a16="http://schemas.microsoft.com/office/drawing/2014/main" id="{B5936888-D315-2AFB-594E-5A8E485A8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505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29428" name="Text Box 20">
            <a:extLst>
              <a:ext uri="{FF2B5EF4-FFF2-40B4-BE49-F238E27FC236}">
                <a16:creationId xmlns:a16="http://schemas.microsoft.com/office/drawing/2014/main" id="{9B12A558-0A12-A7A7-BC20-4AFB404D3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ahoma" panose="020B0604030504040204" pitchFamily="34" charset="0"/>
              </a:rPr>
              <a:t>X1</a:t>
            </a:r>
            <a:endParaRPr lang="es-ES" altLang="es-PE" sz="1400">
              <a:latin typeface="Tahoma" panose="020B0604030504040204" pitchFamily="34" charset="0"/>
            </a:endParaRPr>
          </a:p>
        </p:txBody>
      </p:sp>
      <p:sp>
        <p:nvSpPr>
          <p:cNvPr id="529429" name="Text Box 21">
            <a:extLst>
              <a:ext uri="{FF2B5EF4-FFF2-40B4-BE49-F238E27FC236}">
                <a16:creationId xmlns:a16="http://schemas.microsoft.com/office/drawing/2014/main" id="{71F15DBB-9756-0EFD-A51A-AFF1C89A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ahoma" panose="020B0604030504040204" pitchFamily="34" charset="0"/>
              </a:rPr>
              <a:t>Xk</a:t>
            </a:r>
            <a:endParaRPr lang="es-ES" altLang="es-PE" sz="1600">
              <a:latin typeface="Tahoma" panose="020B0604030504040204" pitchFamily="34" charset="0"/>
            </a:endParaRPr>
          </a:p>
        </p:txBody>
      </p:sp>
      <p:sp>
        <p:nvSpPr>
          <p:cNvPr id="529430" name="Text Box 22">
            <a:extLst>
              <a:ext uri="{FF2B5EF4-FFF2-40B4-BE49-F238E27FC236}">
                <a16:creationId xmlns:a16="http://schemas.microsoft.com/office/drawing/2014/main" id="{17A124C2-89DB-833F-6592-9BE60617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62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ahoma" panose="020B0604030504040204" pitchFamily="34" charset="0"/>
              </a:rPr>
              <a:t>Xn</a:t>
            </a:r>
            <a:endParaRPr lang="es-ES" altLang="es-PE" sz="1600">
              <a:latin typeface="Tahoma" panose="020B0604030504040204" pitchFamily="34" charset="0"/>
            </a:endParaRPr>
          </a:p>
        </p:txBody>
      </p:sp>
      <p:sp>
        <p:nvSpPr>
          <p:cNvPr id="529431" name="Text Box 23">
            <a:extLst>
              <a:ext uri="{FF2B5EF4-FFF2-40B4-BE49-F238E27FC236}">
                <a16:creationId xmlns:a16="http://schemas.microsoft.com/office/drawing/2014/main" id="{8046CA46-D139-D563-A0B3-8E0D9C75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90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imes New Roman" panose="02020603050405020304" pitchFamily="18" charset="0"/>
              </a:rPr>
              <a:t>W1u</a:t>
            </a:r>
          </a:p>
        </p:txBody>
      </p:sp>
      <p:sp>
        <p:nvSpPr>
          <p:cNvPr id="529432" name="Text Box 24">
            <a:extLst>
              <a:ext uri="{FF2B5EF4-FFF2-40B4-BE49-F238E27FC236}">
                <a16:creationId xmlns:a16="http://schemas.microsoft.com/office/drawing/2014/main" id="{237DC988-9793-905F-71D4-C298324F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24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imes New Roman" panose="02020603050405020304" pitchFamily="18" charset="0"/>
              </a:rPr>
              <a:t>Wku</a:t>
            </a:r>
          </a:p>
        </p:txBody>
      </p:sp>
      <p:sp>
        <p:nvSpPr>
          <p:cNvPr id="529433" name="Text Box 25">
            <a:extLst>
              <a:ext uri="{FF2B5EF4-FFF2-40B4-BE49-F238E27FC236}">
                <a16:creationId xmlns:a16="http://schemas.microsoft.com/office/drawing/2014/main" id="{39E070D4-C8C2-3D7B-26AE-08826682C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imes New Roman" panose="02020603050405020304" pitchFamily="18" charset="0"/>
              </a:rPr>
              <a:t>Wnu</a:t>
            </a:r>
          </a:p>
        </p:txBody>
      </p:sp>
      <p:sp>
        <p:nvSpPr>
          <p:cNvPr id="529434" name="Text Box 26">
            <a:extLst>
              <a:ext uri="{FF2B5EF4-FFF2-40B4-BE49-F238E27FC236}">
                <a16:creationId xmlns:a16="http://schemas.microsoft.com/office/drawing/2014/main" id="{94D9ED54-0137-2BA3-B479-2395743D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Entrada Neta u  =        Xi  Wiu</a:t>
            </a:r>
          </a:p>
        </p:txBody>
      </p:sp>
      <p:graphicFrame>
        <p:nvGraphicFramePr>
          <p:cNvPr id="529435" name="Object 27">
            <a:extLst>
              <a:ext uri="{FF2B5EF4-FFF2-40B4-BE49-F238E27FC236}">
                <a16:creationId xmlns:a16="http://schemas.microsoft.com/office/drawing/2014/main" id="{8DE428DB-3F11-9097-9EBB-80030850A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16228"/>
              </p:ext>
            </p:extLst>
          </p:nvPr>
        </p:nvGraphicFramePr>
        <p:xfrm>
          <a:off x="2514600" y="4953000"/>
          <a:ext cx="568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cuación" r:id="rId3" imgW="291960" imgH="431640" progId="Equation.3">
                  <p:embed/>
                </p:oleObj>
              </mc:Choice>
              <mc:Fallback>
                <p:oleObj name="Ecuación" r:id="rId3" imgW="291960" imgH="431640" progId="Equation.3">
                  <p:embed/>
                  <p:pic>
                    <p:nvPicPr>
                      <p:cNvPr id="529435" name="Object 27">
                        <a:extLst>
                          <a:ext uri="{FF2B5EF4-FFF2-40B4-BE49-F238E27FC236}">
                            <a16:creationId xmlns:a16="http://schemas.microsoft.com/office/drawing/2014/main" id="{8DE428DB-3F11-9097-9EBB-80030850A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568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36" name="Text Box 28">
            <a:extLst>
              <a:ext uri="{FF2B5EF4-FFF2-40B4-BE49-F238E27FC236}">
                <a16:creationId xmlns:a16="http://schemas.microsoft.com/office/drawing/2014/main" id="{2E456079-0D46-CE9C-3CC9-7B53D984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19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Yu = </a:t>
            </a:r>
            <a:r>
              <a:rPr lang="es-ES" altLang="es-PE" sz="2400" b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 (Entrada Neta u )</a:t>
            </a:r>
          </a:p>
        </p:txBody>
      </p:sp>
      <p:sp>
        <p:nvSpPr>
          <p:cNvPr id="529438" name="Text Box 30">
            <a:extLst>
              <a:ext uri="{FF2B5EF4-FFF2-40B4-BE49-F238E27FC236}">
                <a16:creationId xmlns:a16="http://schemas.microsoft.com/office/drawing/2014/main" id="{168411B4-DFE7-B2D3-87D6-D8BDB615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Yu = </a:t>
            </a:r>
            <a:r>
              <a:rPr lang="es-ES" altLang="es-PE" sz="2400" b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 (        Xi  Wiu  )</a:t>
            </a:r>
          </a:p>
        </p:txBody>
      </p:sp>
      <p:graphicFrame>
        <p:nvGraphicFramePr>
          <p:cNvPr id="529439" name="Object 31">
            <a:extLst>
              <a:ext uri="{FF2B5EF4-FFF2-40B4-BE49-F238E27FC236}">
                <a16:creationId xmlns:a16="http://schemas.microsoft.com/office/drawing/2014/main" id="{FA78CCE2-E086-A3AF-646F-3CFCA99A1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92686"/>
              </p:ext>
            </p:extLst>
          </p:nvPr>
        </p:nvGraphicFramePr>
        <p:xfrm>
          <a:off x="5791200" y="4876800"/>
          <a:ext cx="568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cuación" r:id="rId5" imgW="291960" imgH="431640" progId="Equation.3">
                  <p:embed/>
                </p:oleObj>
              </mc:Choice>
              <mc:Fallback>
                <p:oleObj name="Ecuación" r:id="rId5" imgW="291960" imgH="431640" progId="Equation.3">
                  <p:embed/>
                  <p:pic>
                    <p:nvPicPr>
                      <p:cNvPr id="529439" name="Object 31">
                        <a:extLst>
                          <a:ext uri="{FF2B5EF4-FFF2-40B4-BE49-F238E27FC236}">
                            <a16:creationId xmlns:a16="http://schemas.microsoft.com/office/drawing/2014/main" id="{FA78CCE2-E086-A3AF-646F-3CFCA99A1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568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1" name="Rectangle 33">
            <a:extLst>
              <a:ext uri="{FF2B5EF4-FFF2-40B4-BE49-F238E27FC236}">
                <a16:creationId xmlns:a16="http://schemas.microsoft.com/office/drawing/2014/main" id="{545C546D-DD89-8B3A-5127-5D999A6D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29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 b="1">
                <a:latin typeface="Times New Roman" panose="02020603050405020304" pitchFamily="18" charset="0"/>
              </a:rPr>
              <a:t>Yu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F7D953D0-010F-0DFC-B2FF-F806CB25D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196850"/>
            <a:ext cx="8620125" cy="6286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36000" tIns="39600" rIns="36000" bIns="39600">
            <a:normAutofit fontScale="90000"/>
          </a:bodyPr>
          <a:lstStyle/>
          <a:p>
            <a:r>
              <a:rPr lang="pt-BR" altLang="es-PE"/>
              <a:t>Función de Transferencia</a:t>
            </a:r>
          </a:p>
        </p:txBody>
      </p:sp>
      <p:sp>
        <p:nvSpPr>
          <p:cNvPr id="535555" name="Oval 3">
            <a:extLst>
              <a:ext uri="{FF2B5EF4-FFF2-40B4-BE49-F238E27FC236}">
                <a16:creationId xmlns:a16="http://schemas.microsoft.com/office/drawing/2014/main" id="{203B20E1-DCD1-5551-54B2-17E43F0E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4999038"/>
            <a:ext cx="368300" cy="3683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535556" name="Oval 4">
            <a:extLst>
              <a:ext uri="{FF2B5EF4-FFF2-40B4-BE49-F238E27FC236}">
                <a16:creationId xmlns:a16="http://schemas.microsoft.com/office/drawing/2014/main" id="{60EE5B5A-DCEA-9A4D-0394-287046C4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3932238"/>
            <a:ext cx="368300" cy="3683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535557" name="Oval 5">
            <a:extLst>
              <a:ext uri="{FF2B5EF4-FFF2-40B4-BE49-F238E27FC236}">
                <a16:creationId xmlns:a16="http://schemas.microsoft.com/office/drawing/2014/main" id="{54136928-1D2D-3427-D857-67015A9A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2941638"/>
            <a:ext cx="368300" cy="3683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35558" name="Line 6">
            <a:extLst>
              <a:ext uri="{FF2B5EF4-FFF2-40B4-BE49-F238E27FC236}">
                <a16:creationId xmlns:a16="http://schemas.microsoft.com/office/drawing/2014/main" id="{5C3D9F21-807D-AD25-D1DF-172817717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157538"/>
            <a:ext cx="1828800" cy="8382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5559" name="Line 7">
            <a:extLst>
              <a:ext uri="{FF2B5EF4-FFF2-40B4-BE49-F238E27FC236}">
                <a16:creationId xmlns:a16="http://schemas.microsoft.com/office/drawing/2014/main" id="{79386D42-6EFA-C81A-8986-03207BCE0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9900" y="4300538"/>
            <a:ext cx="1841500" cy="8747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5560" name="Line 8">
            <a:extLst>
              <a:ext uri="{FF2B5EF4-FFF2-40B4-BE49-F238E27FC236}">
                <a16:creationId xmlns:a16="http://schemas.microsoft.com/office/drawing/2014/main" id="{90577113-01EB-7704-2BBB-E21F5F40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48138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5561" name="Line 9">
            <a:extLst>
              <a:ext uri="{FF2B5EF4-FFF2-40B4-BE49-F238E27FC236}">
                <a16:creationId xmlns:a16="http://schemas.microsoft.com/office/drawing/2014/main" id="{41AE4431-01FB-5A45-5D73-874AA54DE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48138"/>
            <a:ext cx="1828800" cy="0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35562" name="Oval 10">
            <a:extLst>
              <a:ext uri="{FF2B5EF4-FFF2-40B4-BE49-F238E27FC236}">
                <a16:creationId xmlns:a16="http://schemas.microsoft.com/office/drawing/2014/main" id="{C97FF135-4662-2F43-D16A-F12F6CD5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90938"/>
            <a:ext cx="914400" cy="838200"/>
          </a:xfrm>
          <a:prstGeom prst="ellipse">
            <a:avLst/>
          </a:prstGeom>
          <a:gradFill rotWithShape="0">
            <a:gsLst>
              <a:gs pos="0">
                <a:srgbClr val="00CCCC"/>
              </a:gs>
              <a:gs pos="100000">
                <a:srgbClr val="00CCCC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535563" name="Text Box 11">
            <a:extLst>
              <a:ext uri="{FF2B5EF4-FFF2-40B4-BE49-F238E27FC236}">
                <a16:creationId xmlns:a16="http://schemas.microsoft.com/office/drawing/2014/main" id="{769A7B14-75E4-A2B2-A6CC-3B7F9CF0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05138"/>
            <a:ext cx="38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35564" name="Text Box 12">
            <a:extLst>
              <a:ext uri="{FF2B5EF4-FFF2-40B4-BE49-F238E27FC236}">
                <a16:creationId xmlns:a16="http://schemas.microsoft.com/office/drawing/2014/main" id="{DC3A2DF0-E819-8DC4-7D32-2D0A5006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173413"/>
            <a:ext cx="30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35565" name="Text Box 13">
            <a:extLst>
              <a:ext uri="{FF2B5EF4-FFF2-40B4-BE49-F238E27FC236}">
                <a16:creationId xmlns:a16="http://schemas.microsoft.com/office/drawing/2014/main" id="{C2C6C69D-72C7-B270-48ED-26B25ED0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25813"/>
            <a:ext cx="45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35566" name="Text Box 14">
            <a:extLst>
              <a:ext uri="{FF2B5EF4-FFF2-40B4-BE49-F238E27FC236}">
                <a16:creationId xmlns:a16="http://schemas.microsoft.com/office/drawing/2014/main" id="{8F2568F1-FC75-118A-6343-6377474F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63988"/>
            <a:ext cx="22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35567" name="Text Box 15">
            <a:extLst>
              <a:ext uri="{FF2B5EF4-FFF2-40B4-BE49-F238E27FC236}">
                <a16:creationId xmlns:a16="http://schemas.microsoft.com/office/drawing/2014/main" id="{AB027B2E-944E-AC1A-5A2C-38FBD6EE5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32263"/>
            <a:ext cx="30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35568" name="Text Box 16">
            <a:extLst>
              <a:ext uri="{FF2B5EF4-FFF2-40B4-BE49-F238E27FC236}">
                <a16:creationId xmlns:a16="http://schemas.microsoft.com/office/drawing/2014/main" id="{888E34C5-937B-6F62-DFB2-5B532BE5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84663"/>
            <a:ext cx="22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4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35569" name="Line 17">
            <a:extLst>
              <a:ext uri="{FF2B5EF4-FFF2-40B4-BE49-F238E27FC236}">
                <a16:creationId xmlns:a16="http://schemas.microsoft.com/office/drawing/2014/main" id="{4692B00F-100B-7348-0D67-A073BD0F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813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35570" name="Line 18">
            <a:extLst>
              <a:ext uri="{FF2B5EF4-FFF2-40B4-BE49-F238E27FC236}">
                <a16:creationId xmlns:a16="http://schemas.microsoft.com/office/drawing/2014/main" id="{40BF23A1-5B08-EA3F-8A28-E067C02B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1387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35571" name="Line 19">
            <a:extLst>
              <a:ext uri="{FF2B5EF4-FFF2-40B4-BE49-F238E27FC236}">
                <a16:creationId xmlns:a16="http://schemas.microsoft.com/office/drawing/2014/main" id="{FC8A233B-71D2-1771-E023-60F1C06B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481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35572" name="Text Box 20">
            <a:extLst>
              <a:ext uri="{FF2B5EF4-FFF2-40B4-BE49-F238E27FC236}">
                <a16:creationId xmlns:a16="http://schemas.microsoft.com/office/drawing/2014/main" id="{62DB4FF0-A048-FAF5-1DEC-7DF22D19F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527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ahoma" panose="020B0604030504040204" pitchFamily="34" charset="0"/>
              </a:rPr>
              <a:t>X1</a:t>
            </a:r>
            <a:endParaRPr lang="es-ES" altLang="es-PE" sz="1400">
              <a:latin typeface="Tahoma" panose="020B0604030504040204" pitchFamily="34" charset="0"/>
            </a:endParaRPr>
          </a:p>
        </p:txBody>
      </p:sp>
      <p:sp>
        <p:nvSpPr>
          <p:cNvPr id="535573" name="Text Box 21">
            <a:extLst>
              <a:ext uri="{FF2B5EF4-FFF2-40B4-BE49-F238E27FC236}">
                <a16:creationId xmlns:a16="http://schemas.microsoft.com/office/drawing/2014/main" id="{CFD97BB9-2794-D57C-39F3-60C499D84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671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ahoma" panose="020B0604030504040204" pitchFamily="34" charset="0"/>
              </a:rPr>
              <a:t>Xk</a:t>
            </a:r>
            <a:endParaRPr lang="es-ES" altLang="es-PE" sz="1600">
              <a:latin typeface="Tahoma" panose="020B0604030504040204" pitchFamily="34" charset="0"/>
            </a:endParaRPr>
          </a:p>
        </p:txBody>
      </p:sp>
      <p:sp>
        <p:nvSpPr>
          <p:cNvPr id="535574" name="Text Box 22">
            <a:extLst>
              <a:ext uri="{FF2B5EF4-FFF2-40B4-BE49-F238E27FC236}">
                <a16:creationId xmlns:a16="http://schemas.microsoft.com/office/drawing/2014/main" id="{F2395B0F-3F01-DA9E-B0E6-972898C8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053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ahoma" panose="020B0604030504040204" pitchFamily="34" charset="0"/>
              </a:rPr>
              <a:t>Xn</a:t>
            </a:r>
            <a:endParaRPr lang="es-ES" altLang="es-PE" sz="1600">
              <a:latin typeface="Tahoma" panose="020B0604030504040204" pitchFamily="34" charset="0"/>
            </a:endParaRPr>
          </a:p>
        </p:txBody>
      </p:sp>
      <p:sp>
        <p:nvSpPr>
          <p:cNvPr id="535575" name="Text Box 23">
            <a:extLst>
              <a:ext uri="{FF2B5EF4-FFF2-40B4-BE49-F238E27FC236}">
                <a16:creationId xmlns:a16="http://schemas.microsoft.com/office/drawing/2014/main" id="{91E1476A-20CC-6116-6A3A-F661C6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337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imes New Roman" panose="02020603050405020304" pitchFamily="18" charset="0"/>
              </a:rPr>
              <a:t>W1u</a:t>
            </a:r>
          </a:p>
        </p:txBody>
      </p:sp>
      <p:sp>
        <p:nvSpPr>
          <p:cNvPr id="535576" name="Text Box 24">
            <a:extLst>
              <a:ext uri="{FF2B5EF4-FFF2-40B4-BE49-F238E27FC236}">
                <a16:creationId xmlns:a16="http://schemas.microsoft.com/office/drawing/2014/main" id="{99D145F4-395C-D595-4C0D-AF4AC56A9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7671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imes New Roman" panose="02020603050405020304" pitchFamily="18" charset="0"/>
              </a:rPr>
              <a:t>Wku</a:t>
            </a:r>
          </a:p>
        </p:txBody>
      </p:sp>
      <p:sp>
        <p:nvSpPr>
          <p:cNvPr id="535577" name="Text Box 25">
            <a:extLst>
              <a:ext uri="{FF2B5EF4-FFF2-40B4-BE49-F238E27FC236}">
                <a16:creationId xmlns:a16="http://schemas.microsoft.com/office/drawing/2014/main" id="{CCE2B2E8-D2B5-6AAC-A05A-21C885B8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3005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latin typeface="Times New Roman" panose="02020603050405020304" pitchFamily="18" charset="0"/>
              </a:rPr>
              <a:t>Wnu</a:t>
            </a:r>
          </a:p>
        </p:txBody>
      </p:sp>
      <p:sp>
        <p:nvSpPr>
          <p:cNvPr id="535578" name="Text Box 26">
            <a:extLst>
              <a:ext uri="{FF2B5EF4-FFF2-40B4-BE49-F238E27FC236}">
                <a16:creationId xmlns:a16="http://schemas.microsoft.com/office/drawing/2014/main" id="{90681B46-A497-9851-5BFB-0C985EA74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24538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Entrada Neta u  =        Xi  Wiu</a:t>
            </a:r>
          </a:p>
        </p:txBody>
      </p:sp>
      <p:graphicFrame>
        <p:nvGraphicFramePr>
          <p:cNvPr id="535579" name="Object 27">
            <a:extLst>
              <a:ext uri="{FF2B5EF4-FFF2-40B4-BE49-F238E27FC236}">
                <a16:creationId xmlns:a16="http://schemas.microsoft.com/office/drawing/2014/main" id="{D58263E4-A4F6-D0A0-E648-B76A31BF8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595938"/>
          <a:ext cx="568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cuación" r:id="rId3" imgW="291960" imgH="431640" progId="Equation.3">
                  <p:embed/>
                </p:oleObj>
              </mc:Choice>
              <mc:Fallback>
                <p:oleObj name="Ecuación" r:id="rId3" imgW="291960" imgH="431640" progId="Equation.3">
                  <p:embed/>
                  <p:pic>
                    <p:nvPicPr>
                      <p:cNvPr id="535579" name="Object 27">
                        <a:extLst>
                          <a:ext uri="{FF2B5EF4-FFF2-40B4-BE49-F238E27FC236}">
                            <a16:creationId xmlns:a16="http://schemas.microsoft.com/office/drawing/2014/main" id="{D58263E4-A4F6-D0A0-E648-B76A31BF8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95938"/>
                        <a:ext cx="568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80" name="Text Box 28">
            <a:extLst>
              <a:ext uri="{FF2B5EF4-FFF2-40B4-BE49-F238E27FC236}">
                <a16:creationId xmlns:a16="http://schemas.microsoft.com/office/drawing/2014/main" id="{C864F8F3-75D4-AC82-2C27-4A7DD5840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62538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Yu = </a:t>
            </a:r>
            <a:r>
              <a:rPr lang="es-ES" altLang="es-PE" sz="2400" b="1">
                <a:solidFill>
                  <a:srgbClr val="00FF00"/>
                </a:solidFill>
                <a:latin typeface="Times New Roman" panose="02020603050405020304" pitchFamily="18" charset="0"/>
              </a:rPr>
              <a:t>f</a:t>
            </a: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 (Entrada Neta u )</a:t>
            </a:r>
          </a:p>
        </p:txBody>
      </p:sp>
      <p:sp>
        <p:nvSpPr>
          <p:cNvPr id="535581" name="Text Box 29">
            <a:extLst>
              <a:ext uri="{FF2B5EF4-FFF2-40B4-BE49-F238E27FC236}">
                <a16:creationId xmlns:a16="http://schemas.microsoft.com/office/drawing/2014/main" id="{F830376A-F4A4-3C29-D674-13E47D49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1268413"/>
            <a:ext cx="350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1600">
                <a:solidFill>
                  <a:srgbClr val="FF0000"/>
                </a:solidFill>
                <a:latin typeface="Times New Roman" panose="02020603050405020304" pitchFamily="18" charset="0"/>
              </a:rPr>
              <a:t>Función de Activación o Transferencia</a:t>
            </a:r>
          </a:p>
        </p:txBody>
      </p:sp>
      <p:sp>
        <p:nvSpPr>
          <p:cNvPr id="535582" name="Text Box 30">
            <a:extLst>
              <a:ext uri="{FF2B5EF4-FFF2-40B4-BE49-F238E27FC236}">
                <a16:creationId xmlns:a16="http://schemas.microsoft.com/office/drawing/2014/main" id="{3E487ABC-9153-496A-2D76-7AE60B4D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48338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Yu = </a:t>
            </a:r>
            <a:r>
              <a:rPr lang="es-ES" altLang="es-PE" sz="2400" b="1">
                <a:solidFill>
                  <a:srgbClr val="00FF00"/>
                </a:solidFill>
                <a:latin typeface="Times New Roman" panose="02020603050405020304" pitchFamily="18" charset="0"/>
              </a:rPr>
              <a:t>f</a:t>
            </a: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 (        Xi  Wiu  )</a:t>
            </a:r>
          </a:p>
        </p:txBody>
      </p:sp>
      <p:graphicFrame>
        <p:nvGraphicFramePr>
          <p:cNvPr id="535583" name="Object 31">
            <a:extLst>
              <a:ext uri="{FF2B5EF4-FFF2-40B4-BE49-F238E27FC236}">
                <a16:creationId xmlns:a16="http://schemas.microsoft.com/office/drawing/2014/main" id="{C19CAA56-37A1-F971-7758-6629C6A7A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519738"/>
          <a:ext cx="568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cuación" r:id="rId5" imgW="291960" imgH="431640" progId="Equation.3">
                  <p:embed/>
                </p:oleObj>
              </mc:Choice>
              <mc:Fallback>
                <p:oleObj name="Ecuación" r:id="rId5" imgW="291960" imgH="431640" progId="Equation.3">
                  <p:embed/>
                  <p:pic>
                    <p:nvPicPr>
                      <p:cNvPr id="535583" name="Object 31">
                        <a:extLst>
                          <a:ext uri="{FF2B5EF4-FFF2-40B4-BE49-F238E27FC236}">
                            <a16:creationId xmlns:a16="http://schemas.microsoft.com/office/drawing/2014/main" id="{C19CAA56-37A1-F971-7758-6629C6A7A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19738"/>
                        <a:ext cx="568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5584" name="Picture 32">
            <a:extLst>
              <a:ext uri="{FF2B5EF4-FFF2-40B4-BE49-F238E27FC236}">
                <a16:creationId xmlns:a16="http://schemas.microsoft.com/office/drawing/2014/main" id="{3EC9D840-3E92-E626-5C37-FFEE707F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lum bright="3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92" b="-2051"/>
          <a:stretch>
            <a:fillRect/>
          </a:stretch>
        </p:blipFill>
        <p:spPr bwMode="auto">
          <a:xfrm>
            <a:off x="4859338" y="1649413"/>
            <a:ext cx="3810000" cy="14478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5585" name="Rectangle 33">
            <a:extLst>
              <a:ext uri="{FF2B5EF4-FFF2-40B4-BE49-F238E27FC236}">
                <a16:creationId xmlns:a16="http://schemas.microsoft.com/office/drawing/2014/main" id="{78D46CE4-F434-87AE-4405-6C5527C14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71938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 b="1">
                <a:latin typeface="Times New Roman" panose="02020603050405020304" pitchFamily="18" charset="0"/>
              </a:rPr>
              <a:t>Yu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0438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D0C7C2E-D358-ACED-53AE-AD74DE9B6C76}"/>
              </a:ext>
            </a:extLst>
          </p:cNvPr>
          <p:cNvGraphicFramePr>
            <a:graphicFrameLocks/>
          </p:cNvGraphicFramePr>
          <p:nvPr/>
        </p:nvGraphicFramePr>
        <p:xfrm>
          <a:off x="468313" y="1196975"/>
          <a:ext cx="6172200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o" r:id="rId3" imgW="5492520" imgH="2084040" progId="Word.Document.8">
                  <p:embed/>
                </p:oleObj>
              </mc:Choice>
              <mc:Fallback>
                <p:oleObj name="Documento" r:id="rId3" imgW="5492520" imgH="2084040" progId="Word.Document.8">
                  <p:embed/>
                  <p:pic>
                    <p:nvPicPr>
                      <p:cNvPr id="530438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D0C7C2E-D358-ACED-53AE-AD74DE9B6C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6172200" cy="277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4" name="Text Box 2">
            <a:extLst>
              <a:ext uri="{FF2B5EF4-FFF2-40B4-BE49-F238E27FC236}">
                <a16:creationId xmlns:a16="http://schemas.microsoft.com/office/drawing/2014/main" id="{34BC647F-A926-2A7E-D093-F470FD39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97463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2000">
                <a:solidFill>
                  <a:schemeClr val="tx2"/>
                </a:solidFill>
                <a:latin typeface="Times New Roman" panose="02020603050405020304" pitchFamily="18" charset="0"/>
              </a:rPr>
              <a:t>Entrada Neta u  =        Xi  Wiu</a:t>
            </a:r>
          </a:p>
        </p:txBody>
      </p:sp>
      <p:graphicFrame>
        <p:nvGraphicFramePr>
          <p:cNvPr id="530435" name="Object 3">
            <a:extLst>
              <a:ext uri="{FF2B5EF4-FFF2-40B4-BE49-F238E27FC236}">
                <a16:creationId xmlns:a16="http://schemas.microsoft.com/office/drawing/2014/main" id="{B84EE80A-1B58-740E-7F54-235DAA0BD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856163"/>
          <a:ext cx="568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cuación" r:id="rId5" imgW="291960" imgH="444240" progId="Equation.3">
                  <p:embed/>
                </p:oleObj>
              </mc:Choice>
              <mc:Fallback>
                <p:oleObj name="Ecuación" r:id="rId5" imgW="291960" imgH="444240" progId="Equation.3">
                  <p:embed/>
                  <p:pic>
                    <p:nvPicPr>
                      <p:cNvPr id="530435" name="Object 3">
                        <a:extLst>
                          <a:ext uri="{FF2B5EF4-FFF2-40B4-BE49-F238E27FC236}">
                            <a16:creationId xmlns:a16="http://schemas.microsoft.com/office/drawing/2014/main" id="{B84EE80A-1B58-740E-7F54-235DAA0BD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56163"/>
                        <a:ext cx="5683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0442" name="Group 10">
            <a:extLst>
              <a:ext uri="{FF2B5EF4-FFF2-40B4-BE49-F238E27FC236}">
                <a16:creationId xmlns:a16="http://schemas.microsoft.com/office/drawing/2014/main" id="{62EC95AC-862E-330A-8A95-CD5611900985}"/>
              </a:ext>
            </a:extLst>
          </p:cNvPr>
          <p:cNvGrpSpPr>
            <a:grpSpLocks/>
          </p:cNvGrpSpPr>
          <p:nvPr/>
        </p:nvGrpSpPr>
        <p:grpSpPr bwMode="auto">
          <a:xfrm>
            <a:off x="6256338" y="1268413"/>
            <a:ext cx="2419350" cy="863600"/>
            <a:chOff x="3216" y="3059"/>
            <a:chExt cx="1524" cy="544"/>
          </a:xfrm>
        </p:grpSpPr>
        <p:sp>
          <p:nvSpPr>
            <p:cNvPr id="530436" name="Text Box 4">
              <a:extLst>
                <a:ext uri="{FF2B5EF4-FFF2-40B4-BE49-F238E27FC236}">
                  <a16:creationId xmlns:a16="http://schemas.microsoft.com/office/drawing/2014/main" id="{D5E14977-DACB-82BC-1FEC-02D71521F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201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PE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y = </a:t>
              </a:r>
              <a:r>
                <a:rPr lang="es-ES" altLang="es-PE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r>
                <a:rPr lang="es-ES" altLang="es-PE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 (        Xi  Wiu  )</a:t>
              </a:r>
            </a:p>
          </p:txBody>
        </p:sp>
        <p:graphicFrame>
          <p:nvGraphicFramePr>
            <p:cNvPr id="530437" name="Object 5">
              <a:extLst>
                <a:ext uri="{FF2B5EF4-FFF2-40B4-BE49-F238E27FC236}">
                  <a16:creationId xmlns:a16="http://schemas.microsoft.com/office/drawing/2014/main" id="{0523AB17-68D7-8DC4-9750-9C2A678E19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2" y="3059"/>
            <a:ext cx="35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Ecuación" r:id="rId7" imgW="291960" imgH="444240" progId="Equation.3">
                    <p:embed/>
                  </p:oleObj>
                </mc:Choice>
                <mc:Fallback>
                  <p:oleObj name="Ecuación" r:id="rId7" imgW="291960" imgH="444240" progId="Equation.3">
                    <p:embed/>
                    <p:pic>
                      <p:nvPicPr>
                        <p:cNvPr id="530437" name="Object 5">
                          <a:extLst>
                            <a:ext uri="{FF2B5EF4-FFF2-40B4-BE49-F238E27FC236}">
                              <a16:creationId xmlns:a16="http://schemas.microsoft.com/office/drawing/2014/main" id="{0523AB17-68D7-8DC4-9750-9C2A678E19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059"/>
                          <a:ext cx="358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0439" name="Rectangle 7">
            <a:extLst>
              <a:ext uri="{FF2B5EF4-FFF2-40B4-BE49-F238E27FC236}">
                <a16:creationId xmlns:a16="http://schemas.microsoft.com/office/drawing/2014/main" id="{68F90D6F-847C-AA31-6CC8-D0FBC1C5A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538" y="196850"/>
            <a:ext cx="8642350" cy="6286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36000" tIns="39600" rIns="36000" bIns="39600">
            <a:normAutofit fontScale="90000"/>
          </a:bodyPr>
          <a:lstStyle/>
          <a:p>
            <a:r>
              <a:rPr lang="pt-BR" altLang="es-PE"/>
              <a:t>Elemento Procesador</a:t>
            </a:r>
          </a:p>
        </p:txBody>
      </p:sp>
      <p:sp>
        <p:nvSpPr>
          <p:cNvPr id="530440" name="Line 8">
            <a:extLst>
              <a:ext uri="{FF2B5EF4-FFF2-40B4-BE49-F238E27FC236}">
                <a16:creationId xmlns:a16="http://schemas.microsoft.com/office/drawing/2014/main" id="{B58982A4-724C-9F1E-47AD-44D21F96A4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3141663"/>
            <a:ext cx="215900" cy="194310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0441" name="Line 9">
            <a:extLst>
              <a:ext uri="{FF2B5EF4-FFF2-40B4-BE49-F238E27FC236}">
                <a16:creationId xmlns:a16="http://schemas.microsoft.com/office/drawing/2014/main" id="{32AEE331-A5A9-E4B5-062D-5D35C8278A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1916113"/>
            <a:ext cx="1871662" cy="649287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pic>
        <p:nvPicPr>
          <p:cNvPr id="530462" name="Picture 30">
            <a:extLst>
              <a:ext uri="{FF2B5EF4-FFF2-40B4-BE49-F238E27FC236}">
                <a16:creationId xmlns:a16="http://schemas.microsoft.com/office/drawing/2014/main" id="{00803ED0-F89F-D7DF-8CF9-5F87F1AB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076700"/>
            <a:ext cx="3889375" cy="239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623F9DEF-0186-24AE-0A8C-559C08414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5126"/>
            <a:ext cx="7829550" cy="615271"/>
          </a:xfrm>
        </p:spPr>
        <p:txBody>
          <a:bodyPr>
            <a:normAutofit fontScale="90000"/>
          </a:bodyPr>
          <a:lstStyle/>
          <a:p>
            <a:r>
              <a:rPr lang="pt-BR" altLang="es-PE" dirty="0"/>
              <a:t>Valores de entrada / </a:t>
            </a:r>
            <a:r>
              <a:rPr lang="pt-BR" altLang="es-PE" dirty="0" err="1"/>
              <a:t>salida</a:t>
            </a:r>
            <a:endParaRPr lang="pt-BR" altLang="es-PE" dirty="0"/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D282E6A2-CE59-5BE2-379C-BA059CEFA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7" y="1273630"/>
            <a:ext cx="8620125" cy="25876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t-BR" altLang="es-PE" dirty="0" err="1">
                <a:solidFill>
                  <a:schemeClr val="tx2"/>
                </a:solidFill>
              </a:rPr>
              <a:t>Las</a:t>
            </a:r>
            <a:r>
              <a:rPr lang="pt-BR" altLang="es-PE" dirty="0">
                <a:solidFill>
                  <a:schemeClr val="tx2"/>
                </a:solidFill>
              </a:rPr>
              <a:t> </a:t>
            </a:r>
            <a:r>
              <a:rPr lang="pt-BR" altLang="es-PE" dirty="0" err="1">
                <a:solidFill>
                  <a:schemeClr val="tx2"/>
                </a:solidFill>
              </a:rPr>
              <a:t>señales</a:t>
            </a:r>
            <a:r>
              <a:rPr lang="pt-BR" altLang="es-PE" dirty="0">
                <a:solidFill>
                  <a:schemeClr val="tx2"/>
                </a:solidFill>
              </a:rPr>
              <a:t> de e/s  de una RNA </a:t>
            </a:r>
            <a:r>
              <a:rPr lang="pt-BR" altLang="es-PE" dirty="0" err="1">
                <a:solidFill>
                  <a:schemeClr val="tx2"/>
                </a:solidFill>
              </a:rPr>
              <a:t>son</a:t>
            </a:r>
            <a:r>
              <a:rPr lang="pt-BR" altLang="es-PE" dirty="0">
                <a:solidFill>
                  <a:schemeClr val="tx2"/>
                </a:solidFill>
              </a:rPr>
              <a:t>  </a:t>
            </a:r>
            <a:r>
              <a:rPr lang="pt-BR" altLang="es-PE" dirty="0" err="1">
                <a:solidFill>
                  <a:schemeClr val="tx2"/>
                </a:solidFill>
              </a:rPr>
              <a:t>generalmente</a:t>
            </a:r>
            <a:r>
              <a:rPr lang="pt-BR" altLang="es-PE" dirty="0">
                <a:solidFill>
                  <a:schemeClr val="tx2"/>
                </a:solidFill>
              </a:rPr>
              <a:t> números </a:t>
            </a:r>
            <a:r>
              <a:rPr lang="pt-BR" altLang="es-PE" dirty="0" err="1">
                <a:solidFill>
                  <a:schemeClr val="tx2"/>
                </a:solidFill>
              </a:rPr>
              <a:t>reales</a:t>
            </a:r>
            <a:endParaRPr lang="pt-BR" altLang="es-PE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pt-BR" altLang="es-PE" dirty="0" err="1">
                <a:solidFill>
                  <a:schemeClr val="tx2"/>
                </a:solidFill>
              </a:rPr>
              <a:t>Estos</a:t>
            </a:r>
            <a:r>
              <a:rPr lang="pt-BR" altLang="es-PE" dirty="0">
                <a:solidFill>
                  <a:schemeClr val="tx2"/>
                </a:solidFill>
              </a:rPr>
              <a:t> números </a:t>
            </a:r>
            <a:r>
              <a:rPr lang="pt-BR" altLang="es-PE" dirty="0" err="1">
                <a:solidFill>
                  <a:schemeClr val="tx2"/>
                </a:solidFill>
              </a:rPr>
              <a:t>deben</a:t>
            </a:r>
            <a:r>
              <a:rPr lang="pt-BR" altLang="es-PE" dirty="0">
                <a:solidFill>
                  <a:schemeClr val="tx2"/>
                </a:solidFill>
              </a:rPr>
              <a:t> </a:t>
            </a:r>
            <a:r>
              <a:rPr lang="pt-BR" altLang="es-PE" dirty="0" err="1">
                <a:solidFill>
                  <a:schemeClr val="tx2"/>
                </a:solidFill>
              </a:rPr>
              <a:t>encontrarse</a:t>
            </a:r>
            <a:r>
              <a:rPr lang="pt-BR" altLang="es-PE" dirty="0">
                <a:solidFill>
                  <a:schemeClr val="tx2"/>
                </a:solidFill>
              </a:rPr>
              <a:t> dentro de </a:t>
            </a:r>
            <a:r>
              <a:rPr lang="pt-BR" altLang="es-PE" dirty="0" err="1">
                <a:solidFill>
                  <a:schemeClr val="tx2"/>
                </a:solidFill>
              </a:rPr>
              <a:t>un</a:t>
            </a:r>
            <a:r>
              <a:rPr lang="pt-BR" altLang="es-PE" dirty="0">
                <a:solidFill>
                  <a:schemeClr val="tx2"/>
                </a:solidFill>
              </a:rPr>
              <a:t> intervalo</a:t>
            </a:r>
          </a:p>
          <a:p>
            <a:pPr lvl="2" algn="just">
              <a:lnSpc>
                <a:spcPct val="90000"/>
              </a:lnSpc>
            </a:pPr>
            <a:r>
              <a:rPr lang="pt-BR" altLang="es-PE" sz="2400" dirty="0" err="1">
                <a:solidFill>
                  <a:schemeClr val="tx2"/>
                </a:solidFill>
              </a:rPr>
              <a:t>típicamente</a:t>
            </a:r>
            <a:r>
              <a:rPr lang="pt-BR" altLang="es-PE" sz="2400" dirty="0">
                <a:solidFill>
                  <a:schemeClr val="tx2"/>
                </a:solidFill>
              </a:rPr>
              <a:t> entre [0,1] o [–1,1]</a:t>
            </a:r>
          </a:p>
          <a:p>
            <a:pPr algn="just">
              <a:lnSpc>
                <a:spcPct val="90000"/>
              </a:lnSpc>
            </a:pPr>
            <a:r>
              <a:rPr lang="pt-BR" altLang="es-PE" dirty="0">
                <a:solidFill>
                  <a:schemeClr val="tx2"/>
                </a:solidFill>
              </a:rPr>
              <a:t>Técnica de </a:t>
            </a:r>
            <a:r>
              <a:rPr lang="pt-BR" altLang="es-PE" dirty="0" err="1">
                <a:solidFill>
                  <a:schemeClr val="tx2"/>
                </a:solidFill>
              </a:rPr>
              <a:t>codificación</a:t>
            </a:r>
            <a:r>
              <a:rPr lang="pt-BR" altLang="es-PE" dirty="0">
                <a:solidFill>
                  <a:schemeClr val="tx2"/>
                </a:solidFill>
              </a:rPr>
              <a:t> mas simples es </a:t>
            </a:r>
            <a:r>
              <a:rPr lang="pt-BR" altLang="es-PE" dirty="0" err="1">
                <a:solidFill>
                  <a:schemeClr val="tx2"/>
                </a:solidFill>
              </a:rPr>
              <a:t>la</a:t>
            </a:r>
            <a:r>
              <a:rPr lang="pt-BR" altLang="es-PE" dirty="0">
                <a:solidFill>
                  <a:schemeClr val="tx2"/>
                </a:solidFill>
              </a:rPr>
              <a:t> binaria</a:t>
            </a:r>
          </a:p>
        </p:txBody>
      </p:sp>
      <p:grpSp>
        <p:nvGrpSpPr>
          <p:cNvPr id="532505" name="Group 25">
            <a:extLst>
              <a:ext uri="{FF2B5EF4-FFF2-40B4-BE49-F238E27FC236}">
                <a16:creationId xmlns:a16="http://schemas.microsoft.com/office/drawing/2014/main" id="{A64CC224-6CDF-A130-215A-84B7A3B475F2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4014788"/>
            <a:ext cx="7153275" cy="1790700"/>
            <a:chOff x="656" y="2756"/>
            <a:chExt cx="4506" cy="1128"/>
          </a:xfrm>
        </p:grpSpPr>
        <p:grpSp>
          <p:nvGrpSpPr>
            <p:cNvPr id="532484" name="Group 4">
              <a:extLst>
                <a:ext uri="{FF2B5EF4-FFF2-40B4-BE49-F238E27FC236}">
                  <a16:creationId xmlns:a16="http://schemas.microsoft.com/office/drawing/2014/main" id="{2FD71D04-D34F-4633-0CE1-E5D42240E6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" y="2844"/>
              <a:ext cx="1769" cy="952"/>
              <a:chOff x="2018" y="2069"/>
              <a:chExt cx="1769" cy="952"/>
            </a:xfrm>
          </p:grpSpPr>
          <p:grpSp>
            <p:nvGrpSpPr>
              <p:cNvPr id="532485" name="Group 5">
                <a:extLst>
                  <a:ext uri="{FF2B5EF4-FFF2-40B4-BE49-F238E27FC236}">
                    <a16:creationId xmlns:a16="http://schemas.microsoft.com/office/drawing/2014/main" id="{8A524225-3224-3733-6C96-5C925AD5D3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2069"/>
                <a:ext cx="227" cy="952"/>
                <a:chOff x="1565" y="2614"/>
                <a:chExt cx="227" cy="952"/>
              </a:xfrm>
            </p:grpSpPr>
            <p:sp>
              <p:nvSpPr>
                <p:cNvPr id="532486" name="Oval 6">
                  <a:extLst>
                    <a:ext uri="{FF2B5EF4-FFF2-40B4-BE49-F238E27FC236}">
                      <a16:creationId xmlns:a16="http://schemas.microsoft.com/office/drawing/2014/main" id="{42F9CBFF-2EE2-F982-215A-EF604F1DB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614"/>
                  <a:ext cx="227" cy="227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532487" name="Oval 7">
                  <a:extLst>
                    <a:ext uri="{FF2B5EF4-FFF2-40B4-BE49-F238E27FC236}">
                      <a16:creationId xmlns:a16="http://schemas.microsoft.com/office/drawing/2014/main" id="{43C39758-F289-C447-DF83-8B9BC18ED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976"/>
                  <a:ext cx="227" cy="227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532488" name="Oval 8">
                  <a:extLst>
                    <a:ext uri="{FF2B5EF4-FFF2-40B4-BE49-F238E27FC236}">
                      <a16:creationId xmlns:a16="http://schemas.microsoft.com/office/drawing/2014/main" id="{1353B68E-9B81-B6C4-6E4D-304C6595B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3339"/>
                  <a:ext cx="227" cy="227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532489" name="Group 9">
                <a:extLst>
                  <a:ext uri="{FF2B5EF4-FFF2-40B4-BE49-F238E27FC236}">
                    <a16:creationId xmlns:a16="http://schemas.microsoft.com/office/drawing/2014/main" id="{7173CD98-FC2A-042F-2DF6-B83622358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8" y="2250"/>
                <a:ext cx="227" cy="590"/>
                <a:chOff x="2335" y="2840"/>
                <a:chExt cx="227" cy="590"/>
              </a:xfrm>
            </p:grpSpPr>
            <p:sp>
              <p:nvSpPr>
                <p:cNvPr id="532490" name="Oval 10">
                  <a:extLst>
                    <a:ext uri="{FF2B5EF4-FFF2-40B4-BE49-F238E27FC236}">
                      <a16:creationId xmlns:a16="http://schemas.microsoft.com/office/drawing/2014/main" id="{F192342D-EA3E-A778-ABD7-DE48A695C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5" y="2840"/>
                  <a:ext cx="227" cy="22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532491" name="Oval 11">
                  <a:extLst>
                    <a:ext uri="{FF2B5EF4-FFF2-40B4-BE49-F238E27FC236}">
                      <a16:creationId xmlns:a16="http://schemas.microsoft.com/office/drawing/2014/main" id="{C0C5FC3B-C51A-2A51-3F54-9E3107FB2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5" y="3203"/>
                  <a:ext cx="227" cy="22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532492" name="Oval 12">
                <a:extLst>
                  <a:ext uri="{FF2B5EF4-FFF2-40B4-BE49-F238E27FC236}">
                    <a16:creationId xmlns:a16="http://schemas.microsoft.com/office/drawing/2014/main" id="{9F9FC17A-6BC0-B476-0DA7-B7415FD48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432"/>
                <a:ext cx="227" cy="227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cxnSp>
            <p:nvCxnSpPr>
              <p:cNvPr id="532493" name="AutoShape 13">
                <a:extLst>
                  <a:ext uri="{FF2B5EF4-FFF2-40B4-BE49-F238E27FC236}">
                    <a16:creationId xmlns:a16="http://schemas.microsoft.com/office/drawing/2014/main" id="{FE6888FF-25AE-2727-8C82-7D9AD55DDC28}"/>
                  </a:ext>
                </a:extLst>
              </p:cNvPr>
              <p:cNvCxnSpPr>
                <a:cxnSpLocks noChangeShapeType="1"/>
                <a:stCxn id="532486" idx="6"/>
                <a:endCxn id="532490" idx="2"/>
              </p:cNvCxnSpPr>
              <p:nvPr/>
            </p:nvCxnSpPr>
            <p:spPr bwMode="auto">
              <a:xfrm>
                <a:off x="2245" y="2183"/>
                <a:ext cx="543" cy="1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494" name="AutoShape 14">
                <a:extLst>
                  <a:ext uri="{FF2B5EF4-FFF2-40B4-BE49-F238E27FC236}">
                    <a16:creationId xmlns:a16="http://schemas.microsoft.com/office/drawing/2014/main" id="{AEF674EA-7B8F-8695-D288-8964901080AB}"/>
                  </a:ext>
                </a:extLst>
              </p:cNvPr>
              <p:cNvCxnSpPr>
                <a:cxnSpLocks noChangeShapeType="1"/>
                <a:stCxn id="532487" idx="6"/>
                <a:endCxn id="532490" idx="2"/>
              </p:cNvCxnSpPr>
              <p:nvPr/>
            </p:nvCxnSpPr>
            <p:spPr bwMode="auto">
              <a:xfrm flipV="1">
                <a:off x="2245" y="2364"/>
                <a:ext cx="543" cy="1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495" name="AutoShape 15">
                <a:extLst>
                  <a:ext uri="{FF2B5EF4-FFF2-40B4-BE49-F238E27FC236}">
                    <a16:creationId xmlns:a16="http://schemas.microsoft.com/office/drawing/2014/main" id="{E4D00878-CE1E-F1E7-2819-883E74EC9C87}"/>
                  </a:ext>
                </a:extLst>
              </p:cNvPr>
              <p:cNvCxnSpPr>
                <a:cxnSpLocks noChangeShapeType="1"/>
                <a:stCxn id="532486" idx="6"/>
                <a:endCxn id="532491" idx="2"/>
              </p:cNvCxnSpPr>
              <p:nvPr/>
            </p:nvCxnSpPr>
            <p:spPr bwMode="auto">
              <a:xfrm>
                <a:off x="2245" y="2183"/>
                <a:ext cx="543" cy="5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496" name="AutoShape 16">
                <a:extLst>
                  <a:ext uri="{FF2B5EF4-FFF2-40B4-BE49-F238E27FC236}">
                    <a16:creationId xmlns:a16="http://schemas.microsoft.com/office/drawing/2014/main" id="{83BF5012-2D33-CF25-047E-DD90EF18AB64}"/>
                  </a:ext>
                </a:extLst>
              </p:cNvPr>
              <p:cNvCxnSpPr>
                <a:cxnSpLocks noChangeShapeType="1"/>
                <a:stCxn id="532487" idx="6"/>
                <a:endCxn id="532491" idx="2"/>
              </p:cNvCxnSpPr>
              <p:nvPr/>
            </p:nvCxnSpPr>
            <p:spPr bwMode="auto">
              <a:xfrm>
                <a:off x="2245" y="2545"/>
                <a:ext cx="543" cy="1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497" name="AutoShape 17">
                <a:extLst>
                  <a:ext uri="{FF2B5EF4-FFF2-40B4-BE49-F238E27FC236}">
                    <a16:creationId xmlns:a16="http://schemas.microsoft.com/office/drawing/2014/main" id="{135A42DE-4170-310F-4C47-B20F6BB8E889}"/>
                  </a:ext>
                </a:extLst>
              </p:cNvPr>
              <p:cNvCxnSpPr>
                <a:cxnSpLocks noChangeShapeType="1"/>
                <a:stCxn id="532488" idx="6"/>
                <a:endCxn id="532490" idx="2"/>
              </p:cNvCxnSpPr>
              <p:nvPr/>
            </p:nvCxnSpPr>
            <p:spPr bwMode="auto">
              <a:xfrm flipV="1">
                <a:off x="2245" y="2364"/>
                <a:ext cx="543" cy="5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498" name="AutoShape 18">
                <a:extLst>
                  <a:ext uri="{FF2B5EF4-FFF2-40B4-BE49-F238E27FC236}">
                    <a16:creationId xmlns:a16="http://schemas.microsoft.com/office/drawing/2014/main" id="{022FD034-F0C3-9FC2-0711-DA44D2AD254F}"/>
                  </a:ext>
                </a:extLst>
              </p:cNvPr>
              <p:cNvCxnSpPr>
                <a:cxnSpLocks noChangeShapeType="1"/>
                <a:stCxn id="532488" idx="6"/>
                <a:endCxn id="532491" idx="2"/>
              </p:cNvCxnSpPr>
              <p:nvPr/>
            </p:nvCxnSpPr>
            <p:spPr bwMode="auto">
              <a:xfrm flipV="1">
                <a:off x="2245" y="2727"/>
                <a:ext cx="543" cy="1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499" name="AutoShape 19">
                <a:extLst>
                  <a:ext uri="{FF2B5EF4-FFF2-40B4-BE49-F238E27FC236}">
                    <a16:creationId xmlns:a16="http://schemas.microsoft.com/office/drawing/2014/main" id="{6EBC99FD-2C56-1D4D-FA03-FB82381CA008}"/>
                  </a:ext>
                </a:extLst>
              </p:cNvPr>
              <p:cNvCxnSpPr>
                <a:cxnSpLocks noChangeShapeType="1"/>
                <a:stCxn id="532490" idx="6"/>
                <a:endCxn id="532492" idx="2"/>
              </p:cNvCxnSpPr>
              <p:nvPr/>
            </p:nvCxnSpPr>
            <p:spPr bwMode="auto">
              <a:xfrm>
                <a:off x="3015" y="2364"/>
                <a:ext cx="545" cy="1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500" name="AutoShape 20">
                <a:extLst>
                  <a:ext uri="{FF2B5EF4-FFF2-40B4-BE49-F238E27FC236}">
                    <a16:creationId xmlns:a16="http://schemas.microsoft.com/office/drawing/2014/main" id="{8AAFA9B8-A667-81CC-39E2-81DB0ADAED23}"/>
                  </a:ext>
                </a:extLst>
              </p:cNvPr>
              <p:cNvCxnSpPr>
                <a:cxnSpLocks noChangeShapeType="1"/>
                <a:stCxn id="532491" idx="6"/>
                <a:endCxn id="532492" idx="2"/>
              </p:cNvCxnSpPr>
              <p:nvPr/>
            </p:nvCxnSpPr>
            <p:spPr bwMode="auto">
              <a:xfrm flipV="1">
                <a:off x="3015" y="2546"/>
                <a:ext cx="545" cy="1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2503" name="AutoShape 23">
              <a:extLst>
                <a:ext uri="{FF2B5EF4-FFF2-40B4-BE49-F238E27FC236}">
                  <a16:creationId xmlns:a16="http://schemas.microsoft.com/office/drawing/2014/main" id="{AF5F418D-4A71-A459-1799-D742975C5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756"/>
              <a:ext cx="1278" cy="112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spcBef>
                  <a:spcPct val="100000"/>
                </a:spcBef>
              </a:pPr>
              <a:r>
                <a:rPr lang="es-ES" altLang="es-PE" sz="200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2 5 9 3 0 5</a:t>
              </a:r>
            </a:p>
            <a:p>
              <a:pPr algn="just">
                <a:spcBef>
                  <a:spcPct val="100000"/>
                </a:spcBef>
              </a:pPr>
              <a:r>
                <a:rPr lang="es-ES" altLang="es-PE" sz="200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6 2 1 3 5 4</a:t>
              </a:r>
            </a:p>
            <a:p>
              <a:pPr algn="just">
                <a:spcBef>
                  <a:spcPct val="100000"/>
                </a:spcBef>
              </a:pPr>
              <a:r>
                <a:rPr lang="es-ES" altLang="es-PE" sz="200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3 4 5 7 3 1</a:t>
              </a:r>
            </a:p>
          </p:txBody>
        </p:sp>
        <p:sp>
          <p:nvSpPr>
            <p:cNvPr id="532504" name="AutoShape 24">
              <a:extLst>
                <a:ext uri="{FF2B5EF4-FFF2-40B4-BE49-F238E27FC236}">
                  <a16:creationId xmlns:a16="http://schemas.microsoft.com/office/drawing/2014/main" id="{1D7EDEFA-7B6A-50E2-48AB-11713B161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181"/>
              <a:ext cx="1202" cy="27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60000"/>
                </a:spcBef>
              </a:pPr>
              <a:r>
                <a:rPr lang="es-ES" altLang="es-PE" sz="200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5 5 2 3 1 4</a:t>
              </a:r>
              <a:endParaRPr lang="es-ES" altLang="es-PE" sz="2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C3CAE19A-D47D-F1F4-58C5-10F96472E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s-PE" dirty="0"/>
              <a:t>Conexiones 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48ED6354-3757-8FFC-F787-531FE5A14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es-PE">
                <a:solidFill>
                  <a:schemeClr val="tx2"/>
                </a:solidFill>
              </a:rPr>
              <a:t>Semejantes a la sinapsis.</a:t>
            </a:r>
          </a:p>
          <a:p>
            <a:endParaRPr lang="pt-BR" altLang="es-PE">
              <a:solidFill>
                <a:schemeClr val="tx2"/>
              </a:solidFill>
            </a:endParaRPr>
          </a:p>
          <a:p>
            <a:r>
              <a:rPr lang="pt-BR" altLang="es-PE">
                <a:solidFill>
                  <a:schemeClr val="tx2"/>
                </a:solidFill>
              </a:rPr>
              <a:t>Las unidades son conectadas a través de conexiones</a:t>
            </a:r>
          </a:p>
          <a:p>
            <a:endParaRPr lang="pt-BR" altLang="es-PE">
              <a:solidFill>
                <a:schemeClr val="tx2"/>
              </a:solidFill>
            </a:endParaRPr>
          </a:p>
          <a:p>
            <a:r>
              <a:rPr lang="pt-BR" altLang="es-PE">
                <a:solidFill>
                  <a:schemeClr val="tx2"/>
                </a:solidFill>
              </a:rPr>
              <a:t>Codifican el conocimiento de la red</a:t>
            </a:r>
          </a:p>
          <a:p>
            <a:pPr lvl="1"/>
            <a:r>
              <a:rPr lang="pt-BR" altLang="es-PE" sz="2400">
                <a:solidFill>
                  <a:schemeClr val="tx2"/>
                </a:solidFill>
              </a:rPr>
              <a:t>conexiones poseen valores asociados (pesos)</a:t>
            </a:r>
          </a:p>
          <a:p>
            <a:endParaRPr lang="pt-BR" altLang="es-PE">
              <a:solidFill>
                <a:schemeClr val="tx2"/>
              </a:solidFill>
            </a:endParaRPr>
          </a:p>
          <a:p>
            <a:r>
              <a:rPr lang="pt-BR" altLang="es-PE">
                <a:solidFill>
                  <a:schemeClr val="tx2"/>
                </a:solidFill>
              </a:rPr>
              <a:t>Tipos de conexiones</a:t>
            </a:r>
          </a:p>
          <a:p>
            <a:pPr lvl="1"/>
            <a:r>
              <a:rPr lang="pt-BR" altLang="es-PE" sz="2400">
                <a:solidFill>
                  <a:schemeClr val="tx2"/>
                </a:solidFill>
              </a:rPr>
              <a:t>excitatorias   w</a:t>
            </a:r>
            <a:r>
              <a:rPr lang="pt-BR" altLang="es-PE" sz="2400" baseline="-25000">
                <a:solidFill>
                  <a:schemeClr val="tx2"/>
                </a:solidFill>
              </a:rPr>
              <a:t>ij</a:t>
            </a:r>
            <a:r>
              <a:rPr lang="pt-BR" altLang="es-PE" sz="2400">
                <a:solidFill>
                  <a:schemeClr val="tx2"/>
                </a:solidFill>
              </a:rPr>
              <a:t> &gt; 0</a:t>
            </a:r>
          </a:p>
          <a:p>
            <a:pPr lvl="1"/>
            <a:r>
              <a:rPr lang="pt-BR" altLang="es-PE" sz="2400">
                <a:solidFill>
                  <a:schemeClr val="tx2"/>
                </a:solidFill>
              </a:rPr>
              <a:t>inhibitorias    w</a:t>
            </a:r>
            <a:r>
              <a:rPr lang="pt-BR" altLang="es-PE" sz="2400" baseline="-25000">
                <a:solidFill>
                  <a:schemeClr val="tx2"/>
                </a:solidFill>
              </a:rPr>
              <a:t>ij</a:t>
            </a:r>
            <a:r>
              <a:rPr lang="pt-BR" altLang="es-PE" sz="2400">
                <a:solidFill>
                  <a:schemeClr val="tx2"/>
                </a:solidFill>
              </a:rPr>
              <a:t> &lt; 0</a:t>
            </a:r>
          </a:p>
          <a:p>
            <a:pPr lvl="1"/>
            <a:r>
              <a:rPr lang="pt-BR" altLang="es-PE" sz="2400">
                <a:solidFill>
                  <a:schemeClr val="tx2"/>
                </a:solidFill>
              </a:rPr>
              <a:t>inexistentes   w</a:t>
            </a:r>
            <a:r>
              <a:rPr lang="pt-BR" altLang="es-PE" sz="2400" baseline="-25000">
                <a:solidFill>
                  <a:schemeClr val="tx2"/>
                </a:solidFill>
              </a:rPr>
              <a:t>ij</a:t>
            </a:r>
            <a:r>
              <a:rPr lang="pt-BR" altLang="es-PE" sz="2400">
                <a:solidFill>
                  <a:schemeClr val="tx2"/>
                </a:solidFill>
              </a:rPr>
              <a:t> = 0</a:t>
            </a:r>
          </a:p>
        </p:txBody>
      </p:sp>
      <p:grpSp>
        <p:nvGrpSpPr>
          <p:cNvPr id="533509" name="Group 5">
            <a:extLst>
              <a:ext uri="{FF2B5EF4-FFF2-40B4-BE49-F238E27FC236}">
                <a16:creationId xmlns:a16="http://schemas.microsoft.com/office/drawing/2014/main" id="{B3F434F7-C3B9-E2E4-25EF-5BA6AC11BBB7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4508500"/>
            <a:ext cx="360363" cy="1511300"/>
            <a:chOff x="1565" y="2614"/>
            <a:chExt cx="227" cy="952"/>
          </a:xfrm>
        </p:grpSpPr>
        <p:sp>
          <p:nvSpPr>
            <p:cNvPr id="533510" name="Oval 6">
              <a:extLst>
                <a:ext uri="{FF2B5EF4-FFF2-40B4-BE49-F238E27FC236}">
                  <a16:creationId xmlns:a16="http://schemas.microsoft.com/office/drawing/2014/main" id="{0F5295EE-E9AF-8260-FDAE-2DD9673C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614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3511" name="Oval 7">
              <a:extLst>
                <a:ext uri="{FF2B5EF4-FFF2-40B4-BE49-F238E27FC236}">
                  <a16:creationId xmlns:a16="http://schemas.microsoft.com/office/drawing/2014/main" id="{58287450-E153-502A-CD5D-2B79905D8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976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3512" name="Oval 8">
              <a:extLst>
                <a:ext uri="{FF2B5EF4-FFF2-40B4-BE49-F238E27FC236}">
                  <a16:creationId xmlns:a16="http://schemas.microsoft.com/office/drawing/2014/main" id="{0C27DE70-E9F6-8323-9894-1721A8E69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339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533513" name="Group 9">
            <a:extLst>
              <a:ext uri="{FF2B5EF4-FFF2-40B4-BE49-F238E27FC236}">
                <a16:creationId xmlns:a16="http://schemas.microsoft.com/office/drawing/2014/main" id="{B0B777DC-050E-478E-9968-11A457CFB74E}"/>
              </a:ext>
            </a:extLst>
          </p:cNvPr>
          <p:cNvGrpSpPr>
            <a:grpSpLocks/>
          </p:cNvGrpSpPr>
          <p:nvPr/>
        </p:nvGrpSpPr>
        <p:grpSpPr bwMode="auto">
          <a:xfrm>
            <a:off x="6946900" y="4795838"/>
            <a:ext cx="360363" cy="936625"/>
            <a:chOff x="2335" y="2840"/>
            <a:chExt cx="227" cy="590"/>
          </a:xfrm>
        </p:grpSpPr>
        <p:sp>
          <p:nvSpPr>
            <p:cNvPr id="533514" name="Oval 10">
              <a:extLst>
                <a:ext uri="{FF2B5EF4-FFF2-40B4-BE49-F238E27FC236}">
                  <a16:creationId xmlns:a16="http://schemas.microsoft.com/office/drawing/2014/main" id="{2000037B-C834-19E2-990D-BCA1804ED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840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3515" name="Oval 11">
              <a:extLst>
                <a:ext uri="{FF2B5EF4-FFF2-40B4-BE49-F238E27FC236}">
                  <a16:creationId xmlns:a16="http://schemas.microsoft.com/office/drawing/2014/main" id="{F950D6D8-B403-108A-0AA1-E9F31168B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320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533516" name="Oval 12">
            <a:extLst>
              <a:ext uri="{FF2B5EF4-FFF2-40B4-BE49-F238E27FC236}">
                <a16:creationId xmlns:a16="http://schemas.microsoft.com/office/drawing/2014/main" id="{7AD1DE2B-4CCE-7B52-73C4-65397945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5084763"/>
            <a:ext cx="360363" cy="3603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cxnSp>
        <p:nvCxnSpPr>
          <p:cNvPr id="533517" name="AutoShape 13">
            <a:extLst>
              <a:ext uri="{FF2B5EF4-FFF2-40B4-BE49-F238E27FC236}">
                <a16:creationId xmlns:a16="http://schemas.microsoft.com/office/drawing/2014/main" id="{E8C57AF9-DFC9-D7DE-625A-279D81252500}"/>
              </a:ext>
            </a:extLst>
          </p:cNvPr>
          <p:cNvCxnSpPr>
            <a:cxnSpLocks noChangeShapeType="1"/>
            <a:stCxn id="533510" idx="6"/>
            <a:endCxn id="533514" idx="2"/>
          </p:cNvCxnSpPr>
          <p:nvPr/>
        </p:nvCxnSpPr>
        <p:spPr bwMode="auto">
          <a:xfrm>
            <a:off x="6084888" y="4689475"/>
            <a:ext cx="862012" cy="28733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18" name="AutoShape 14">
            <a:extLst>
              <a:ext uri="{FF2B5EF4-FFF2-40B4-BE49-F238E27FC236}">
                <a16:creationId xmlns:a16="http://schemas.microsoft.com/office/drawing/2014/main" id="{D36AD176-66E1-C020-91D1-23B7C1D222B9}"/>
              </a:ext>
            </a:extLst>
          </p:cNvPr>
          <p:cNvCxnSpPr>
            <a:cxnSpLocks noChangeShapeType="1"/>
            <a:stCxn id="533511" idx="6"/>
            <a:endCxn id="533514" idx="2"/>
          </p:cNvCxnSpPr>
          <p:nvPr/>
        </p:nvCxnSpPr>
        <p:spPr bwMode="auto">
          <a:xfrm flipV="1">
            <a:off x="6084888" y="4976813"/>
            <a:ext cx="862012" cy="28733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19" name="AutoShape 15">
            <a:extLst>
              <a:ext uri="{FF2B5EF4-FFF2-40B4-BE49-F238E27FC236}">
                <a16:creationId xmlns:a16="http://schemas.microsoft.com/office/drawing/2014/main" id="{CD25ADA8-2162-5EEC-9645-2F122B0979B5}"/>
              </a:ext>
            </a:extLst>
          </p:cNvPr>
          <p:cNvCxnSpPr>
            <a:cxnSpLocks noChangeShapeType="1"/>
            <a:stCxn id="533510" idx="6"/>
            <a:endCxn id="533515" idx="2"/>
          </p:cNvCxnSpPr>
          <p:nvPr/>
        </p:nvCxnSpPr>
        <p:spPr bwMode="auto">
          <a:xfrm>
            <a:off x="6084888" y="4689475"/>
            <a:ext cx="862012" cy="863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20" name="AutoShape 16">
            <a:extLst>
              <a:ext uri="{FF2B5EF4-FFF2-40B4-BE49-F238E27FC236}">
                <a16:creationId xmlns:a16="http://schemas.microsoft.com/office/drawing/2014/main" id="{A8BFE696-1269-6074-E799-C0CDBA1FBEC4}"/>
              </a:ext>
            </a:extLst>
          </p:cNvPr>
          <p:cNvCxnSpPr>
            <a:cxnSpLocks noChangeShapeType="1"/>
            <a:stCxn id="533511" idx="6"/>
            <a:endCxn id="533515" idx="2"/>
          </p:cNvCxnSpPr>
          <p:nvPr/>
        </p:nvCxnSpPr>
        <p:spPr bwMode="auto">
          <a:xfrm>
            <a:off x="6084888" y="5264150"/>
            <a:ext cx="862012" cy="2889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21" name="AutoShape 17">
            <a:extLst>
              <a:ext uri="{FF2B5EF4-FFF2-40B4-BE49-F238E27FC236}">
                <a16:creationId xmlns:a16="http://schemas.microsoft.com/office/drawing/2014/main" id="{E045E5EE-0456-417D-BED5-F6A14C865397}"/>
              </a:ext>
            </a:extLst>
          </p:cNvPr>
          <p:cNvCxnSpPr>
            <a:cxnSpLocks noChangeShapeType="1"/>
            <a:stCxn id="533512" idx="6"/>
            <a:endCxn id="533514" idx="2"/>
          </p:cNvCxnSpPr>
          <p:nvPr/>
        </p:nvCxnSpPr>
        <p:spPr bwMode="auto">
          <a:xfrm flipV="1">
            <a:off x="6084888" y="4976813"/>
            <a:ext cx="862012" cy="863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22" name="AutoShape 18">
            <a:extLst>
              <a:ext uri="{FF2B5EF4-FFF2-40B4-BE49-F238E27FC236}">
                <a16:creationId xmlns:a16="http://schemas.microsoft.com/office/drawing/2014/main" id="{FB97F869-5209-014E-308C-0D00D7B0F12C}"/>
              </a:ext>
            </a:extLst>
          </p:cNvPr>
          <p:cNvCxnSpPr>
            <a:cxnSpLocks noChangeShapeType="1"/>
            <a:stCxn id="533512" idx="6"/>
            <a:endCxn id="533515" idx="2"/>
          </p:cNvCxnSpPr>
          <p:nvPr/>
        </p:nvCxnSpPr>
        <p:spPr bwMode="auto">
          <a:xfrm flipV="1">
            <a:off x="6084888" y="5553075"/>
            <a:ext cx="862012" cy="28733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23" name="AutoShape 19">
            <a:extLst>
              <a:ext uri="{FF2B5EF4-FFF2-40B4-BE49-F238E27FC236}">
                <a16:creationId xmlns:a16="http://schemas.microsoft.com/office/drawing/2014/main" id="{9D586E43-D23A-B169-B94A-2BA5E82BC745}"/>
              </a:ext>
            </a:extLst>
          </p:cNvPr>
          <p:cNvCxnSpPr>
            <a:cxnSpLocks noChangeShapeType="1"/>
            <a:stCxn id="533514" idx="6"/>
            <a:endCxn id="533516" idx="2"/>
          </p:cNvCxnSpPr>
          <p:nvPr/>
        </p:nvCxnSpPr>
        <p:spPr bwMode="auto">
          <a:xfrm>
            <a:off x="7307263" y="4976813"/>
            <a:ext cx="865187" cy="2889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24" name="AutoShape 20">
            <a:extLst>
              <a:ext uri="{FF2B5EF4-FFF2-40B4-BE49-F238E27FC236}">
                <a16:creationId xmlns:a16="http://schemas.microsoft.com/office/drawing/2014/main" id="{4DB1CF86-DBDE-2F31-970F-5CC85099411F}"/>
              </a:ext>
            </a:extLst>
          </p:cNvPr>
          <p:cNvCxnSpPr>
            <a:cxnSpLocks noChangeShapeType="1"/>
            <a:stCxn id="533515" idx="6"/>
            <a:endCxn id="533516" idx="2"/>
          </p:cNvCxnSpPr>
          <p:nvPr/>
        </p:nvCxnSpPr>
        <p:spPr bwMode="auto">
          <a:xfrm flipV="1">
            <a:off x="7307263" y="5265738"/>
            <a:ext cx="865187" cy="28733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26" name="Rectangle 22">
            <a:extLst>
              <a:ext uri="{FF2B5EF4-FFF2-40B4-BE49-F238E27FC236}">
                <a16:creationId xmlns:a16="http://schemas.microsoft.com/office/drawing/2014/main" id="{472E5DEC-3F6B-7682-E056-42B46BA8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989388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s-PE" sz="2800">
                <a:solidFill>
                  <a:schemeClr val="tx2"/>
                </a:solidFill>
              </a:rPr>
              <a:t>wij</a:t>
            </a:r>
            <a:r>
              <a:rPr lang="pt-BR" altLang="es-PE" sz="2800"/>
              <a:t> </a:t>
            </a:r>
            <a:endParaRPr lang="es-ES" altLang="es-PE" sz="2800"/>
          </a:p>
        </p:txBody>
      </p:sp>
      <p:cxnSp>
        <p:nvCxnSpPr>
          <p:cNvPr id="533527" name="AutoShape 23">
            <a:extLst>
              <a:ext uri="{FF2B5EF4-FFF2-40B4-BE49-F238E27FC236}">
                <a16:creationId xmlns:a16="http://schemas.microsoft.com/office/drawing/2014/main" id="{384B63ED-FF45-09EF-FC5C-96CA71428B2D}"/>
              </a:ext>
            </a:extLst>
          </p:cNvPr>
          <p:cNvCxnSpPr>
            <a:cxnSpLocks noChangeShapeType="1"/>
            <a:stCxn id="533526" idx="1"/>
          </p:cNvCxnSpPr>
          <p:nvPr/>
        </p:nvCxnSpPr>
        <p:spPr bwMode="auto">
          <a:xfrm rot="10800000" flipV="1">
            <a:off x="6516688" y="4249738"/>
            <a:ext cx="431800" cy="576262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CE166B85-B410-7D72-0DD7-ED9910912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066925"/>
            <a:ext cx="8229600" cy="762000"/>
          </a:xfrm>
        </p:spPr>
        <p:txBody>
          <a:bodyPr/>
          <a:lstStyle/>
          <a:p>
            <a:r>
              <a:rPr lang="es-ES" altLang="es-PE" sz="4400" b="1">
                <a:solidFill>
                  <a:srgbClr val="FF3300"/>
                </a:solidFill>
              </a:rPr>
              <a:t>APLICACIONES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1D516112-8582-463A-D12F-1928F5423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/>
              <a:t>Aplicaciones</a:t>
            </a:r>
            <a:endParaRPr lang="es-ES" altLang="es-PE"/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5FE2B9B2-FEDE-089C-7278-99D047C59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5125" indent="-365125" algn="just" eaLnBrk="0" hangingPunct="0">
              <a:spcBef>
                <a:spcPct val="0"/>
              </a:spcBef>
              <a:buClr>
                <a:schemeClr val="bg1"/>
              </a:buClr>
            </a:pPr>
            <a:r>
              <a:rPr lang="es-MX" altLang="es-PE"/>
              <a:t>Se usan para la clasificación y </a:t>
            </a:r>
            <a:r>
              <a:rPr lang="es-MX" altLang="es-PE" b="1"/>
              <a:t>reconocimiento de patrones</a:t>
            </a:r>
            <a:r>
              <a:rPr lang="es-MX" altLang="es-PE"/>
              <a:t>.</a:t>
            </a:r>
          </a:p>
          <a:p>
            <a:pPr marL="365125" indent="-365125" algn="just" eaLnBrk="0" hangingPunct="0">
              <a:spcBef>
                <a:spcPct val="0"/>
              </a:spcBef>
              <a:buClr>
                <a:schemeClr val="bg1"/>
              </a:buClr>
            </a:pPr>
            <a:r>
              <a:rPr lang="es-MX" altLang="es-PE"/>
              <a:t>Problemas donde es importante el patrón más que los datos exactos.</a:t>
            </a:r>
          </a:p>
          <a:p>
            <a:pPr marL="365125" indent="-365125" algn="just" eaLnBrk="0" hangingPunct="0">
              <a:spcBef>
                <a:spcPct val="0"/>
              </a:spcBef>
              <a:buClr>
                <a:schemeClr val="bg1"/>
              </a:buClr>
            </a:pPr>
            <a:endParaRPr lang="es-MX" altLang="es-PE"/>
          </a:p>
          <a:p>
            <a:pPr marL="365125" indent="-365125" algn="just" eaLnBrk="0" hangingPunct="0">
              <a:spcBef>
                <a:spcPct val="0"/>
              </a:spcBef>
              <a:buClr>
                <a:schemeClr val="bg1"/>
              </a:buClr>
            </a:pPr>
            <a:r>
              <a:rPr lang="es-MX" altLang="es-PE"/>
              <a:t>Aplicaciones:</a:t>
            </a:r>
          </a:p>
          <a:p>
            <a:pPr marL="898525" lvl="1" indent="-354013" algn="just" eaLnBrk="0" hangingPunct="0"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s-MX" altLang="es-PE" sz="2400">
                <a:solidFill>
                  <a:schemeClr val="accent2"/>
                </a:solidFill>
              </a:rPr>
              <a:t>Clasificación.</a:t>
            </a:r>
          </a:p>
          <a:p>
            <a:pPr marL="898525" lvl="1" indent="-354013" algn="just" eaLnBrk="0" hangingPunct="0"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s-MX" altLang="es-PE" sz="2400">
                <a:solidFill>
                  <a:schemeClr val="accent2"/>
                </a:solidFill>
              </a:rPr>
              <a:t>Predicción</a:t>
            </a:r>
          </a:p>
          <a:p>
            <a:pPr marL="898525" lvl="1" indent="-354013" algn="just" eaLnBrk="0" hangingPunct="0"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s-MX" altLang="es-PE" sz="2400">
                <a:solidFill>
                  <a:schemeClr val="accent2"/>
                </a:solidFill>
              </a:rPr>
              <a:t>Clustering</a:t>
            </a:r>
          </a:p>
          <a:p>
            <a:pPr marL="898525" lvl="1" indent="-354013" algn="just" eaLnBrk="0" hangingPunct="0"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s-MX" altLang="es-PE" sz="2400">
                <a:solidFill>
                  <a:schemeClr val="accent2"/>
                </a:solidFill>
              </a:rPr>
              <a:t>Aproximación de curvas</a:t>
            </a:r>
          </a:p>
          <a:p>
            <a:pPr marL="898525" lvl="1" indent="-354013" algn="just" eaLnBrk="0" hangingPunct="0"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s-MX" altLang="es-PE" sz="2400">
                <a:solidFill>
                  <a:schemeClr val="accent2"/>
                </a:solidFill>
              </a:rPr>
              <a:t>Optimización.</a:t>
            </a:r>
          </a:p>
          <a:p>
            <a:pPr marL="898525" lvl="1" indent="-354013" algn="just" eaLnBrk="0" hangingPunct="0"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s-MX" altLang="es-PE" sz="2400">
                <a:solidFill>
                  <a:schemeClr val="accent2"/>
                </a:solidFill>
              </a:rPr>
              <a:t>Reconocimiento de patrones.</a:t>
            </a:r>
          </a:p>
          <a:p>
            <a:pPr marL="898525" lvl="1" indent="-354013" algn="just" eaLnBrk="0" hangingPunct="0"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endParaRPr lang="es-ES" altLang="es-PE" sz="2400">
              <a:solidFill>
                <a:schemeClr val="accent2"/>
              </a:solidFill>
            </a:endParaRPr>
          </a:p>
          <a:p>
            <a:pPr marL="365125" indent="-365125"/>
            <a:endParaRPr lang="es-ES" altLang="es-PE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7" name="Rectangle 9">
            <a:extLst>
              <a:ext uri="{FF2B5EF4-FFF2-40B4-BE49-F238E27FC236}">
                <a16:creationId xmlns:a16="http://schemas.microsoft.com/office/drawing/2014/main" id="{7B653A2C-C3CC-71EE-F633-816197C86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65127"/>
            <a:ext cx="7753350" cy="1006474"/>
          </a:xfrm>
        </p:spPr>
        <p:txBody>
          <a:bodyPr/>
          <a:lstStyle/>
          <a:p>
            <a:r>
              <a:rPr lang="es-ES_tradnl" altLang="es-PE" dirty="0"/>
              <a:t>Clasificación</a:t>
            </a:r>
            <a:endParaRPr lang="es-ES" altLang="es-PE" dirty="0"/>
          </a:p>
        </p:txBody>
      </p:sp>
      <p:pic>
        <p:nvPicPr>
          <p:cNvPr id="457736" name="Picture 8">
            <a:extLst>
              <a:ext uri="{FF2B5EF4-FFF2-40B4-BE49-F238E27FC236}">
                <a16:creationId xmlns:a16="http://schemas.microsoft.com/office/drawing/2014/main" id="{F1AA5D01-5835-68B9-FE6B-463A72D240CA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7"/>
          <a:stretch>
            <a:fillRect/>
          </a:stretch>
        </p:blipFill>
        <p:spPr>
          <a:xfrm>
            <a:off x="1042988" y="3860800"/>
            <a:ext cx="7335837" cy="1966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7739" name="Picture 11">
            <a:extLst>
              <a:ext uri="{FF2B5EF4-FFF2-40B4-BE49-F238E27FC236}">
                <a16:creationId xmlns:a16="http://schemas.microsoft.com/office/drawing/2014/main" id="{261C8A0A-1C06-1048-C7DF-DA2E7333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84916"/>
            <a:ext cx="7974242" cy="153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E42E526A-FAF4-5859-8246-2B6C4A5F8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/>
              <a:t>Predicción</a:t>
            </a:r>
            <a:endParaRPr lang="es-ES" altLang="es-PE"/>
          </a:p>
        </p:txBody>
      </p:sp>
      <p:pic>
        <p:nvPicPr>
          <p:cNvPr id="460807" name="Picture 7">
            <a:extLst>
              <a:ext uri="{FF2B5EF4-FFF2-40B4-BE49-F238E27FC236}">
                <a16:creationId xmlns:a16="http://schemas.microsoft.com/office/drawing/2014/main" id="{1D0CE0A5-AAA2-D5E6-E621-FCF0753F4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1665288"/>
            <a:ext cx="6351587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Título">
            <a:extLst>
              <a:ext uri="{FF2B5EF4-FFF2-40B4-BE49-F238E27FC236}">
                <a16:creationId xmlns:a16="http://schemas.microsoft.com/office/drawing/2014/main" id="{44535B8A-64EB-7B27-9EE2-3BF885C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7738" cy="646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PE" altLang="es-PE" dirty="0">
                <a:solidFill>
                  <a:srgbClr val="002060"/>
                </a:solidFill>
              </a:rPr>
              <a:t>Tabla de Contenido</a:t>
            </a:r>
          </a:p>
        </p:txBody>
      </p:sp>
      <p:sp>
        <p:nvSpPr>
          <p:cNvPr id="9219" name="3 Marcador de contenido">
            <a:extLst>
              <a:ext uri="{FF2B5EF4-FFF2-40B4-BE49-F238E27FC236}">
                <a16:creationId xmlns:a16="http://schemas.microsoft.com/office/drawing/2014/main" id="{1D950BD1-734A-2937-C517-774E221D817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850" y="1079500"/>
            <a:ext cx="8567738" cy="528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ES" altLang="es-PE" dirty="0">
                <a:solidFill>
                  <a:srgbClr val="002060"/>
                </a:solidFill>
              </a:rPr>
              <a:t>Información y Conocimiento.</a:t>
            </a:r>
          </a:p>
          <a:p>
            <a:pPr>
              <a:spcBef>
                <a:spcPct val="0"/>
              </a:spcBef>
            </a:pPr>
            <a:endParaRPr lang="es-PE" altLang="es-PE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s-PE" altLang="es-PE" dirty="0">
                <a:solidFill>
                  <a:srgbClr val="002060"/>
                </a:solidFill>
              </a:rPr>
              <a:t>Aprendizaje y memoria.</a:t>
            </a:r>
            <a:endParaRPr lang="es-ES" altLang="es-PE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endParaRPr lang="es-PE" altLang="es-PE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s-PE" altLang="es-PE" dirty="0">
                <a:solidFill>
                  <a:srgbClr val="002060"/>
                </a:solidFill>
              </a:rPr>
              <a:t>Reconocimiento de patrones.</a:t>
            </a:r>
          </a:p>
          <a:p>
            <a:pPr>
              <a:spcBef>
                <a:spcPct val="0"/>
              </a:spcBef>
            </a:pPr>
            <a:endParaRPr lang="es-ES_tradnl" altLang="es-PE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s-ES_tradnl" altLang="es-PE" dirty="0">
                <a:solidFill>
                  <a:srgbClr val="002060"/>
                </a:solidFill>
              </a:rPr>
              <a:t>Conocimiento</a:t>
            </a:r>
            <a:endParaRPr lang="es-ES" altLang="es-P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3" name="Rectangle 5">
            <a:extLst>
              <a:ext uri="{FF2B5EF4-FFF2-40B4-BE49-F238E27FC236}">
                <a16:creationId xmlns:a16="http://schemas.microsoft.com/office/drawing/2014/main" id="{8FF578A7-DC66-4785-3C76-C0AB19790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/>
              <a:t>Clustering</a:t>
            </a:r>
            <a:endParaRPr lang="es-ES" altLang="es-PE"/>
          </a:p>
        </p:txBody>
      </p:sp>
      <p:pic>
        <p:nvPicPr>
          <p:cNvPr id="462856" name="Picture 8">
            <a:extLst>
              <a:ext uri="{FF2B5EF4-FFF2-40B4-BE49-F238E27FC236}">
                <a16:creationId xmlns:a16="http://schemas.microsoft.com/office/drawing/2014/main" id="{41A44672-4F6A-B197-52BB-40DC9DA0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14900" cy="33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7" name="Rectangle 5">
            <a:extLst>
              <a:ext uri="{FF2B5EF4-FFF2-40B4-BE49-F238E27FC236}">
                <a16:creationId xmlns:a16="http://schemas.microsoft.com/office/drawing/2014/main" id="{982D0F14-8344-9D47-E6FB-59D613A8F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/>
              <a:t>Aproximación de curvas</a:t>
            </a:r>
            <a:endParaRPr lang="es-ES" altLang="es-PE"/>
          </a:p>
        </p:txBody>
      </p:sp>
      <p:pic>
        <p:nvPicPr>
          <p:cNvPr id="463879" name="Picture 7">
            <a:extLst>
              <a:ext uri="{FF2B5EF4-FFF2-40B4-BE49-F238E27FC236}">
                <a16:creationId xmlns:a16="http://schemas.microsoft.com/office/drawing/2014/main" id="{0A16031E-747D-EC92-E493-BF951AC9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060575"/>
            <a:ext cx="6881813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1" name="Rectangle 5">
            <a:extLst>
              <a:ext uri="{FF2B5EF4-FFF2-40B4-BE49-F238E27FC236}">
                <a16:creationId xmlns:a16="http://schemas.microsoft.com/office/drawing/2014/main" id="{84AA4029-3945-1524-8D5E-C6377FA1B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/>
              <a:t>Optimización</a:t>
            </a:r>
            <a:endParaRPr lang="es-ES" altLang="es-PE"/>
          </a:p>
        </p:txBody>
      </p:sp>
      <p:pic>
        <p:nvPicPr>
          <p:cNvPr id="464903" name="Picture 7">
            <a:extLst>
              <a:ext uri="{FF2B5EF4-FFF2-40B4-BE49-F238E27FC236}">
                <a16:creationId xmlns:a16="http://schemas.microsoft.com/office/drawing/2014/main" id="{9F7C5A2B-1C92-FD20-A339-3CD45D0F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3600"/>
            <a:ext cx="3856037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10D32237-16F4-9265-A328-A31EC9CFE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85863"/>
            <a:ext cx="8229600" cy="1431925"/>
          </a:xfrm>
        </p:spPr>
        <p:txBody>
          <a:bodyPr/>
          <a:lstStyle/>
          <a:p>
            <a:r>
              <a:rPr lang="es-ES" altLang="es-PE" sz="4400" b="1">
                <a:solidFill>
                  <a:srgbClr val="FF3300"/>
                </a:solidFill>
              </a:rPr>
              <a:t>TIPOS DE REDES NEURONALES</a:t>
            </a:r>
            <a:endParaRPr lang="es-PE" altLang="es-PE" sz="4400" b="1">
              <a:solidFill>
                <a:srgbClr val="FF3300"/>
              </a:solidFill>
            </a:endParaRPr>
          </a:p>
        </p:txBody>
      </p:sp>
      <p:pic>
        <p:nvPicPr>
          <p:cNvPr id="421896" name="Picture 8">
            <a:extLst>
              <a:ext uri="{FF2B5EF4-FFF2-40B4-BE49-F238E27FC236}">
                <a16:creationId xmlns:a16="http://schemas.microsoft.com/office/drawing/2014/main" id="{68FBE558-2D3F-FDB4-5E1A-861A0D47BA6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959100"/>
            <a:ext cx="3932238" cy="2789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A0EF4359-AA45-F490-C18D-A4D803CD2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65127"/>
            <a:ext cx="7753350" cy="366712"/>
          </a:xfrm>
        </p:spPr>
        <p:txBody>
          <a:bodyPr>
            <a:normAutofit fontScale="90000"/>
          </a:bodyPr>
          <a:lstStyle/>
          <a:p>
            <a:r>
              <a:rPr lang="pt-BR" altLang="es-PE" dirty="0">
                <a:cs typeface="Arial" panose="020B0604020202020204" pitchFamily="34" charset="0"/>
              </a:rPr>
              <a:t>Topologia o </a:t>
            </a:r>
            <a:r>
              <a:rPr lang="pt-BR" altLang="es-PE" dirty="0" err="1">
                <a:cs typeface="Arial" panose="020B0604020202020204" pitchFamily="34" charset="0"/>
              </a:rPr>
              <a:t>Arquitectura</a:t>
            </a:r>
            <a:r>
              <a:rPr lang="pt-BR" altLang="es-PE" dirty="0">
                <a:cs typeface="Arial" panose="020B0604020202020204" pitchFamily="34" charset="0"/>
              </a:rPr>
              <a:t> de RN</a:t>
            </a:r>
            <a:endParaRPr lang="pt-BR" altLang="es-PE" sz="2000" dirty="0">
              <a:solidFill>
                <a:schemeClr val="accent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51F089B3-0210-996E-1944-DB1E323C2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1341438"/>
            <a:ext cx="8642350" cy="49672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BR" altLang="es-PE" sz="1800">
                <a:solidFill>
                  <a:schemeClr val="tx2"/>
                </a:solidFill>
                <a:cs typeface="Arial" panose="020B0604020202020204" pitchFamily="34" charset="0"/>
              </a:rPr>
              <a:t>A) Redes Feedforward</a:t>
            </a:r>
            <a:r>
              <a:rPr lang="pt-BR" altLang="es-PE" sz="1800" i="1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pt-BR" altLang="es-PE" sz="1800">
                <a:solidFill>
                  <a:schemeClr val="tx2"/>
                </a:solidFill>
                <a:cs typeface="Arial" panose="020B0604020202020204" pitchFamily="34" charset="0"/>
              </a:rPr>
              <a:t>(No recurrentes)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es-PE" sz="1800">
                <a:solidFill>
                  <a:schemeClr val="tx2"/>
                </a:solidFill>
                <a:cs typeface="Arial" panose="020B0604020202020204" pitchFamily="34" charset="0"/>
              </a:rPr>
              <a:t>       Conexiones unidireccionales:</a:t>
            </a:r>
            <a:endParaRPr lang="en-US" altLang="es-PE" sz="1800">
              <a:solidFill>
                <a:schemeClr val="tx2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481287" name="Rectangle 7">
            <a:extLst>
              <a:ext uri="{FF2B5EF4-FFF2-40B4-BE49-F238E27FC236}">
                <a16:creationId xmlns:a16="http://schemas.microsoft.com/office/drawing/2014/main" id="{BF66BB2A-E093-BADC-91AD-C90FA080D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5113"/>
            <a:ext cx="54038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pt-BR" altLang="es-PE" b="1">
                <a:solidFill>
                  <a:schemeClr val="tx2"/>
                </a:solidFill>
                <a:cs typeface="Arial" panose="020B0604020202020204" pitchFamily="34" charset="0"/>
              </a:rPr>
              <a:t>                Una Capa: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pt-BR" altLang="es-PE">
                <a:solidFill>
                  <a:schemeClr val="tx2"/>
                </a:solidFill>
                <a:cs typeface="Arial" panose="020B0604020202020204" pitchFamily="34" charset="0"/>
              </a:rPr>
              <a:t>Perceptron, Adaline (ADAptive LInear Neuron),</a:t>
            </a:r>
          </a:p>
        </p:txBody>
      </p:sp>
      <p:sp>
        <p:nvSpPr>
          <p:cNvPr id="481288" name="Rectangle 8">
            <a:extLst>
              <a:ext uri="{FF2B5EF4-FFF2-40B4-BE49-F238E27FC236}">
                <a16:creationId xmlns:a16="http://schemas.microsoft.com/office/drawing/2014/main" id="{828789D1-6051-A1A0-E77E-FED1639D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75113"/>
            <a:ext cx="17716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pt-BR" altLang="es-PE" b="1">
                <a:solidFill>
                  <a:schemeClr val="tx2"/>
                </a:solidFill>
                <a:cs typeface="Arial" panose="020B0604020202020204" pitchFamily="34" charset="0"/>
              </a:rPr>
              <a:t>Multicapa: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pt-BR" altLang="es-PE">
                <a:solidFill>
                  <a:schemeClr val="tx2"/>
                </a:solidFill>
                <a:cs typeface="Arial" panose="020B0604020202020204" pitchFamily="34" charset="0"/>
              </a:rPr>
              <a:t>   MLP</a:t>
            </a:r>
          </a:p>
        </p:txBody>
      </p:sp>
      <p:pic>
        <p:nvPicPr>
          <p:cNvPr id="481289" name="Picture 9">
            <a:extLst>
              <a:ext uri="{FF2B5EF4-FFF2-40B4-BE49-F238E27FC236}">
                <a16:creationId xmlns:a16="http://schemas.microsoft.com/office/drawing/2014/main" id="{4CA26F0C-9D67-DC9E-513F-48C14DDF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97425"/>
            <a:ext cx="17716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290" name="Picture 10">
            <a:extLst>
              <a:ext uri="{FF2B5EF4-FFF2-40B4-BE49-F238E27FC236}">
                <a16:creationId xmlns:a16="http://schemas.microsoft.com/office/drawing/2014/main" id="{0481CF00-1085-8BBF-3739-93F27E1B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868863"/>
            <a:ext cx="2133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291" name="Rectangle 11">
            <a:extLst>
              <a:ext uri="{FF2B5EF4-FFF2-40B4-BE49-F238E27FC236}">
                <a16:creationId xmlns:a16="http://schemas.microsoft.com/office/drawing/2014/main" id="{90A4D178-A08D-8FF1-28B7-81C58B69B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836613"/>
            <a:ext cx="525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s-PE" dirty="0" err="1">
                <a:solidFill>
                  <a:schemeClr val="accent2"/>
                </a:solidFill>
              </a:rPr>
              <a:t>Clasificación</a:t>
            </a:r>
            <a:r>
              <a:rPr lang="pt-BR" altLang="es-PE" dirty="0">
                <a:solidFill>
                  <a:schemeClr val="accent2"/>
                </a:solidFill>
              </a:rPr>
              <a:t> de RN por </a:t>
            </a:r>
            <a:r>
              <a:rPr lang="pt-BR" altLang="es-PE" dirty="0" err="1">
                <a:solidFill>
                  <a:schemeClr val="accent2"/>
                </a:solidFill>
              </a:rPr>
              <a:t>el</a:t>
            </a:r>
            <a:r>
              <a:rPr lang="pt-BR" altLang="es-PE" dirty="0">
                <a:solidFill>
                  <a:schemeClr val="accent2"/>
                </a:solidFill>
              </a:rPr>
              <a:t> tipo de sus Conexiones</a:t>
            </a:r>
            <a:endParaRPr lang="es-ES" altLang="es-PE" dirty="0">
              <a:solidFill>
                <a:schemeClr val="accent2"/>
              </a:solidFill>
            </a:endParaRPr>
          </a:p>
        </p:txBody>
      </p:sp>
      <p:pic>
        <p:nvPicPr>
          <p:cNvPr id="481292" name="Picture 12">
            <a:extLst>
              <a:ext uri="{FF2B5EF4-FFF2-40B4-BE49-F238E27FC236}">
                <a16:creationId xmlns:a16="http://schemas.microsoft.com/office/drawing/2014/main" id="{5135279F-A1AD-E5B2-726C-85E11CAF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2013"/>
            <a:ext cx="3962400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6362C541-3716-9E23-9854-9DF75452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12875"/>
            <a:ext cx="7199312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pt-BR" altLang="es-PE">
                <a:solidFill>
                  <a:schemeClr val="tx2"/>
                </a:solidFill>
                <a:cs typeface="Arial" panose="020B0604020202020204" pitchFamily="34" charset="0"/>
              </a:rPr>
              <a:t> B) Redes Feedback (recurrentes)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pt-BR" altLang="es-PE">
                <a:solidFill>
                  <a:schemeClr val="tx2"/>
                </a:solidFill>
                <a:cs typeface="Arial" panose="020B0604020202020204" pitchFamily="34" charset="0"/>
              </a:rPr>
              <a:t>Presenta conexiones de Retorno</a:t>
            </a:r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4ADA4B3C-719A-1DE2-82D6-C6997B9A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7677150" cy="520699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0000"/>
          </a:bodyPr>
          <a:lstStyle/>
          <a:p>
            <a:r>
              <a:rPr lang="pt-BR" altLang="es-PE" dirty="0">
                <a:cs typeface="Arial" panose="020B0604020202020204" pitchFamily="34" charset="0"/>
              </a:rPr>
              <a:t>Topologia o </a:t>
            </a:r>
            <a:r>
              <a:rPr lang="pt-BR" altLang="es-PE" dirty="0" err="1">
                <a:cs typeface="Arial" panose="020B0604020202020204" pitchFamily="34" charset="0"/>
              </a:rPr>
              <a:t>Arquitectura</a:t>
            </a:r>
            <a:r>
              <a:rPr lang="pt-BR" altLang="es-PE" dirty="0">
                <a:cs typeface="Arial" panose="020B0604020202020204" pitchFamily="34" charset="0"/>
              </a:rPr>
              <a:t> de RN</a:t>
            </a:r>
            <a:endParaRPr lang="pt-BR" altLang="es-PE" sz="2000" dirty="0">
              <a:solidFill>
                <a:schemeClr val="accent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482309" name="AutoShape 5">
            <a:extLst>
              <a:ext uri="{FF2B5EF4-FFF2-40B4-BE49-F238E27FC236}">
                <a16:creationId xmlns:a16="http://schemas.microsoft.com/office/drawing/2014/main" id="{7F48C90C-008C-B36F-F668-A93C919BB9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808288" y="3063875"/>
            <a:ext cx="1588" cy="947737"/>
          </a:xfrm>
          <a:prstGeom prst="bentConnector3">
            <a:avLst>
              <a:gd name="adj1" fmla="val 1440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2312" name="Text Box 8">
            <a:extLst>
              <a:ext uri="{FF2B5EF4-FFF2-40B4-BE49-F238E27FC236}">
                <a16:creationId xmlns:a16="http://schemas.microsoft.com/office/drawing/2014/main" id="{024F0F79-D249-F013-FEA4-D102FF880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4430713"/>
            <a:ext cx="231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/>
              <a:t>Redes de kohonen</a:t>
            </a:r>
          </a:p>
        </p:txBody>
      </p:sp>
      <p:sp>
        <p:nvSpPr>
          <p:cNvPr id="482313" name="Text Box 9">
            <a:extLst>
              <a:ext uri="{FF2B5EF4-FFF2-40B4-BE49-F238E27FC236}">
                <a16:creationId xmlns:a16="http://schemas.microsoft.com/office/drawing/2014/main" id="{69E520CA-E571-AF60-81AA-C63F70AD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430713"/>
            <a:ext cx="2713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/>
              <a:t>Redes de Base Radial</a:t>
            </a:r>
          </a:p>
        </p:txBody>
      </p:sp>
      <p:pic>
        <p:nvPicPr>
          <p:cNvPr id="482315" name="Picture 11">
            <a:extLst>
              <a:ext uri="{FF2B5EF4-FFF2-40B4-BE49-F238E27FC236}">
                <a16:creationId xmlns:a16="http://schemas.microsoft.com/office/drawing/2014/main" id="{0E986351-6316-0159-D192-E7D28DC6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868863"/>
            <a:ext cx="1944688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17" name="Picture 13">
            <a:extLst>
              <a:ext uri="{FF2B5EF4-FFF2-40B4-BE49-F238E27FC236}">
                <a16:creationId xmlns:a16="http://schemas.microsoft.com/office/drawing/2014/main" id="{944BE670-2D48-99BD-8895-2D52B1F8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941888"/>
            <a:ext cx="2232025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319" name="Rectangle 15">
            <a:extLst>
              <a:ext uri="{FF2B5EF4-FFF2-40B4-BE49-F238E27FC236}">
                <a16:creationId xmlns:a16="http://schemas.microsoft.com/office/drawing/2014/main" id="{EC099991-E6E3-4D27-AB20-D83C9F4A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836613"/>
            <a:ext cx="525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s-PE">
                <a:solidFill>
                  <a:schemeClr val="accent2"/>
                </a:solidFill>
              </a:rPr>
              <a:t>Clasificación de RN por el tipo de sus Conexiones</a:t>
            </a:r>
            <a:endParaRPr lang="es-ES" altLang="es-PE">
              <a:solidFill>
                <a:schemeClr val="accent2"/>
              </a:solidFill>
            </a:endParaRPr>
          </a:p>
        </p:txBody>
      </p:sp>
      <p:pic>
        <p:nvPicPr>
          <p:cNvPr id="482321" name="Picture 17">
            <a:extLst>
              <a:ext uri="{FF2B5EF4-FFF2-40B4-BE49-F238E27FC236}">
                <a16:creationId xmlns:a16="http://schemas.microsoft.com/office/drawing/2014/main" id="{909BD17F-8A42-5FCA-71F8-1972EA00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92838" cy="17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A6C6CBF8-10D9-FECB-A41F-CA2468F4D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65126"/>
            <a:ext cx="7759700" cy="457201"/>
          </a:xfrm>
        </p:spPr>
        <p:txBody>
          <a:bodyPr>
            <a:normAutofit fontScale="90000"/>
          </a:bodyPr>
          <a:lstStyle/>
          <a:p>
            <a:r>
              <a:rPr lang="es-ES" altLang="es-PE" dirty="0"/>
              <a:t>Tipos de Aprendizaje Artificial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0F5B2C99-0D6E-7EB6-0335-C8649B1FD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981075"/>
            <a:ext cx="3009900" cy="39687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s-ES" altLang="es-PE" sz="2000">
                <a:solidFill>
                  <a:schemeClr val="tx2"/>
                </a:solidFill>
              </a:rPr>
              <a:t>Aprendizaje Supervisado</a:t>
            </a:r>
          </a:p>
        </p:txBody>
      </p:sp>
      <p:sp>
        <p:nvSpPr>
          <p:cNvPr id="486404" name="Rectangle 4">
            <a:extLst>
              <a:ext uri="{FF2B5EF4-FFF2-40B4-BE49-F238E27FC236}">
                <a16:creationId xmlns:a16="http://schemas.microsoft.com/office/drawing/2014/main" id="{043BAFB3-A66A-DB24-06EA-42FE20DC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292600"/>
            <a:ext cx="394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400">
                <a:solidFill>
                  <a:schemeClr val="tx2"/>
                </a:solidFill>
                <a:latin typeface="Tahoma" panose="020B0604030504040204" pitchFamily="34" charset="0"/>
              </a:rPr>
              <a:t>Aprendizaje No Supervisado</a:t>
            </a:r>
          </a:p>
        </p:txBody>
      </p:sp>
      <p:grpSp>
        <p:nvGrpSpPr>
          <p:cNvPr id="486408" name="Group 8">
            <a:extLst>
              <a:ext uri="{FF2B5EF4-FFF2-40B4-BE49-F238E27FC236}">
                <a16:creationId xmlns:a16="http://schemas.microsoft.com/office/drawing/2014/main" id="{D13D5949-605E-BF12-80C0-EB21F0E28A3D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797425"/>
            <a:ext cx="1684338" cy="1431925"/>
            <a:chOff x="3424" y="845"/>
            <a:chExt cx="1061" cy="902"/>
          </a:xfrm>
        </p:grpSpPr>
        <p:graphicFrame>
          <p:nvGraphicFramePr>
            <p:cNvPr id="486405" name="Object 5">
              <a:hlinkClick r:id="" action="ppaction://ole?verb=0"/>
              <a:extLst>
                <a:ext uri="{FF2B5EF4-FFF2-40B4-BE49-F238E27FC236}">
                  <a16:creationId xmlns:a16="http://schemas.microsoft.com/office/drawing/2014/main" id="{7EC66265-91F5-FBEB-C2A0-A0452CFCB31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24" y="845"/>
            <a:ext cx="720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Clip" r:id="rId3" imgW="3400200" imgH="3657600" progId="MS_ClipArt_Gallery.2">
                    <p:embed/>
                  </p:oleObj>
                </mc:Choice>
                <mc:Fallback>
                  <p:oleObj name="Clip" r:id="rId3" imgW="3400200" imgH="3657600" progId="MS_ClipArt_Gallery.2">
                    <p:embed/>
                    <p:pic>
                      <p:nvPicPr>
                        <p:cNvPr id="486405" name="Object 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7EC66265-91F5-FBEB-C2A0-A0452CFCB31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845"/>
                          <a:ext cx="720" cy="9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06" name="Rectangle 6">
              <a:extLst>
                <a:ext uri="{FF2B5EF4-FFF2-40B4-BE49-F238E27FC236}">
                  <a16:creationId xmlns:a16="http://schemas.microsoft.com/office/drawing/2014/main" id="{5E103534-D6BE-1F67-860B-43B2FB52C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890"/>
              <a:ext cx="153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altLang="es-PE" sz="4400" b="1">
                  <a:solidFill>
                    <a:srgbClr val="2EA5C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?</a:t>
              </a:r>
            </a:p>
          </p:txBody>
        </p:sp>
      </p:grpSp>
      <p:pic>
        <p:nvPicPr>
          <p:cNvPr id="486414" name="Picture 14">
            <a:extLst>
              <a:ext uri="{FF2B5EF4-FFF2-40B4-BE49-F238E27FC236}">
                <a16:creationId xmlns:a16="http://schemas.microsoft.com/office/drawing/2014/main" id="{D9B2A540-3D64-F967-99EA-6BA51F91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43910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84C4E5D9-C765-2ACF-4138-257986A3D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Aprendizaje Supervisado</a:t>
            </a:r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40CE0D18-C15B-1532-6714-2A3976334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s-PE">
                <a:solidFill>
                  <a:schemeClr val="tx2"/>
                </a:solidFill>
              </a:rPr>
              <a:t>Se logra comparando la salida de la red con la respuesta correcta ya conocida por el MAESTRO.</a:t>
            </a:r>
          </a:p>
          <a:p>
            <a:endParaRPr lang="es-ES" altLang="es-PE">
              <a:solidFill>
                <a:schemeClr val="tx2"/>
              </a:solidFill>
            </a:endParaRPr>
          </a:p>
          <a:p>
            <a:r>
              <a:rPr lang="es-ES" altLang="es-PE">
                <a:solidFill>
                  <a:schemeClr val="tx2"/>
                </a:solidFill>
              </a:rPr>
              <a:t>La diferencia de esta comparación permite  ajustar los pesos de las conexiones entre sus neuronas, para buscar una salida mas aproximada a la correcta.</a:t>
            </a:r>
          </a:p>
          <a:p>
            <a:endParaRPr lang="es-ES" altLang="es-PE">
              <a:solidFill>
                <a:schemeClr val="tx2"/>
              </a:solidFill>
            </a:endParaRPr>
          </a:p>
          <a:p>
            <a:r>
              <a:rPr lang="es-ES" altLang="es-PE">
                <a:solidFill>
                  <a:schemeClr val="tx2"/>
                </a:solidFill>
              </a:rPr>
              <a:t>El aprendizaje se da a través de un proceso iterativo de ajuste aplicado a sus pesos sinápticos</a:t>
            </a:r>
          </a:p>
          <a:p>
            <a:endParaRPr lang="es-ES" altLang="es-PE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43F7815E-0FCB-9F67-B128-678CDED07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Aprendizaje No Supervisado</a:t>
            </a: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F39C8D39-FC32-0B05-9B12-891DDF148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PE">
                <a:solidFill>
                  <a:schemeClr val="tx2"/>
                </a:solidFill>
              </a:rPr>
              <a:t>No  requiere influencia externa para ajustar sus pesos de las conexiones entre sus neuronas.</a:t>
            </a:r>
          </a:p>
          <a:p>
            <a:endParaRPr lang="es-ES" altLang="es-PE">
              <a:solidFill>
                <a:schemeClr val="tx2"/>
              </a:solidFill>
            </a:endParaRPr>
          </a:p>
          <a:p>
            <a:r>
              <a:rPr lang="es-ES" altLang="es-PE">
                <a:solidFill>
                  <a:schemeClr val="tx2"/>
                </a:solidFill>
              </a:rPr>
              <a:t>No recibe ninguna información del entorno que le indique si la salida  generada respecto a una determinada entrada es o no correcta.</a:t>
            </a:r>
          </a:p>
          <a:p>
            <a:endParaRPr lang="es-ES" altLang="es-PE">
              <a:solidFill>
                <a:schemeClr val="tx2"/>
              </a:solidFill>
            </a:endParaRPr>
          </a:p>
          <a:p>
            <a:r>
              <a:rPr lang="es-ES" altLang="es-PE">
                <a:solidFill>
                  <a:schemeClr val="tx2"/>
                </a:solidFill>
              </a:rPr>
              <a:t>Por ello se dice que estas RN son capaces de Autoorganizarce.</a:t>
            </a:r>
            <a:endParaRPr lang="es-ES" altLang="es-PE">
              <a:solidFill>
                <a:srgbClr val="FF0000"/>
              </a:solidFill>
            </a:endParaRPr>
          </a:p>
          <a:p>
            <a:endParaRPr lang="es-ES" altLang="es-PE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D109C47A-6849-B29B-407C-A04632272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Aprendizaje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400E4CCD-F58F-C28A-B643-CDCFF3EC1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s-ES" altLang="es-PE"/>
              <a:t>¿Cómo aprenden?</a:t>
            </a:r>
          </a:p>
          <a:p>
            <a:pPr algn="ctr">
              <a:buFontTx/>
              <a:buNone/>
            </a:pPr>
            <a:endParaRPr lang="es-ES" altLang="es-PE"/>
          </a:p>
          <a:p>
            <a:pPr algn="ctr">
              <a:buFontTx/>
              <a:buNone/>
            </a:pPr>
            <a:r>
              <a:rPr lang="es-ES" altLang="es-PE"/>
              <a:t>Depende del tipo de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66 Conector recto de flecha">
            <a:extLst>
              <a:ext uri="{FF2B5EF4-FFF2-40B4-BE49-F238E27FC236}">
                <a16:creationId xmlns:a16="http://schemas.microsoft.com/office/drawing/2014/main" id="{CABD2E8C-149B-8DD6-545A-D2D63073036D}"/>
              </a:ext>
            </a:extLst>
          </p:cNvPr>
          <p:cNvCxnSpPr/>
          <p:nvPr/>
        </p:nvCxnSpPr>
        <p:spPr>
          <a:xfrm rot="5400000" flipH="1" flipV="1">
            <a:off x="-178594" y="2678907"/>
            <a:ext cx="2500313" cy="14287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3" name="3 Título">
            <a:extLst>
              <a:ext uri="{FF2B5EF4-FFF2-40B4-BE49-F238E27FC236}">
                <a16:creationId xmlns:a16="http://schemas.microsoft.com/office/drawing/2014/main" id="{537A2DE4-379D-BF79-DE2C-08F7718C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8588"/>
            <a:ext cx="8569325" cy="646112"/>
          </a:xfrm>
          <a:ln>
            <a:prstDash val="solid"/>
          </a:ln>
        </p:spPr>
        <p:txBody>
          <a:bodyPr>
            <a:normAutofit fontScale="90000"/>
          </a:bodyPr>
          <a:lstStyle/>
          <a:p>
            <a:r>
              <a:rPr lang="es-ES" altLang="es-PE"/>
              <a:t>Mapa Conceptual de la Sesión</a:t>
            </a:r>
          </a:p>
        </p:txBody>
      </p:sp>
      <p:sp>
        <p:nvSpPr>
          <p:cNvPr id="15" name="14 Rectángulo">
            <a:extLst>
              <a:ext uri="{FF2B5EF4-FFF2-40B4-BE49-F238E27FC236}">
                <a16:creationId xmlns:a16="http://schemas.microsoft.com/office/drawing/2014/main" id="{DE2F1C35-D0E6-33E5-F914-47E8834AA54E}"/>
              </a:ext>
            </a:extLst>
          </p:cNvPr>
          <p:cNvSpPr/>
          <p:nvPr/>
        </p:nvSpPr>
        <p:spPr>
          <a:xfrm>
            <a:off x="277813" y="4214813"/>
            <a:ext cx="1079500" cy="257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r">
              <a:defRPr/>
            </a:pPr>
            <a:r>
              <a:rPr lang="es-ES_tradnl" sz="1200" dirty="0">
                <a:latin typeface="+mn-lt"/>
              </a:rPr>
              <a:t>Dato</a:t>
            </a:r>
            <a:endParaRPr lang="es-PE" sz="1200" dirty="0">
              <a:latin typeface="+mn-lt"/>
            </a:endParaRPr>
          </a:p>
        </p:txBody>
      </p:sp>
      <p:sp>
        <p:nvSpPr>
          <p:cNvPr id="16" name="15 Rectángulo">
            <a:extLst>
              <a:ext uri="{FF2B5EF4-FFF2-40B4-BE49-F238E27FC236}">
                <a16:creationId xmlns:a16="http://schemas.microsoft.com/office/drawing/2014/main" id="{7F0B7A82-7AAC-76EB-5775-B423CEEE219C}"/>
              </a:ext>
            </a:extLst>
          </p:cNvPr>
          <p:cNvSpPr/>
          <p:nvPr/>
        </p:nvSpPr>
        <p:spPr>
          <a:xfrm>
            <a:off x="2278063" y="2571750"/>
            <a:ext cx="1079500" cy="257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s-ES_tradnl" sz="1200" dirty="0">
                <a:latin typeface="+mn-lt"/>
              </a:rPr>
              <a:t>Aprendizaje</a:t>
            </a:r>
            <a:endParaRPr lang="es-PE" sz="1200" dirty="0">
              <a:latin typeface="+mn-lt"/>
            </a:endParaRPr>
          </a:p>
        </p:txBody>
      </p:sp>
      <p:sp>
        <p:nvSpPr>
          <p:cNvPr id="17" name="16 Rectángulo">
            <a:extLst>
              <a:ext uri="{FF2B5EF4-FFF2-40B4-BE49-F238E27FC236}">
                <a16:creationId xmlns:a16="http://schemas.microsoft.com/office/drawing/2014/main" id="{6A00A355-2087-E4BF-AFC1-EFD262FD3157}"/>
              </a:ext>
            </a:extLst>
          </p:cNvPr>
          <p:cNvSpPr/>
          <p:nvPr/>
        </p:nvSpPr>
        <p:spPr>
          <a:xfrm>
            <a:off x="706438" y="2571750"/>
            <a:ext cx="1079500" cy="257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r">
              <a:defRPr/>
            </a:pPr>
            <a:r>
              <a:rPr lang="es-ES_tradnl" sz="1200" dirty="0">
                <a:latin typeface="+mn-lt"/>
              </a:rPr>
              <a:t>Conocimiento</a:t>
            </a:r>
            <a:endParaRPr lang="es-PE" sz="1200" dirty="0">
              <a:latin typeface="+mn-lt"/>
            </a:endParaRPr>
          </a:p>
        </p:txBody>
      </p:sp>
      <p:sp>
        <p:nvSpPr>
          <p:cNvPr id="18" name="17 Rectángulo">
            <a:extLst>
              <a:ext uri="{FF2B5EF4-FFF2-40B4-BE49-F238E27FC236}">
                <a16:creationId xmlns:a16="http://schemas.microsoft.com/office/drawing/2014/main" id="{1F0C35F8-DFFA-5009-3F54-DFC71D808277}"/>
              </a:ext>
            </a:extLst>
          </p:cNvPr>
          <p:cNvSpPr/>
          <p:nvPr/>
        </p:nvSpPr>
        <p:spPr>
          <a:xfrm>
            <a:off x="492125" y="3392488"/>
            <a:ext cx="1079500" cy="258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r">
              <a:defRPr/>
            </a:pPr>
            <a:r>
              <a:rPr lang="es-ES_tradnl" sz="1200" dirty="0">
                <a:latin typeface="+mn-lt"/>
              </a:rPr>
              <a:t>Información</a:t>
            </a:r>
            <a:endParaRPr lang="es-PE" sz="1200" dirty="0">
              <a:latin typeface="+mn-lt"/>
            </a:endParaRPr>
          </a:p>
        </p:txBody>
      </p:sp>
      <p:sp>
        <p:nvSpPr>
          <p:cNvPr id="19" name="18 Rectángulo">
            <a:extLst>
              <a:ext uri="{FF2B5EF4-FFF2-40B4-BE49-F238E27FC236}">
                <a16:creationId xmlns:a16="http://schemas.microsoft.com/office/drawing/2014/main" id="{9A6A1B7F-6DAA-DD78-D837-72B11CEBA906}"/>
              </a:ext>
            </a:extLst>
          </p:cNvPr>
          <p:cNvSpPr/>
          <p:nvPr/>
        </p:nvSpPr>
        <p:spPr>
          <a:xfrm>
            <a:off x="2063750" y="3392488"/>
            <a:ext cx="1079500" cy="258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s-ES_tradnl" sz="1200" dirty="0">
                <a:latin typeface="+mn-lt"/>
              </a:rPr>
              <a:t>Memoria</a:t>
            </a:r>
            <a:endParaRPr lang="es-PE" sz="1200" dirty="0">
              <a:latin typeface="+mn-lt"/>
            </a:endParaRPr>
          </a:p>
        </p:txBody>
      </p:sp>
      <p:sp>
        <p:nvSpPr>
          <p:cNvPr id="20" name="19 Rectángulo">
            <a:extLst>
              <a:ext uri="{FF2B5EF4-FFF2-40B4-BE49-F238E27FC236}">
                <a16:creationId xmlns:a16="http://schemas.microsoft.com/office/drawing/2014/main" id="{5D729CE0-1909-40E5-677F-B2ACFAC9F388}"/>
              </a:ext>
            </a:extLst>
          </p:cNvPr>
          <p:cNvSpPr/>
          <p:nvPr/>
        </p:nvSpPr>
        <p:spPr>
          <a:xfrm>
            <a:off x="1849438" y="4214813"/>
            <a:ext cx="1079500" cy="257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s-ES_tradnl" sz="1200" dirty="0">
                <a:latin typeface="+mn-lt"/>
              </a:rPr>
              <a:t>Percepción</a:t>
            </a:r>
            <a:endParaRPr lang="es-PE" sz="1200" dirty="0">
              <a:latin typeface="+mn-lt"/>
            </a:endParaRPr>
          </a:p>
        </p:txBody>
      </p:sp>
      <p:sp>
        <p:nvSpPr>
          <p:cNvPr id="21" name="20 Rectángulo">
            <a:extLst>
              <a:ext uri="{FF2B5EF4-FFF2-40B4-BE49-F238E27FC236}">
                <a16:creationId xmlns:a16="http://schemas.microsoft.com/office/drawing/2014/main" id="{C597660E-348E-6A88-6140-515A89D84E7C}"/>
              </a:ext>
            </a:extLst>
          </p:cNvPr>
          <p:cNvSpPr/>
          <p:nvPr/>
        </p:nvSpPr>
        <p:spPr>
          <a:xfrm>
            <a:off x="3857625" y="2571750"/>
            <a:ext cx="1079500" cy="257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s-ES_tradnl" sz="1200" dirty="0">
                <a:solidFill>
                  <a:srgbClr val="00FF00"/>
                </a:solidFill>
                <a:latin typeface="+mn-lt"/>
              </a:rPr>
              <a:t>Experiencia</a:t>
            </a:r>
            <a:endParaRPr lang="es-PE" sz="1200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22" name="21 Rectángulo">
            <a:extLst>
              <a:ext uri="{FF2B5EF4-FFF2-40B4-BE49-F238E27FC236}">
                <a16:creationId xmlns:a16="http://schemas.microsoft.com/office/drawing/2014/main" id="{DE94F46D-C065-6061-2FF1-E73C7E565FE1}"/>
              </a:ext>
            </a:extLst>
          </p:cNvPr>
          <p:cNvSpPr/>
          <p:nvPr/>
        </p:nvSpPr>
        <p:spPr>
          <a:xfrm>
            <a:off x="3857625" y="1928813"/>
            <a:ext cx="1079500" cy="257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s-ES_tradnl" sz="1200" dirty="0">
                <a:solidFill>
                  <a:srgbClr val="00FF00"/>
                </a:solidFill>
                <a:latin typeface="+mn-lt"/>
              </a:rPr>
              <a:t>Imitación</a:t>
            </a:r>
            <a:endParaRPr lang="es-PE" sz="1200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23" name="22 Rectángulo">
            <a:extLst>
              <a:ext uri="{FF2B5EF4-FFF2-40B4-BE49-F238E27FC236}">
                <a16:creationId xmlns:a16="http://schemas.microsoft.com/office/drawing/2014/main" id="{57DFE1B3-9ED9-919F-7F6C-7BF062C2E4F0}"/>
              </a:ext>
            </a:extLst>
          </p:cNvPr>
          <p:cNvSpPr/>
          <p:nvPr/>
        </p:nvSpPr>
        <p:spPr>
          <a:xfrm>
            <a:off x="3857625" y="3702050"/>
            <a:ext cx="1079500" cy="44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>
              <a:defRPr/>
            </a:pPr>
            <a:r>
              <a:rPr lang="es-ES_tradnl" sz="1200" dirty="0">
                <a:latin typeface="+mn-lt"/>
              </a:rPr>
              <a:t>Heurística</a:t>
            </a:r>
          </a:p>
          <a:p>
            <a:pPr algn="ctr">
              <a:defRPr/>
            </a:pPr>
            <a:endParaRPr lang="es-PE" sz="1200" dirty="0">
              <a:latin typeface="+mn-lt"/>
            </a:endParaRPr>
          </a:p>
        </p:txBody>
      </p:sp>
      <p:sp>
        <p:nvSpPr>
          <p:cNvPr id="24" name="23 Rectángulo">
            <a:extLst>
              <a:ext uri="{FF2B5EF4-FFF2-40B4-BE49-F238E27FC236}">
                <a16:creationId xmlns:a16="http://schemas.microsoft.com/office/drawing/2014/main" id="{989FC182-4B99-01A3-E3FB-D02503DC7F5C}"/>
              </a:ext>
            </a:extLst>
          </p:cNvPr>
          <p:cNvSpPr/>
          <p:nvPr/>
        </p:nvSpPr>
        <p:spPr>
          <a:xfrm>
            <a:off x="5741988" y="3702050"/>
            <a:ext cx="1081087" cy="44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>
              <a:defRPr/>
            </a:pPr>
            <a:r>
              <a:rPr lang="es-ES_tradnl" sz="1200" dirty="0">
                <a:latin typeface="+mn-lt"/>
              </a:rPr>
              <a:t>Reconocimiento de Patrones</a:t>
            </a:r>
            <a:endParaRPr lang="es-PE" sz="1200" dirty="0">
              <a:latin typeface="+mn-lt"/>
            </a:endParaRPr>
          </a:p>
        </p:txBody>
      </p:sp>
      <p:sp>
        <p:nvSpPr>
          <p:cNvPr id="25" name="24 Rectángulo">
            <a:extLst>
              <a:ext uri="{FF2B5EF4-FFF2-40B4-BE49-F238E27FC236}">
                <a16:creationId xmlns:a16="http://schemas.microsoft.com/office/drawing/2014/main" id="{5DABF639-C68F-5F37-34EA-5C04A90087A0}"/>
              </a:ext>
            </a:extLst>
          </p:cNvPr>
          <p:cNvSpPr/>
          <p:nvPr/>
        </p:nvSpPr>
        <p:spPr>
          <a:xfrm>
            <a:off x="5741988" y="1928813"/>
            <a:ext cx="1081087" cy="257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r">
              <a:defRPr/>
            </a:pPr>
            <a:r>
              <a:rPr lang="es-ES_tradnl" sz="1200" dirty="0">
                <a:solidFill>
                  <a:srgbClr val="FFFF00"/>
                </a:solidFill>
                <a:latin typeface="+mn-lt"/>
              </a:rPr>
              <a:t>Supervisado</a:t>
            </a:r>
            <a:endParaRPr lang="es-PE" sz="1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6" name="25 Rectángulo">
            <a:extLst>
              <a:ext uri="{FF2B5EF4-FFF2-40B4-BE49-F238E27FC236}">
                <a16:creationId xmlns:a16="http://schemas.microsoft.com/office/drawing/2014/main" id="{1E7BDC8C-3995-959D-E11E-D1E087B80182}"/>
              </a:ext>
            </a:extLst>
          </p:cNvPr>
          <p:cNvSpPr/>
          <p:nvPr/>
        </p:nvSpPr>
        <p:spPr>
          <a:xfrm>
            <a:off x="5741988" y="2571750"/>
            <a:ext cx="1081087" cy="2571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r">
              <a:defRPr/>
            </a:pPr>
            <a:r>
              <a:rPr lang="es-ES_tradnl" sz="1200" dirty="0">
                <a:solidFill>
                  <a:srgbClr val="FFFF00"/>
                </a:solidFill>
                <a:latin typeface="+mn-lt"/>
              </a:rPr>
              <a:t>no supervisado</a:t>
            </a:r>
            <a:endParaRPr lang="es-PE" sz="1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5" name="34 Rectángulo">
            <a:extLst>
              <a:ext uri="{FF2B5EF4-FFF2-40B4-BE49-F238E27FC236}">
                <a16:creationId xmlns:a16="http://schemas.microsoft.com/office/drawing/2014/main" id="{FE3ACDEF-4B6B-E0A2-AA1A-F451B507F083}"/>
              </a:ext>
            </a:extLst>
          </p:cNvPr>
          <p:cNvSpPr/>
          <p:nvPr/>
        </p:nvSpPr>
        <p:spPr>
          <a:xfrm>
            <a:off x="7350125" y="2570163"/>
            <a:ext cx="1079500" cy="257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r">
              <a:defRPr/>
            </a:pPr>
            <a:r>
              <a:rPr lang="es-ES_tradnl" sz="1200" dirty="0">
                <a:latin typeface="+mn-lt"/>
              </a:rPr>
              <a:t>Modelos</a:t>
            </a:r>
            <a:endParaRPr lang="es-PE" sz="1200" dirty="0">
              <a:latin typeface="+mn-lt"/>
            </a:endParaRPr>
          </a:p>
        </p:txBody>
      </p:sp>
      <p:sp>
        <p:nvSpPr>
          <p:cNvPr id="36" name="35 Rectángulo">
            <a:extLst>
              <a:ext uri="{FF2B5EF4-FFF2-40B4-BE49-F238E27FC236}">
                <a16:creationId xmlns:a16="http://schemas.microsoft.com/office/drawing/2014/main" id="{224DD89F-735A-1D1F-C317-6871596259EF}"/>
              </a:ext>
            </a:extLst>
          </p:cNvPr>
          <p:cNvSpPr/>
          <p:nvPr/>
        </p:nvSpPr>
        <p:spPr>
          <a:xfrm>
            <a:off x="5278438" y="1857375"/>
            <a:ext cx="1428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es-PE"/>
          </a:p>
        </p:txBody>
      </p:sp>
      <p:cxnSp>
        <p:nvCxnSpPr>
          <p:cNvPr id="39" name="38 Conector angular">
            <a:extLst>
              <a:ext uri="{FF2B5EF4-FFF2-40B4-BE49-F238E27FC236}">
                <a16:creationId xmlns:a16="http://schemas.microsoft.com/office/drawing/2014/main" id="{15A3E882-B149-CD0C-2AE4-FA92EE7816AA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1785938" y="2700338"/>
            <a:ext cx="492125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>
            <a:extLst>
              <a:ext uri="{FF2B5EF4-FFF2-40B4-BE49-F238E27FC236}">
                <a16:creationId xmlns:a16="http://schemas.microsoft.com/office/drawing/2014/main" id="{E76FCD14-EE51-92A3-79F4-74E1271E2DA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571625" y="3522663"/>
            <a:ext cx="492125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>
            <a:extLst>
              <a:ext uri="{FF2B5EF4-FFF2-40B4-BE49-F238E27FC236}">
                <a16:creationId xmlns:a16="http://schemas.microsoft.com/office/drawing/2014/main" id="{760D2B3D-8436-4712-A0A4-5A94F7B1E7CF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1357313" y="4343400"/>
            <a:ext cx="49212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>
            <a:extLst>
              <a:ext uri="{FF2B5EF4-FFF2-40B4-BE49-F238E27FC236}">
                <a16:creationId xmlns:a16="http://schemas.microsoft.com/office/drawing/2014/main" id="{59BC9655-476A-09A2-B173-034EF3A322AE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3357563" y="2700338"/>
            <a:ext cx="500062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angular">
            <a:extLst>
              <a:ext uri="{FF2B5EF4-FFF2-40B4-BE49-F238E27FC236}">
                <a16:creationId xmlns:a16="http://schemas.microsoft.com/office/drawing/2014/main" id="{72BBF89A-F6CD-F026-C0EA-50FCCBEF4960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3357563" y="2057400"/>
            <a:ext cx="500062" cy="6429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>
            <a:extLst>
              <a:ext uri="{FF2B5EF4-FFF2-40B4-BE49-F238E27FC236}">
                <a16:creationId xmlns:a16="http://schemas.microsoft.com/office/drawing/2014/main" id="{89BD1355-5E51-AD6E-0C62-6B39F157F693}"/>
              </a:ext>
            </a:extLst>
          </p:cNvPr>
          <p:cNvCxnSpPr>
            <a:stCxn id="35" idx="1"/>
            <a:endCxn id="25" idx="3"/>
          </p:cNvCxnSpPr>
          <p:nvPr/>
        </p:nvCxnSpPr>
        <p:spPr>
          <a:xfrm rot="10800000">
            <a:off x="6823075" y="2057400"/>
            <a:ext cx="527050" cy="641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>
            <a:extLst>
              <a:ext uri="{FF2B5EF4-FFF2-40B4-BE49-F238E27FC236}">
                <a16:creationId xmlns:a16="http://schemas.microsoft.com/office/drawing/2014/main" id="{F2F683F4-8815-22DA-03D8-3AEAEF98931C}"/>
              </a:ext>
            </a:extLst>
          </p:cNvPr>
          <p:cNvCxnSpPr>
            <a:stCxn id="35" idx="1"/>
            <a:endCxn id="26" idx="3"/>
          </p:cNvCxnSpPr>
          <p:nvPr/>
        </p:nvCxnSpPr>
        <p:spPr>
          <a:xfrm rot="10800000" flipV="1">
            <a:off x="6823075" y="2698750"/>
            <a:ext cx="5270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>
            <a:extLst>
              <a:ext uri="{FF2B5EF4-FFF2-40B4-BE49-F238E27FC236}">
                <a16:creationId xmlns:a16="http://schemas.microsoft.com/office/drawing/2014/main" id="{DF103172-BC0F-A1F7-C498-6E41E23F5C9D}"/>
              </a:ext>
            </a:extLst>
          </p:cNvPr>
          <p:cNvCxnSpPr>
            <a:stCxn id="22" idx="3"/>
            <a:endCxn id="36" idx="1"/>
          </p:cNvCxnSpPr>
          <p:nvPr/>
        </p:nvCxnSpPr>
        <p:spPr>
          <a:xfrm>
            <a:off x="4937125" y="2057400"/>
            <a:ext cx="341313" cy="300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>
            <a:extLst>
              <a:ext uri="{FF2B5EF4-FFF2-40B4-BE49-F238E27FC236}">
                <a16:creationId xmlns:a16="http://schemas.microsoft.com/office/drawing/2014/main" id="{5FD32414-C3B7-70C7-C5C0-5E99AA591017}"/>
              </a:ext>
            </a:extLst>
          </p:cNvPr>
          <p:cNvCxnSpPr>
            <a:stCxn id="21" idx="3"/>
            <a:endCxn id="36" idx="1"/>
          </p:cNvCxnSpPr>
          <p:nvPr/>
        </p:nvCxnSpPr>
        <p:spPr>
          <a:xfrm flipV="1">
            <a:off x="4937125" y="2357438"/>
            <a:ext cx="341313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>
            <a:extLst>
              <a:ext uri="{FF2B5EF4-FFF2-40B4-BE49-F238E27FC236}">
                <a16:creationId xmlns:a16="http://schemas.microsoft.com/office/drawing/2014/main" id="{7ADAFCB5-AC05-5E87-4F6A-7EDC95319AB6}"/>
              </a:ext>
            </a:extLst>
          </p:cNvPr>
          <p:cNvCxnSpPr>
            <a:stCxn id="25" idx="1"/>
            <a:endCxn id="36" idx="3"/>
          </p:cNvCxnSpPr>
          <p:nvPr/>
        </p:nvCxnSpPr>
        <p:spPr>
          <a:xfrm rot="10800000" flipV="1">
            <a:off x="5421313" y="2057400"/>
            <a:ext cx="320675" cy="300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>
            <a:extLst>
              <a:ext uri="{FF2B5EF4-FFF2-40B4-BE49-F238E27FC236}">
                <a16:creationId xmlns:a16="http://schemas.microsoft.com/office/drawing/2014/main" id="{8FBF3FB4-B2A9-132F-BE10-26CB09EB8066}"/>
              </a:ext>
            </a:extLst>
          </p:cNvPr>
          <p:cNvCxnSpPr>
            <a:stCxn id="26" idx="1"/>
            <a:endCxn id="36" idx="3"/>
          </p:cNvCxnSpPr>
          <p:nvPr/>
        </p:nvCxnSpPr>
        <p:spPr>
          <a:xfrm rot="10800000">
            <a:off x="5421313" y="2357438"/>
            <a:ext cx="320675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Nube">
            <a:extLst>
              <a:ext uri="{FF2B5EF4-FFF2-40B4-BE49-F238E27FC236}">
                <a16:creationId xmlns:a16="http://schemas.microsoft.com/office/drawing/2014/main" id="{1F0F5C08-20E9-B5D8-1612-AD3090683312}"/>
              </a:ext>
            </a:extLst>
          </p:cNvPr>
          <p:cNvSpPr/>
          <p:nvPr/>
        </p:nvSpPr>
        <p:spPr>
          <a:xfrm>
            <a:off x="2286000" y="1928813"/>
            <a:ext cx="1071563" cy="571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1100" dirty="0"/>
              <a:t>Cambio de conducta</a:t>
            </a:r>
            <a:endParaRPr lang="es-PE" sz="1100" dirty="0"/>
          </a:p>
        </p:txBody>
      </p:sp>
      <p:grpSp>
        <p:nvGrpSpPr>
          <p:cNvPr id="10270" name="68 Grupo">
            <a:extLst>
              <a:ext uri="{FF2B5EF4-FFF2-40B4-BE49-F238E27FC236}">
                <a16:creationId xmlns:a16="http://schemas.microsoft.com/office/drawing/2014/main" id="{1DC8F75F-22F9-BBFF-37B1-0DA69B538FB4}"/>
              </a:ext>
            </a:extLst>
          </p:cNvPr>
          <p:cNvGrpSpPr>
            <a:grpSpLocks/>
          </p:cNvGrpSpPr>
          <p:nvPr/>
        </p:nvGrpSpPr>
        <p:grpSpPr bwMode="auto">
          <a:xfrm>
            <a:off x="7286625" y="3000375"/>
            <a:ext cx="1327150" cy="2090738"/>
            <a:chOff x="7316788" y="2928938"/>
            <a:chExt cx="1327150" cy="2090737"/>
          </a:xfrm>
        </p:grpSpPr>
        <p:grpSp>
          <p:nvGrpSpPr>
            <p:cNvPr id="10275" name="Group 1021">
              <a:extLst>
                <a:ext uri="{FF2B5EF4-FFF2-40B4-BE49-F238E27FC236}">
                  <a16:creationId xmlns:a16="http://schemas.microsoft.com/office/drawing/2014/main" id="{25B54657-16A9-B956-18DC-0D8541D6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3625" y="3386138"/>
              <a:ext cx="395288" cy="395287"/>
              <a:chOff x="1837" y="1525"/>
              <a:chExt cx="612" cy="612"/>
            </a:xfrm>
          </p:grpSpPr>
          <p:sp>
            <p:nvSpPr>
              <p:cNvPr id="10323" name="Rectangle 1022">
                <a:extLst>
                  <a:ext uri="{FF2B5EF4-FFF2-40B4-BE49-F238E27FC236}">
                    <a16:creationId xmlns:a16="http://schemas.microsoft.com/office/drawing/2014/main" id="{60CFDB3E-E8FA-3D7F-84A0-D27CC07C2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525"/>
                <a:ext cx="612" cy="6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grpSp>
            <p:nvGrpSpPr>
              <p:cNvPr id="10324" name="Group 1023">
                <a:extLst>
                  <a:ext uri="{FF2B5EF4-FFF2-40B4-BE49-F238E27FC236}">
                    <a16:creationId xmlns:a16="http://schemas.microsoft.com/office/drawing/2014/main" id="{2279E69B-263A-E3C4-B28C-0B704659AE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1537"/>
                <a:ext cx="589" cy="589"/>
                <a:chOff x="2007" y="2512"/>
                <a:chExt cx="589" cy="589"/>
              </a:xfrm>
            </p:grpSpPr>
            <p:sp>
              <p:nvSpPr>
                <p:cNvPr id="10338" name="AutoShape 1024">
                  <a:extLst>
                    <a:ext uri="{FF2B5EF4-FFF2-40B4-BE49-F238E27FC236}">
                      <a16:creationId xmlns:a16="http://schemas.microsoft.com/office/drawing/2014/main" id="{2BD4E9A2-3544-E74F-5730-FEADEA348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7" y="2512"/>
                  <a:ext cx="589" cy="58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0808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39" name="AutoShape 1025">
                  <a:extLst>
                    <a:ext uri="{FF2B5EF4-FFF2-40B4-BE49-F238E27FC236}">
                      <a16:creationId xmlns:a16="http://schemas.microsoft.com/office/drawing/2014/main" id="{2C5846DE-F6CD-0CDE-D90D-77AC86C9F8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8" y="2523"/>
                  <a:ext cx="567" cy="5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</p:grpSp>
          <p:sp>
            <p:nvSpPr>
              <p:cNvPr id="10325" name="Oval 1026">
                <a:extLst>
                  <a:ext uri="{FF2B5EF4-FFF2-40B4-BE49-F238E27FC236}">
                    <a16:creationId xmlns:a16="http://schemas.microsoft.com/office/drawing/2014/main" id="{AA1F9188-1D1E-AF81-D8BA-247C94F2E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1595"/>
                <a:ext cx="85" cy="85"/>
              </a:xfrm>
              <a:prstGeom prst="ellipse">
                <a:avLst/>
              </a:prstGeom>
              <a:solidFill>
                <a:srgbClr val="00FF00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prstMaterial="legacyMatte">
                <a:bevelT w="13500" h="13500" prst="angle"/>
                <a:bevelB w="13500" h="13500" prst="angle"/>
                <a:extrusionClr>
                  <a:srgbClr val="00FF00"/>
                </a:extrusionClr>
                <a:contourClr>
                  <a:srgbClr val="00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26" name="Oval 1027">
                <a:extLst>
                  <a:ext uri="{FF2B5EF4-FFF2-40B4-BE49-F238E27FC236}">
                    <a16:creationId xmlns:a16="http://schemas.microsoft.com/office/drawing/2014/main" id="{3080DE2B-7514-9795-BCEE-2D2213447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754"/>
                <a:ext cx="85" cy="85"/>
              </a:xfrm>
              <a:prstGeom prst="ellipse">
                <a:avLst/>
              </a:prstGeom>
              <a:solidFill>
                <a:srgbClr val="0000FF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prstMaterial="legacyMatte">
                <a:bevelT w="13500" h="13500" prst="angle"/>
                <a:bevelB w="13500" h="13500" prst="angle"/>
                <a:extrusionClr>
                  <a:srgbClr val="0000FF"/>
                </a:extrusionClr>
                <a:contourClr>
                  <a:srgbClr val="0000FF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27" name="Oval 1028">
                <a:extLst>
                  <a:ext uri="{FF2B5EF4-FFF2-40B4-BE49-F238E27FC236}">
                    <a16:creationId xmlns:a16="http://schemas.microsoft.com/office/drawing/2014/main" id="{BCCE2401-FAF8-AF4F-64CD-CE011D5A2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982"/>
                <a:ext cx="85" cy="85"/>
              </a:xfrm>
              <a:prstGeom prst="ellipse">
                <a:avLst/>
              </a:prstGeom>
              <a:solidFill>
                <a:srgbClr val="FFFF00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28" name="Oval 1029">
                <a:extLst>
                  <a:ext uri="{FF2B5EF4-FFF2-40B4-BE49-F238E27FC236}">
                    <a16:creationId xmlns:a16="http://schemas.microsoft.com/office/drawing/2014/main" id="{2080C87A-1412-DA13-374C-C4870DB4A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982"/>
                <a:ext cx="85" cy="85"/>
              </a:xfrm>
              <a:prstGeom prst="ellipse">
                <a:avLst/>
              </a:prstGeom>
              <a:solidFill>
                <a:schemeClr val="bg2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prstMaterial="legacyMatte">
                <a:bevelT w="13500" h="13500" prst="angle"/>
                <a:bevelB w="13500" h="13500" prst="angle"/>
                <a:extrusionClr>
                  <a:schemeClr val="bg2"/>
                </a:extrusionClr>
                <a:contourClr>
                  <a:schemeClr val="bg2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29" name="Oval 1030">
                <a:extLst>
                  <a:ext uri="{FF2B5EF4-FFF2-40B4-BE49-F238E27FC236}">
                    <a16:creationId xmlns:a16="http://schemas.microsoft.com/office/drawing/2014/main" id="{59A9B7B5-4623-900C-A190-0F5A16412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54"/>
                <a:ext cx="85" cy="85"/>
              </a:xfrm>
              <a:prstGeom prst="ellipse">
                <a:avLst/>
              </a:prstGeom>
              <a:solidFill>
                <a:srgbClr val="0000FF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prstMaterial="legacyMatte">
                <a:bevelT w="13500" h="13500" prst="angle"/>
                <a:bevelB w="13500" h="13500" prst="angle"/>
                <a:extrusionClr>
                  <a:srgbClr val="0000FF"/>
                </a:extrusionClr>
                <a:contourClr>
                  <a:srgbClr val="0000FF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30" name="Oval 1031">
                <a:extLst>
                  <a:ext uri="{FF2B5EF4-FFF2-40B4-BE49-F238E27FC236}">
                    <a16:creationId xmlns:a16="http://schemas.microsoft.com/office/drawing/2014/main" id="{6D64D9BB-8D85-BE93-F2D3-B490BE62A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1982"/>
                <a:ext cx="85" cy="85"/>
              </a:xfrm>
              <a:prstGeom prst="ellipse">
                <a:avLst/>
              </a:prstGeom>
              <a:solidFill>
                <a:srgbClr val="3399FF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prstMaterial="legacyMatte">
                <a:bevelT w="13500" h="13500" prst="angle"/>
                <a:bevelB w="13500" h="13500" prst="angle"/>
                <a:extrusionClr>
                  <a:srgbClr val="3399FF"/>
                </a:extrusionClr>
                <a:contourClr>
                  <a:srgbClr val="3399FF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31" name="Oval 1032">
                <a:extLst>
                  <a:ext uri="{FF2B5EF4-FFF2-40B4-BE49-F238E27FC236}">
                    <a16:creationId xmlns:a16="http://schemas.microsoft.com/office/drawing/2014/main" id="{2F72D954-C6FC-800B-1A87-48A65328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" y="1982"/>
                <a:ext cx="85" cy="85"/>
              </a:xfrm>
              <a:prstGeom prst="ellipse">
                <a:avLst/>
              </a:prstGeom>
              <a:solidFill>
                <a:srgbClr val="FF0000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prstMaterial="legacyMatte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cxnSp>
            <p:nvCxnSpPr>
              <p:cNvPr id="10332" name="AutoShape 1033">
                <a:extLst>
                  <a:ext uri="{FF2B5EF4-FFF2-40B4-BE49-F238E27FC236}">
                    <a16:creationId xmlns:a16="http://schemas.microsoft.com/office/drawing/2014/main" id="{A0E9B19C-2BCD-E8F4-5983-15D94390C271}"/>
                  </a:ext>
                </a:extLst>
              </p:cNvPr>
              <p:cNvCxnSpPr>
                <a:cxnSpLocks noChangeShapeType="1"/>
                <a:stCxn id="10325" idx="4"/>
                <a:endCxn id="10326" idx="7"/>
              </p:cNvCxnSpPr>
              <p:nvPr/>
            </p:nvCxnSpPr>
            <p:spPr bwMode="auto">
              <a:xfrm flipH="1">
                <a:off x="2066" y="1680"/>
                <a:ext cx="83" cy="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33" name="AutoShape 1034">
                <a:extLst>
                  <a:ext uri="{FF2B5EF4-FFF2-40B4-BE49-F238E27FC236}">
                    <a16:creationId xmlns:a16="http://schemas.microsoft.com/office/drawing/2014/main" id="{6E80265C-648B-E551-C5CC-C037EB11C10D}"/>
                  </a:ext>
                </a:extLst>
              </p:cNvPr>
              <p:cNvCxnSpPr>
                <a:cxnSpLocks noChangeShapeType="1"/>
                <a:stCxn id="10325" idx="4"/>
                <a:endCxn id="10329" idx="1"/>
              </p:cNvCxnSpPr>
              <p:nvPr/>
            </p:nvCxnSpPr>
            <p:spPr bwMode="auto">
              <a:xfrm>
                <a:off x="2149" y="1680"/>
                <a:ext cx="78" cy="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34" name="AutoShape 1035">
                <a:extLst>
                  <a:ext uri="{FF2B5EF4-FFF2-40B4-BE49-F238E27FC236}">
                    <a16:creationId xmlns:a16="http://schemas.microsoft.com/office/drawing/2014/main" id="{5A24CFDF-1D17-10BF-0DEA-48F5015096B9}"/>
                  </a:ext>
                </a:extLst>
              </p:cNvPr>
              <p:cNvCxnSpPr>
                <a:cxnSpLocks noChangeShapeType="1"/>
                <a:stCxn id="10326" idx="4"/>
                <a:endCxn id="10328" idx="0"/>
              </p:cNvCxnSpPr>
              <p:nvPr/>
            </p:nvCxnSpPr>
            <p:spPr bwMode="auto">
              <a:xfrm flipH="1">
                <a:off x="1973" y="1839"/>
                <a:ext cx="63" cy="1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35" name="AutoShape 1036">
                <a:extLst>
                  <a:ext uri="{FF2B5EF4-FFF2-40B4-BE49-F238E27FC236}">
                    <a16:creationId xmlns:a16="http://schemas.microsoft.com/office/drawing/2014/main" id="{7DB16724-347E-92BF-7A9C-FD83B3FC0161}"/>
                  </a:ext>
                </a:extLst>
              </p:cNvPr>
              <p:cNvCxnSpPr>
                <a:cxnSpLocks noChangeShapeType="1"/>
                <a:stCxn id="10327" idx="0"/>
                <a:endCxn id="10326" idx="4"/>
              </p:cNvCxnSpPr>
              <p:nvPr/>
            </p:nvCxnSpPr>
            <p:spPr bwMode="auto">
              <a:xfrm flipH="1" flipV="1">
                <a:off x="2036" y="1839"/>
                <a:ext cx="51" cy="1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36" name="AutoShape 1037">
                <a:extLst>
                  <a:ext uri="{FF2B5EF4-FFF2-40B4-BE49-F238E27FC236}">
                    <a16:creationId xmlns:a16="http://schemas.microsoft.com/office/drawing/2014/main" id="{4F30F3A1-4B62-47B7-8B4D-641CA240211D}"/>
                  </a:ext>
                </a:extLst>
              </p:cNvPr>
              <p:cNvCxnSpPr>
                <a:cxnSpLocks noChangeShapeType="1"/>
                <a:stCxn id="10329" idx="4"/>
                <a:endCxn id="10331" idx="0"/>
              </p:cNvCxnSpPr>
              <p:nvPr/>
            </p:nvCxnSpPr>
            <p:spPr bwMode="auto">
              <a:xfrm flipH="1">
                <a:off x="2200" y="1839"/>
                <a:ext cx="57" cy="1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37" name="AutoShape 1038">
                <a:extLst>
                  <a:ext uri="{FF2B5EF4-FFF2-40B4-BE49-F238E27FC236}">
                    <a16:creationId xmlns:a16="http://schemas.microsoft.com/office/drawing/2014/main" id="{56EC4700-E7EA-7C91-BD19-AB3B7D8EF0FE}"/>
                  </a:ext>
                </a:extLst>
              </p:cNvPr>
              <p:cNvCxnSpPr>
                <a:cxnSpLocks noChangeShapeType="1"/>
                <a:stCxn id="10329" idx="4"/>
                <a:endCxn id="10330" idx="0"/>
              </p:cNvCxnSpPr>
              <p:nvPr/>
            </p:nvCxnSpPr>
            <p:spPr bwMode="auto">
              <a:xfrm>
                <a:off x="2257" y="1839"/>
                <a:ext cx="56" cy="1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76" name="Group 1052">
              <a:extLst>
                <a:ext uri="{FF2B5EF4-FFF2-40B4-BE49-F238E27FC236}">
                  <a16:creationId xmlns:a16="http://schemas.microsoft.com/office/drawing/2014/main" id="{DBFC045A-A372-C34B-49A8-28672F9E0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3625" y="4300538"/>
              <a:ext cx="395288" cy="395287"/>
              <a:chOff x="1066" y="255"/>
              <a:chExt cx="612" cy="612"/>
            </a:xfrm>
          </p:grpSpPr>
          <p:sp>
            <p:nvSpPr>
              <p:cNvPr id="10312" name="Rectangle 1053">
                <a:extLst>
                  <a:ext uri="{FF2B5EF4-FFF2-40B4-BE49-F238E27FC236}">
                    <a16:creationId xmlns:a16="http://schemas.microsoft.com/office/drawing/2014/main" id="{D163888F-68DB-28CA-FE2C-E8570999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55"/>
                <a:ext cx="612" cy="6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grpSp>
            <p:nvGrpSpPr>
              <p:cNvPr id="10313" name="Group 1054">
                <a:extLst>
                  <a:ext uri="{FF2B5EF4-FFF2-40B4-BE49-F238E27FC236}">
                    <a16:creationId xmlns:a16="http://schemas.microsoft.com/office/drawing/2014/main" id="{8098D9D0-355C-0089-BC8B-CC984929C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267"/>
                <a:ext cx="589" cy="589"/>
                <a:chOff x="2007" y="2512"/>
                <a:chExt cx="589" cy="589"/>
              </a:xfrm>
            </p:grpSpPr>
            <p:sp>
              <p:nvSpPr>
                <p:cNvPr id="10321" name="AutoShape 1055">
                  <a:extLst>
                    <a:ext uri="{FF2B5EF4-FFF2-40B4-BE49-F238E27FC236}">
                      <a16:creationId xmlns:a16="http://schemas.microsoft.com/office/drawing/2014/main" id="{369638A2-1D1E-01DA-63E0-04AD634C1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7" y="2512"/>
                  <a:ext cx="589" cy="58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0808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22" name="AutoShape 1056">
                  <a:extLst>
                    <a:ext uri="{FF2B5EF4-FFF2-40B4-BE49-F238E27FC236}">
                      <a16:creationId xmlns:a16="http://schemas.microsoft.com/office/drawing/2014/main" id="{3FB4DBA6-B320-4043-825F-B0683F33F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8" y="2523"/>
                  <a:ext cx="567" cy="5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</p:grpSp>
          <p:sp>
            <p:nvSpPr>
              <p:cNvPr id="10314" name="Rectangle 1057">
                <a:extLst>
                  <a:ext uri="{FF2B5EF4-FFF2-40B4-BE49-F238E27FC236}">
                    <a16:creationId xmlns:a16="http://schemas.microsoft.com/office/drawing/2014/main" id="{9EB78EAD-8547-5AA7-101D-7F1277AD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664"/>
                <a:ext cx="136" cy="136"/>
              </a:xfrm>
              <a:prstGeom prst="rect">
                <a:avLst/>
              </a:prstGeom>
              <a:solidFill>
                <a:srgbClr val="FF0000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FF0000"/>
                </a:extrusionClr>
                <a:contourClr>
                  <a:srgbClr val="FF00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15" name="AutoShape 1058">
                <a:extLst>
                  <a:ext uri="{FF2B5EF4-FFF2-40B4-BE49-F238E27FC236}">
                    <a16:creationId xmlns:a16="http://schemas.microsoft.com/office/drawing/2014/main" id="{A90E6D49-2DB9-5726-135F-641251868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14"/>
                <a:ext cx="181" cy="486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16" name="AutoShape 1059">
                <a:extLst>
                  <a:ext uri="{FF2B5EF4-FFF2-40B4-BE49-F238E27FC236}">
                    <a16:creationId xmlns:a16="http://schemas.microsoft.com/office/drawing/2014/main" id="{065E8133-E4F6-46F9-283F-42F68829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664037">
                <a:off x="1384" y="285"/>
                <a:ext cx="181" cy="35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17" name="AutoShape 1060">
                <a:extLst>
                  <a:ext uri="{FF2B5EF4-FFF2-40B4-BE49-F238E27FC236}">
                    <a16:creationId xmlns:a16="http://schemas.microsoft.com/office/drawing/2014/main" id="{25DAE60E-834C-A502-851F-E51BDD85A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61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0000FF"/>
                </a:extrusionClr>
                <a:contourClr>
                  <a:srgbClr val="0000FF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18" name="AutoShape 1061">
                <a:extLst>
                  <a:ext uri="{FF2B5EF4-FFF2-40B4-BE49-F238E27FC236}">
                    <a16:creationId xmlns:a16="http://schemas.microsoft.com/office/drawing/2014/main" id="{692CD8AD-9132-4CB1-9017-69F030E8E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34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0000FF"/>
                </a:extrusionClr>
                <a:contourClr>
                  <a:srgbClr val="0000FF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19" name="Oval 1062">
                <a:extLst>
                  <a:ext uri="{FF2B5EF4-FFF2-40B4-BE49-F238E27FC236}">
                    <a16:creationId xmlns:a16="http://schemas.microsoft.com/office/drawing/2014/main" id="{3A3E924B-3601-9F4A-19E3-A66E8288B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453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  <p:sp>
            <p:nvSpPr>
              <p:cNvPr id="10320" name="Oval 1063">
                <a:extLst>
                  <a:ext uri="{FF2B5EF4-FFF2-40B4-BE49-F238E27FC236}">
                    <a16:creationId xmlns:a16="http://schemas.microsoft.com/office/drawing/2014/main" id="{6FDE6946-E365-9633-0D8C-8CACF5CB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46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es-PE"/>
              </a:p>
            </p:txBody>
          </p:sp>
        </p:grpSp>
        <p:grpSp>
          <p:nvGrpSpPr>
            <p:cNvPr id="10277" name="Group 1278">
              <a:extLst>
                <a:ext uri="{FF2B5EF4-FFF2-40B4-BE49-F238E27FC236}">
                  <a16:creationId xmlns:a16="http://schemas.microsoft.com/office/drawing/2014/main" id="{AF8089A3-360D-CEA2-DC86-8424E4007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3625" y="3843338"/>
              <a:ext cx="395288" cy="395287"/>
              <a:chOff x="4785" y="0"/>
              <a:chExt cx="612" cy="612"/>
            </a:xfrm>
          </p:grpSpPr>
          <p:grpSp>
            <p:nvGrpSpPr>
              <p:cNvPr id="10296" name="Group 1279">
                <a:extLst>
                  <a:ext uri="{FF2B5EF4-FFF2-40B4-BE49-F238E27FC236}">
                    <a16:creationId xmlns:a16="http://schemas.microsoft.com/office/drawing/2014/main" id="{450E9B98-6859-82A9-22BE-25B61B4F59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5" y="0"/>
                <a:ext cx="612" cy="612"/>
                <a:chOff x="4785" y="0"/>
                <a:chExt cx="612" cy="612"/>
              </a:xfrm>
            </p:grpSpPr>
            <p:sp>
              <p:nvSpPr>
                <p:cNvPr id="10308" name="Rectangle 1280">
                  <a:extLst>
                    <a:ext uri="{FF2B5EF4-FFF2-40B4-BE49-F238E27FC236}">
                      <a16:creationId xmlns:a16="http://schemas.microsoft.com/office/drawing/2014/main" id="{92FF9A74-289B-507B-1141-6CD53A1D1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0"/>
                  <a:ext cx="612" cy="6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grpSp>
              <p:nvGrpSpPr>
                <p:cNvPr id="10309" name="Group 1281">
                  <a:extLst>
                    <a:ext uri="{FF2B5EF4-FFF2-40B4-BE49-F238E27FC236}">
                      <a16:creationId xmlns:a16="http://schemas.microsoft.com/office/drawing/2014/main" id="{90098A62-6E3D-B487-3565-6A467A8B1D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7" y="12"/>
                  <a:ext cx="589" cy="589"/>
                  <a:chOff x="2007" y="2512"/>
                  <a:chExt cx="589" cy="589"/>
                </a:xfrm>
              </p:grpSpPr>
              <p:sp>
                <p:nvSpPr>
                  <p:cNvPr id="10310" name="AutoShape 1282">
                    <a:extLst>
                      <a:ext uri="{FF2B5EF4-FFF2-40B4-BE49-F238E27FC236}">
                        <a16:creationId xmlns:a16="http://schemas.microsoft.com/office/drawing/2014/main" id="{DDC047DD-32F9-58FE-06C4-EB3CAF621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07" y="2512"/>
                    <a:ext cx="589" cy="58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pt-BR" altLang="es-PE"/>
                  </a:p>
                </p:txBody>
              </p:sp>
              <p:sp>
                <p:nvSpPr>
                  <p:cNvPr id="10311" name="AutoShape 1283">
                    <a:extLst>
                      <a:ext uri="{FF2B5EF4-FFF2-40B4-BE49-F238E27FC236}">
                        <a16:creationId xmlns:a16="http://schemas.microsoft.com/office/drawing/2014/main" id="{A4550978-7A6C-8F8C-F362-CFA5B1BF6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2523"/>
                    <a:ext cx="567" cy="56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rgbClr val="33339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pt-BR" altLang="es-PE"/>
                  </a:p>
                </p:txBody>
              </p:sp>
            </p:grpSp>
          </p:grpSp>
          <p:grpSp>
            <p:nvGrpSpPr>
              <p:cNvPr id="10297" name="Group 1284">
                <a:extLst>
                  <a:ext uri="{FF2B5EF4-FFF2-40B4-BE49-F238E27FC236}">
                    <a16:creationId xmlns:a16="http://schemas.microsoft.com/office/drawing/2014/main" id="{5AE05ED8-08D0-5AAE-3AA4-7A511B9911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4" y="119"/>
                <a:ext cx="521" cy="338"/>
                <a:chOff x="4042" y="3015"/>
                <a:chExt cx="1286" cy="835"/>
              </a:xfrm>
            </p:grpSpPr>
            <p:grpSp>
              <p:nvGrpSpPr>
                <p:cNvPr id="10298" name="Group 1285">
                  <a:extLst>
                    <a:ext uri="{FF2B5EF4-FFF2-40B4-BE49-F238E27FC236}">
                      <a16:creationId xmlns:a16="http://schemas.microsoft.com/office/drawing/2014/main" id="{4E1E4A58-E695-B3A8-5AA7-6CA46131F8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2" y="3015"/>
                  <a:ext cx="1286" cy="835"/>
                  <a:chOff x="4042" y="3015"/>
                  <a:chExt cx="1286" cy="835"/>
                </a:xfrm>
              </p:grpSpPr>
              <p:sp>
                <p:nvSpPr>
                  <p:cNvPr id="10306" name="Line 1286">
                    <a:extLst>
                      <a:ext uri="{FF2B5EF4-FFF2-40B4-BE49-F238E27FC236}">
                        <a16:creationId xmlns:a16="http://schemas.microsoft.com/office/drawing/2014/main" id="{ED3C4758-DF09-CB18-DBFD-789A15DF38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42" y="3015"/>
                    <a:ext cx="0" cy="835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0307" name="Line 1287">
                    <a:extLst>
                      <a:ext uri="{FF2B5EF4-FFF2-40B4-BE49-F238E27FC236}">
                        <a16:creationId xmlns:a16="http://schemas.microsoft.com/office/drawing/2014/main" id="{EF0EA451-82C4-BE83-F669-912F1EAF34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51" y="3850"/>
                    <a:ext cx="127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sp>
              <p:nvSpPr>
                <p:cNvPr id="10299" name="Arc 1288">
                  <a:extLst>
                    <a:ext uri="{FF2B5EF4-FFF2-40B4-BE49-F238E27FC236}">
                      <a16:creationId xmlns:a16="http://schemas.microsoft.com/office/drawing/2014/main" id="{5E50421F-64F0-3850-4FCB-A178D55E3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168553" flipV="1">
                  <a:off x="4193" y="3244"/>
                  <a:ext cx="980" cy="5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00" name="Oval 1289">
                  <a:extLst>
                    <a:ext uri="{FF2B5EF4-FFF2-40B4-BE49-F238E27FC236}">
                      <a16:creationId xmlns:a16="http://schemas.microsoft.com/office/drawing/2014/main" id="{E1E9C3F0-C7C3-5E90-028D-8EB080B5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9" y="3388"/>
                  <a:ext cx="79" cy="79"/>
                </a:xfrm>
                <a:prstGeom prst="ellipse">
                  <a:avLst/>
                </a:prstGeom>
                <a:solidFill>
                  <a:srgbClr val="0066CC"/>
                </a:solidFill>
                <a:ln w="9525" algn="ctr">
                  <a:solidFill>
                    <a:srgbClr val="0066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01" name="Oval 1290">
                  <a:extLst>
                    <a:ext uri="{FF2B5EF4-FFF2-40B4-BE49-F238E27FC236}">
                      <a16:creationId xmlns:a16="http://schemas.microsoft.com/office/drawing/2014/main" id="{8165B3BF-F806-EA78-EBD0-00D22290D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7" y="3549"/>
                  <a:ext cx="79" cy="79"/>
                </a:xfrm>
                <a:prstGeom prst="ellipse">
                  <a:avLst/>
                </a:prstGeom>
                <a:solidFill>
                  <a:srgbClr val="0066CC"/>
                </a:solidFill>
                <a:ln w="9525" algn="ctr">
                  <a:solidFill>
                    <a:srgbClr val="0066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02" name="Oval 1291">
                  <a:extLst>
                    <a:ext uri="{FF2B5EF4-FFF2-40B4-BE49-F238E27FC236}">
                      <a16:creationId xmlns:a16="http://schemas.microsoft.com/office/drawing/2014/main" id="{90BC2D35-DF3D-0E68-B6D6-9743BEEAA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3422"/>
                  <a:ext cx="79" cy="79"/>
                </a:xfrm>
                <a:prstGeom prst="ellipse">
                  <a:avLst/>
                </a:prstGeom>
                <a:solidFill>
                  <a:srgbClr val="0066CC"/>
                </a:solidFill>
                <a:ln w="9525" algn="ctr">
                  <a:solidFill>
                    <a:srgbClr val="0066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03" name="Oval 1292">
                  <a:extLst>
                    <a:ext uri="{FF2B5EF4-FFF2-40B4-BE49-F238E27FC236}">
                      <a16:creationId xmlns:a16="http://schemas.microsoft.com/office/drawing/2014/main" id="{3275B594-9DA9-6D22-AC35-61FD0B47A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9" y="3132"/>
                  <a:ext cx="79" cy="79"/>
                </a:xfrm>
                <a:prstGeom prst="ellipse">
                  <a:avLst/>
                </a:prstGeom>
                <a:solidFill>
                  <a:srgbClr val="0066CC"/>
                </a:solidFill>
                <a:ln w="9525" algn="ctr">
                  <a:solidFill>
                    <a:srgbClr val="0066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04" name="Oval 1293">
                  <a:extLst>
                    <a:ext uri="{FF2B5EF4-FFF2-40B4-BE49-F238E27FC236}">
                      <a16:creationId xmlns:a16="http://schemas.microsoft.com/office/drawing/2014/main" id="{1E463A65-F4F3-34F4-F139-B3AE3EB6A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3" y="3331"/>
                  <a:ext cx="79" cy="79"/>
                </a:xfrm>
                <a:prstGeom prst="ellipse">
                  <a:avLst/>
                </a:prstGeom>
                <a:solidFill>
                  <a:srgbClr val="0066CC"/>
                </a:solidFill>
                <a:ln w="9525" algn="ctr">
                  <a:solidFill>
                    <a:srgbClr val="0066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  <p:sp>
              <p:nvSpPr>
                <p:cNvPr id="10305" name="Oval 1294">
                  <a:extLst>
                    <a:ext uri="{FF2B5EF4-FFF2-40B4-BE49-F238E27FC236}">
                      <a16:creationId xmlns:a16="http://schemas.microsoft.com/office/drawing/2014/main" id="{FD9DCA08-43AD-A332-3002-08A5CC297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0" y="3146"/>
                  <a:ext cx="79" cy="79"/>
                </a:xfrm>
                <a:prstGeom prst="ellipse">
                  <a:avLst/>
                </a:prstGeom>
                <a:solidFill>
                  <a:srgbClr val="0066CC"/>
                </a:solidFill>
                <a:ln w="9525" algn="ctr">
                  <a:solidFill>
                    <a:srgbClr val="0066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/>
                </a:p>
              </p:txBody>
            </p:sp>
          </p:grpSp>
        </p:grpSp>
        <p:grpSp>
          <p:nvGrpSpPr>
            <p:cNvPr id="10278" name="122 Grupo">
              <a:extLst>
                <a:ext uri="{FF2B5EF4-FFF2-40B4-BE49-F238E27FC236}">
                  <a16:creationId xmlns:a16="http://schemas.microsoft.com/office/drawing/2014/main" id="{B1BFC1FE-5B21-A33F-B955-DB8A820BA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3625" y="2928938"/>
              <a:ext cx="395288" cy="395287"/>
              <a:chOff x="857224" y="4143380"/>
              <a:chExt cx="720725" cy="720725"/>
            </a:xfrm>
          </p:grpSpPr>
          <p:grpSp>
            <p:nvGrpSpPr>
              <p:cNvPr id="10285" name="Group 1328">
                <a:extLst>
                  <a:ext uri="{FF2B5EF4-FFF2-40B4-BE49-F238E27FC236}">
                    <a16:creationId xmlns:a16="http://schemas.microsoft.com/office/drawing/2014/main" id="{16895DD7-62FF-ADF0-AB50-D0F4B5486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224" y="4143380"/>
                <a:ext cx="720725" cy="720725"/>
                <a:chOff x="4785" y="0"/>
                <a:chExt cx="612" cy="612"/>
              </a:xfrm>
            </p:grpSpPr>
            <p:sp>
              <p:nvSpPr>
                <p:cNvPr id="10292" name="Rectangle 1329">
                  <a:extLst>
                    <a:ext uri="{FF2B5EF4-FFF2-40B4-BE49-F238E27FC236}">
                      <a16:creationId xmlns:a16="http://schemas.microsoft.com/office/drawing/2014/main" id="{E4878A39-AB05-1222-FE53-75D465B7E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0"/>
                  <a:ext cx="612" cy="6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BR" altLang="es-PE" sz="1600"/>
                </a:p>
              </p:txBody>
            </p:sp>
            <p:grpSp>
              <p:nvGrpSpPr>
                <p:cNvPr id="10293" name="Group 1330">
                  <a:extLst>
                    <a:ext uri="{FF2B5EF4-FFF2-40B4-BE49-F238E27FC236}">
                      <a16:creationId xmlns:a16="http://schemas.microsoft.com/office/drawing/2014/main" id="{36244378-DD4D-3992-D2DC-D6CCC16728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7" y="12"/>
                  <a:ext cx="589" cy="589"/>
                  <a:chOff x="2007" y="2512"/>
                  <a:chExt cx="589" cy="589"/>
                </a:xfrm>
              </p:grpSpPr>
              <p:sp>
                <p:nvSpPr>
                  <p:cNvPr id="10294" name="AutoShape 1331">
                    <a:extLst>
                      <a:ext uri="{FF2B5EF4-FFF2-40B4-BE49-F238E27FC236}">
                        <a16:creationId xmlns:a16="http://schemas.microsoft.com/office/drawing/2014/main" id="{84C5A074-187D-6C72-7B3F-37E36109A1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07" y="2512"/>
                    <a:ext cx="589" cy="58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pt-BR" altLang="es-PE" sz="1600"/>
                  </a:p>
                </p:txBody>
              </p:sp>
              <p:sp>
                <p:nvSpPr>
                  <p:cNvPr id="10295" name="AutoShape 1332">
                    <a:extLst>
                      <a:ext uri="{FF2B5EF4-FFF2-40B4-BE49-F238E27FC236}">
                        <a16:creationId xmlns:a16="http://schemas.microsoft.com/office/drawing/2014/main" id="{C245B01E-E362-B3F7-8D9B-137DD85150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2523"/>
                    <a:ext cx="567" cy="56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rgbClr val="33339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pt-BR" altLang="es-PE" sz="1600"/>
                  </a:p>
                </p:txBody>
              </p:sp>
            </p:grpSp>
          </p:grpSp>
          <p:grpSp>
            <p:nvGrpSpPr>
              <p:cNvPr id="10286" name="121 Grupo">
                <a:extLst>
                  <a:ext uri="{FF2B5EF4-FFF2-40B4-BE49-F238E27FC236}">
                    <a16:creationId xmlns:a16="http://schemas.microsoft.com/office/drawing/2014/main" id="{73A29E6C-87A0-9B9D-33FB-8E9AEAA0A2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9586" y="4357694"/>
                <a:ext cx="621758" cy="286431"/>
                <a:chOff x="929586" y="4357694"/>
                <a:chExt cx="621758" cy="286431"/>
              </a:xfrm>
            </p:grpSpPr>
            <p:sp>
              <p:nvSpPr>
                <p:cNvPr id="82" name="81 Elipse">
                  <a:extLst>
                    <a:ext uri="{FF2B5EF4-FFF2-40B4-BE49-F238E27FC236}">
                      <a16:creationId xmlns:a16="http://schemas.microsoft.com/office/drawing/2014/main" id="{83816553-CB9B-3154-52F0-E912FC29E0C9}"/>
                    </a:ext>
                  </a:extLst>
                </p:cNvPr>
                <p:cNvSpPr/>
                <p:nvPr/>
              </p:nvSpPr>
              <p:spPr>
                <a:xfrm>
                  <a:off x="929586" y="4554397"/>
                  <a:ext cx="78152" cy="72363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PE" sz="1600"/>
                </a:p>
              </p:txBody>
            </p:sp>
            <p:sp>
              <p:nvSpPr>
                <p:cNvPr id="83" name="82 Elipse">
                  <a:extLst>
                    <a:ext uri="{FF2B5EF4-FFF2-40B4-BE49-F238E27FC236}">
                      <a16:creationId xmlns:a16="http://schemas.microsoft.com/office/drawing/2014/main" id="{C45A3BD5-810A-2096-54EA-A15E0DCA1580}"/>
                    </a:ext>
                  </a:extLst>
                </p:cNvPr>
                <p:cNvSpPr/>
                <p:nvPr/>
              </p:nvSpPr>
              <p:spPr>
                <a:xfrm>
                  <a:off x="1366652" y="4554397"/>
                  <a:ext cx="78150" cy="7236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solidFill>
                    <a:srgbClr val="33CC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PE" sz="1600"/>
                </a:p>
              </p:txBody>
            </p:sp>
            <p:sp>
              <p:nvSpPr>
                <p:cNvPr id="84" name="83 Flecha derecha">
                  <a:extLst>
                    <a:ext uri="{FF2B5EF4-FFF2-40B4-BE49-F238E27FC236}">
                      <a16:creationId xmlns:a16="http://schemas.microsoft.com/office/drawing/2014/main" id="{5B8DA197-DB71-3110-F1C7-4B7DCF9C6A90}"/>
                    </a:ext>
                  </a:extLst>
                </p:cNvPr>
                <p:cNvSpPr/>
                <p:nvPr/>
              </p:nvSpPr>
              <p:spPr>
                <a:xfrm>
                  <a:off x="1100361" y="4537030"/>
                  <a:ext cx="182351" cy="107097"/>
                </a:xfrm>
                <a:prstGeom prst="righ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PE" sz="1600"/>
                </a:p>
              </p:txBody>
            </p:sp>
            <p:sp>
              <p:nvSpPr>
                <p:cNvPr id="10290" name="119 CuadroTexto">
                  <a:extLst>
                    <a:ext uri="{FF2B5EF4-FFF2-40B4-BE49-F238E27FC236}">
                      <a16:creationId xmlns:a16="http://schemas.microsoft.com/office/drawing/2014/main" id="{C05D68F4-4CA9-D098-084C-71459EF9C1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2227" y="4357694"/>
                  <a:ext cx="78774" cy="168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PE" altLang="es-PE" sz="600" b="1"/>
                    <a:t>a</a:t>
                  </a:r>
                </a:p>
              </p:txBody>
            </p:sp>
            <p:sp>
              <p:nvSpPr>
                <p:cNvPr id="10291" name="120 CuadroTexto">
                  <a:extLst>
                    <a:ext uri="{FF2B5EF4-FFF2-40B4-BE49-F238E27FC236}">
                      <a16:creationId xmlns:a16="http://schemas.microsoft.com/office/drawing/2014/main" id="{510C4FA8-566D-9F28-BDB3-6AE105D923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5852" y="4357694"/>
                  <a:ext cx="265492" cy="168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PE" altLang="es-PE" sz="600" b="1"/>
                    <a:t>b&amp;c</a:t>
                  </a:r>
                </a:p>
              </p:txBody>
            </p:sp>
          </p:grpSp>
        </p:grpSp>
        <p:sp>
          <p:nvSpPr>
            <p:cNvPr id="10279" name="37 CuadroTexto">
              <a:extLst>
                <a:ext uri="{FF2B5EF4-FFF2-40B4-BE49-F238E27FC236}">
                  <a16:creationId xmlns:a16="http://schemas.microsoft.com/office/drawing/2014/main" id="{64E48516-A4D0-819F-5312-A739B3F61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9725" y="2952750"/>
              <a:ext cx="684213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800"/>
                <a:t>Reglas de asociación</a:t>
              </a:r>
            </a:p>
          </p:txBody>
        </p:sp>
        <p:sp>
          <p:nvSpPr>
            <p:cNvPr id="10280" name="37 CuadroTexto">
              <a:extLst>
                <a:ext uri="{FF2B5EF4-FFF2-40B4-BE49-F238E27FC236}">
                  <a16:creationId xmlns:a16="http://schemas.microsoft.com/office/drawing/2014/main" id="{E239AE35-4696-D234-11CD-6BF495C6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9725" y="3386138"/>
              <a:ext cx="6842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800"/>
                <a:t>Modelos de Clasificación</a:t>
              </a:r>
            </a:p>
          </p:txBody>
        </p:sp>
        <p:sp>
          <p:nvSpPr>
            <p:cNvPr id="10281" name="37 CuadroTexto">
              <a:extLst>
                <a:ext uri="{FF2B5EF4-FFF2-40B4-BE49-F238E27FC236}">
                  <a16:creationId xmlns:a16="http://schemas.microsoft.com/office/drawing/2014/main" id="{B4ABBC35-26F6-A226-54FA-4BB848BCD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9725" y="3819525"/>
              <a:ext cx="684213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800"/>
                <a:t>Modelos de Pronóstico</a:t>
              </a:r>
            </a:p>
          </p:txBody>
        </p:sp>
        <p:sp>
          <p:nvSpPr>
            <p:cNvPr id="10282" name="37 CuadroTexto">
              <a:extLst>
                <a:ext uri="{FF2B5EF4-FFF2-40B4-BE49-F238E27FC236}">
                  <a16:creationId xmlns:a16="http://schemas.microsoft.com/office/drawing/2014/main" id="{6CBC9A51-4475-3FAA-F592-1586FB4DB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9725" y="4252913"/>
              <a:ext cx="6842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800"/>
                <a:t>Modelos de Agrupamiento</a:t>
              </a:r>
            </a:p>
          </p:txBody>
        </p:sp>
        <p:pic>
          <p:nvPicPr>
            <p:cNvPr id="10283" name="Picture 2">
              <a:extLst>
                <a:ext uri="{FF2B5EF4-FFF2-40B4-BE49-F238E27FC236}">
                  <a16:creationId xmlns:a16="http://schemas.microsoft.com/office/drawing/2014/main" id="{1B3F42F2-53A2-FEC4-FC9F-9ADE1DA4E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88" y="4757738"/>
              <a:ext cx="49212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4" name="37 CuadroTexto">
              <a:extLst>
                <a:ext uri="{FF2B5EF4-FFF2-40B4-BE49-F238E27FC236}">
                  <a16:creationId xmlns:a16="http://schemas.microsoft.com/office/drawing/2014/main" id="{A2FE354B-9D9F-75E6-36E6-3F7A6D1F9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9725" y="4686300"/>
              <a:ext cx="684213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PE" sz="800"/>
                <a:t>Modelos de Secuenciación</a:t>
              </a:r>
            </a:p>
          </p:txBody>
        </p:sp>
      </p:grpSp>
      <p:sp>
        <p:nvSpPr>
          <p:cNvPr id="135" name="134 Flecha arriba y abajo">
            <a:extLst>
              <a:ext uri="{FF2B5EF4-FFF2-40B4-BE49-F238E27FC236}">
                <a16:creationId xmlns:a16="http://schemas.microsoft.com/office/drawing/2014/main" id="{AD45A72B-9F6C-48AC-BFC3-BB99B54D5AC9}"/>
              </a:ext>
            </a:extLst>
          </p:cNvPr>
          <p:cNvSpPr/>
          <p:nvPr/>
        </p:nvSpPr>
        <p:spPr>
          <a:xfrm>
            <a:off x="4325938" y="2928938"/>
            <a:ext cx="142875" cy="6429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36" name="135 Flecha arriba y abajo">
            <a:extLst>
              <a:ext uri="{FF2B5EF4-FFF2-40B4-BE49-F238E27FC236}">
                <a16:creationId xmlns:a16="http://schemas.microsoft.com/office/drawing/2014/main" id="{F7FD0B61-BB07-9A0F-DE14-ACFE3B41C4BA}"/>
              </a:ext>
            </a:extLst>
          </p:cNvPr>
          <p:cNvSpPr/>
          <p:nvPr/>
        </p:nvSpPr>
        <p:spPr>
          <a:xfrm>
            <a:off x="6210300" y="2928938"/>
            <a:ext cx="142875" cy="6429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pic>
        <p:nvPicPr>
          <p:cNvPr id="10273" name="Picture 12" descr="http://img256.imageshack.us/img256/6048/evaluacionps3.jpg">
            <a:extLst>
              <a:ext uri="{FF2B5EF4-FFF2-40B4-BE49-F238E27FC236}">
                <a16:creationId xmlns:a16="http://schemas.microsoft.com/office/drawing/2014/main" id="{98EA2ACD-AB88-E0E6-6D8F-F6F91E63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214813"/>
            <a:ext cx="1047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14" descr="http://mozbayoglu.etu.edu.tr/pattern_clip_image001.gif">
            <a:extLst>
              <a:ext uri="{FF2B5EF4-FFF2-40B4-BE49-F238E27FC236}">
                <a16:creationId xmlns:a16="http://schemas.microsoft.com/office/drawing/2014/main" id="{C3CE6483-0810-EFE9-F020-0D6E22C9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4214813"/>
            <a:ext cx="10795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04679B16-815E-1D09-8175-E732552DF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7" y="1530350"/>
            <a:ext cx="8620125" cy="5327650"/>
          </a:xfrm>
        </p:spPr>
        <p:txBody>
          <a:bodyPr/>
          <a:lstStyle/>
          <a:p>
            <a:r>
              <a:rPr lang="es-ES_tradnl" altLang="es-PE" dirty="0">
                <a:solidFill>
                  <a:srgbClr val="002060"/>
                </a:solidFill>
              </a:rPr>
              <a:t>Redes de nivel simple</a:t>
            </a:r>
          </a:p>
          <a:p>
            <a:r>
              <a:rPr lang="es-ES_tradnl" altLang="es-PE" dirty="0">
                <a:solidFill>
                  <a:srgbClr val="002060"/>
                </a:solidFill>
              </a:rPr>
              <a:t>Redes de Múltiple nivel</a:t>
            </a:r>
          </a:p>
          <a:p>
            <a:r>
              <a:rPr lang="es-ES_tradnl" altLang="es-PE" dirty="0">
                <a:solidFill>
                  <a:srgbClr val="002060"/>
                </a:solidFill>
              </a:rPr>
              <a:t>Redes recurrentes</a:t>
            </a:r>
          </a:p>
          <a:p>
            <a:pPr>
              <a:buFontTx/>
              <a:buNone/>
            </a:pPr>
            <a:endParaRPr lang="es-ES_tradnl" altLang="es-PE" dirty="0">
              <a:solidFill>
                <a:schemeClr val="bg2"/>
              </a:solidFill>
            </a:endParaRPr>
          </a:p>
          <a:p>
            <a:pPr marL="669925" lvl="1" indent="-325438">
              <a:buFontTx/>
              <a:buNone/>
            </a:pPr>
            <a:endParaRPr lang="es-ES_tradnl" altLang="es-PE" dirty="0"/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2D5EC24E-2E03-82D8-A1EE-1C609101A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Tipos de Redes Neuronales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8FAD96A6-4D3F-CAE4-A72A-B4D7DE3060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84438"/>
            <a:ext cx="7772400" cy="762000"/>
          </a:xfrm>
        </p:spPr>
        <p:txBody>
          <a:bodyPr anchor="ctr"/>
          <a:lstStyle/>
          <a:p>
            <a:r>
              <a:rPr lang="es-ES_tradnl" altLang="es-PE" sz="4400" b="1">
                <a:solidFill>
                  <a:srgbClr val="FF3300"/>
                </a:solidFill>
              </a:rPr>
              <a:t>REDES DE NIVEL SIMPLE</a:t>
            </a:r>
            <a:endParaRPr lang="es-ES" altLang="es-PE" sz="4400" b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DBD75B5C-1AC2-7A35-653D-7BC0A307C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/>
              <a:t>Perceptrón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0EEDF682-6BAC-1CBF-42F1-6BA5EFDC3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_tradnl" altLang="es-PE" sz="2000"/>
              <a:t>Separa espacio con hiperplanos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PE" sz="2000"/>
              <a:t>	 y = f ( w</a:t>
            </a:r>
            <a:r>
              <a:rPr lang="es-ES_tradnl" altLang="es-PE" sz="2000" baseline="-25000"/>
              <a:t>1</a:t>
            </a:r>
            <a:r>
              <a:rPr lang="es-ES_tradnl" altLang="es-PE" sz="2000"/>
              <a:t> u</a:t>
            </a:r>
            <a:r>
              <a:rPr lang="es-ES_tradnl" altLang="es-PE" sz="2000" baseline="-25000"/>
              <a:t>1</a:t>
            </a:r>
            <a:r>
              <a:rPr lang="es-ES_tradnl" altLang="es-PE" sz="2000"/>
              <a:t> + w</a:t>
            </a:r>
            <a:r>
              <a:rPr lang="es-ES_tradnl" altLang="es-PE" sz="2000" baseline="-25000"/>
              <a:t>2</a:t>
            </a:r>
            <a:r>
              <a:rPr lang="es-ES_tradnl" altLang="es-PE" sz="2000"/>
              <a:t> u</a:t>
            </a:r>
            <a:r>
              <a:rPr lang="es-ES_tradnl" altLang="es-PE" sz="2000" baseline="-25000"/>
              <a:t>2</a:t>
            </a:r>
            <a:r>
              <a:rPr lang="es-ES_tradnl" altLang="es-PE" sz="2000"/>
              <a:t> + ... + w</a:t>
            </a:r>
            <a:r>
              <a:rPr lang="es-ES_tradnl" altLang="es-PE" sz="2000" baseline="-25000"/>
              <a:t>n</a:t>
            </a:r>
            <a:r>
              <a:rPr lang="es-ES_tradnl" altLang="es-PE" sz="2000"/>
              <a:t> u</a:t>
            </a:r>
            <a:r>
              <a:rPr lang="es-ES_tradnl" altLang="es-PE" sz="2000" baseline="-25000"/>
              <a:t>n</a:t>
            </a:r>
            <a:r>
              <a:rPr lang="es-ES_tradnl" altLang="es-PE" sz="2000"/>
              <a:t> 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PE" sz="2000"/>
              <a:t>	 f(s) = { 1 si s</a:t>
            </a:r>
            <a:r>
              <a:rPr lang="es-ES_tradnl" altLang="es-PE" sz="2000">
                <a:sym typeface="Symbol" panose="05050102010706020507" pitchFamily="18" charset="2"/>
              </a:rPr>
              <a:t></a:t>
            </a:r>
            <a:r>
              <a:rPr lang="es-ES_tradnl" altLang="es-PE" sz="2000"/>
              <a:t>0, 0 si s&lt;0 }</a:t>
            </a:r>
          </a:p>
          <a:p>
            <a:pPr>
              <a:lnSpc>
                <a:spcPct val="90000"/>
              </a:lnSpc>
            </a:pPr>
            <a:r>
              <a:rPr lang="es-ES_tradnl" altLang="es-PE" sz="2000"/>
              <a:t>Puede incluir offset w</a:t>
            </a:r>
            <a:r>
              <a:rPr lang="es-ES_tradnl" altLang="es-PE" sz="2000" baseline="-25000"/>
              <a:t>0</a:t>
            </a:r>
            <a:r>
              <a:rPr lang="es-ES_tradnl" altLang="es-PE" sz="2000"/>
              <a:t>.</a:t>
            </a:r>
          </a:p>
          <a:p>
            <a:pPr>
              <a:lnSpc>
                <a:spcPct val="90000"/>
              </a:lnSpc>
            </a:pPr>
            <a:endParaRPr lang="es-ES_tradnl" altLang="es-PE" sz="2000"/>
          </a:p>
          <a:p>
            <a:pPr>
              <a:lnSpc>
                <a:spcPct val="90000"/>
              </a:lnSpc>
            </a:pPr>
            <a:r>
              <a:rPr lang="es-ES_tradnl" altLang="es-PE" sz="2000"/>
              <a:t>Importante históricamente</a:t>
            </a:r>
          </a:p>
          <a:p>
            <a:pPr marL="669925" lvl="1" indent="-325438">
              <a:lnSpc>
                <a:spcPct val="90000"/>
              </a:lnSpc>
            </a:pPr>
            <a:r>
              <a:rPr lang="es-ES_tradnl" altLang="es-PE"/>
              <a:t>estudiado muy detalladamente (Minsky y Papert ‘69)</a:t>
            </a:r>
          </a:p>
          <a:p>
            <a:pPr>
              <a:lnSpc>
                <a:spcPct val="90000"/>
              </a:lnSpc>
            </a:pPr>
            <a:endParaRPr lang="es-ES_tradnl" altLang="es-PE" sz="2000"/>
          </a:p>
          <a:p>
            <a:pPr>
              <a:lnSpc>
                <a:spcPct val="90000"/>
              </a:lnSpc>
            </a:pPr>
            <a:r>
              <a:rPr lang="es-ES_tradnl" altLang="es-PE" sz="2000"/>
              <a:t>Es un clasificador lineal en 2 clases.</a:t>
            </a:r>
          </a:p>
          <a:p>
            <a:pPr marL="669925" lvl="1" indent="-325438">
              <a:lnSpc>
                <a:spcPct val="90000"/>
              </a:lnSpc>
            </a:pPr>
            <a:r>
              <a:rPr lang="es-ES_tradnl" altLang="es-PE"/>
              <a:t>bueno si patrones linealmente separables</a:t>
            </a:r>
          </a:p>
          <a:p>
            <a:pPr marL="669925" lvl="1" indent="-325438">
              <a:lnSpc>
                <a:spcPct val="90000"/>
              </a:lnSpc>
            </a:pPr>
            <a:r>
              <a:rPr lang="es-ES_tradnl" altLang="es-PE"/>
              <a:t>problema XOR</a:t>
            </a:r>
          </a:p>
        </p:txBody>
      </p:sp>
      <p:grpSp>
        <p:nvGrpSpPr>
          <p:cNvPr id="366596" name="Group 4">
            <a:extLst>
              <a:ext uri="{FF2B5EF4-FFF2-40B4-BE49-F238E27FC236}">
                <a16:creationId xmlns:a16="http://schemas.microsoft.com/office/drawing/2014/main" id="{9CCD4D05-25AC-DABD-DEB5-25B437B8CEA0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1316038"/>
            <a:ext cx="2573338" cy="1958975"/>
            <a:chOff x="3969" y="684"/>
            <a:chExt cx="1621" cy="1234"/>
          </a:xfrm>
        </p:grpSpPr>
        <p:sp>
          <p:nvSpPr>
            <p:cNvPr id="366597" name="Line 5">
              <a:extLst>
                <a:ext uri="{FF2B5EF4-FFF2-40B4-BE49-F238E27FC236}">
                  <a16:creationId xmlns:a16="http://schemas.microsoft.com/office/drawing/2014/main" id="{81D78245-4BEA-1BFF-28B5-31019167E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7" y="684"/>
              <a:ext cx="0" cy="1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s-PE"/>
            </a:p>
          </p:txBody>
        </p:sp>
        <p:sp>
          <p:nvSpPr>
            <p:cNvPr id="366598" name="Line 6">
              <a:extLst>
                <a:ext uri="{FF2B5EF4-FFF2-40B4-BE49-F238E27FC236}">
                  <a16:creationId xmlns:a16="http://schemas.microsoft.com/office/drawing/2014/main" id="{FDA5EFE5-890E-87ED-9527-2D8FB024C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1313"/>
              <a:ext cx="16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s-PE"/>
            </a:p>
          </p:txBody>
        </p:sp>
        <p:grpSp>
          <p:nvGrpSpPr>
            <p:cNvPr id="366599" name="Group 7">
              <a:extLst>
                <a:ext uri="{FF2B5EF4-FFF2-40B4-BE49-F238E27FC236}">
                  <a16:creationId xmlns:a16="http://schemas.microsoft.com/office/drawing/2014/main" id="{E7732BB9-B9D9-E6F4-77CA-A8E9CE02C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3" y="708"/>
              <a:ext cx="1137" cy="1210"/>
              <a:chOff x="3969" y="708"/>
              <a:chExt cx="1040" cy="1210"/>
            </a:xfrm>
          </p:grpSpPr>
          <p:sp>
            <p:nvSpPr>
              <p:cNvPr id="366600" name="AutoShape 8">
                <a:extLst>
                  <a:ext uri="{FF2B5EF4-FFF2-40B4-BE49-F238E27FC236}">
                    <a16:creationId xmlns:a16="http://schemas.microsoft.com/office/drawing/2014/main" id="{C4D8519D-5BE7-D085-DD30-8F1F711E9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" y="708"/>
                <a:ext cx="484" cy="1210"/>
              </a:xfrm>
              <a:prstGeom prst="rtTriangle">
                <a:avLst/>
              </a:prstGeom>
              <a:solidFill>
                <a:srgbClr val="FFFF99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FF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es-PE"/>
              </a:p>
            </p:txBody>
          </p:sp>
          <p:sp>
            <p:nvSpPr>
              <p:cNvPr id="366601" name="Rectangle 9">
                <a:extLst>
                  <a:ext uri="{FF2B5EF4-FFF2-40B4-BE49-F238E27FC236}">
                    <a16:creationId xmlns:a16="http://schemas.microsoft.com/office/drawing/2014/main" id="{44550D5A-925C-805B-A5AB-0F814D5C7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08"/>
                <a:ext cx="556" cy="1210"/>
              </a:xfrm>
              <a:prstGeom prst="rect">
                <a:avLst/>
              </a:prstGeom>
              <a:solidFill>
                <a:srgbClr val="FFFF99">
                  <a:alpha val="6000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FF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es-PE"/>
              </a:p>
            </p:txBody>
          </p:sp>
          <p:sp>
            <p:nvSpPr>
              <p:cNvPr id="366602" name="Line 10">
                <a:extLst>
                  <a:ext uri="{FF2B5EF4-FFF2-40B4-BE49-F238E27FC236}">
                    <a16:creationId xmlns:a16="http://schemas.microsoft.com/office/drawing/2014/main" id="{B54217A6-65CC-71E3-8AF1-C898A83B8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" y="708"/>
                <a:ext cx="484" cy="121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es-PE"/>
              </a:p>
            </p:txBody>
          </p:sp>
        </p:grpSp>
        <p:sp>
          <p:nvSpPr>
            <p:cNvPr id="366603" name="Text Box 11">
              <a:extLst>
                <a:ext uri="{FF2B5EF4-FFF2-40B4-BE49-F238E27FC236}">
                  <a16:creationId xmlns:a16="http://schemas.microsoft.com/office/drawing/2014/main" id="{4BBDCA37-C077-127D-742C-0F400209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1483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FF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es-ES" altLang="es-PE" sz="2000">
                  <a:latin typeface="Times New Roman" panose="02020603050405020304" pitchFamily="18" charset="0"/>
                </a:rPr>
                <a:t>w</a:t>
              </a:r>
              <a:r>
                <a:rPr kumimoji="1" lang="es-ES" altLang="es-PE" sz="2000" baseline="30000">
                  <a:latin typeface="Times New Roman" panose="02020603050405020304" pitchFamily="18" charset="0"/>
                </a:rPr>
                <a:t>t</a:t>
              </a:r>
              <a:r>
                <a:rPr kumimoji="1" lang="es-ES" altLang="es-PE" sz="2000">
                  <a:latin typeface="Times New Roman" panose="02020603050405020304" pitchFamily="18" charset="0"/>
                </a:rPr>
                <a:t>.u</a:t>
              </a:r>
              <a:r>
                <a:rPr kumimoji="1" lang="es-ES" altLang="es-PE">
                  <a:latin typeface="Times New Roman" panose="02020603050405020304" pitchFamily="18" charset="0"/>
                </a:rPr>
                <a:t>=0</a:t>
              </a:r>
              <a:endParaRPr kumimoji="1" lang="es-ES" altLang="es-PE" sz="2000">
                <a:latin typeface="Times New Roman" panose="02020603050405020304" pitchFamily="18" charset="0"/>
              </a:endParaRPr>
            </a:p>
          </p:txBody>
        </p:sp>
        <p:sp>
          <p:nvSpPr>
            <p:cNvPr id="366604" name="Text Box 12">
              <a:extLst>
                <a:ext uri="{FF2B5EF4-FFF2-40B4-BE49-F238E27FC236}">
                  <a16:creationId xmlns:a16="http://schemas.microsoft.com/office/drawing/2014/main" id="{C3383A18-C79F-61F9-394D-EABAFCF2B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" y="107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FF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es-ES" altLang="es-PE" i="1">
                  <a:latin typeface="Times New Roman" panose="02020603050405020304" pitchFamily="18" charset="0"/>
                </a:rPr>
                <a:t>u</a:t>
              </a:r>
              <a:r>
                <a:rPr kumimoji="1" lang="es-ES" altLang="es-PE" i="1" baseline="-25000">
                  <a:latin typeface="Times New Roman" panose="02020603050405020304" pitchFamily="18" charset="0"/>
                </a:rPr>
                <a:t>1</a:t>
              </a:r>
              <a:endParaRPr kumimoji="1" lang="es-ES" altLang="es-PE" i="1">
                <a:latin typeface="Times New Roman" panose="02020603050405020304" pitchFamily="18" charset="0"/>
              </a:endParaRPr>
            </a:p>
          </p:txBody>
        </p:sp>
        <p:sp>
          <p:nvSpPr>
            <p:cNvPr id="366605" name="Text Box 13">
              <a:extLst>
                <a:ext uri="{FF2B5EF4-FFF2-40B4-BE49-F238E27FC236}">
                  <a16:creationId xmlns:a16="http://schemas.microsoft.com/office/drawing/2014/main" id="{39D85D0A-94DA-9EA8-AF96-64A122A94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70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FF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es-ES" altLang="es-PE" i="1">
                  <a:latin typeface="Times New Roman" panose="02020603050405020304" pitchFamily="18" charset="0"/>
                </a:rPr>
                <a:t>u</a:t>
              </a:r>
              <a:r>
                <a:rPr kumimoji="1" lang="es-ES" altLang="es-PE" i="1" baseline="-25000">
                  <a:latin typeface="Times New Roman" panose="02020603050405020304" pitchFamily="18" charset="0"/>
                </a:rPr>
                <a:t>2</a:t>
              </a:r>
              <a:endParaRPr kumimoji="1" lang="es-ES" altLang="es-PE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4" name="Rectangle 6">
            <a:extLst>
              <a:ext uri="{FF2B5EF4-FFF2-40B4-BE49-F238E27FC236}">
                <a16:creationId xmlns:a16="http://schemas.microsoft.com/office/drawing/2014/main" id="{824C04B0-E473-65E0-71F3-53971C19F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-344488"/>
            <a:ext cx="7886700" cy="1325563"/>
          </a:xfrm>
        </p:spPr>
        <p:txBody>
          <a:bodyPr/>
          <a:lstStyle/>
          <a:p>
            <a:r>
              <a:rPr lang="es-ES" altLang="es-PE" dirty="0"/>
              <a:t>Perceptrón</a:t>
            </a:r>
            <a:endParaRPr lang="es-PE" altLang="es-PE" dirty="0"/>
          </a:p>
        </p:txBody>
      </p:sp>
      <p:pic>
        <p:nvPicPr>
          <p:cNvPr id="401413" name="Picture 5">
            <a:extLst>
              <a:ext uri="{FF2B5EF4-FFF2-40B4-BE49-F238E27FC236}">
                <a16:creationId xmlns:a16="http://schemas.microsoft.com/office/drawing/2014/main" id="{34297BC9-C878-E5AB-F66B-A401D6D03AF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981075"/>
            <a:ext cx="7108825" cy="3724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1417" name="Picture 9">
            <a:extLst>
              <a:ext uri="{FF2B5EF4-FFF2-40B4-BE49-F238E27FC236}">
                <a16:creationId xmlns:a16="http://schemas.microsoft.com/office/drawing/2014/main" id="{93F8E58B-9A2A-831A-46ED-73E4D137B6F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1863" y="4005263"/>
            <a:ext cx="3132137" cy="2193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10" name="Rectangle 6">
            <a:extLst>
              <a:ext uri="{FF2B5EF4-FFF2-40B4-BE49-F238E27FC236}">
                <a16:creationId xmlns:a16="http://schemas.microsoft.com/office/drawing/2014/main" id="{3761D815-867A-0F4E-9C6B-68D2080DC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Perceptrón</a:t>
            </a:r>
            <a:endParaRPr lang="es-PE" altLang="es-PE"/>
          </a:p>
        </p:txBody>
      </p:sp>
      <p:pic>
        <p:nvPicPr>
          <p:cNvPr id="405509" name="Picture 5">
            <a:extLst>
              <a:ext uri="{FF2B5EF4-FFF2-40B4-BE49-F238E27FC236}">
                <a16:creationId xmlns:a16="http://schemas.microsoft.com/office/drawing/2014/main" id="{DEA5112C-CF2B-441C-45DA-A7ABEB5DAA8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5763" y="1196975"/>
            <a:ext cx="7488237" cy="5067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5514" name="Oval 10">
            <a:extLst>
              <a:ext uri="{FF2B5EF4-FFF2-40B4-BE49-F238E27FC236}">
                <a16:creationId xmlns:a16="http://schemas.microsoft.com/office/drawing/2014/main" id="{E1A1CDBE-898A-81F1-C66E-B3B557649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700213"/>
            <a:ext cx="842962" cy="5048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05515" name="Oval 11">
            <a:extLst>
              <a:ext uri="{FF2B5EF4-FFF2-40B4-BE49-F238E27FC236}">
                <a16:creationId xmlns:a16="http://schemas.microsoft.com/office/drawing/2014/main" id="{AD6C63AC-C3C2-325F-4FC1-22D15E14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21163"/>
            <a:ext cx="842962" cy="5048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48ACFF46-E3A2-3B09-DFB9-F2ABB7B6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Perceptrón</a:t>
            </a:r>
          </a:p>
        </p:txBody>
      </p:sp>
      <p:sp>
        <p:nvSpPr>
          <p:cNvPr id="537604" name="Rectangle 4">
            <a:extLst>
              <a:ext uri="{FF2B5EF4-FFF2-40B4-BE49-F238E27FC236}">
                <a16:creationId xmlns:a16="http://schemas.microsoft.com/office/drawing/2014/main" id="{8E9507C7-CDD5-7B16-2E1B-522D13128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05" name="Rectangle 5">
            <a:extLst>
              <a:ext uri="{FF2B5EF4-FFF2-40B4-BE49-F238E27FC236}">
                <a16:creationId xmlns:a16="http://schemas.microsoft.com/office/drawing/2014/main" id="{DAA55E42-4911-F54D-F64F-ED39D335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06" name="Rectangle 6">
            <a:extLst>
              <a:ext uri="{FF2B5EF4-FFF2-40B4-BE49-F238E27FC236}">
                <a16:creationId xmlns:a16="http://schemas.microsoft.com/office/drawing/2014/main" id="{07F2239C-1B37-B931-EB47-9246AE397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07" name="Rectangle 7">
            <a:extLst>
              <a:ext uri="{FF2B5EF4-FFF2-40B4-BE49-F238E27FC236}">
                <a16:creationId xmlns:a16="http://schemas.microsoft.com/office/drawing/2014/main" id="{85EE9A81-5E36-E88F-81E7-B903264F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08" name="Rectangle 8">
            <a:extLst>
              <a:ext uri="{FF2B5EF4-FFF2-40B4-BE49-F238E27FC236}">
                <a16:creationId xmlns:a16="http://schemas.microsoft.com/office/drawing/2014/main" id="{6135D466-C240-534D-BD89-1B5DCBB0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09" name="Rectangle 9">
            <a:extLst>
              <a:ext uri="{FF2B5EF4-FFF2-40B4-BE49-F238E27FC236}">
                <a16:creationId xmlns:a16="http://schemas.microsoft.com/office/drawing/2014/main" id="{D73B43EE-1992-4B60-9DB4-0F73F001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0" name="Rectangle 10">
            <a:extLst>
              <a:ext uri="{FF2B5EF4-FFF2-40B4-BE49-F238E27FC236}">
                <a16:creationId xmlns:a16="http://schemas.microsoft.com/office/drawing/2014/main" id="{BA59B1B0-0496-9234-C6A6-86149D98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1" name="Rectangle 11">
            <a:extLst>
              <a:ext uri="{FF2B5EF4-FFF2-40B4-BE49-F238E27FC236}">
                <a16:creationId xmlns:a16="http://schemas.microsoft.com/office/drawing/2014/main" id="{AC50527C-8F05-B5E4-FAE0-676D25DA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2" name="Rectangle 12">
            <a:extLst>
              <a:ext uri="{FF2B5EF4-FFF2-40B4-BE49-F238E27FC236}">
                <a16:creationId xmlns:a16="http://schemas.microsoft.com/office/drawing/2014/main" id="{0E6768EF-5E65-EFBA-3FDA-5F7564DA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3" name="Rectangle 13">
            <a:extLst>
              <a:ext uri="{FF2B5EF4-FFF2-40B4-BE49-F238E27FC236}">
                <a16:creationId xmlns:a16="http://schemas.microsoft.com/office/drawing/2014/main" id="{C3D0E5D7-99AA-1699-D2B9-25715B5F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4" name="Rectangle 14">
            <a:extLst>
              <a:ext uri="{FF2B5EF4-FFF2-40B4-BE49-F238E27FC236}">
                <a16:creationId xmlns:a16="http://schemas.microsoft.com/office/drawing/2014/main" id="{0965E451-2FEE-4EC3-185F-A303FBE6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5" name="Rectangle 15">
            <a:extLst>
              <a:ext uri="{FF2B5EF4-FFF2-40B4-BE49-F238E27FC236}">
                <a16:creationId xmlns:a16="http://schemas.microsoft.com/office/drawing/2014/main" id="{1FEC7B95-82BE-D47D-FB78-DFFCB65D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6" name="Rectangle 16">
            <a:extLst>
              <a:ext uri="{FF2B5EF4-FFF2-40B4-BE49-F238E27FC236}">
                <a16:creationId xmlns:a16="http://schemas.microsoft.com/office/drawing/2014/main" id="{2A64166A-7F50-6461-AF53-DE2F37CA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7" name="Rectangle 17">
            <a:extLst>
              <a:ext uri="{FF2B5EF4-FFF2-40B4-BE49-F238E27FC236}">
                <a16:creationId xmlns:a16="http://schemas.microsoft.com/office/drawing/2014/main" id="{DECC9354-F942-C3F6-FBFF-673EEA00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8" name="Rectangle 18">
            <a:extLst>
              <a:ext uri="{FF2B5EF4-FFF2-40B4-BE49-F238E27FC236}">
                <a16:creationId xmlns:a16="http://schemas.microsoft.com/office/drawing/2014/main" id="{68EBC54F-D7B8-4132-68AF-E113F2B3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19" name="Rectangle 19">
            <a:extLst>
              <a:ext uri="{FF2B5EF4-FFF2-40B4-BE49-F238E27FC236}">
                <a16:creationId xmlns:a16="http://schemas.microsoft.com/office/drawing/2014/main" id="{99706E38-19E6-52AD-CE62-453F7C8C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0" name="Rectangle 20">
            <a:extLst>
              <a:ext uri="{FF2B5EF4-FFF2-40B4-BE49-F238E27FC236}">
                <a16:creationId xmlns:a16="http://schemas.microsoft.com/office/drawing/2014/main" id="{089D1DAE-BA2A-E2C2-E361-65B66188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1" name="Rectangle 21">
            <a:extLst>
              <a:ext uri="{FF2B5EF4-FFF2-40B4-BE49-F238E27FC236}">
                <a16:creationId xmlns:a16="http://schemas.microsoft.com/office/drawing/2014/main" id="{FF6C20E4-5CD9-696A-0712-5B52C1AA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2" name="Rectangle 22">
            <a:extLst>
              <a:ext uri="{FF2B5EF4-FFF2-40B4-BE49-F238E27FC236}">
                <a16:creationId xmlns:a16="http://schemas.microsoft.com/office/drawing/2014/main" id="{BA3E6835-5C02-4CFC-CEC3-BE565415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3" name="Rectangle 23">
            <a:extLst>
              <a:ext uri="{FF2B5EF4-FFF2-40B4-BE49-F238E27FC236}">
                <a16:creationId xmlns:a16="http://schemas.microsoft.com/office/drawing/2014/main" id="{7EC1FEB4-70F4-12CB-5FF6-B43518F7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4" name="Rectangle 24">
            <a:extLst>
              <a:ext uri="{FF2B5EF4-FFF2-40B4-BE49-F238E27FC236}">
                <a16:creationId xmlns:a16="http://schemas.microsoft.com/office/drawing/2014/main" id="{9D31CDDE-B4D8-6FE4-4D67-996B1DB5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5" name="Rectangle 25">
            <a:extLst>
              <a:ext uri="{FF2B5EF4-FFF2-40B4-BE49-F238E27FC236}">
                <a16:creationId xmlns:a16="http://schemas.microsoft.com/office/drawing/2014/main" id="{2BE07DFF-E0B2-29C0-9977-F3B63AE8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6" name="Rectangle 26">
            <a:extLst>
              <a:ext uri="{FF2B5EF4-FFF2-40B4-BE49-F238E27FC236}">
                <a16:creationId xmlns:a16="http://schemas.microsoft.com/office/drawing/2014/main" id="{35C515ED-5022-CD03-D12F-49B68547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7" name="Rectangle 27">
            <a:extLst>
              <a:ext uri="{FF2B5EF4-FFF2-40B4-BE49-F238E27FC236}">
                <a16:creationId xmlns:a16="http://schemas.microsoft.com/office/drawing/2014/main" id="{896DFF19-F8BC-394E-E566-B06F3D57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8" name="Rectangle 28">
            <a:extLst>
              <a:ext uri="{FF2B5EF4-FFF2-40B4-BE49-F238E27FC236}">
                <a16:creationId xmlns:a16="http://schemas.microsoft.com/office/drawing/2014/main" id="{1440B641-9F15-99DD-72BD-3600876B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29" name="Rectangle 29">
            <a:extLst>
              <a:ext uri="{FF2B5EF4-FFF2-40B4-BE49-F238E27FC236}">
                <a16:creationId xmlns:a16="http://schemas.microsoft.com/office/drawing/2014/main" id="{9E35E588-8F9F-3B2B-8A3E-D7C2B6E3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0" name="Rectangle 30">
            <a:extLst>
              <a:ext uri="{FF2B5EF4-FFF2-40B4-BE49-F238E27FC236}">
                <a16:creationId xmlns:a16="http://schemas.microsoft.com/office/drawing/2014/main" id="{97199C8D-F385-F2DA-A581-60BAF1FE3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1" name="Rectangle 31">
            <a:extLst>
              <a:ext uri="{FF2B5EF4-FFF2-40B4-BE49-F238E27FC236}">
                <a16:creationId xmlns:a16="http://schemas.microsoft.com/office/drawing/2014/main" id="{67E1FFD0-55DD-CBAC-F02A-E6DDFE3B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2" name="Rectangle 32">
            <a:extLst>
              <a:ext uri="{FF2B5EF4-FFF2-40B4-BE49-F238E27FC236}">
                <a16:creationId xmlns:a16="http://schemas.microsoft.com/office/drawing/2014/main" id="{F91E2A4F-140D-9306-A508-2416159A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3" name="Rectangle 33">
            <a:extLst>
              <a:ext uri="{FF2B5EF4-FFF2-40B4-BE49-F238E27FC236}">
                <a16:creationId xmlns:a16="http://schemas.microsoft.com/office/drawing/2014/main" id="{3FDA354B-6C17-1471-5B17-54B9FBDF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4" name="Rectangle 34">
            <a:extLst>
              <a:ext uri="{FF2B5EF4-FFF2-40B4-BE49-F238E27FC236}">
                <a16:creationId xmlns:a16="http://schemas.microsoft.com/office/drawing/2014/main" id="{D6FA9F44-E618-026D-9EFF-E6E1D419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5" name="Rectangle 35">
            <a:extLst>
              <a:ext uri="{FF2B5EF4-FFF2-40B4-BE49-F238E27FC236}">
                <a16:creationId xmlns:a16="http://schemas.microsoft.com/office/drawing/2014/main" id="{33E1E0E6-07E3-97CB-5F3D-225ADEC1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6" name="Rectangle 36">
            <a:extLst>
              <a:ext uri="{FF2B5EF4-FFF2-40B4-BE49-F238E27FC236}">
                <a16:creationId xmlns:a16="http://schemas.microsoft.com/office/drawing/2014/main" id="{A0AEF5B6-BF79-21A4-D68A-4BBB39FB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7" name="Rectangle 37">
            <a:extLst>
              <a:ext uri="{FF2B5EF4-FFF2-40B4-BE49-F238E27FC236}">
                <a16:creationId xmlns:a16="http://schemas.microsoft.com/office/drawing/2014/main" id="{EF035FB7-AD83-6CF1-63D9-437C2762F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8" name="Rectangle 38">
            <a:extLst>
              <a:ext uri="{FF2B5EF4-FFF2-40B4-BE49-F238E27FC236}">
                <a16:creationId xmlns:a16="http://schemas.microsoft.com/office/drawing/2014/main" id="{6F9583A2-A96C-D1E3-B485-D18457F9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39" name="Rectangle 39">
            <a:extLst>
              <a:ext uri="{FF2B5EF4-FFF2-40B4-BE49-F238E27FC236}">
                <a16:creationId xmlns:a16="http://schemas.microsoft.com/office/drawing/2014/main" id="{BB4165A2-8DC3-22E2-61E1-F3ED5822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0" name="Rectangle 40">
            <a:extLst>
              <a:ext uri="{FF2B5EF4-FFF2-40B4-BE49-F238E27FC236}">
                <a16:creationId xmlns:a16="http://schemas.microsoft.com/office/drawing/2014/main" id="{D939CDD7-3667-B174-6EAF-B564E33F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1" name="Rectangle 41">
            <a:extLst>
              <a:ext uri="{FF2B5EF4-FFF2-40B4-BE49-F238E27FC236}">
                <a16:creationId xmlns:a16="http://schemas.microsoft.com/office/drawing/2014/main" id="{5FA988D9-A73D-ACA0-1DB8-8AC8E54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2" name="Rectangle 42">
            <a:extLst>
              <a:ext uri="{FF2B5EF4-FFF2-40B4-BE49-F238E27FC236}">
                <a16:creationId xmlns:a16="http://schemas.microsoft.com/office/drawing/2014/main" id="{A1CCD8FE-0676-00D0-BD6B-9485C8C4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3" name="Rectangle 43">
            <a:extLst>
              <a:ext uri="{FF2B5EF4-FFF2-40B4-BE49-F238E27FC236}">
                <a16:creationId xmlns:a16="http://schemas.microsoft.com/office/drawing/2014/main" id="{BF53DE37-C657-A9FF-26C6-A126C83B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4" name="Rectangle 44">
            <a:extLst>
              <a:ext uri="{FF2B5EF4-FFF2-40B4-BE49-F238E27FC236}">
                <a16:creationId xmlns:a16="http://schemas.microsoft.com/office/drawing/2014/main" id="{BC674494-E3DA-DFD4-89AB-E603F107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5" name="Rectangle 45">
            <a:extLst>
              <a:ext uri="{FF2B5EF4-FFF2-40B4-BE49-F238E27FC236}">
                <a16:creationId xmlns:a16="http://schemas.microsoft.com/office/drawing/2014/main" id="{EF9A90D2-171E-3304-8AB4-4B345DD7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6" name="Rectangle 46">
            <a:extLst>
              <a:ext uri="{FF2B5EF4-FFF2-40B4-BE49-F238E27FC236}">
                <a16:creationId xmlns:a16="http://schemas.microsoft.com/office/drawing/2014/main" id="{228F479E-00FF-C3BB-FD50-F36C3A53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7" name="Rectangle 47">
            <a:extLst>
              <a:ext uri="{FF2B5EF4-FFF2-40B4-BE49-F238E27FC236}">
                <a16:creationId xmlns:a16="http://schemas.microsoft.com/office/drawing/2014/main" id="{65DD5449-5407-FA6A-73D4-080AEDCC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8" name="Rectangle 48">
            <a:extLst>
              <a:ext uri="{FF2B5EF4-FFF2-40B4-BE49-F238E27FC236}">
                <a16:creationId xmlns:a16="http://schemas.microsoft.com/office/drawing/2014/main" id="{4FD6601B-3C90-A8F9-4DD2-258CBEC36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49" name="Rectangle 49">
            <a:extLst>
              <a:ext uri="{FF2B5EF4-FFF2-40B4-BE49-F238E27FC236}">
                <a16:creationId xmlns:a16="http://schemas.microsoft.com/office/drawing/2014/main" id="{FBC8383B-984B-C5A7-F619-C8472E9D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0" name="Rectangle 50">
            <a:extLst>
              <a:ext uri="{FF2B5EF4-FFF2-40B4-BE49-F238E27FC236}">
                <a16:creationId xmlns:a16="http://schemas.microsoft.com/office/drawing/2014/main" id="{C19C0BBB-1AF3-91BC-1D74-E81FF605E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1" name="Rectangle 51">
            <a:extLst>
              <a:ext uri="{FF2B5EF4-FFF2-40B4-BE49-F238E27FC236}">
                <a16:creationId xmlns:a16="http://schemas.microsoft.com/office/drawing/2014/main" id="{9451CC16-7FBF-B1E8-6888-2FB7A47A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2" name="Rectangle 52">
            <a:extLst>
              <a:ext uri="{FF2B5EF4-FFF2-40B4-BE49-F238E27FC236}">
                <a16:creationId xmlns:a16="http://schemas.microsoft.com/office/drawing/2014/main" id="{45680804-9CFD-1926-214C-648D2144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3" name="Rectangle 53">
            <a:extLst>
              <a:ext uri="{FF2B5EF4-FFF2-40B4-BE49-F238E27FC236}">
                <a16:creationId xmlns:a16="http://schemas.microsoft.com/office/drawing/2014/main" id="{31FDF6D2-EFA7-9C79-C08F-05BE8D7A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4" name="Rectangle 54">
            <a:extLst>
              <a:ext uri="{FF2B5EF4-FFF2-40B4-BE49-F238E27FC236}">
                <a16:creationId xmlns:a16="http://schemas.microsoft.com/office/drawing/2014/main" id="{7F46CE33-7771-41AD-9C77-CE3C4DD1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5" name="Rectangle 55">
            <a:extLst>
              <a:ext uri="{FF2B5EF4-FFF2-40B4-BE49-F238E27FC236}">
                <a16:creationId xmlns:a16="http://schemas.microsoft.com/office/drawing/2014/main" id="{01D95896-D607-79FE-675A-98F62317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6" name="Rectangle 56">
            <a:extLst>
              <a:ext uri="{FF2B5EF4-FFF2-40B4-BE49-F238E27FC236}">
                <a16:creationId xmlns:a16="http://schemas.microsoft.com/office/drawing/2014/main" id="{AECF87E6-8062-07AC-1528-2A0E0749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7" name="Rectangle 57">
            <a:extLst>
              <a:ext uri="{FF2B5EF4-FFF2-40B4-BE49-F238E27FC236}">
                <a16:creationId xmlns:a16="http://schemas.microsoft.com/office/drawing/2014/main" id="{96321EDF-1C5B-F9B1-395D-80772AA57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8" name="Rectangle 58">
            <a:extLst>
              <a:ext uri="{FF2B5EF4-FFF2-40B4-BE49-F238E27FC236}">
                <a16:creationId xmlns:a16="http://schemas.microsoft.com/office/drawing/2014/main" id="{F0867D49-EBE9-9889-3D9D-CEDBD5A6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59" name="Rectangle 59">
            <a:extLst>
              <a:ext uri="{FF2B5EF4-FFF2-40B4-BE49-F238E27FC236}">
                <a16:creationId xmlns:a16="http://schemas.microsoft.com/office/drawing/2014/main" id="{4EFBA26B-B44A-68A7-9832-70B5B3AC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0" name="Rectangle 60">
            <a:extLst>
              <a:ext uri="{FF2B5EF4-FFF2-40B4-BE49-F238E27FC236}">
                <a16:creationId xmlns:a16="http://schemas.microsoft.com/office/drawing/2014/main" id="{C52A531E-8D91-3660-CAC7-11C6304D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1" name="Rectangle 61">
            <a:extLst>
              <a:ext uri="{FF2B5EF4-FFF2-40B4-BE49-F238E27FC236}">
                <a16:creationId xmlns:a16="http://schemas.microsoft.com/office/drawing/2014/main" id="{AD7A5B45-4718-4E1E-44A0-F68AB0F26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2" name="Rectangle 62">
            <a:extLst>
              <a:ext uri="{FF2B5EF4-FFF2-40B4-BE49-F238E27FC236}">
                <a16:creationId xmlns:a16="http://schemas.microsoft.com/office/drawing/2014/main" id="{AE3BB0AB-8D88-9C2B-FDB2-8F39A906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3" name="Rectangle 63">
            <a:extLst>
              <a:ext uri="{FF2B5EF4-FFF2-40B4-BE49-F238E27FC236}">
                <a16:creationId xmlns:a16="http://schemas.microsoft.com/office/drawing/2014/main" id="{3331E3B8-266B-5E11-B657-5E00A88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4" name="Rectangle 64">
            <a:extLst>
              <a:ext uri="{FF2B5EF4-FFF2-40B4-BE49-F238E27FC236}">
                <a16:creationId xmlns:a16="http://schemas.microsoft.com/office/drawing/2014/main" id="{0A0E9B08-6D48-E133-DC34-47BC21D8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5" name="Rectangle 65">
            <a:extLst>
              <a:ext uri="{FF2B5EF4-FFF2-40B4-BE49-F238E27FC236}">
                <a16:creationId xmlns:a16="http://schemas.microsoft.com/office/drawing/2014/main" id="{F859C4F7-3A95-88E5-4A7C-01C572D9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6" name="Rectangle 66">
            <a:extLst>
              <a:ext uri="{FF2B5EF4-FFF2-40B4-BE49-F238E27FC236}">
                <a16:creationId xmlns:a16="http://schemas.microsoft.com/office/drawing/2014/main" id="{7830FC85-D2BF-A2BF-6D62-381FB3C24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7" name="Rectangle 67">
            <a:extLst>
              <a:ext uri="{FF2B5EF4-FFF2-40B4-BE49-F238E27FC236}">
                <a16:creationId xmlns:a16="http://schemas.microsoft.com/office/drawing/2014/main" id="{63F830A1-2E6E-600E-18B3-83106B32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8" name="Rectangle 68">
            <a:extLst>
              <a:ext uri="{FF2B5EF4-FFF2-40B4-BE49-F238E27FC236}">
                <a16:creationId xmlns:a16="http://schemas.microsoft.com/office/drawing/2014/main" id="{5293BF31-4D59-3B72-B43C-023C5883F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69" name="Rectangle 69">
            <a:extLst>
              <a:ext uri="{FF2B5EF4-FFF2-40B4-BE49-F238E27FC236}">
                <a16:creationId xmlns:a16="http://schemas.microsoft.com/office/drawing/2014/main" id="{53FDF751-10F9-FF4A-46A6-F1614B69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0" name="Rectangle 70">
            <a:extLst>
              <a:ext uri="{FF2B5EF4-FFF2-40B4-BE49-F238E27FC236}">
                <a16:creationId xmlns:a16="http://schemas.microsoft.com/office/drawing/2014/main" id="{30434B2E-0BD5-D866-4DBE-67CD29BB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1" name="Rectangle 71">
            <a:extLst>
              <a:ext uri="{FF2B5EF4-FFF2-40B4-BE49-F238E27FC236}">
                <a16:creationId xmlns:a16="http://schemas.microsoft.com/office/drawing/2014/main" id="{32C372EA-7C60-AEC2-28FD-BD7A709F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2" name="Rectangle 72">
            <a:extLst>
              <a:ext uri="{FF2B5EF4-FFF2-40B4-BE49-F238E27FC236}">
                <a16:creationId xmlns:a16="http://schemas.microsoft.com/office/drawing/2014/main" id="{C9EA28D0-D53B-8EB4-2EF9-2BAB6271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3" name="Rectangle 73">
            <a:extLst>
              <a:ext uri="{FF2B5EF4-FFF2-40B4-BE49-F238E27FC236}">
                <a16:creationId xmlns:a16="http://schemas.microsoft.com/office/drawing/2014/main" id="{22C99FE1-E9C9-52CF-4FA5-33C702A6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4" name="Rectangle 74">
            <a:extLst>
              <a:ext uri="{FF2B5EF4-FFF2-40B4-BE49-F238E27FC236}">
                <a16:creationId xmlns:a16="http://schemas.microsoft.com/office/drawing/2014/main" id="{D7049D2C-02C2-024C-F39A-D42AEEC7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5" name="Rectangle 75">
            <a:extLst>
              <a:ext uri="{FF2B5EF4-FFF2-40B4-BE49-F238E27FC236}">
                <a16:creationId xmlns:a16="http://schemas.microsoft.com/office/drawing/2014/main" id="{F62BBAE4-2257-1B9D-2C9B-34335378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6" name="Rectangle 76">
            <a:extLst>
              <a:ext uri="{FF2B5EF4-FFF2-40B4-BE49-F238E27FC236}">
                <a16:creationId xmlns:a16="http://schemas.microsoft.com/office/drawing/2014/main" id="{8D76174F-185B-DE50-61A8-82ECBF1B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7" name="Rectangle 77">
            <a:extLst>
              <a:ext uri="{FF2B5EF4-FFF2-40B4-BE49-F238E27FC236}">
                <a16:creationId xmlns:a16="http://schemas.microsoft.com/office/drawing/2014/main" id="{DD648915-7B09-E846-052C-0F59D758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8" name="Rectangle 78">
            <a:extLst>
              <a:ext uri="{FF2B5EF4-FFF2-40B4-BE49-F238E27FC236}">
                <a16:creationId xmlns:a16="http://schemas.microsoft.com/office/drawing/2014/main" id="{EC29DF83-A0BC-3C38-11A2-33C78050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79" name="Rectangle 79">
            <a:extLst>
              <a:ext uri="{FF2B5EF4-FFF2-40B4-BE49-F238E27FC236}">
                <a16:creationId xmlns:a16="http://schemas.microsoft.com/office/drawing/2014/main" id="{4833B102-C34D-FA6E-E21B-203089ED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0" name="Rectangle 80">
            <a:extLst>
              <a:ext uri="{FF2B5EF4-FFF2-40B4-BE49-F238E27FC236}">
                <a16:creationId xmlns:a16="http://schemas.microsoft.com/office/drawing/2014/main" id="{CE8D959C-3680-97C8-84AE-A2B9997E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1" name="Rectangle 81">
            <a:extLst>
              <a:ext uri="{FF2B5EF4-FFF2-40B4-BE49-F238E27FC236}">
                <a16:creationId xmlns:a16="http://schemas.microsoft.com/office/drawing/2014/main" id="{B9709DE3-C71E-1B9A-78E5-1349D2A3C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2" name="Rectangle 82">
            <a:extLst>
              <a:ext uri="{FF2B5EF4-FFF2-40B4-BE49-F238E27FC236}">
                <a16:creationId xmlns:a16="http://schemas.microsoft.com/office/drawing/2014/main" id="{52FC45B5-48AA-CDD8-CA68-CA959493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3" name="Rectangle 83">
            <a:extLst>
              <a:ext uri="{FF2B5EF4-FFF2-40B4-BE49-F238E27FC236}">
                <a16:creationId xmlns:a16="http://schemas.microsoft.com/office/drawing/2014/main" id="{D5D8390B-60B7-B5D1-DEA6-A6BC6EDA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4" name="Rectangle 84">
            <a:extLst>
              <a:ext uri="{FF2B5EF4-FFF2-40B4-BE49-F238E27FC236}">
                <a16:creationId xmlns:a16="http://schemas.microsoft.com/office/drawing/2014/main" id="{32BB3C0B-6BFA-2263-3AFE-49848D15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5" name="Rectangle 85">
            <a:extLst>
              <a:ext uri="{FF2B5EF4-FFF2-40B4-BE49-F238E27FC236}">
                <a16:creationId xmlns:a16="http://schemas.microsoft.com/office/drawing/2014/main" id="{F4E2895D-00DA-1196-2A1C-7AD4AF57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6" name="Rectangle 86">
            <a:extLst>
              <a:ext uri="{FF2B5EF4-FFF2-40B4-BE49-F238E27FC236}">
                <a16:creationId xmlns:a16="http://schemas.microsoft.com/office/drawing/2014/main" id="{D3AAFB60-DFBA-E980-C3B6-A99DF4C8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7" name="Rectangle 87">
            <a:extLst>
              <a:ext uri="{FF2B5EF4-FFF2-40B4-BE49-F238E27FC236}">
                <a16:creationId xmlns:a16="http://schemas.microsoft.com/office/drawing/2014/main" id="{DF43A158-638D-5606-8A30-DB7314DF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8" name="Rectangle 88">
            <a:extLst>
              <a:ext uri="{FF2B5EF4-FFF2-40B4-BE49-F238E27FC236}">
                <a16:creationId xmlns:a16="http://schemas.microsoft.com/office/drawing/2014/main" id="{D94EA34D-3EED-44CC-DA11-14C81C77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89" name="Rectangle 89">
            <a:extLst>
              <a:ext uri="{FF2B5EF4-FFF2-40B4-BE49-F238E27FC236}">
                <a16:creationId xmlns:a16="http://schemas.microsoft.com/office/drawing/2014/main" id="{41DC0F0A-661A-3CF4-D18C-ACC23D37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0" name="Rectangle 90">
            <a:extLst>
              <a:ext uri="{FF2B5EF4-FFF2-40B4-BE49-F238E27FC236}">
                <a16:creationId xmlns:a16="http://schemas.microsoft.com/office/drawing/2014/main" id="{892943F4-BA7A-1FE3-E3E2-9B20E5F9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1" name="Rectangle 91">
            <a:extLst>
              <a:ext uri="{FF2B5EF4-FFF2-40B4-BE49-F238E27FC236}">
                <a16:creationId xmlns:a16="http://schemas.microsoft.com/office/drawing/2014/main" id="{7BDCD8F6-FC77-B7C8-8D85-23835765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2" name="Rectangle 92">
            <a:extLst>
              <a:ext uri="{FF2B5EF4-FFF2-40B4-BE49-F238E27FC236}">
                <a16:creationId xmlns:a16="http://schemas.microsoft.com/office/drawing/2014/main" id="{3A1B2D7E-29B5-F28B-D9EF-FCC450B5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3" name="Rectangle 93">
            <a:extLst>
              <a:ext uri="{FF2B5EF4-FFF2-40B4-BE49-F238E27FC236}">
                <a16:creationId xmlns:a16="http://schemas.microsoft.com/office/drawing/2014/main" id="{A3AA5C7E-9F4A-49F0-C5E5-576C44932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4" name="Rectangle 94">
            <a:extLst>
              <a:ext uri="{FF2B5EF4-FFF2-40B4-BE49-F238E27FC236}">
                <a16:creationId xmlns:a16="http://schemas.microsoft.com/office/drawing/2014/main" id="{2691B61B-EC21-CBA2-88B6-A8E5A332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5" name="Rectangle 95">
            <a:extLst>
              <a:ext uri="{FF2B5EF4-FFF2-40B4-BE49-F238E27FC236}">
                <a16:creationId xmlns:a16="http://schemas.microsoft.com/office/drawing/2014/main" id="{4B99928B-A7C0-6A9D-F8C6-A5C51A780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6" name="Rectangle 96">
            <a:extLst>
              <a:ext uri="{FF2B5EF4-FFF2-40B4-BE49-F238E27FC236}">
                <a16:creationId xmlns:a16="http://schemas.microsoft.com/office/drawing/2014/main" id="{6751623C-D149-633A-4C13-905350F8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7" name="Rectangle 97">
            <a:extLst>
              <a:ext uri="{FF2B5EF4-FFF2-40B4-BE49-F238E27FC236}">
                <a16:creationId xmlns:a16="http://schemas.microsoft.com/office/drawing/2014/main" id="{B134A582-DF37-237E-AEFB-81450F3B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8" name="Rectangle 98">
            <a:extLst>
              <a:ext uri="{FF2B5EF4-FFF2-40B4-BE49-F238E27FC236}">
                <a16:creationId xmlns:a16="http://schemas.microsoft.com/office/drawing/2014/main" id="{0042C4DB-9325-0CFA-FA53-CE00F35D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699" name="Rectangle 99">
            <a:extLst>
              <a:ext uri="{FF2B5EF4-FFF2-40B4-BE49-F238E27FC236}">
                <a16:creationId xmlns:a16="http://schemas.microsoft.com/office/drawing/2014/main" id="{6DFD78B6-0BE2-01AB-4AF7-30063B08D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0" name="Oval 100">
            <a:extLst>
              <a:ext uri="{FF2B5EF4-FFF2-40B4-BE49-F238E27FC236}">
                <a16:creationId xmlns:a16="http://schemas.microsoft.com/office/drawing/2014/main" id="{83743C0F-46B8-4685-EEFD-A7839AA34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844675"/>
            <a:ext cx="144462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1" name="Oval 101">
            <a:extLst>
              <a:ext uri="{FF2B5EF4-FFF2-40B4-BE49-F238E27FC236}">
                <a16:creationId xmlns:a16="http://schemas.microsoft.com/office/drawing/2014/main" id="{2DD3639E-7E28-55F2-5D5E-DCF6E4F8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924175"/>
            <a:ext cx="144462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2" name="Oval 102">
            <a:extLst>
              <a:ext uri="{FF2B5EF4-FFF2-40B4-BE49-F238E27FC236}">
                <a16:creationId xmlns:a16="http://schemas.microsoft.com/office/drawing/2014/main" id="{998076A9-C09A-FBA3-13EF-177E9C27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44675"/>
            <a:ext cx="144462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3" name="Oval 103">
            <a:extLst>
              <a:ext uri="{FF2B5EF4-FFF2-40B4-BE49-F238E27FC236}">
                <a16:creationId xmlns:a16="http://schemas.microsoft.com/office/drawing/2014/main" id="{102C3E28-2D3D-8232-FAB3-5215220E1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284538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4" name="Oval 104">
            <a:extLst>
              <a:ext uri="{FF2B5EF4-FFF2-40B4-BE49-F238E27FC236}">
                <a16:creationId xmlns:a16="http://schemas.microsoft.com/office/drawing/2014/main" id="{0FF9DDB0-7EE6-F7C6-1841-4A1F0521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5400"/>
            <a:ext cx="144463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5" name="Oval 105">
            <a:extLst>
              <a:ext uri="{FF2B5EF4-FFF2-40B4-BE49-F238E27FC236}">
                <a16:creationId xmlns:a16="http://schemas.microsoft.com/office/drawing/2014/main" id="{3622E165-34E6-47C5-D46D-B901DE03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05263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6" name="Oval 106">
            <a:extLst>
              <a:ext uri="{FF2B5EF4-FFF2-40B4-BE49-F238E27FC236}">
                <a16:creationId xmlns:a16="http://schemas.microsoft.com/office/drawing/2014/main" id="{46A0FF81-427A-68F9-C62B-4B54BCDDD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644900"/>
            <a:ext cx="144463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7" name="Oval 107">
            <a:extLst>
              <a:ext uri="{FF2B5EF4-FFF2-40B4-BE49-F238E27FC236}">
                <a16:creationId xmlns:a16="http://schemas.microsoft.com/office/drawing/2014/main" id="{7E9DF330-95B5-4E04-0644-B0BD2087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005263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8" name="Oval 108">
            <a:extLst>
              <a:ext uri="{FF2B5EF4-FFF2-40B4-BE49-F238E27FC236}">
                <a16:creationId xmlns:a16="http://schemas.microsoft.com/office/drawing/2014/main" id="{341D5002-F4A5-94A1-9613-3B995591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924175"/>
            <a:ext cx="144463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7709" name="Line 109">
            <a:extLst>
              <a:ext uri="{FF2B5EF4-FFF2-40B4-BE49-F238E27FC236}">
                <a16:creationId xmlns:a16="http://schemas.microsoft.com/office/drawing/2014/main" id="{7FD0E8DA-2861-93F7-8B3D-2138CDAB1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060575"/>
            <a:ext cx="5400675" cy="1512888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2BBC1B3B-3618-B2DA-A6E0-1A687ADD7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Perceptrón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553CCF18-5A19-B996-A30E-C423B7AE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D06217BE-43B2-DD7C-6D92-82290617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29" name="Rectangle 5">
            <a:extLst>
              <a:ext uri="{FF2B5EF4-FFF2-40B4-BE49-F238E27FC236}">
                <a16:creationId xmlns:a16="http://schemas.microsoft.com/office/drawing/2014/main" id="{84E807C2-69A3-EDA5-0D5B-261CC25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516D0953-4920-DD7E-C83D-ABC4701C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1" name="Rectangle 7">
            <a:extLst>
              <a:ext uri="{FF2B5EF4-FFF2-40B4-BE49-F238E27FC236}">
                <a16:creationId xmlns:a16="http://schemas.microsoft.com/office/drawing/2014/main" id="{7DBD446E-35FB-7FC1-FA6D-A314452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2" name="Rectangle 8">
            <a:extLst>
              <a:ext uri="{FF2B5EF4-FFF2-40B4-BE49-F238E27FC236}">
                <a16:creationId xmlns:a16="http://schemas.microsoft.com/office/drawing/2014/main" id="{5F71424B-1153-833C-DC6D-0AE1BD32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3" name="Rectangle 9">
            <a:extLst>
              <a:ext uri="{FF2B5EF4-FFF2-40B4-BE49-F238E27FC236}">
                <a16:creationId xmlns:a16="http://schemas.microsoft.com/office/drawing/2014/main" id="{8AD89BF5-E6CA-0005-05B7-28585600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4" name="Rectangle 10">
            <a:extLst>
              <a:ext uri="{FF2B5EF4-FFF2-40B4-BE49-F238E27FC236}">
                <a16:creationId xmlns:a16="http://schemas.microsoft.com/office/drawing/2014/main" id="{87DE82C7-FEC6-59C3-6C4F-E6A16884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5" name="Rectangle 11">
            <a:extLst>
              <a:ext uri="{FF2B5EF4-FFF2-40B4-BE49-F238E27FC236}">
                <a16:creationId xmlns:a16="http://schemas.microsoft.com/office/drawing/2014/main" id="{274F9CCC-D7A3-786C-44CA-470E2C22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6" name="Rectangle 12">
            <a:extLst>
              <a:ext uri="{FF2B5EF4-FFF2-40B4-BE49-F238E27FC236}">
                <a16:creationId xmlns:a16="http://schemas.microsoft.com/office/drawing/2014/main" id="{B6D98A95-DE6E-6DF6-9462-5931FD0AA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7" name="Rectangle 13">
            <a:extLst>
              <a:ext uri="{FF2B5EF4-FFF2-40B4-BE49-F238E27FC236}">
                <a16:creationId xmlns:a16="http://schemas.microsoft.com/office/drawing/2014/main" id="{CE281C28-5D06-068E-831C-EF06556C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8" name="Rectangle 14">
            <a:extLst>
              <a:ext uri="{FF2B5EF4-FFF2-40B4-BE49-F238E27FC236}">
                <a16:creationId xmlns:a16="http://schemas.microsoft.com/office/drawing/2014/main" id="{D89043CA-2DB4-E9B0-21DC-869E9988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39" name="Rectangle 15">
            <a:extLst>
              <a:ext uri="{FF2B5EF4-FFF2-40B4-BE49-F238E27FC236}">
                <a16:creationId xmlns:a16="http://schemas.microsoft.com/office/drawing/2014/main" id="{65D451D0-2D84-8C82-CC5C-AEEFB9CB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0" name="Rectangle 16">
            <a:extLst>
              <a:ext uri="{FF2B5EF4-FFF2-40B4-BE49-F238E27FC236}">
                <a16:creationId xmlns:a16="http://schemas.microsoft.com/office/drawing/2014/main" id="{5B5A4AF1-DAEA-99E9-9E4A-3F3E8F13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1" name="Rectangle 17">
            <a:extLst>
              <a:ext uri="{FF2B5EF4-FFF2-40B4-BE49-F238E27FC236}">
                <a16:creationId xmlns:a16="http://schemas.microsoft.com/office/drawing/2014/main" id="{50E6B545-D899-BC1C-D3AA-77B6B154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2" name="Rectangle 18">
            <a:extLst>
              <a:ext uri="{FF2B5EF4-FFF2-40B4-BE49-F238E27FC236}">
                <a16:creationId xmlns:a16="http://schemas.microsoft.com/office/drawing/2014/main" id="{0B3B71EE-B2F5-DB7A-F320-3F3C29A1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3" name="Rectangle 19">
            <a:extLst>
              <a:ext uri="{FF2B5EF4-FFF2-40B4-BE49-F238E27FC236}">
                <a16:creationId xmlns:a16="http://schemas.microsoft.com/office/drawing/2014/main" id="{402BCB7E-1099-C871-3D90-3C245486A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4" name="Rectangle 20">
            <a:extLst>
              <a:ext uri="{FF2B5EF4-FFF2-40B4-BE49-F238E27FC236}">
                <a16:creationId xmlns:a16="http://schemas.microsoft.com/office/drawing/2014/main" id="{9BD75A0A-9F5A-6785-B8B5-C143AB75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5" name="Rectangle 21">
            <a:extLst>
              <a:ext uri="{FF2B5EF4-FFF2-40B4-BE49-F238E27FC236}">
                <a16:creationId xmlns:a16="http://schemas.microsoft.com/office/drawing/2014/main" id="{8854119A-35BB-2984-63E8-5B5957FCA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6" name="Rectangle 22">
            <a:extLst>
              <a:ext uri="{FF2B5EF4-FFF2-40B4-BE49-F238E27FC236}">
                <a16:creationId xmlns:a16="http://schemas.microsoft.com/office/drawing/2014/main" id="{CF2E1F1F-F57A-0864-B358-EC997796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7" name="Rectangle 23">
            <a:extLst>
              <a:ext uri="{FF2B5EF4-FFF2-40B4-BE49-F238E27FC236}">
                <a16:creationId xmlns:a16="http://schemas.microsoft.com/office/drawing/2014/main" id="{8B5C8292-6C12-0060-E947-581BD223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8" name="Rectangle 24">
            <a:extLst>
              <a:ext uri="{FF2B5EF4-FFF2-40B4-BE49-F238E27FC236}">
                <a16:creationId xmlns:a16="http://schemas.microsoft.com/office/drawing/2014/main" id="{E4064160-7A42-A11B-3917-F2EF764C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49" name="Rectangle 25">
            <a:extLst>
              <a:ext uri="{FF2B5EF4-FFF2-40B4-BE49-F238E27FC236}">
                <a16:creationId xmlns:a16="http://schemas.microsoft.com/office/drawing/2014/main" id="{17FDC5E1-93A4-015E-3B77-495904E7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0" name="Rectangle 26">
            <a:extLst>
              <a:ext uri="{FF2B5EF4-FFF2-40B4-BE49-F238E27FC236}">
                <a16:creationId xmlns:a16="http://schemas.microsoft.com/office/drawing/2014/main" id="{59EA7FDA-23C2-3D31-5563-9164E904A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1" name="Rectangle 27">
            <a:extLst>
              <a:ext uri="{FF2B5EF4-FFF2-40B4-BE49-F238E27FC236}">
                <a16:creationId xmlns:a16="http://schemas.microsoft.com/office/drawing/2014/main" id="{935F474A-068C-8FB1-B1C6-ED06001F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2" name="Rectangle 28">
            <a:extLst>
              <a:ext uri="{FF2B5EF4-FFF2-40B4-BE49-F238E27FC236}">
                <a16:creationId xmlns:a16="http://schemas.microsoft.com/office/drawing/2014/main" id="{D429DBE9-A517-ED20-9D4E-5F15E909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3" name="Rectangle 29">
            <a:extLst>
              <a:ext uri="{FF2B5EF4-FFF2-40B4-BE49-F238E27FC236}">
                <a16:creationId xmlns:a16="http://schemas.microsoft.com/office/drawing/2014/main" id="{76C900E1-3958-FB25-B7D3-3889A4A2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4" name="Rectangle 30">
            <a:extLst>
              <a:ext uri="{FF2B5EF4-FFF2-40B4-BE49-F238E27FC236}">
                <a16:creationId xmlns:a16="http://schemas.microsoft.com/office/drawing/2014/main" id="{484D1A4B-6E81-266B-7519-FF64DEE4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5" name="Rectangle 31">
            <a:extLst>
              <a:ext uri="{FF2B5EF4-FFF2-40B4-BE49-F238E27FC236}">
                <a16:creationId xmlns:a16="http://schemas.microsoft.com/office/drawing/2014/main" id="{D2ED34A6-D034-847F-FE99-802530B2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6" name="Rectangle 32">
            <a:extLst>
              <a:ext uri="{FF2B5EF4-FFF2-40B4-BE49-F238E27FC236}">
                <a16:creationId xmlns:a16="http://schemas.microsoft.com/office/drawing/2014/main" id="{304C0367-5BC1-D314-6301-66360997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7" name="Rectangle 33">
            <a:extLst>
              <a:ext uri="{FF2B5EF4-FFF2-40B4-BE49-F238E27FC236}">
                <a16:creationId xmlns:a16="http://schemas.microsoft.com/office/drawing/2014/main" id="{16EBEF0D-264A-6B36-4EFD-56A3AEC4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8" name="Rectangle 34">
            <a:extLst>
              <a:ext uri="{FF2B5EF4-FFF2-40B4-BE49-F238E27FC236}">
                <a16:creationId xmlns:a16="http://schemas.microsoft.com/office/drawing/2014/main" id="{B5DC89D7-BFBF-D896-6D19-6F2F000A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59" name="Rectangle 35">
            <a:extLst>
              <a:ext uri="{FF2B5EF4-FFF2-40B4-BE49-F238E27FC236}">
                <a16:creationId xmlns:a16="http://schemas.microsoft.com/office/drawing/2014/main" id="{5F3BC129-FE85-3944-ED00-BE05925F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0" name="Rectangle 36">
            <a:extLst>
              <a:ext uri="{FF2B5EF4-FFF2-40B4-BE49-F238E27FC236}">
                <a16:creationId xmlns:a16="http://schemas.microsoft.com/office/drawing/2014/main" id="{AFC4F84D-1588-8795-33E8-DA626A3DF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1" name="Rectangle 37">
            <a:extLst>
              <a:ext uri="{FF2B5EF4-FFF2-40B4-BE49-F238E27FC236}">
                <a16:creationId xmlns:a16="http://schemas.microsoft.com/office/drawing/2014/main" id="{C90756B2-0F06-E9DA-0D66-321A30C29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2" name="Rectangle 38">
            <a:extLst>
              <a:ext uri="{FF2B5EF4-FFF2-40B4-BE49-F238E27FC236}">
                <a16:creationId xmlns:a16="http://schemas.microsoft.com/office/drawing/2014/main" id="{0BF9F8CA-411B-7A9F-C00F-D1FFEF1E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3" name="Rectangle 39">
            <a:extLst>
              <a:ext uri="{FF2B5EF4-FFF2-40B4-BE49-F238E27FC236}">
                <a16:creationId xmlns:a16="http://schemas.microsoft.com/office/drawing/2014/main" id="{A58517F3-FA53-FABB-60D7-974E1350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4" name="Rectangle 40">
            <a:extLst>
              <a:ext uri="{FF2B5EF4-FFF2-40B4-BE49-F238E27FC236}">
                <a16:creationId xmlns:a16="http://schemas.microsoft.com/office/drawing/2014/main" id="{68CCC918-83AC-DCA8-7547-4069F2E07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5" name="Rectangle 41">
            <a:extLst>
              <a:ext uri="{FF2B5EF4-FFF2-40B4-BE49-F238E27FC236}">
                <a16:creationId xmlns:a16="http://schemas.microsoft.com/office/drawing/2014/main" id="{AE6389A0-B021-A584-61A1-BBD1D8F4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6" name="Rectangle 42">
            <a:extLst>
              <a:ext uri="{FF2B5EF4-FFF2-40B4-BE49-F238E27FC236}">
                <a16:creationId xmlns:a16="http://schemas.microsoft.com/office/drawing/2014/main" id="{1BC19AF0-5C65-3624-B441-3CFE1343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7" name="Rectangle 43">
            <a:extLst>
              <a:ext uri="{FF2B5EF4-FFF2-40B4-BE49-F238E27FC236}">
                <a16:creationId xmlns:a16="http://schemas.microsoft.com/office/drawing/2014/main" id="{448983AF-5586-08E2-EC98-091BE558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8" name="Rectangle 44">
            <a:extLst>
              <a:ext uri="{FF2B5EF4-FFF2-40B4-BE49-F238E27FC236}">
                <a16:creationId xmlns:a16="http://schemas.microsoft.com/office/drawing/2014/main" id="{5AEFE670-9E21-86CC-7E44-78167BFD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69" name="Rectangle 45">
            <a:extLst>
              <a:ext uri="{FF2B5EF4-FFF2-40B4-BE49-F238E27FC236}">
                <a16:creationId xmlns:a16="http://schemas.microsoft.com/office/drawing/2014/main" id="{74810BB1-F744-52CA-C16A-BCC48A09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0" name="Rectangle 46">
            <a:extLst>
              <a:ext uri="{FF2B5EF4-FFF2-40B4-BE49-F238E27FC236}">
                <a16:creationId xmlns:a16="http://schemas.microsoft.com/office/drawing/2014/main" id="{E28C8244-92FE-3E01-2C0E-FC1DCA72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1" name="Rectangle 47">
            <a:extLst>
              <a:ext uri="{FF2B5EF4-FFF2-40B4-BE49-F238E27FC236}">
                <a16:creationId xmlns:a16="http://schemas.microsoft.com/office/drawing/2014/main" id="{A181ACF9-620F-7448-FAA2-4C4463FB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2" name="Rectangle 48">
            <a:extLst>
              <a:ext uri="{FF2B5EF4-FFF2-40B4-BE49-F238E27FC236}">
                <a16:creationId xmlns:a16="http://schemas.microsoft.com/office/drawing/2014/main" id="{BE2CDF25-16CC-C9BE-A404-1CE575E5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3" name="Rectangle 49">
            <a:extLst>
              <a:ext uri="{FF2B5EF4-FFF2-40B4-BE49-F238E27FC236}">
                <a16:creationId xmlns:a16="http://schemas.microsoft.com/office/drawing/2014/main" id="{69664385-D62B-8DF8-5248-835F1B42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4" name="Rectangle 50">
            <a:extLst>
              <a:ext uri="{FF2B5EF4-FFF2-40B4-BE49-F238E27FC236}">
                <a16:creationId xmlns:a16="http://schemas.microsoft.com/office/drawing/2014/main" id="{D5411E62-AAD8-1246-EB96-25C4FA6C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5" name="Rectangle 51">
            <a:extLst>
              <a:ext uri="{FF2B5EF4-FFF2-40B4-BE49-F238E27FC236}">
                <a16:creationId xmlns:a16="http://schemas.microsoft.com/office/drawing/2014/main" id="{EB9E110A-2B44-7A6C-1F36-3A282C97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6" name="Rectangle 52">
            <a:extLst>
              <a:ext uri="{FF2B5EF4-FFF2-40B4-BE49-F238E27FC236}">
                <a16:creationId xmlns:a16="http://schemas.microsoft.com/office/drawing/2014/main" id="{51D8794A-2DD1-3A02-B9A5-390609CA2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7" name="Rectangle 53">
            <a:extLst>
              <a:ext uri="{FF2B5EF4-FFF2-40B4-BE49-F238E27FC236}">
                <a16:creationId xmlns:a16="http://schemas.microsoft.com/office/drawing/2014/main" id="{B0342F14-5F98-5872-E0CA-CBC6A196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8" name="Rectangle 54">
            <a:extLst>
              <a:ext uri="{FF2B5EF4-FFF2-40B4-BE49-F238E27FC236}">
                <a16:creationId xmlns:a16="http://schemas.microsoft.com/office/drawing/2014/main" id="{968EB6EE-266D-5075-7341-479E7290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79" name="Rectangle 55">
            <a:extLst>
              <a:ext uri="{FF2B5EF4-FFF2-40B4-BE49-F238E27FC236}">
                <a16:creationId xmlns:a16="http://schemas.microsoft.com/office/drawing/2014/main" id="{32F2BF84-05E6-11BA-4DF4-26ACFE53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0" name="Rectangle 56">
            <a:extLst>
              <a:ext uri="{FF2B5EF4-FFF2-40B4-BE49-F238E27FC236}">
                <a16:creationId xmlns:a16="http://schemas.microsoft.com/office/drawing/2014/main" id="{BDAB5A7E-B4BF-45D7-E1AB-35C37395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1" name="Rectangle 57">
            <a:extLst>
              <a:ext uri="{FF2B5EF4-FFF2-40B4-BE49-F238E27FC236}">
                <a16:creationId xmlns:a16="http://schemas.microsoft.com/office/drawing/2014/main" id="{DFE762D8-8BB1-3D75-8CDF-483C5B06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2" name="Rectangle 58">
            <a:extLst>
              <a:ext uri="{FF2B5EF4-FFF2-40B4-BE49-F238E27FC236}">
                <a16:creationId xmlns:a16="http://schemas.microsoft.com/office/drawing/2014/main" id="{91DBFE54-3841-B937-8BBC-98BD340E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3" name="Rectangle 59">
            <a:extLst>
              <a:ext uri="{FF2B5EF4-FFF2-40B4-BE49-F238E27FC236}">
                <a16:creationId xmlns:a16="http://schemas.microsoft.com/office/drawing/2014/main" id="{02CF6A7F-62D2-C30F-0919-7808204D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4" name="Rectangle 60">
            <a:extLst>
              <a:ext uri="{FF2B5EF4-FFF2-40B4-BE49-F238E27FC236}">
                <a16:creationId xmlns:a16="http://schemas.microsoft.com/office/drawing/2014/main" id="{18FAEACC-65C4-7064-DEA3-E67917A1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5" name="Rectangle 61">
            <a:extLst>
              <a:ext uri="{FF2B5EF4-FFF2-40B4-BE49-F238E27FC236}">
                <a16:creationId xmlns:a16="http://schemas.microsoft.com/office/drawing/2014/main" id="{F8F0638A-0F4D-4A5E-3F86-4769879C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6" name="Rectangle 62">
            <a:extLst>
              <a:ext uri="{FF2B5EF4-FFF2-40B4-BE49-F238E27FC236}">
                <a16:creationId xmlns:a16="http://schemas.microsoft.com/office/drawing/2014/main" id="{E6C6D05C-0692-D7A4-6327-F6180D9A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7" name="Rectangle 63">
            <a:extLst>
              <a:ext uri="{FF2B5EF4-FFF2-40B4-BE49-F238E27FC236}">
                <a16:creationId xmlns:a16="http://schemas.microsoft.com/office/drawing/2014/main" id="{1BB062D3-DDC2-089B-DE7E-A12190BA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8" name="Rectangle 64">
            <a:extLst>
              <a:ext uri="{FF2B5EF4-FFF2-40B4-BE49-F238E27FC236}">
                <a16:creationId xmlns:a16="http://schemas.microsoft.com/office/drawing/2014/main" id="{3D403631-D503-0DBC-D399-52E7E78D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89" name="Rectangle 65">
            <a:extLst>
              <a:ext uri="{FF2B5EF4-FFF2-40B4-BE49-F238E27FC236}">
                <a16:creationId xmlns:a16="http://schemas.microsoft.com/office/drawing/2014/main" id="{9AF3EE1F-F6BD-552B-22EE-82158DAD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0" name="Rectangle 66">
            <a:extLst>
              <a:ext uri="{FF2B5EF4-FFF2-40B4-BE49-F238E27FC236}">
                <a16:creationId xmlns:a16="http://schemas.microsoft.com/office/drawing/2014/main" id="{FF49012B-51E1-646F-69E3-3D1CF483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1" name="Rectangle 67">
            <a:extLst>
              <a:ext uri="{FF2B5EF4-FFF2-40B4-BE49-F238E27FC236}">
                <a16:creationId xmlns:a16="http://schemas.microsoft.com/office/drawing/2014/main" id="{0AE3EE82-1878-2A05-E569-A30A1608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2" name="Rectangle 68">
            <a:extLst>
              <a:ext uri="{FF2B5EF4-FFF2-40B4-BE49-F238E27FC236}">
                <a16:creationId xmlns:a16="http://schemas.microsoft.com/office/drawing/2014/main" id="{FA764201-1D95-6286-D7C9-563A1FBD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3" name="Rectangle 69">
            <a:extLst>
              <a:ext uri="{FF2B5EF4-FFF2-40B4-BE49-F238E27FC236}">
                <a16:creationId xmlns:a16="http://schemas.microsoft.com/office/drawing/2014/main" id="{A1868C96-575B-FAF3-117A-82F9DF69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4" name="Rectangle 70">
            <a:extLst>
              <a:ext uri="{FF2B5EF4-FFF2-40B4-BE49-F238E27FC236}">
                <a16:creationId xmlns:a16="http://schemas.microsoft.com/office/drawing/2014/main" id="{A3F86F7B-9B34-7763-E69A-791C89C3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5" name="Rectangle 71">
            <a:extLst>
              <a:ext uri="{FF2B5EF4-FFF2-40B4-BE49-F238E27FC236}">
                <a16:creationId xmlns:a16="http://schemas.microsoft.com/office/drawing/2014/main" id="{02625F7D-E5AA-EF49-ABE8-526D6A94A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6" name="Rectangle 72">
            <a:extLst>
              <a:ext uri="{FF2B5EF4-FFF2-40B4-BE49-F238E27FC236}">
                <a16:creationId xmlns:a16="http://schemas.microsoft.com/office/drawing/2014/main" id="{C7D8EB86-C901-8C7A-E1D7-E6D3F90B1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7" name="Rectangle 73">
            <a:extLst>
              <a:ext uri="{FF2B5EF4-FFF2-40B4-BE49-F238E27FC236}">
                <a16:creationId xmlns:a16="http://schemas.microsoft.com/office/drawing/2014/main" id="{DABC85D9-BE52-2005-5FDB-3433C6F1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8" name="Rectangle 74">
            <a:extLst>
              <a:ext uri="{FF2B5EF4-FFF2-40B4-BE49-F238E27FC236}">
                <a16:creationId xmlns:a16="http://schemas.microsoft.com/office/drawing/2014/main" id="{E8377B60-87EF-B69C-378E-8886B522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699" name="Rectangle 75">
            <a:extLst>
              <a:ext uri="{FF2B5EF4-FFF2-40B4-BE49-F238E27FC236}">
                <a16:creationId xmlns:a16="http://schemas.microsoft.com/office/drawing/2014/main" id="{EFA3858C-7081-42D6-58D9-425D16B6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0" name="Rectangle 76">
            <a:extLst>
              <a:ext uri="{FF2B5EF4-FFF2-40B4-BE49-F238E27FC236}">
                <a16:creationId xmlns:a16="http://schemas.microsoft.com/office/drawing/2014/main" id="{A499F402-25CA-A998-6DA9-42465951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1" name="Rectangle 77">
            <a:extLst>
              <a:ext uri="{FF2B5EF4-FFF2-40B4-BE49-F238E27FC236}">
                <a16:creationId xmlns:a16="http://schemas.microsoft.com/office/drawing/2014/main" id="{6BAE69CB-8AA4-EE10-ADE2-413E6F8C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2" name="Rectangle 78">
            <a:extLst>
              <a:ext uri="{FF2B5EF4-FFF2-40B4-BE49-F238E27FC236}">
                <a16:creationId xmlns:a16="http://schemas.microsoft.com/office/drawing/2014/main" id="{2A93824B-788B-E1F5-C0E2-CE74ECBF8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3" name="Rectangle 79">
            <a:extLst>
              <a:ext uri="{FF2B5EF4-FFF2-40B4-BE49-F238E27FC236}">
                <a16:creationId xmlns:a16="http://schemas.microsoft.com/office/drawing/2014/main" id="{901117C3-E733-5BEA-D0C5-75AD0DE8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4" name="Rectangle 80">
            <a:extLst>
              <a:ext uri="{FF2B5EF4-FFF2-40B4-BE49-F238E27FC236}">
                <a16:creationId xmlns:a16="http://schemas.microsoft.com/office/drawing/2014/main" id="{E805C7A6-BF52-716E-4ADB-375B76A1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5" name="Rectangle 81">
            <a:extLst>
              <a:ext uri="{FF2B5EF4-FFF2-40B4-BE49-F238E27FC236}">
                <a16:creationId xmlns:a16="http://schemas.microsoft.com/office/drawing/2014/main" id="{32D89DE9-4ADA-F92A-FB96-ECB181D8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6" name="Rectangle 82">
            <a:extLst>
              <a:ext uri="{FF2B5EF4-FFF2-40B4-BE49-F238E27FC236}">
                <a16:creationId xmlns:a16="http://schemas.microsoft.com/office/drawing/2014/main" id="{F48F81D1-5E8C-64C9-F9BB-49B064B1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7" name="Rectangle 83">
            <a:extLst>
              <a:ext uri="{FF2B5EF4-FFF2-40B4-BE49-F238E27FC236}">
                <a16:creationId xmlns:a16="http://schemas.microsoft.com/office/drawing/2014/main" id="{EEF3DFF5-C513-7E13-6114-A2CEEEB6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8" name="Rectangle 84">
            <a:extLst>
              <a:ext uri="{FF2B5EF4-FFF2-40B4-BE49-F238E27FC236}">
                <a16:creationId xmlns:a16="http://schemas.microsoft.com/office/drawing/2014/main" id="{D4844FC9-4A7F-9927-C2D8-933B2536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09" name="Rectangle 85">
            <a:extLst>
              <a:ext uri="{FF2B5EF4-FFF2-40B4-BE49-F238E27FC236}">
                <a16:creationId xmlns:a16="http://schemas.microsoft.com/office/drawing/2014/main" id="{AD48CC1B-B7D8-9C51-7441-5342E651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0" name="Rectangle 86">
            <a:extLst>
              <a:ext uri="{FF2B5EF4-FFF2-40B4-BE49-F238E27FC236}">
                <a16:creationId xmlns:a16="http://schemas.microsoft.com/office/drawing/2014/main" id="{C39E97D2-1B35-8D0B-55B6-09380D19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1" name="Rectangle 87">
            <a:extLst>
              <a:ext uri="{FF2B5EF4-FFF2-40B4-BE49-F238E27FC236}">
                <a16:creationId xmlns:a16="http://schemas.microsoft.com/office/drawing/2014/main" id="{32CB58E3-4F66-50A2-78B6-22A33A172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2" name="Rectangle 88">
            <a:extLst>
              <a:ext uri="{FF2B5EF4-FFF2-40B4-BE49-F238E27FC236}">
                <a16:creationId xmlns:a16="http://schemas.microsoft.com/office/drawing/2014/main" id="{A8A05D82-6F80-9D49-FF7F-791F5FC2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3" name="Rectangle 89">
            <a:extLst>
              <a:ext uri="{FF2B5EF4-FFF2-40B4-BE49-F238E27FC236}">
                <a16:creationId xmlns:a16="http://schemas.microsoft.com/office/drawing/2014/main" id="{9103E3DC-24D9-C341-A0EB-BDB265BA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4" name="Rectangle 90">
            <a:extLst>
              <a:ext uri="{FF2B5EF4-FFF2-40B4-BE49-F238E27FC236}">
                <a16:creationId xmlns:a16="http://schemas.microsoft.com/office/drawing/2014/main" id="{89468FB0-4C34-D196-0F16-0CD13775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5" name="Rectangle 91">
            <a:extLst>
              <a:ext uri="{FF2B5EF4-FFF2-40B4-BE49-F238E27FC236}">
                <a16:creationId xmlns:a16="http://schemas.microsoft.com/office/drawing/2014/main" id="{87FBEFE0-13A5-06FE-02C2-F5582EB7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6" name="Rectangle 92">
            <a:extLst>
              <a:ext uri="{FF2B5EF4-FFF2-40B4-BE49-F238E27FC236}">
                <a16:creationId xmlns:a16="http://schemas.microsoft.com/office/drawing/2014/main" id="{D5641002-12E3-D49B-EB37-1216A187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7" name="Rectangle 93">
            <a:extLst>
              <a:ext uri="{FF2B5EF4-FFF2-40B4-BE49-F238E27FC236}">
                <a16:creationId xmlns:a16="http://schemas.microsoft.com/office/drawing/2014/main" id="{598E6498-66E5-4FDC-12B3-C96609C8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8" name="Rectangle 94">
            <a:extLst>
              <a:ext uri="{FF2B5EF4-FFF2-40B4-BE49-F238E27FC236}">
                <a16:creationId xmlns:a16="http://schemas.microsoft.com/office/drawing/2014/main" id="{AACAE7F6-EBA8-5068-E504-F14C8174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19" name="Rectangle 95">
            <a:extLst>
              <a:ext uri="{FF2B5EF4-FFF2-40B4-BE49-F238E27FC236}">
                <a16:creationId xmlns:a16="http://schemas.microsoft.com/office/drawing/2014/main" id="{A6F5A43F-F3DF-C397-DC97-46A33FD2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0" name="Rectangle 96">
            <a:extLst>
              <a:ext uri="{FF2B5EF4-FFF2-40B4-BE49-F238E27FC236}">
                <a16:creationId xmlns:a16="http://schemas.microsoft.com/office/drawing/2014/main" id="{808B0B46-B065-DAE1-ED89-68294E65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1" name="Rectangle 97">
            <a:extLst>
              <a:ext uri="{FF2B5EF4-FFF2-40B4-BE49-F238E27FC236}">
                <a16:creationId xmlns:a16="http://schemas.microsoft.com/office/drawing/2014/main" id="{47D58444-645A-2DEF-E1CB-74A78C84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2" name="Rectangle 98">
            <a:extLst>
              <a:ext uri="{FF2B5EF4-FFF2-40B4-BE49-F238E27FC236}">
                <a16:creationId xmlns:a16="http://schemas.microsoft.com/office/drawing/2014/main" id="{10F479A9-57DE-EEA9-2FBE-E20BC6CC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3" name="Oval 99">
            <a:extLst>
              <a:ext uri="{FF2B5EF4-FFF2-40B4-BE49-F238E27FC236}">
                <a16:creationId xmlns:a16="http://schemas.microsoft.com/office/drawing/2014/main" id="{EC5543DB-0DCD-6917-EA6F-A9247797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3463"/>
            <a:ext cx="144462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4" name="Oval 100">
            <a:extLst>
              <a:ext uri="{FF2B5EF4-FFF2-40B4-BE49-F238E27FC236}">
                <a16:creationId xmlns:a16="http://schemas.microsoft.com/office/drawing/2014/main" id="{B6DF31CC-FD9D-8F54-C95A-F0CDADF9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933825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5" name="Oval 101">
            <a:extLst>
              <a:ext uri="{FF2B5EF4-FFF2-40B4-BE49-F238E27FC236}">
                <a16:creationId xmlns:a16="http://schemas.microsoft.com/office/drawing/2014/main" id="{8BCD71E0-25AF-A4F9-1CAA-724C7B87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08275"/>
            <a:ext cx="144462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6" name="Oval 102">
            <a:extLst>
              <a:ext uri="{FF2B5EF4-FFF2-40B4-BE49-F238E27FC236}">
                <a16:creationId xmlns:a16="http://schemas.microsoft.com/office/drawing/2014/main" id="{08008608-BF20-9142-5473-25C15734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924175"/>
            <a:ext cx="144462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7" name="Oval 103">
            <a:extLst>
              <a:ext uri="{FF2B5EF4-FFF2-40B4-BE49-F238E27FC236}">
                <a16:creationId xmlns:a16="http://schemas.microsoft.com/office/drawing/2014/main" id="{12C2B5C2-890E-BF4F-FB3D-01295ACA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773238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8" name="Oval 104">
            <a:extLst>
              <a:ext uri="{FF2B5EF4-FFF2-40B4-BE49-F238E27FC236}">
                <a16:creationId xmlns:a16="http://schemas.microsoft.com/office/drawing/2014/main" id="{D0ADB941-4305-C65C-F143-4E883C43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573463"/>
            <a:ext cx="144462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29" name="Oval 105">
            <a:extLst>
              <a:ext uri="{FF2B5EF4-FFF2-40B4-BE49-F238E27FC236}">
                <a16:creationId xmlns:a16="http://schemas.microsoft.com/office/drawing/2014/main" id="{BA8C9F5B-9355-548F-A830-B6A9D89E8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644900"/>
            <a:ext cx="144463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30" name="Oval 106">
            <a:extLst>
              <a:ext uri="{FF2B5EF4-FFF2-40B4-BE49-F238E27FC236}">
                <a16:creationId xmlns:a16="http://schemas.microsoft.com/office/drawing/2014/main" id="{DF81833E-3F96-2F42-9479-CA5C1BE59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005263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31" name="Oval 107">
            <a:extLst>
              <a:ext uri="{FF2B5EF4-FFF2-40B4-BE49-F238E27FC236}">
                <a16:creationId xmlns:a16="http://schemas.microsoft.com/office/drawing/2014/main" id="{C9E306F8-1086-0D20-2E04-D29F0DB4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205038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33" name="Oval 109">
            <a:extLst>
              <a:ext uri="{FF2B5EF4-FFF2-40B4-BE49-F238E27FC236}">
                <a16:creationId xmlns:a16="http://schemas.microsoft.com/office/drawing/2014/main" id="{0AC6AE33-70EA-2CFF-12CE-194D4972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644900"/>
            <a:ext cx="144462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34" name="Line 110">
            <a:extLst>
              <a:ext uri="{FF2B5EF4-FFF2-40B4-BE49-F238E27FC236}">
                <a16:creationId xmlns:a16="http://schemas.microsoft.com/office/drawing/2014/main" id="{643EC42B-198A-0634-85CC-165EA4E87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2133600"/>
            <a:ext cx="5400675" cy="2232025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8735" name="Oval 111">
            <a:extLst>
              <a:ext uri="{FF2B5EF4-FFF2-40B4-BE49-F238E27FC236}">
                <a16:creationId xmlns:a16="http://schemas.microsoft.com/office/drawing/2014/main" id="{3D44B4C4-AE36-36DC-3BF6-BF790ED1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20938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8736" name="Oval 112">
            <a:extLst>
              <a:ext uri="{FF2B5EF4-FFF2-40B4-BE49-F238E27FC236}">
                <a16:creationId xmlns:a16="http://schemas.microsoft.com/office/drawing/2014/main" id="{1E4EA7FE-33E8-7621-63FE-11B69CD04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144463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DAD156A0-06E5-BC4D-15C8-D0D78C640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Perceptrón</a:t>
            </a:r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4F4EDA3D-1440-5261-5D5C-FE77EA64E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2" name="Rectangle 4">
            <a:extLst>
              <a:ext uri="{FF2B5EF4-FFF2-40B4-BE49-F238E27FC236}">
                <a16:creationId xmlns:a16="http://schemas.microsoft.com/office/drawing/2014/main" id="{212840A7-001D-3B56-7045-0174C89A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3" name="Rectangle 5">
            <a:extLst>
              <a:ext uri="{FF2B5EF4-FFF2-40B4-BE49-F238E27FC236}">
                <a16:creationId xmlns:a16="http://schemas.microsoft.com/office/drawing/2014/main" id="{04F9AFAB-C785-17BE-9A52-0E96ECF6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4" name="Rectangle 6">
            <a:extLst>
              <a:ext uri="{FF2B5EF4-FFF2-40B4-BE49-F238E27FC236}">
                <a16:creationId xmlns:a16="http://schemas.microsoft.com/office/drawing/2014/main" id="{0664A192-1944-AB07-C1C9-65B1FD4B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5" name="Rectangle 7">
            <a:extLst>
              <a:ext uri="{FF2B5EF4-FFF2-40B4-BE49-F238E27FC236}">
                <a16:creationId xmlns:a16="http://schemas.microsoft.com/office/drawing/2014/main" id="{65BC9D37-11A1-26A4-4CF6-9C187DD2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6" name="Rectangle 8">
            <a:extLst>
              <a:ext uri="{FF2B5EF4-FFF2-40B4-BE49-F238E27FC236}">
                <a16:creationId xmlns:a16="http://schemas.microsoft.com/office/drawing/2014/main" id="{D4AA39C5-D83B-CDE2-8C2C-C5740BAE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7" name="Rectangle 9">
            <a:extLst>
              <a:ext uri="{FF2B5EF4-FFF2-40B4-BE49-F238E27FC236}">
                <a16:creationId xmlns:a16="http://schemas.microsoft.com/office/drawing/2014/main" id="{96662710-745F-A9E8-E011-4DADA211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8" name="Rectangle 10">
            <a:extLst>
              <a:ext uri="{FF2B5EF4-FFF2-40B4-BE49-F238E27FC236}">
                <a16:creationId xmlns:a16="http://schemas.microsoft.com/office/drawing/2014/main" id="{FF32A37D-CC05-976A-957F-4300D1D5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59" name="Rectangle 11">
            <a:extLst>
              <a:ext uri="{FF2B5EF4-FFF2-40B4-BE49-F238E27FC236}">
                <a16:creationId xmlns:a16="http://schemas.microsoft.com/office/drawing/2014/main" id="{3C8536E6-F477-75D3-E8EA-3B8C1EBA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0" name="Rectangle 12">
            <a:extLst>
              <a:ext uri="{FF2B5EF4-FFF2-40B4-BE49-F238E27FC236}">
                <a16:creationId xmlns:a16="http://schemas.microsoft.com/office/drawing/2014/main" id="{971FE6FD-ED89-25C7-5AE4-216A73FF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1" name="Rectangle 13">
            <a:extLst>
              <a:ext uri="{FF2B5EF4-FFF2-40B4-BE49-F238E27FC236}">
                <a16:creationId xmlns:a16="http://schemas.microsoft.com/office/drawing/2014/main" id="{59D88DC7-33E8-14D5-6DAD-C6FBC9C6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2" name="Rectangle 14">
            <a:extLst>
              <a:ext uri="{FF2B5EF4-FFF2-40B4-BE49-F238E27FC236}">
                <a16:creationId xmlns:a16="http://schemas.microsoft.com/office/drawing/2014/main" id="{EC36336D-91FD-432D-3466-92F03C5C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3" name="Rectangle 15">
            <a:extLst>
              <a:ext uri="{FF2B5EF4-FFF2-40B4-BE49-F238E27FC236}">
                <a16:creationId xmlns:a16="http://schemas.microsoft.com/office/drawing/2014/main" id="{0E89675A-578D-8A87-3708-2907CD5AD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4" name="Rectangle 16">
            <a:extLst>
              <a:ext uri="{FF2B5EF4-FFF2-40B4-BE49-F238E27FC236}">
                <a16:creationId xmlns:a16="http://schemas.microsoft.com/office/drawing/2014/main" id="{726A3C0C-04D8-A7F5-F506-359BBAA4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5" name="Rectangle 17">
            <a:extLst>
              <a:ext uri="{FF2B5EF4-FFF2-40B4-BE49-F238E27FC236}">
                <a16:creationId xmlns:a16="http://schemas.microsoft.com/office/drawing/2014/main" id="{1D3C7A3C-FB20-3648-E9D1-BA36C308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6" name="Rectangle 18">
            <a:extLst>
              <a:ext uri="{FF2B5EF4-FFF2-40B4-BE49-F238E27FC236}">
                <a16:creationId xmlns:a16="http://schemas.microsoft.com/office/drawing/2014/main" id="{41DBDA7F-1D50-ED43-2CF7-46F4A747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7" name="Rectangle 19">
            <a:extLst>
              <a:ext uri="{FF2B5EF4-FFF2-40B4-BE49-F238E27FC236}">
                <a16:creationId xmlns:a16="http://schemas.microsoft.com/office/drawing/2014/main" id="{069513B1-E148-DAB4-52EA-56EF2B2D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8" name="Rectangle 20">
            <a:extLst>
              <a:ext uri="{FF2B5EF4-FFF2-40B4-BE49-F238E27FC236}">
                <a16:creationId xmlns:a16="http://schemas.microsoft.com/office/drawing/2014/main" id="{7B6526D3-AAD0-08FB-C2D2-814A389F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69" name="Rectangle 21">
            <a:extLst>
              <a:ext uri="{FF2B5EF4-FFF2-40B4-BE49-F238E27FC236}">
                <a16:creationId xmlns:a16="http://schemas.microsoft.com/office/drawing/2014/main" id="{54A45066-C55A-E0F4-77FB-C29A4860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0" name="Rectangle 22">
            <a:extLst>
              <a:ext uri="{FF2B5EF4-FFF2-40B4-BE49-F238E27FC236}">
                <a16:creationId xmlns:a16="http://schemas.microsoft.com/office/drawing/2014/main" id="{216126C5-B2C9-A055-C015-E5F55081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1" name="Rectangle 23">
            <a:extLst>
              <a:ext uri="{FF2B5EF4-FFF2-40B4-BE49-F238E27FC236}">
                <a16:creationId xmlns:a16="http://schemas.microsoft.com/office/drawing/2014/main" id="{221C6351-07BB-364F-7B19-74D22667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2" name="Rectangle 24">
            <a:extLst>
              <a:ext uri="{FF2B5EF4-FFF2-40B4-BE49-F238E27FC236}">
                <a16:creationId xmlns:a16="http://schemas.microsoft.com/office/drawing/2014/main" id="{E3D2FB33-4F5F-E39A-AD49-001D3FA1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3" name="Rectangle 25">
            <a:extLst>
              <a:ext uri="{FF2B5EF4-FFF2-40B4-BE49-F238E27FC236}">
                <a16:creationId xmlns:a16="http://schemas.microsoft.com/office/drawing/2014/main" id="{AC06EB91-66BC-1FF5-D67D-C1BF3836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4" name="Rectangle 26">
            <a:extLst>
              <a:ext uri="{FF2B5EF4-FFF2-40B4-BE49-F238E27FC236}">
                <a16:creationId xmlns:a16="http://schemas.microsoft.com/office/drawing/2014/main" id="{CA2BC7E7-602E-8C74-8299-B64CA43B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5" name="Rectangle 27">
            <a:extLst>
              <a:ext uri="{FF2B5EF4-FFF2-40B4-BE49-F238E27FC236}">
                <a16:creationId xmlns:a16="http://schemas.microsoft.com/office/drawing/2014/main" id="{1239B546-4BCF-FF54-4AE5-CD7F311A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6" name="Rectangle 28">
            <a:extLst>
              <a:ext uri="{FF2B5EF4-FFF2-40B4-BE49-F238E27FC236}">
                <a16:creationId xmlns:a16="http://schemas.microsoft.com/office/drawing/2014/main" id="{A48E7FAE-0E59-DB6E-91EA-CC2F87E9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7" name="Rectangle 29">
            <a:extLst>
              <a:ext uri="{FF2B5EF4-FFF2-40B4-BE49-F238E27FC236}">
                <a16:creationId xmlns:a16="http://schemas.microsoft.com/office/drawing/2014/main" id="{DD93F6CA-ED36-2F10-CE75-0F7DE890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8" name="Rectangle 30">
            <a:extLst>
              <a:ext uri="{FF2B5EF4-FFF2-40B4-BE49-F238E27FC236}">
                <a16:creationId xmlns:a16="http://schemas.microsoft.com/office/drawing/2014/main" id="{BE5BB709-C594-D02D-D0E4-393E30F9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79" name="Rectangle 31">
            <a:extLst>
              <a:ext uri="{FF2B5EF4-FFF2-40B4-BE49-F238E27FC236}">
                <a16:creationId xmlns:a16="http://schemas.microsoft.com/office/drawing/2014/main" id="{4276AB9C-64E0-335E-04A4-CC839147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0" name="Rectangle 32">
            <a:extLst>
              <a:ext uri="{FF2B5EF4-FFF2-40B4-BE49-F238E27FC236}">
                <a16:creationId xmlns:a16="http://schemas.microsoft.com/office/drawing/2014/main" id="{B76F86CC-7A1A-1D59-9BB2-E71A2EBD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1" name="Rectangle 33">
            <a:extLst>
              <a:ext uri="{FF2B5EF4-FFF2-40B4-BE49-F238E27FC236}">
                <a16:creationId xmlns:a16="http://schemas.microsoft.com/office/drawing/2014/main" id="{273E8393-CFBB-4D6E-1CFB-C79F59E7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2" name="Rectangle 34">
            <a:extLst>
              <a:ext uri="{FF2B5EF4-FFF2-40B4-BE49-F238E27FC236}">
                <a16:creationId xmlns:a16="http://schemas.microsoft.com/office/drawing/2014/main" id="{EFE62EF3-5103-588B-BD67-47D98A62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3" name="Rectangle 35">
            <a:extLst>
              <a:ext uri="{FF2B5EF4-FFF2-40B4-BE49-F238E27FC236}">
                <a16:creationId xmlns:a16="http://schemas.microsoft.com/office/drawing/2014/main" id="{894D92D5-3F0D-14FB-B074-7C2CF9AFD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4" name="Rectangle 36">
            <a:extLst>
              <a:ext uri="{FF2B5EF4-FFF2-40B4-BE49-F238E27FC236}">
                <a16:creationId xmlns:a16="http://schemas.microsoft.com/office/drawing/2014/main" id="{6773ABCD-40FD-6EA6-26B9-B1FB34A2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5" name="Rectangle 37">
            <a:extLst>
              <a:ext uri="{FF2B5EF4-FFF2-40B4-BE49-F238E27FC236}">
                <a16:creationId xmlns:a16="http://schemas.microsoft.com/office/drawing/2014/main" id="{565C3ED3-C23A-E118-472B-93F04F4D5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6" name="Rectangle 38">
            <a:extLst>
              <a:ext uri="{FF2B5EF4-FFF2-40B4-BE49-F238E27FC236}">
                <a16:creationId xmlns:a16="http://schemas.microsoft.com/office/drawing/2014/main" id="{49FEA412-9E5F-67A3-7063-C79C4824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7" name="Rectangle 39">
            <a:extLst>
              <a:ext uri="{FF2B5EF4-FFF2-40B4-BE49-F238E27FC236}">
                <a16:creationId xmlns:a16="http://schemas.microsoft.com/office/drawing/2014/main" id="{E209BD40-8BE0-0A10-BAF4-39FDACC5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8" name="Rectangle 40">
            <a:extLst>
              <a:ext uri="{FF2B5EF4-FFF2-40B4-BE49-F238E27FC236}">
                <a16:creationId xmlns:a16="http://schemas.microsoft.com/office/drawing/2014/main" id="{C9C3E7D5-6985-04B1-5580-017D129B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89" name="Rectangle 41">
            <a:extLst>
              <a:ext uri="{FF2B5EF4-FFF2-40B4-BE49-F238E27FC236}">
                <a16:creationId xmlns:a16="http://schemas.microsoft.com/office/drawing/2014/main" id="{601559A9-D06C-42DB-983D-E623409E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0" name="Rectangle 42">
            <a:extLst>
              <a:ext uri="{FF2B5EF4-FFF2-40B4-BE49-F238E27FC236}">
                <a16:creationId xmlns:a16="http://schemas.microsoft.com/office/drawing/2014/main" id="{CD89BD3F-B91C-8BAA-2DE0-AACE01881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1" name="Rectangle 43">
            <a:extLst>
              <a:ext uri="{FF2B5EF4-FFF2-40B4-BE49-F238E27FC236}">
                <a16:creationId xmlns:a16="http://schemas.microsoft.com/office/drawing/2014/main" id="{1761855A-636B-468F-72BF-DF0F7725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2" name="Rectangle 44">
            <a:extLst>
              <a:ext uri="{FF2B5EF4-FFF2-40B4-BE49-F238E27FC236}">
                <a16:creationId xmlns:a16="http://schemas.microsoft.com/office/drawing/2014/main" id="{7E3793F3-D04D-63F5-4EE8-DF757F5F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3" name="Rectangle 45">
            <a:extLst>
              <a:ext uri="{FF2B5EF4-FFF2-40B4-BE49-F238E27FC236}">
                <a16:creationId xmlns:a16="http://schemas.microsoft.com/office/drawing/2014/main" id="{3895410F-D892-0114-8847-C50E7B91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4" name="Rectangle 46">
            <a:extLst>
              <a:ext uri="{FF2B5EF4-FFF2-40B4-BE49-F238E27FC236}">
                <a16:creationId xmlns:a16="http://schemas.microsoft.com/office/drawing/2014/main" id="{5F7CF0B1-B989-52DB-59BB-A3E55128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5" name="Rectangle 47">
            <a:extLst>
              <a:ext uri="{FF2B5EF4-FFF2-40B4-BE49-F238E27FC236}">
                <a16:creationId xmlns:a16="http://schemas.microsoft.com/office/drawing/2014/main" id="{976CED55-4623-6EB9-5C6B-E0BCD08F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6" name="Rectangle 48">
            <a:extLst>
              <a:ext uri="{FF2B5EF4-FFF2-40B4-BE49-F238E27FC236}">
                <a16:creationId xmlns:a16="http://schemas.microsoft.com/office/drawing/2014/main" id="{1BF5CA1D-E912-6C5B-E4A8-0C247E06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7" name="Rectangle 49">
            <a:extLst>
              <a:ext uri="{FF2B5EF4-FFF2-40B4-BE49-F238E27FC236}">
                <a16:creationId xmlns:a16="http://schemas.microsoft.com/office/drawing/2014/main" id="{EC039376-E212-8935-8470-21471A6F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8" name="Rectangle 50">
            <a:extLst>
              <a:ext uri="{FF2B5EF4-FFF2-40B4-BE49-F238E27FC236}">
                <a16:creationId xmlns:a16="http://schemas.microsoft.com/office/drawing/2014/main" id="{C1935A0C-F36D-B2EC-DE5D-F7538EF00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699" name="Rectangle 51">
            <a:extLst>
              <a:ext uri="{FF2B5EF4-FFF2-40B4-BE49-F238E27FC236}">
                <a16:creationId xmlns:a16="http://schemas.microsoft.com/office/drawing/2014/main" id="{10821228-A78A-DB4D-86BA-A010BF27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0" name="Rectangle 52">
            <a:extLst>
              <a:ext uri="{FF2B5EF4-FFF2-40B4-BE49-F238E27FC236}">
                <a16:creationId xmlns:a16="http://schemas.microsoft.com/office/drawing/2014/main" id="{969D839F-A78B-07CF-3C0B-D977A875C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1" name="Rectangle 53">
            <a:extLst>
              <a:ext uri="{FF2B5EF4-FFF2-40B4-BE49-F238E27FC236}">
                <a16:creationId xmlns:a16="http://schemas.microsoft.com/office/drawing/2014/main" id="{64FEE1E4-EEC9-C5D0-6CD0-9FC89DE1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2" name="Rectangle 54">
            <a:extLst>
              <a:ext uri="{FF2B5EF4-FFF2-40B4-BE49-F238E27FC236}">
                <a16:creationId xmlns:a16="http://schemas.microsoft.com/office/drawing/2014/main" id="{EDF2AAE2-CB64-466A-8DBD-0E286C1B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3" name="Rectangle 55">
            <a:extLst>
              <a:ext uri="{FF2B5EF4-FFF2-40B4-BE49-F238E27FC236}">
                <a16:creationId xmlns:a16="http://schemas.microsoft.com/office/drawing/2014/main" id="{099776A4-9BC7-CFBC-BCC1-39C60F8D0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4" name="Rectangle 56">
            <a:extLst>
              <a:ext uri="{FF2B5EF4-FFF2-40B4-BE49-F238E27FC236}">
                <a16:creationId xmlns:a16="http://schemas.microsoft.com/office/drawing/2014/main" id="{A89F8EA1-3334-AC26-F68C-F3EED8CF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5" name="Rectangle 57">
            <a:extLst>
              <a:ext uri="{FF2B5EF4-FFF2-40B4-BE49-F238E27FC236}">
                <a16:creationId xmlns:a16="http://schemas.microsoft.com/office/drawing/2014/main" id="{9DF425D2-342F-098A-4E37-70101561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6" name="Rectangle 58">
            <a:extLst>
              <a:ext uri="{FF2B5EF4-FFF2-40B4-BE49-F238E27FC236}">
                <a16:creationId xmlns:a16="http://schemas.microsoft.com/office/drawing/2014/main" id="{C57A107B-5648-53DB-2767-BA38F53F6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7" name="Rectangle 59">
            <a:extLst>
              <a:ext uri="{FF2B5EF4-FFF2-40B4-BE49-F238E27FC236}">
                <a16:creationId xmlns:a16="http://schemas.microsoft.com/office/drawing/2014/main" id="{B7011B6E-AA8D-A161-8EE3-FEE51DF6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8" name="Rectangle 60">
            <a:extLst>
              <a:ext uri="{FF2B5EF4-FFF2-40B4-BE49-F238E27FC236}">
                <a16:creationId xmlns:a16="http://schemas.microsoft.com/office/drawing/2014/main" id="{BFDA3A70-0CD5-4246-16D7-D9B1EBBE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09" name="Rectangle 61">
            <a:extLst>
              <a:ext uri="{FF2B5EF4-FFF2-40B4-BE49-F238E27FC236}">
                <a16:creationId xmlns:a16="http://schemas.microsoft.com/office/drawing/2014/main" id="{EE51460D-3BF9-821F-46EC-BA60817C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0" name="Rectangle 62">
            <a:extLst>
              <a:ext uri="{FF2B5EF4-FFF2-40B4-BE49-F238E27FC236}">
                <a16:creationId xmlns:a16="http://schemas.microsoft.com/office/drawing/2014/main" id="{0F0E59AD-CE07-214D-EC26-81495EF6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1" name="Rectangle 63">
            <a:extLst>
              <a:ext uri="{FF2B5EF4-FFF2-40B4-BE49-F238E27FC236}">
                <a16:creationId xmlns:a16="http://schemas.microsoft.com/office/drawing/2014/main" id="{5A0BC393-BBDE-DEE2-A619-0536255A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2" name="Rectangle 64">
            <a:extLst>
              <a:ext uri="{FF2B5EF4-FFF2-40B4-BE49-F238E27FC236}">
                <a16:creationId xmlns:a16="http://schemas.microsoft.com/office/drawing/2014/main" id="{C1CF7A1B-6EA1-0026-BB8B-7F49DCCE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3" name="Rectangle 65">
            <a:extLst>
              <a:ext uri="{FF2B5EF4-FFF2-40B4-BE49-F238E27FC236}">
                <a16:creationId xmlns:a16="http://schemas.microsoft.com/office/drawing/2014/main" id="{9A6FAFCC-AE2B-BDE9-35D7-814E4D20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4" name="Rectangle 66">
            <a:extLst>
              <a:ext uri="{FF2B5EF4-FFF2-40B4-BE49-F238E27FC236}">
                <a16:creationId xmlns:a16="http://schemas.microsoft.com/office/drawing/2014/main" id="{D353ED07-9B6B-302A-C805-A713845E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5" name="Rectangle 67">
            <a:extLst>
              <a:ext uri="{FF2B5EF4-FFF2-40B4-BE49-F238E27FC236}">
                <a16:creationId xmlns:a16="http://schemas.microsoft.com/office/drawing/2014/main" id="{36883F02-FCA6-46CA-AF8A-4B858308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6" name="Rectangle 68">
            <a:extLst>
              <a:ext uri="{FF2B5EF4-FFF2-40B4-BE49-F238E27FC236}">
                <a16:creationId xmlns:a16="http://schemas.microsoft.com/office/drawing/2014/main" id="{6D2FDDD2-AD2C-C906-4F37-40F0FF69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7" name="Rectangle 69">
            <a:extLst>
              <a:ext uri="{FF2B5EF4-FFF2-40B4-BE49-F238E27FC236}">
                <a16:creationId xmlns:a16="http://schemas.microsoft.com/office/drawing/2014/main" id="{E20E772D-8A3D-E91D-75C4-EE80DAB2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8" name="Rectangle 70">
            <a:extLst>
              <a:ext uri="{FF2B5EF4-FFF2-40B4-BE49-F238E27FC236}">
                <a16:creationId xmlns:a16="http://schemas.microsoft.com/office/drawing/2014/main" id="{25EC2CE1-2F97-7318-6822-FB0AF3D7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19" name="Rectangle 71">
            <a:extLst>
              <a:ext uri="{FF2B5EF4-FFF2-40B4-BE49-F238E27FC236}">
                <a16:creationId xmlns:a16="http://schemas.microsoft.com/office/drawing/2014/main" id="{8E060871-A099-D07D-89B7-EC457110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573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0" name="Rectangle 72">
            <a:extLst>
              <a:ext uri="{FF2B5EF4-FFF2-40B4-BE49-F238E27FC236}">
                <a16:creationId xmlns:a16="http://schemas.microsoft.com/office/drawing/2014/main" id="{D1CC19FD-1BA5-5526-A9F7-359CC5F40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177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1" name="Rectangle 73">
            <a:extLst>
              <a:ext uri="{FF2B5EF4-FFF2-40B4-BE49-F238E27FC236}">
                <a16:creationId xmlns:a16="http://schemas.microsoft.com/office/drawing/2014/main" id="{6C7278B0-5A13-F812-FEA2-626CAFFE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557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2" name="Rectangle 74">
            <a:extLst>
              <a:ext uri="{FF2B5EF4-FFF2-40B4-BE49-F238E27FC236}">
                <a16:creationId xmlns:a16="http://schemas.microsoft.com/office/drawing/2014/main" id="{82E9FAEE-C04C-C089-153F-2D39B707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9177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3" name="Rectangle 75">
            <a:extLst>
              <a:ext uri="{FF2B5EF4-FFF2-40B4-BE49-F238E27FC236}">
                <a16:creationId xmlns:a16="http://schemas.microsoft.com/office/drawing/2014/main" id="{13F9FA36-C8F2-0020-A322-13A5E95F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4" name="Rectangle 76">
            <a:extLst>
              <a:ext uri="{FF2B5EF4-FFF2-40B4-BE49-F238E27FC236}">
                <a16:creationId xmlns:a16="http://schemas.microsoft.com/office/drawing/2014/main" id="{ED67E15A-15F8-1F76-55BA-1A259D6AF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5" name="Rectangle 77">
            <a:extLst>
              <a:ext uri="{FF2B5EF4-FFF2-40B4-BE49-F238E27FC236}">
                <a16:creationId xmlns:a16="http://schemas.microsoft.com/office/drawing/2014/main" id="{FF0B7A79-30DD-80DF-DD7A-13900DA5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6" name="Rectangle 78">
            <a:extLst>
              <a:ext uri="{FF2B5EF4-FFF2-40B4-BE49-F238E27FC236}">
                <a16:creationId xmlns:a16="http://schemas.microsoft.com/office/drawing/2014/main" id="{DDD24391-077E-27DB-9A3A-CFCA9340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7" name="Rectangle 79">
            <a:extLst>
              <a:ext uri="{FF2B5EF4-FFF2-40B4-BE49-F238E27FC236}">
                <a16:creationId xmlns:a16="http://schemas.microsoft.com/office/drawing/2014/main" id="{77C0C9DD-78DD-81A0-FF9E-60D928853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780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8" name="Rectangle 80">
            <a:extLst>
              <a:ext uri="{FF2B5EF4-FFF2-40B4-BE49-F238E27FC236}">
                <a16:creationId xmlns:a16="http://schemas.microsoft.com/office/drawing/2014/main" id="{AD2E6945-E046-8FCD-EB8F-EF0D69188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6384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29" name="Rectangle 81">
            <a:extLst>
              <a:ext uri="{FF2B5EF4-FFF2-40B4-BE49-F238E27FC236}">
                <a16:creationId xmlns:a16="http://schemas.microsoft.com/office/drawing/2014/main" id="{A68024B1-42EC-F2B1-0416-8ED1211F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2780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0" name="Rectangle 82">
            <a:extLst>
              <a:ext uri="{FF2B5EF4-FFF2-40B4-BE49-F238E27FC236}">
                <a16:creationId xmlns:a16="http://schemas.microsoft.com/office/drawing/2014/main" id="{82902FCC-5D34-3E4F-1A2B-8ABB0C04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6384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1" name="Rectangle 83">
            <a:extLst>
              <a:ext uri="{FF2B5EF4-FFF2-40B4-BE49-F238E27FC236}">
                <a16:creationId xmlns:a16="http://schemas.microsoft.com/office/drawing/2014/main" id="{FD1F26B4-D835-026A-4297-3AA56DB5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2" name="Rectangle 84">
            <a:extLst>
              <a:ext uri="{FF2B5EF4-FFF2-40B4-BE49-F238E27FC236}">
                <a16:creationId xmlns:a16="http://schemas.microsoft.com/office/drawing/2014/main" id="{E2E2024A-BFFC-7351-2240-21198AEF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3" name="Rectangle 85">
            <a:extLst>
              <a:ext uri="{FF2B5EF4-FFF2-40B4-BE49-F238E27FC236}">
                <a16:creationId xmlns:a16="http://schemas.microsoft.com/office/drawing/2014/main" id="{D38B60A7-AEDD-713D-53F0-6021A77A0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4" name="Rectangle 86">
            <a:extLst>
              <a:ext uri="{FF2B5EF4-FFF2-40B4-BE49-F238E27FC236}">
                <a16:creationId xmlns:a16="http://schemas.microsoft.com/office/drawing/2014/main" id="{950386BC-ACEE-513A-5D32-3F0A3114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5" name="Rectangle 87">
            <a:extLst>
              <a:ext uri="{FF2B5EF4-FFF2-40B4-BE49-F238E27FC236}">
                <a16:creationId xmlns:a16="http://schemas.microsoft.com/office/drawing/2014/main" id="{1328BA3D-275C-5131-E51D-8393C9F3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97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6" name="Rectangle 88">
            <a:extLst>
              <a:ext uri="{FF2B5EF4-FFF2-40B4-BE49-F238E27FC236}">
                <a16:creationId xmlns:a16="http://schemas.microsoft.com/office/drawing/2014/main" id="{DFD02626-59FF-21BD-F46B-94784E48E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7563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7" name="Rectangle 89">
            <a:extLst>
              <a:ext uri="{FF2B5EF4-FFF2-40B4-BE49-F238E27FC236}">
                <a16:creationId xmlns:a16="http://schemas.microsoft.com/office/drawing/2014/main" id="{861B72CE-8165-F057-AEC3-EB7C69B0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997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8" name="Rectangle 90">
            <a:extLst>
              <a:ext uri="{FF2B5EF4-FFF2-40B4-BE49-F238E27FC236}">
                <a16:creationId xmlns:a16="http://schemas.microsoft.com/office/drawing/2014/main" id="{84F61786-2FFD-7AA0-1FBA-0910D2A9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357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39" name="Rectangle 91">
            <a:extLst>
              <a:ext uri="{FF2B5EF4-FFF2-40B4-BE49-F238E27FC236}">
                <a16:creationId xmlns:a16="http://schemas.microsoft.com/office/drawing/2014/main" id="{2DFC58C8-1698-523A-FB24-135FA5FA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0" name="Rectangle 92">
            <a:extLst>
              <a:ext uri="{FF2B5EF4-FFF2-40B4-BE49-F238E27FC236}">
                <a16:creationId xmlns:a16="http://schemas.microsoft.com/office/drawing/2014/main" id="{9C7B24F5-B160-5D83-41AF-C873D101E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1" name="Rectangle 93">
            <a:extLst>
              <a:ext uri="{FF2B5EF4-FFF2-40B4-BE49-F238E27FC236}">
                <a16:creationId xmlns:a16="http://schemas.microsoft.com/office/drawing/2014/main" id="{82DF365E-4EEC-CD9B-4DF3-80FFE78A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2" name="Rectangle 94">
            <a:extLst>
              <a:ext uri="{FF2B5EF4-FFF2-40B4-BE49-F238E27FC236}">
                <a16:creationId xmlns:a16="http://schemas.microsoft.com/office/drawing/2014/main" id="{80DD891C-0078-36B1-66F3-018FF100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3" name="Rectangle 95">
            <a:extLst>
              <a:ext uri="{FF2B5EF4-FFF2-40B4-BE49-F238E27FC236}">
                <a16:creationId xmlns:a16="http://schemas.microsoft.com/office/drawing/2014/main" id="{CC0E1277-BFE3-A572-FEF7-CF6C06810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1792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4" name="Rectangle 96">
            <a:extLst>
              <a:ext uri="{FF2B5EF4-FFF2-40B4-BE49-F238E27FC236}">
                <a16:creationId xmlns:a16="http://schemas.microsoft.com/office/drawing/2014/main" id="{6461B051-6974-DDC8-5E31-C563A5AC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7828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5" name="Rectangle 97">
            <a:extLst>
              <a:ext uri="{FF2B5EF4-FFF2-40B4-BE49-F238E27FC236}">
                <a16:creationId xmlns:a16="http://schemas.microsoft.com/office/drawing/2014/main" id="{413377AC-EFAC-66C9-E184-9B8C27A6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17925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6" name="Rectangle 98">
            <a:extLst>
              <a:ext uri="{FF2B5EF4-FFF2-40B4-BE49-F238E27FC236}">
                <a16:creationId xmlns:a16="http://schemas.microsoft.com/office/drawing/2014/main" id="{08A61A55-2F6B-9CB1-46BC-B47C8810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07828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7" name="Oval 99">
            <a:extLst>
              <a:ext uri="{FF2B5EF4-FFF2-40B4-BE49-F238E27FC236}">
                <a16:creationId xmlns:a16="http://schemas.microsoft.com/office/drawing/2014/main" id="{A188FCE1-4DEB-4433-FC94-6FEE12387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213100"/>
            <a:ext cx="144462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8" name="Oval 100">
            <a:extLst>
              <a:ext uri="{FF2B5EF4-FFF2-40B4-BE49-F238E27FC236}">
                <a16:creationId xmlns:a16="http://schemas.microsoft.com/office/drawing/2014/main" id="{CD21E3ED-9015-9F2D-707C-6B28B3B7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933825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49" name="Oval 101">
            <a:extLst>
              <a:ext uri="{FF2B5EF4-FFF2-40B4-BE49-F238E27FC236}">
                <a16:creationId xmlns:a16="http://schemas.microsoft.com/office/drawing/2014/main" id="{633AD0E6-D8FF-52FD-CB0B-EE58370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08275"/>
            <a:ext cx="144462" cy="144463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0" name="Oval 102">
            <a:extLst>
              <a:ext uri="{FF2B5EF4-FFF2-40B4-BE49-F238E27FC236}">
                <a16:creationId xmlns:a16="http://schemas.microsoft.com/office/drawing/2014/main" id="{2FDF7C53-54C2-EED6-6FCB-14026339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852738"/>
            <a:ext cx="144462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1" name="Oval 103">
            <a:extLst>
              <a:ext uri="{FF2B5EF4-FFF2-40B4-BE49-F238E27FC236}">
                <a16:creationId xmlns:a16="http://schemas.microsoft.com/office/drawing/2014/main" id="{7A8E8F5D-9699-8202-8BCF-DCB04ACC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916113"/>
            <a:ext cx="144462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2" name="Oval 104">
            <a:extLst>
              <a:ext uri="{FF2B5EF4-FFF2-40B4-BE49-F238E27FC236}">
                <a16:creationId xmlns:a16="http://schemas.microsoft.com/office/drawing/2014/main" id="{0266C67A-8925-A9CF-3477-7E955093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429000"/>
            <a:ext cx="144462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3" name="Oval 105">
            <a:extLst>
              <a:ext uri="{FF2B5EF4-FFF2-40B4-BE49-F238E27FC236}">
                <a16:creationId xmlns:a16="http://schemas.microsoft.com/office/drawing/2014/main" id="{F7B79F64-7140-F11A-9F4D-72AED450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789363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4" name="Oval 106">
            <a:extLst>
              <a:ext uri="{FF2B5EF4-FFF2-40B4-BE49-F238E27FC236}">
                <a16:creationId xmlns:a16="http://schemas.microsoft.com/office/drawing/2014/main" id="{A3EB552D-59C3-E63B-B578-7E58ED2D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149725"/>
            <a:ext cx="144462" cy="144463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5" name="Oval 107">
            <a:extLst>
              <a:ext uri="{FF2B5EF4-FFF2-40B4-BE49-F238E27FC236}">
                <a16:creationId xmlns:a16="http://schemas.microsoft.com/office/drawing/2014/main" id="{6084280E-51C0-384E-FDF8-12A890C7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420938"/>
            <a:ext cx="144462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6" name="Oval 108">
            <a:extLst>
              <a:ext uri="{FF2B5EF4-FFF2-40B4-BE49-F238E27FC236}">
                <a16:creationId xmlns:a16="http://schemas.microsoft.com/office/drawing/2014/main" id="{468D1B07-130B-A9EF-BDE9-6F760ABA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68638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7" name="Line 109">
            <a:extLst>
              <a:ext uri="{FF2B5EF4-FFF2-40B4-BE49-F238E27FC236}">
                <a16:creationId xmlns:a16="http://schemas.microsoft.com/office/drawing/2014/main" id="{BD7ACD67-C354-356F-19FA-07ED091D6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2997200"/>
            <a:ext cx="1368425" cy="1727200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9758" name="Oval 110">
            <a:extLst>
              <a:ext uri="{FF2B5EF4-FFF2-40B4-BE49-F238E27FC236}">
                <a16:creationId xmlns:a16="http://schemas.microsoft.com/office/drawing/2014/main" id="{FFD91839-D97E-9443-07BB-D10E93E7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636838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59" name="Oval 111">
            <a:extLst>
              <a:ext uri="{FF2B5EF4-FFF2-40B4-BE49-F238E27FC236}">
                <a16:creationId xmlns:a16="http://schemas.microsoft.com/office/drawing/2014/main" id="{22EB43FD-4128-4426-E613-64E5D266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420938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60" name="Line 112">
            <a:extLst>
              <a:ext uri="{FF2B5EF4-FFF2-40B4-BE49-F238E27FC236}">
                <a16:creationId xmlns:a16="http://schemas.microsoft.com/office/drawing/2014/main" id="{ED4F4119-902A-3148-542B-9E08559507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2781300"/>
            <a:ext cx="3384550" cy="215900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39761" name="Oval 113">
            <a:extLst>
              <a:ext uri="{FF2B5EF4-FFF2-40B4-BE49-F238E27FC236}">
                <a16:creationId xmlns:a16="http://schemas.microsoft.com/office/drawing/2014/main" id="{0A6E74D5-3F03-3A8D-302E-9C98CC76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132013"/>
            <a:ext cx="144462" cy="144462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39762" name="Oval 114">
            <a:extLst>
              <a:ext uri="{FF2B5EF4-FFF2-40B4-BE49-F238E27FC236}">
                <a16:creationId xmlns:a16="http://schemas.microsoft.com/office/drawing/2014/main" id="{A7BD8864-25B1-D59C-E753-D7D1946B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068638"/>
            <a:ext cx="144463" cy="144462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>
            <a:extLst>
              <a:ext uri="{FF2B5EF4-FFF2-40B4-BE49-F238E27FC236}">
                <a16:creationId xmlns:a16="http://schemas.microsoft.com/office/drawing/2014/main" id="{725D0933-993F-7611-F920-576E13028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67468"/>
            <a:ext cx="7886700" cy="1325563"/>
          </a:xfrm>
        </p:spPr>
        <p:txBody>
          <a:bodyPr/>
          <a:lstStyle/>
          <a:p>
            <a:r>
              <a:rPr lang="es-ES" altLang="es-PE" dirty="0" err="1"/>
              <a:t>Adaline</a:t>
            </a:r>
            <a:endParaRPr lang="es-ES" altLang="es-PE" dirty="0"/>
          </a:p>
        </p:txBody>
      </p:sp>
      <p:sp>
        <p:nvSpPr>
          <p:cNvPr id="368644" name="Rectangle 4">
            <a:extLst>
              <a:ext uri="{FF2B5EF4-FFF2-40B4-BE49-F238E27FC236}">
                <a16:creationId xmlns:a16="http://schemas.microsoft.com/office/drawing/2014/main" id="{3E30F578-5D37-CF89-8A43-4088354C6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981075"/>
            <a:ext cx="4191000" cy="5327650"/>
          </a:xfrm>
        </p:spPr>
        <p:txBody>
          <a:bodyPr/>
          <a:lstStyle/>
          <a:p>
            <a:pPr algn="just"/>
            <a:r>
              <a:rPr lang="es-ES" altLang="es-PE">
                <a:solidFill>
                  <a:srgbClr val="FF0000"/>
                </a:solidFill>
              </a:rPr>
              <a:t>Ada</a:t>
            </a:r>
            <a:r>
              <a:rPr lang="es-ES" altLang="es-PE"/>
              <a:t>ptive </a:t>
            </a:r>
            <a:r>
              <a:rPr lang="es-ES" altLang="es-PE">
                <a:solidFill>
                  <a:srgbClr val="FF0000"/>
                </a:solidFill>
              </a:rPr>
              <a:t>Lin</a:t>
            </a:r>
            <a:r>
              <a:rPr lang="es-ES" altLang="es-PE"/>
              <a:t>ear </a:t>
            </a:r>
            <a:r>
              <a:rPr lang="es-ES" altLang="es-PE">
                <a:solidFill>
                  <a:srgbClr val="FF0000"/>
                </a:solidFill>
              </a:rPr>
              <a:t>E</a:t>
            </a:r>
            <a:r>
              <a:rPr lang="es-ES" altLang="es-PE"/>
              <a:t>lement</a:t>
            </a:r>
          </a:p>
          <a:p>
            <a:pPr algn="just"/>
            <a:r>
              <a:rPr lang="es-ES" altLang="es-PE"/>
              <a:t>Estructura:</a:t>
            </a:r>
          </a:p>
          <a:p>
            <a:pPr lvl="1" algn="just"/>
            <a:r>
              <a:rPr lang="es-ES" altLang="es-PE" sz="2400"/>
              <a:t>Como un Perceptrón pero con función lineal a la salida.</a:t>
            </a:r>
          </a:p>
          <a:p>
            <a:pPr algn="just"/>
            <a:r>
              <a:rPr lang="es-ES" altLang="es-PE"/>
              <a:t>Permite trabajar con problemas más generales que usando el perceptrón.</a:t>
            </a:r>
          </a:p>
        </p:txBody>
      </p:sp>
      <p:pic>
        <p:nvPicPr>
          <p:cNvPr id="368642" name="Picture 2">
            <a:extLst>
              <a:ext uri="{FF2B5EF4-FFF2-40B4-BE49-F238E27FC236}">
                <a16:creationId xmlns:a16="http://schemas.microsoft.com/office/drawing/2014/main" id="{F3E72CF9-8E3B-81DB-FE1E-0559081D34B9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908050"/>
            <a:ext cx="4038600" cy="2919413"/>
          </a:xfrm>
        </p:spPr>
      </p:pic>
      <p:graphicFrame>
        <p:nvGraphicFramePr>
          <p:cNvPr id="368645" name="Object 5">
            <a:extLst>
              <a:ext uri="{FF2B5EF4-FFF2-40B4-BE49-F238E27FC236}">
                <a16:creationId xmlns:a16="http://schemas.microsoft.com/office/drawing/2014/main" id="{B8A85D67-039D-5BE3-92FA-8491D8A1FE0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659563" y="4005263"/>
          <a:ext cx="2484437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cuación" r:id="rId4" imgW="1193760" imgH="1079280" progId="Equation.3">
                  <p:embed/>
                </p:oleObj>
              </mc:Choice>
              <mc:Fallback>
                <p:oleObj name="Ecuación" r:id="rId4" imgW="1193760" imgH="1079280" progId="Equation.3">
                  <p:embed/>
                  <p:pic>
                    <p:nvPicPr>
                      <p:cNvPr id="368645" name="Object 5">
                        <a:extLst>
                          <a:ext uri="{FF2B5EF4-FFF2-40B4-BE49-F238E27FC236}">
                            <a16:creationId xmlns:a16="http://schemas.microsoft.com/office/drawing/2014/main" id="{B8A85D67-039D-5BE3-92FA-8491D8A1F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05263"/>
                        <a:ext cx="2484437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6" name="Text Box 6">
            <a:extLst>
              <a:ext uri="{FF2B5EF4-FFF2-40B4-BE49-F238E27FC236}">
                <a16:creationId xmlns:a16="http://schemas.microsoft.com/office/drawing/2014/main" id="{6A07D44E-6452-CA42-6BBA-F28CB9475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12395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s-ES" altLang="es-PE"/>
              <a:t>y=0</a:t>
            </a:r>
          </a:p>
        </p:txBody>
      </p:sp>
      <p:sp>
        <p:nvSpPr>
          <p:cNvPr id="368647" name="Line 7">
            <a:extLst>
              <a:ext uri="{FF2B5EF4-FFF2-40B4-BE49-F238E27FC236}">
                <a16:creationId xmlns:a16="http://schemas.microsoft.com/office/drawing/2014/main" id="{F3F6D4BD-2655-A1D4-CE9B-39C965D2CA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700" y="1470025"/>
            <a:ext cx="0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6" name="Rectangle 6">
            <a:extLst>
              <a:ext uri="{FF2B5EF4-FFF2-40B4-BE49-F238E27FC236}">
                <a16:creationId xmlns:a16="http://schemas.microsoft.com/office/drawing/2014/main" id="{52154925-6A70-D0D0-26CD-8AD05D708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65126"/>
            <a:ext cx="7904162" cy="615949"/>
          </a:xfrm>
        </p:spPr>
        <p:txBody>
          <a:bodyPr>
            <a:normAutofit fontScale="90000"/>
          </a:bodyPr>
          <a:lstStyle/>
          <a:p>
            <a:r>
              <a:rPr lang="es-ES" altLang="es-PE" dirty="0" err="1"/>
              <a:t>Adaline</a:t>
            </a:r>
            <a:endParaRPr lang="es-PE" altLang="es-PE" dirty="0"/>
          </a:p>
        </p:txBody>
      </p:sp>
      <p:pic>
        <p:nvPicPr>
          <p:cNvPr id="404485" name="Picture 5">
            <a:extLst>
              <a:ext uri="{FF2B5EF4-FFF2-40B4-BE49-F238E27FC236}">
                <a16:creationId xmlns:a16="http://schemas.microsoft.com/office/drawing/2014/main" id="{33CCD2EA-F916-6D7E-4FF5-1EFC9F68A0CF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981075"/>
            <a:ext cx="4679950" cy="3806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4489" name="Picture 9">
            <a:extLst>
              <a:ext uri="{FF2B5EF4-FFF2-40B4-BE49-F238E27FC236}">
                <a16:creationId xmlns:a16="http://schemas.microsoft.com/office/drawing/2014/main" id="{068ACF2E-0DF3-FEA1-44A9-7B902A932B0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6165850"/>
            <a:ext cx="4038600" cy="22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4492" name="Picture 12">
            <a:extLst>
              <a:ext uri="{FF2B5EF4-FFF2-40B4-BE49-F238E27FC236}">
                <a16:creationId xmlns:a16="http://schemas.microsoft.com/office/drawing/2014/main" id="{88D572D6-19D7-37F3-D7D8-F8FC65C4AC57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5734050"/>
            <a:ext cx="2317750" cy="325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4499" name="Picture 19">
            <a:extLst>
              <a:ext uri="{FF2B5EF4-FFF2-40B4-BE49-F238E27FC236}">
                <a16:creationId xmlns:a16="http://schemas.microsoft.com/office/drawing/2014/main" id="{0CC4BF87-03DD-C12D-B157-7D08058DE2F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7800" y="3935413"/>
            <a:ext cx="2616200" cy="2227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Título">
            <a:extLst>
              <a:ext uri="{FF2B5EF4-FFF2-40B4-BE49-F238E27FC236}">
                <a16:creationId xmlns:a16="http://schemas.microsoft.com/office/drawing/2014/main" id="{6BC8E452-DC1B-2D64-2952-540C9AEE6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1446212"/>
          </a:xfrm>
        </p:spPr>
        <p:txBody>
          <a:bodyPr>
            <a:normAutofit fontScale="90000"/>
          </a:bodyPr>
          <a:lstStyle/>
          <a:p>
            <a:r>
              <a:rPr lang="es-PE" altLang="es-PE" b="1"/>
              <a:t>INFORMACION Y CONOCIMIENTO</a:t>
            </a:r>
          </a:p>
        </p:txBody>
      </p:sp>
      <p:pic>
        <p:nvPicPr>
          <p:cNvPr id="11267" name="Picture 5" descr="http://img256.imageshack.us/img256/6048/evaluacionps3.jpg">
            <a:extLst>
              <a:ext uri="{FF2B5EF4-FFF2-40B4-BE49-F238E27FC236}">
                <a16:creationId xmlns:a16="http://schemas.microsoft.com/office/drawing/2014/main" id="{735D6F31-5703-C610-6973-54625499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71875"/>
            <a:ext cx="19288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>
            <a:extLst>
              <a:ext uri="{FF2B5EF4-FFF2-40B4-BE49-F238E27FC236}">
                <a16:creationId xmlns:a16="http://schemas.microsoft.com/office/drawing/2014/main" id="{A5A6FFA2-825D-4FF1-FEEA-A7F9CC984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Adaline</a:t>
            </a:r>
            <a:endParaRPr lang="es-PE" altLang="es-PE"/>
          </a:p>
        </p:txBody>
      </p:sp>
      <p:pic>
        <p:nvPicPr>
          <p:cNvPr id="411652" name="Picture 4">
            <a:extLst>
              <a:ext uri="{FF2B5EF4-FFF2-40B4-BE49-F238E27FC236}">
                <a16:creationId xmlns:a16="http://schemas.microsoft.com/office/drawing/2014/main" id="{176D90A1-A554-AAF8-B3C7-730BAF88CF9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b="2879"/>
          <a:stretch>
            <a:fillRect/>
          </a:stretch>
        </p:blipFill>
        <p:spPr>
          <a:xfrm>
            <a:off x="2867025" y="1362075"/>
            <a:ext cx="6276975" cy="4697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98EA03E3-110C-9BC1-9F81-BC73B33F03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49475"/>
            <a:ext cx="7772400" cy="14319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s-ES_tradnl" altLang="es-PE" sz="4400" b="1">
                <a:solidFill>
                  <a:srgbClr val="FF3300"/>
                </a:solidFill>
              </a:rPr>
              <a:t>REDES DE MÚLTIPLE NIVEL</a:t>
            </a:r>
            <a:endParaRPr lang="es-ES" altLang="es-PE" sz="4400" b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43F943A7-83DC-147C-C977-1AD6F6928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718" y="-12359"/>
            <a:ext cx="7886700" cy="1325563"/>
          </a:xfrm>
        </p:spPr>
        <p:txBody>
          <a:bodyPr/>
          <a:lstStyle/>
          <a:p>
            <a:r>
              <a:rPr lang="es-ES_tradnl" altLang="es-PE" dirty="0"/>
              <a:t>Perceptrón Multicapa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781FEC1C-F3CD-2A4A-8B45-61CF23DBF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8" y="981075"/>
            <a:ext cx="3903662" cy="5327650"/>
          </a:xfrm>
        </p:spPr>
        <p:txBody>
          <a:bodyPr/>
          <a:lstStyle/>
          <a:p>
            <a:r>
              <a:rPr lang="es-ES_tradnl" altLang="es-PE"/>
              <a:t>Werbos (1972)</a:t>
            </a:r>
          </a:p>
          <a:p>
            <a:r>
              <a:rPr lang="es-ES_tradnl" altLang="es-PE"/>
              <a:t>Red lineal</a:t>
            </a:r>
          </a:p>
          <a:p>
            <a:r>
              <a:rPr lang="es-ES_tradnl" altLang="es-PE"/>
              <a:t>Activaciones dependen:</a:t>
            </a:r>
          </a:p>
          <a:p>
            <a:pPr marL="669925" lvl="1" indent="-325438"/>
            <a:r>
              <a:rPr lang="es-ES_tradnl" altLang="es-PE"/>
              <a:t>entradas</a:t>
            </a:r>
          </a:p>
          <a:p>
            <a:pPr marL="669925" lvl="1" indent="-325438"/>
            <a:r>
              <a:rPr lang="es-ES_tradnl" altLang="es-PE"/>
              <a:t>activaciones de neuronas precedentes</a:t>
            </a:r>
          </a:p>
          <a:p>
            <a:r>
              <a:rPr lang="es-ES_tradnl" altLang="es-PE"/>
              <a:t>Derivadas ordenadas </a:t>
            </a:r>
            <a:r>
              <a:rPr lang="es-ES_tradnl" altLang="es-PE">
                <a:sym typeface="Wingdings" panose="05000000000000000000" pitchFamily="2" charset="2"/>
              </a:rPr>
              <a:t> backpropagation</a:t>
            </a:r>
            <a:endParaRPr lang="es-ES_tradnl" altLang="es-PE"/>
          </a:p>
          <a:p>
            <a:pPr marL="669925" lvl="1" indent="-325438"/>
            <a:endParaRPr lang="es-ES_tradnl" altLang="es-PE"/>
          </a:p>
        </p:txBody>
      </p:sp>
      <p:grpSp>
        <p:nvGrpSpPr>
          <p:cNvPr id="413700" name="Group 4">
            <a:extLst>
              <a:ext uri="{FF2B5EF4-FFF2-40B4-BE49-F238E27FC236}">
                <a16:creationId xmlns:a16="http://schemas.microsoft.com/office/drawing/2014/main" id="{2D4A5554-91C2-0DC4-26ED-6D075F521A32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1508125"/>
            <a:ext cx="4665663" cy="2036763"/>
            <a:chOff x="1129" y="2426"/>
            <a:chExt cx="3364" cy="1427"/>
          </a:xfrm>
        </p:grpSpPr>
        <p:sp>
          <p:nvSpPr>
            <p:cNvPr id="413701" name="Rectangle 5">
              <a:extLst>
                <a:ext uri="{FF2B5EF4-FFF2-40B4-BE49-F238E27FC236}">
                  <a16:creationId xmlns:a16="http://schemas.microsoft.com/office/drawing/2014/main" id="{DFA8A907-BE29-1203-BD3D-049C9790A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89"/>
              <a:ext cx="291" cy="266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3702" name="Rectangle 6">
              <a:extLst>
                <a:ext uri="{FF2B5EF4-FFF2-40B4-BE49-F238E27FC236}">
                  <a16:creationId xmlns:a16="http://schemas.microsoft.com/office/drawing/2014/main" id="{8E9DAC85-5944-DCCB-EDE5-B16963B3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345"/>
              <a:ext cx="291" cy="266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3703" name="Rectangle 7">
              <a:extLst>
                <a:ext uri="{FF2B5EF4-FFF2-40B4-BE49-F238E27FC236}">
                  <a16:creationId xmlns:a16="http://schemas.microsoft.com/office/drawing/2014/main" id="{F58E990D-335D-CC1C-541A-2DB7838FD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571"/>
              <a:ext cx="291" cy="266"/>
            </a:xfrm>
            <a:prstGeom prst="rect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3704" name="Rectangle 8">
              <a:extLst>
                <a:ext uri="{FF2B5EF4-FFF2-40B4-BE49-F238E27FC236}">
                  <a16:creationId xmlns:a16="http://schemas.microsoft.com/office/drawing/2014/main" id="{C5C1512F-F9FB-0B9C-F524-907B62693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079"/>
              <a:ext cx="291" cy="266"/>
            </a:xfrm>
            <a:prstGeom prst="rect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13705" name="Rectangle 9">
              <a:extLst>
                <a:ext uri="{FF2B5EF4-FFF2-40B4-BE49-F238E27FC236}">
                  <a16:creationId xmlns:a16="http://schemas.microsoft.com/office/drawing/2014/main" id="{00DC9FBF-8F4B-3F7D-1255-EF1973C76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587"/>
              <a:ext cx="291" cy="266"/>
            </a:xfrm>
            <a:prstGeom prst="rect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3706" name="Rectangle 10">
              <a:extLst>
                <a:ext uri="{FF2B5EF4-FFF2-40B4-BE49-F238E27FC236}">
                  <a16:creationId xmlns:a16="http://schemas.microsoft.com/office/drawing/2014/main" id="{64CE2A2A-DF7D-52F8-C7E2-3E08AB38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3345"/>
              <a:ext cx="291" cy="266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13707" name="Rectangle 11">
              <a:extLst>
                <a:ext uri="{FF2B5EF4-FFF2-40B4-BE49-F238E27FC236}">
                  <a16:creationId xmlns:a16="http://schemas.microsoft.com/office/drawing/2014/main" id="{43F965D8-3B85-6594-977D-96E7B651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789"/>
              <a:ext cx="291" cy="266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altLang="es-PE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3708" name="Line 12">
              <a:extLst>
                <a:ext uri="{FF2B5EF4-FFF2-40B4-BE49-F238E27FC236}">
                  <a16:creationId xmlns:a16="http://schemas.microsoft.com/office/drawing/2014/main" id="{E4F483C4-D638-39AC-07CB-E1A740AF9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2934"/>
              <a:ext cx="3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13709" name="Line 13">
              <a:extLst>
                <a:ext uri="{FF2B5EF4-FFF2-40B4-BE49-F238E27FC236}">
                  <a16:creationId xmlns:a16="http://schemas.microsoft.com/office/drawing/2014/main" id="{0F4155C1-4402-5837-D64C-C7974F0AD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3491"/>
              <a:ext cx="3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413710" name="AutoShape 14">
              <a:extLst>
                <a:ext uri="{FF2B5EF4-FFF2-40B4-BE49-F238E27FC236}">
                  <a16:creationId xmlns:a16="http://schemas.microsoft.com/office/drawing/2014/main" id="{29000288-246B-E44C-CA8A-DAD331DA5328}"/>
                </a:ext>
              </a:extLst>
            </p:cNvPr>
            <p:cNvCxnSpPr>
              <a:cxnSpLocks noChangeShapeType="1"/>
              <a:stCxn id="413701" idx="3"/>
              <a:endCxn id="413703" idx="1"/>
            </p:cNvCxnSpPr>
            <p:nvPr/>
          </p:nvCxnSpPr>
          <p:spPr bwMode="auto">
            <a:xfrm flipV="1">
              <a:off x="2082" y="2704"/>
              <a:ext cx="580" cy="21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1" name="AutoShape 15">
              <a:extLst>
                <a:ext uri="{FF2B5EF4-FFF2-40B4-BE49-F238E27FC236}">
                  <a16:creationId xmlns:a16="http://schemas.microsoft.com/office/drawing/2014/main" id="{486BAC40-366D-CB76-E1F4-CB2A1F720558}"/>
                </a:ext>
              </a:extLst>
            </p:cNvPr>
            <p:cNvCxnSpPr>
              <a:cxnSpLocks noChangeShapeType="1"/>
              <a:stCxn id="413701" idx="3"/>
              <a:endCxn id="413704" idx="1"/>
            </p:cNvCxnSpPr>
            <p:nvPr/>
          </p:nvCxnSpPr>
          <p:spPr bwMode="auto">
            <a:xfrm>
              <a:off x="2082" y="2922"/>
              <a:ext cx="580" cy="29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2" name="AutoShape 16">
              <a:extLst>
                <a:ext uri="{FF2B5EF4-FFF2-40B4-BE49-F238E27FC236}">
                  <a16:creationId xmlns:a16="http://schemas.microsoft.com/office/drawing/2014/main" id="{219F4F4F-1832-806B-4B90-799F5E2A7D67}"/>
                </a:ext>
              </a:extLst>
            </p:cNvPr>
            <p:cNvCxnSpPr>
              <a:cxnSpLocks noChangeShapeType="1"/>
              <a:stCxn id="413701" idx="3"/>
              <a:endCxn id="413705" idx="1"/>
            </p:cNvCxnSpPr>
            <p:nvPr/>
          </p:nvCxnSpPr>
          <p:spPr bwMode="auto">
            <a:xfrm>
              <a:off x="2082" y="2922"/>
              <a:ext cx="580" cy="79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3" name="AutoShape 17">
              <a:extLst>
                <a:ext uri="{FF2B5EF4-FFF2-40B4-BE49-F238E27FC236}">
                  <a16:creationId xmlns:a16="http://schemas.microsoft.com/office/drawing/2014/main" id="{6D005C99-10B4-D16C-A998-A5A1BB17441F}"/>
                </a:ext>
              </a:extLst>
            </p:cNvPr>
            <p:cNvCxnSpPr>
              <a:cxnSpLocks noChangeShapeType="1"/>
              <a:stCxn id="413702" idx="3"/>
              <a:endCxn id="413703" idx="1"/>
            </p:cNvCxnSpPr>
            <p:nvPr/>
          </p:nvCxnSpPr>
          <p:spPr bwMode="auto">
            <a:xfrm flipV="1">
              <a:off x="2082" y="2704"/>
              <a:ext cx="580" cy="774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4" name="AutoShape 18">
              <a:extLst>
                <a:ext uri="{FF2B5EF4-FFF2-40B4-BE49-F238E27FC236}">
                  <a16:creationId xmlns:a16="http://schemas.microsoft.com/office/drawing/2014/main" id="{962D85C0-E403-2A26-7E3D-08422668C754}"/>
                </a:ext>
              </a:extLst>
            </p:cNvPr>
            <p:cNvCxnSpPr>
              <a:cxnSpLocks noChangeShapeType="1"/>
              <a:stCxn id="413702" idx="3"/>
              <a:endCxn id="413704" idx="1"/>
            </p:cNvCxnSpPr>
            <p:nvPr/>
          </p:nvCxnSpPr>
          <p:spPr bwMode="auto">
            <a:xfrm flipV="1">
              <a:off x="2082" y="3212"/>
              <a:ext cx="580" cy="266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5" name="AutoShape 19">
              <a:extLst>
                <a:ext uri="{FF2B5EF4-FFF2-40B4-BE49-F238E27FC236}">
                  <a16:creationId xmlns:a16="http://schemas.microsoft.com/office/drawing/2014/main" id="{5CC7F133-19A1-C192-D2F5-213EB6422D5B}"/>
                </a:ext>
              </a:extLst>
            </p:cNvPr>
            <p:cNvCxnSpPr>
              <a:cxnSpLocks noChangeShapeType="1"/>
              <a:stCxn id="413702" idx="3"/>
              <a:endCxn id="413705" idx="1"/>
            </p:cNvCxnSpPr>
            <p:nvPr/>
          </p:nvCxnSpPr>
          <p:spPr bwMode="auto">
            <a:xfrm>
              <a:off x="2082" y="3478"/>
              <a:ext cx="580" cy="242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6" name="AutoShape 20">
              <a:extLst>
                <a:ext uri="{FF2B5EF4-FFF2-40B4-BE49-F238E27FC236}">
                  <a16:creationId xmlns:a16="http://schemas.microsoft.com/office/drawing/2014/main" id="{00C19D97-1756-89BB-D47C-191739EF6C69}"/>
                </a:ext>
              </a:extLst>
            </p:cNvPr>
            <p:cNvCxnSpPr>
              <a:cxnSpLocks noChangeShapeType="1"/>
              <a:stCxn id="413704" idx="3"/>
              <a:endCxn id="413707" idx="1"/>
            </p:cNvCxnSpPr>
            <p:nvPr/>
          </p:nvCxnSpPr>
          <p:spPr bwMode="auto">
            <a:xfrm flipV="1">
              <a:off x="2953" y="2922"/>
              <a:ext cx="532" cy="29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7" name="AutoShape 21">
              <a:extLst>
                <a:ext uri="{FF2B5EF4-FFF2-40B4-BE49-F238E27FC236}">
                  <a16:creationId xmlns:a16="http://schemas.microsoft.com/office/drawing/2014/main" id="{47E35C05-FAFA-76C4-8848-F6579133B605}"/>
                </a:ext>
              </a:extLst>
            </p:cNvPr>
            <p:cNvCxnSpPr>
              <a:cxnSpLocks noChangeShapeType="1"/>
              <a:stCxn id="413704" idx="3"/>
              <a:endCxn id="413706" idx="1"/>
            </p:cNvCxnSpPr>
            <p:nvPr/>
          </p:nvCxnSpPr>
          <p:spPr bwMode="auto">
            <a:xfrm>
              <a:off x="2953" y="3212"/>
              <a:ext cx="532" cy="266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8" name="AutoShape 22">
              <a:extLst>
                <a:ext uri="{FF2B5EF4-FFF2-40B4-BE49-F238E27FC236}">
                  <a16:creationId xmlns:a16="http://schemas.microsoft.com/office/drawing/2014/main" id="{FC1CBC73-1224-776E-7CC1-30595A9165CA}"/>
                </a:ext>
              </a:extLst>
            </p:cNvPr>
            <p:cNvCxnSpPr>
              <a:cxnSpLocks noChangeShapeType="1"/>
              <a:stCxn id="413705" idx="3"/>
              <a:endCxn id="413706" idx="1"/>
            </p:cNvCxnSpPr>
            <p:nvPr/>
          </p:nvCxnSpPr>
          <p:spPr bwMode="auto">
            <a:xfrm flipV="1">
              <a:off x="2953" y="3478"/>
              <a:ext cx="532" cy="242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19" name="AutoShape 23">
              <a:extLst>
                <a:ext uri="{FF2B5EF4-FFF2-40B4-BE49-F238E27FC236}">
                  <a16:creationId xmlns:a16="http://schemas.microsoft.com/office/drawing/2014/main" id="{9BC13822-B61B-A9D2-9D74-A5F4D0D84E0C}"/>
                </a:ext>
              </a:extLst>
            </p:cNvPr>
            <p:cNvCxnSpPr>
              <a:cxnSpLocks noChangeShapeType="1"/>
              <a:stCxn id="413705" idx="3"/>
              <a:endCxn id="413707" idx="1"/>
            </p:cNvCxnSpPr>
            <p:nvPr/>
          </p:nvCxnSpPr>
          <p:spPr bwMode="auto">
            <a:xfrm flipV="1">
              <a:off x="2953" y="2922"/>
              <a:ext cx="532" cy="79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20" name="AutoShape 24">
              <a:extLst>
                <a:ext uri="{FF2B5EF4-FFF2-40B4-BE49-F238E27FC236}">
                  <a16:creationId xmlns:a16="http://schemas.microsoft.com/office/drawing/2014/main" id="{826BADFA-F52C-46A8-F89D-42F632667429}"/>
                </a:ext>
              </a:extLst>
            </p:cNvPr>
            <p:cNvCxnSpPr>
              <a:cxnSpLocks noChangeShapeType="1"/>
              <a:stCxn id="413703" idx="3"/>
              <a:endCxn id="413706" idx="1"/>
            </p:cNvCxnSpPr>
            <p:nvPr/>
          </p:nvCxnSpPr>
          <p:spPr bwMode="auto">
            <a:xfrm>
              <a:off x="2953" y="2704"/>
              <a:ext cx="532" cy="774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721" name="AutoShape 25">
              <a:extLst>
                <a:ext uri="{FF2B5EF4-FFF2-40B4-BE49-F238E27FC236}">
                  <a16:creationId xmlns:a16="http://schemas.microsoft.com/office/drawing/2014/main" id="{4EECD485-B034-CFB4-4E01-7AAE670A1CA4}"/>
                </a:ext>
              </a:extLst>
            </p:cNvPr>
            <p:cNvCxnSpPr>
              <a:cxnSpLocks noChangeShapeType="1"/>
              <a:stCxn id="413703" idx="3"/>
              <a:endCxn id="413707" idx="1"/>
            </p:cNvCxnSpPr>
            <p:nvPr/>
          </p:nvCxnSpPr>
          <p:spPr bwMode="auto">
            <a:xfrm>
              <a:off x="2953" y="2704"/>
              <a:ext cx="532" cy="21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722" name="Line 26">
              <a:extLst>
                <a:ext uri="{FF2B5EF4-FFF2-40B4-BE49-F238E27FC236}">
                  <a16:creationId xmlns:a16="http://schemas.microsoft.com/office/drawing/2014/main" id="{094DDD55-942A-8202-6727-720985CBE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2910"/>
              <a:ext cx="3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13723" name="Line 27">
              <a:extLst>
                <a:ext uri="{FF2B5EF4-FFF2-40B4-BE49-F238E27FC236}">
                  <a16:creationId xmlns:a16="http://schemas.microsoft.com/office/drawing/2014/main" id="{B6C6215C-F013-46C5-FABC-0E38E1EB1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3491"/>
              <a:ext cx="3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13724" name="Text Box 28">
              <a:extLst>
                <a:ext uri="{FF2B5EF4-FFF2-40B4-BE49-F238E27FC236}">
                  <a16:creationId xmlns:a16="http://schemas.microsoft.com/office/drawing/2014/main" id="{C9C489F7-9597-33FF-883C-DFD55AE5E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2547"/>
              <a:ext cx="49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W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ij</a:t>
              </a:r>
              <a:r>
                <a:rPr lang="es-ES" altLang="es-PE" sz="2400" baseline="30000">
                  <a:latin typeface="Times New Roman" panose="02020603050405020304" pitchFamily="18" charset="0"/>
                </a:rPr>
                <a:t>1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413725" name="Text Box 29">
              <a:extLst>
                <a:ext uri="{FF2B5EF4-FFF2-40B4-BE49-F238E27FC236}">
                  <a16:creationId xmlns:a16="http://schemas.microsoft.com/office/drawing/2014/main" id="{80898E9F-F05B-69E2-1031-C9FEF96ED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450"/>
              <a:ext cx="49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W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ij</a:t>
              </a:r>
              <a:r>
                <a:rPr lang="es-ES" altLang="es-PE" sz="2400" baseline="30000">
                  <a:latin typeface="Times New Roman" panose="02020603050405020304" pitchFamily="18" charset="0"/>
                </a:rPr>
                <a:t>2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413726" name="Line 30">
              <a:extLst>
                <a:ext uri="{FF2B5EF4-FFF2-40B4-BE49-F238E27FC236}">
                  <a16:creationId xmlns:a16="http://schemas.microsoft.com/office/drawing/2014/main" id="{3CD5329D-9BA6-A21D-385E-138B837D2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2934"/>
              <a:ext cx="314" cy="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13727" name="Line 31">
              <a:extLst>
                <a:ext uri="{FF2B5EF4-FFF2-40B4-BE49-F238E27FC236}">
                  <a16:creationId xmlns:a16="http://schemas.microsoft.com/office/drawing/2014/main" id="{8F14F9A1-EDD0-A23E-BD67-A6395F37D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3007"/>
              <a:ext cx="314" cy="4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lg" len="lg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13728" name="Text Box 32">
              <a:extLst>
                <a:ext uri="{FF2B5EF4-FFF2-40B4-BE49-F238E27FC236}">
                  <a16:creationId xmlns:a16="http://schemas.microsoft.com/office/drawing/2014/main" id="{82F8175B-0B83-5CB3-7565-80B072BBC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2741"/>
              <a:ext cx="31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u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1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413729" name="Text Box 33">
              <a:extLst>
                <a:ext uri="{FF2B5EF4-FFF2-40B4-BE49-F238E27FC236}">
                  <a16:creationId xmlns:a16="http://schemas.microsoft.com/office/drawing/2014/main" id="{1E115060-9069-5ECC-92F7-256ACD175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3301"/>
              <a:ext cx="31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u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2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413730" name="Text Box 34">
              <a:extLst>
                <a:ext uri="{FF2B5EF4-FFF2-40B4-BE49-F238E27FC236}">
                  <a16:creationId xmlns:a16="http://schemas.microsoft.com/office/drawing/2014/main" id="{DC619C66-89BC-5E70-05F7-483AA4D89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696"/>
              <a:ext cx="31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y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1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413731" name="Text Box 35">
              <a:extLst>
                <a:ext uri="{FF2B5EF4-FFF2-40B4-BE49-F238E27FC236}">
                  <a16:creationId xmlns:a16="http://schemas.microsoft.com/office/drawing/2014/main" id="{91125B29-8555-1EB2-3FA5-4DE5E7A25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3277"/>
              <a:ext cx="31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y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2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413732" name="Text Box 36">
              <a:extLst>
                <a:ext uri="{FF2B5EF4-FFF2-40B4-BE49-F238E27FC236}">
                  <a16:creationId xmlns:a16="http://schemas.microsoft.com/office/drawing/2014/main" id="{59CF5374-6D0F-522E-FD7B-95AF73FEE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2426"/>
              <a:ext cx="49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altLang="es-PE" sz="2400">
                  <a:latin typeface="Times New Roman" panose="02020603050405020304" pitchFamily="18" charset="0"/>
                </a:rPr>
                <a:t>W</a:t>
              </a:r>
              <a:r>
                <a:rPr lang="es-ES" altLang="es-PE" sz="2400" baseline="-25000">
                  <a:latin typeface="Times New Roman" panose="02020603050405020304" pitchFamily="18" charset="0"/>
                </a:rPr>
                <a:t>ij</a:t>
              </a:r>
              <a:r>
                <a:rPr lang="es-ES" altLang="es-PE" sz="2400" baseline="30000">
                  <a:latin typeface="Times New Roman" panose="02020603050405020304" pitchFamily="18" charset="0"/>
                </a:rPr>
                <a:t>3</a:t>
              </a:r>
              <a:endParaRPr lang="es-ES" altLang="es-PE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3733" name="Group 37">
            <a:extLst>
              <a:ext uri="{FF2B5EF4-FFF2-40B4-BE49-F238E27FC236}">
                <a16:creationId xmlns:a16="http://schemas.microsoft.com/office/drawing/2014/main" id="{FC12DB38-0998-E59E-273D-ECC787F5531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37063"/>
            <a:ext cx="7713662" cy="1230312"/>
            <a:chOff x="412" y="3007"/>
            <a:chExt cx="4859" cy="775"/>
          </a:xfrm>
        </p:grpSpPr>
        <p:sp>
          <p:nvSpPr>
            <p:cNvPr id="413734" name="Rectangle 38">
              <a:extLst>
                <a:ext uri="{FF2B5EF4-FFF2-40B4-BE49-F238E27FC236}">
                  <a16:creationId xmlns:a16="http://schemas.microsoft.com/office/drawing/2014/main" id="{18AAEC4B-07F9-132A-D8EB-1B61F3D9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70"/>
              <a:ext cx="217" cy="218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es-ES" altLang="es-PE" sz="2400" b="1">
                <a:solidFill>
                  <a:schemeClr val="bg1"/>
                </a:solidFill>
              </a:endParaRPr>
            </a:p>
          </p:txBody>
        </p:sp>
        <p:sp>
          <p:nvSpPr>
            <p:cNvPr id="413735" name="Rectangle 39">
              <a:extLst>
                <a:ext uri="{FF2B5EF4-FFF2-40B4-BE49-F238E27FC236}">
                  <a16:creationId xmlns:a16="http://schemas.microsoft.com/office/drawing/2014/main" id="{9C9FB5E4-AFD2-46D1-3D71-C6A38E30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370"/>
              <a:ext cx="217" cy="218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sp>
          <p:nvSpPr>
            <p:cNvPr id="413736" name="Rectangle 40">
              <a:extLst>
                <a:ext uri="{FF2B5EF4-FFF2-40B4-BE49-F238E27FC236}">
                  <a16:creationId xmlns:a16="http://schemas.microsoft.com/office/drawing/2014/main" id="{962A8791-6F68-7672-EFE8-3CEEE63BA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370"/>
              <a:ext cx="217" cy="21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sp>
          <p:nvSpPr>
            <p:cNvPr id="413737" name="Rectangle 41">
              <a:extLst>
                <a:ext uri="{FF2B5EF4-FFF2-40B4-BE49-F238E27FC236}">
                  <a16:creationId xmlns:a16="http://schemas.microsoft.com/office/drawing/2014/main" id="{94372766-67C3-546B-5D7C-DBCCE067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370"/>
              <a:ext cx="217" cy="21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sp>
          <p:nvSpPr>
            <p:cNvPr id="413738" name="Rectangle 42">
              <a:extLst>
                <a:ext uri="{FF2B5EF4-FFF2-40B4-BE49-F238E27FC236}">
                  <a16:creationId xmlns:a16="http://schemas.microsoft.com/office/drawing/2014/main" id="{012B4BC5-A01C-9E79-AFB6-3CE085D1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370"/>
              <a:ext cx="217" cy="21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sp>
          <p:nvSpPr>
            <p:cNvPr id="413739" name="Rectangle 43">
              <a:extLst>
                <a:ext uri="{FF2B5EF4-FFF2-40B4-BE49-F238E27FC236}">
                  <a16:creationId xmlns:a16="http://schemas.microsoft.com/office/drawing/2014/main" id="{7E2CE12F-BF72-4EF3-EC46-7AB3D63C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370"/>
              <a:ext cx="217" cy="218"/>
            </a:xfrm>
            <a:prstGeom prst="rect">
              <a:avLst/>
            </a:prstGeom>
            <a:solidFill>
              <a:srgbClr val="0033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sp>
          <p:nvSpPr>
            <p:cNvPr id="413740" name="Rectangle 44">
              <a:extLst>
                <a:ext uri="{FF2B5EF4-FFF2-40B4-BE49-F238E27FC236}">
                  <a16:creationId xmlns:a16="http://schemas.microsoft.com/office/drawing/2014/main" id="{17ED9F37-8FB2-E9FC-0CEE-2CF33430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370"/>
              <a:ext cx="217" cy="218"/>
            </a:xfrm>
            <a:prstGeom prst="rect">
              <a:avLst/>
            </a:prstGeom>
            <a:solidFill>
              <a:srgbClr val="0033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cxnSp>
          <p:nvCxnSpPr>
            <p:cNvPr id="413741" name="AutoShape 45">
              <a:extLst>
                <a:ext uri="{FF2B5EF4-FFF2-40B4-BE49-F238E27FC236}">
                  <a16:creationId xmlns:a16="http://schemas.microsoft.com/office/drawing/2014/main" id="{DFAC9981-6B79-D9A3-AABB-4F3D38BAB362}"/>
                </a:ext>
              </a:extLst>
            </p:cNvPr>
            <p:cNvCxnSpPr>
              <a:cxnSpLocks noChangeShapeType="1"/>
              <a:stCxn id="413734" idx="3"/>
              <a:endCxn id="413736" idx="0"/>
            </p:cNvCxnSpPr>
            <p:nvPr/>
          </p:nvCxnSpPr>
          <p:spPr bwMode="auto">
            <a:xfrm flipV="1">
              <a:off x="1307" y="3370"/>
              <a:ext cx="956" cy="109"/>
            </a:xfrm>
            <a:prstGeom prst="curvedConnector4">
              <a:avLst>
                <a:gd name="adj1" fmla="val 25940"/>
                <a:gd name="adj2" fmla="val 1788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2" name="AutoShape 46">
              <a:extLst>
                <a:ext uri="{FF2B5EF4-FFF2-40B4-BE49-F238E27FC236}">
                  <a16:creationId xmlns:a16="http://schemas.microsoft.com/office/drawing/2014/main" id="{8DA81D7C-0894-C0CC-09AB-BDD33829B4E2}"/>
                </a:ext>
              </a:extLst>
            </p:cNvPr>
            <p:cNvCxnSpPr>
              <a:cxnSpLocks noChangeShapeType="1"/>
              <a:stCxn id="413734" idx="3"/>
              <a:endCxn id="413737" idx="0"/>
            </p:cNvCxnSpPr>
            <p:nvPr/>
          </p:nvCxnSpPr>
          <p:spPr bwMode="auto">
            <a:xfrm flipV="1">
              <a:off x="1307" y="3370"/>
              <a:ext cx="1488" cy="109"/>
            </a:xfrm>
            <a:prstGeom prst="curvedConnector4">
              <a:avLst>
                <a:gd name="adj1" fmla="val 12634"/>
                <a:gd name="adj2" fmla="val 232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3" name="AutoShape 47">
              <a:extLst>
                <a:ext uri="{FF2B5EF4-FFF2-40B4-BE49-F238E27FC236}">
                  <a16:creationId xmlns:a16="http://schemas.microsoft.com/office/drawing/2014/main" id="{B0545821-5E1C-2037-D2AD-79270E4FAE19}"/>
                </a:ext>
              </a:extLst>
            </p:cNvPr>
            <p:cNvCxnSpPr>
              <a:cxnSpLocks noChangeShapeType="1"/>
              <a:stCxn id="413734" idx="3"/>
              <a:endCxn id="413738" idx="0"/>
            </p:cNvCxnSpPr>
            <p:nvPr/>
          </p:nvCxnSpPr>
          <p:spPr bwMode="auto">
            <a:xfrm flipV="1">
              <a:off x="1307" y="3370"/>
              <a:ext cx="2045" cy="109"/>
            </a:xfrm>
            <a:prstGeom prst="curvedConnector4">
              <a:avLst>
                <a:gd name="adj1" fmla="val 5671"/>
                <a:gd name="adj2" fmla="val 2733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4" name="AutoShape 48">
              <a:extLst>
                <a:ext uri="{FF2B5EF4-FFF2-40B4-BE49-F238E27FC236}">
                  <a16:creationId xmlns:a16="http://schemas.microsoft.com/office/drawing/2014/main" id="{C11A5180-0933-7A06-6A1D-4767BA458BCC}"/>
                </a:ext>
              </a:extLst>
            </p:cNvPr>
            <p:cNvCxnSpPr>
              <a:cxnSpLocks noChangeShapeType="1"/>
              <a:stCxn id="413735" idx="3"/>
              <a:endCxn id="413736" idx="1"/>
            </p:cNvCxnSpPr>
            <p:nvPr/>
          </p:nvCxnSpPr>
          <p:spPr bwMode="auto">
            <a:xfrm>
              <a:off x="1839" y="3479"/>
              <a:ext cx="31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5" name="AutoShape 49">
              <a:extLst>
                <a:ext uri="{FF2B5EF4-FFF2-40B4-BE49-F238E27FC236}">
                  <a16:creationId xmlns:a16="http://schemas.microsoft.com/office/drawing/2014/main" id="{49B66A6F-7ED1-8C54-9650-B46020B9391C}"/>
                </a:ext>
              </a:extLst>
            </p:cNvPr>
            <p:cNvCxnSpPr>
              <a:cxnSpLocks noChangeShapeType="1"/>
              <a:stCxn id="413735" idx="3"/>
              <a:endCxn id="413737" idx="2"/>
            </p:cNvCxnSpPr>
            <p:nvPr/>
          </p:nvCxnSpPr>
          <p:spPr bwMode="auto">
            <a:xfrm>
              <a:off x="1839" y="3479"/>
              <a:ext cx="956" cy="109"/>
            </a:xfrm>
            <a:prstGeom prst="curvedConnector4">
              <a:avLst>
                <a:gd name="adj1" fmla="val 26153"/>
                <a:gd name="adj2" fmla="val 1733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6" name="AutoShape 50">
              <a:extLst>
                <a:ext uri="{FF2B5EF4-FFF2-40B4-BE49-F238E27FC236}">
                  <a16:creationId xmlns:a16="http://schemas.microsoft.com/office/drawing/2014/main" id="{DDCCAA7E-677F-E500-1050-4ECBB25630FD}"/>
                </a:ext>
              </a:extLst>
            </p:cNvPr>
            <p:cNvCxnSpPr>
              <a:cxnSpLocks noChangeShapeType="1"/>
              <a:stCxn id="413735" idx="3"/>
              <a:endCxn id="413738" idx="2"/>
            </p:cNvCxnSpPr>
            <p:nvPr/>
          </p:nvCxnSpPr>
          <p:spPr bwMode="auto">
            <a:xfrm>
              <a:off x="1839" y="3479"/>
              <a:ext cx="1513" cy="109"/>
            </a:xfrm>
            <a:prstGeom prst="curvedConnector4">
              <a:avLst>
                <a:gd name="adj1" fmla="val 12954"/>
                <a:gd name="adj2" fmla="val 232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7" name="AutoShape 51">
              <a:extLst>
                <a:ext uri="{FF2B5EF4-FFF2-40B4-BE49-F238E27FC236}">
                  <a16:creationId xmlns:a16="http://schemas.microsoft.com/office/drawing/2014/main" id="{1B042752-1853-A771-54CB-0E84E3CD9841}"/>
                </a:ext>
              </a:extLst>
            </p:cNvPr>
            <p:cNvCxnSpPr>
              <a:cxnSpLocks noChangeShapeType="1"/>
              <a:stCxn id="413738" idx="3"/>
              <a:endCxn id="413739" idx="1"/>
            </p:cNvCxnSpPr>
            <p:nvPr/>
          </p:nvCxnSpPr>
          <p:spPr bwMode="auto">
            <a:xfrm>
              <a:off x="3460" y="3479"/>
              <a:ext cx="3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8" name="AutoShape 52">
              <a:extLst>
                <a:ext uri="{FF2B5EF4-FFF2-40B4-BE49-F238E27FC236}">
                  <a16:creationId xmlns:a16="http://schemas.microsoft.com/office/drawing/2014/main" id="{00C23333-92BF-2119-AD18-D23750749BE7}"/>
                </a:ext>
              </a:extLst>
            </p:cNvPr>
            <p:cNvCxnSpPr>
              <a:cxnSpLocks noChangeShapeType="1"/>
              <a:stCxn id="413738" idx="3"/>
              <a:endCxn id="413740" idx="0"/>
            </p:cNvCxnSpPr>
            <p:nvPr/>
          </p:nvCxnSpPr>
          <p:spPr bwMode="auto">
            <a:xfrm flipV="1">
              <a:off x="3460" y="3370"/>
              <a:ext cx="1053" cy="109"/>
            </a:xfrm>
            <a:prstGeom prst="curvedConnector4">
              <a:avLst>
                <a:gd name="adj1" fmla="val 18611"/>
                <a:gd name="adj2" fmla="val 2018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49" name="AutoShape 53">
              <a:extLst>
                <a:ext uri="{FF2B5EF4-FFF2-40B4-BE49-F238E27FC236}">
                  <a16:creationId xmlns:a16="http://schemas.microsoft.com/office/drawing/2014/main" id="{14485C87-3E43-36F5-2159-4687DE78C379}"/>
                </a:ext>
              </a:extLst>
            </p:cNvPr>
            <p:cNvCxnSpPr>
              <a:cxnSpLocks noChangeShapeType="1"/>
              <a:stCxn id="413736" idx="3"/>
              <a:endCxn id="413739" idx="0"/>
            </p:cNvCxnSpPr>
            <p:nvPr/>
          </p:nvCxnSpPr>
          <p:spPr bwMode="auto">
            <a:xfrm flipV="1">
              <a:off x="2371" y="3370"/>
              <a:ext cx="1585" cy="109"/>
            </a:xfrm>
            <a:prstGeom prst="curvedConnector4">
              <a:avLst>
                <a:gd name="adj1" fmla="val 14634"/>
                <a:gd name="adj2" fmla="val 232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50" name="AutoShape 54">
              <a:extLst>
                <a:ext uri="{FF2B5EF4-FFF2-40B4-BE49-F238E27FC236}">
                  <a16:creationId xmlns:a16="http://schemas.microsoft.com/office/drawing/2014/main" id="{A8A04025-1507-E7A2-DCA9-FD273A9019E7}"/>
                </a:ext>
              </a:extLst>
            </p:cNvPr>
            <p:cNvCxnSpPr>
              <a:cxnSpLocks noChangeShapeType="1"/>
              <a:stCxn id="413736" idx="3"/>
              <a:endCxn id="413740" idx="0"/>
            </p:cNvCxnSpPr>
            <p:nvPr/>
          </p:nvCxnSpPr>
          <p:spPr bwMode="auto">
            <a:xfrm flipV="1">
              <a:off x="2371" y="3370"/>
              <a:ext cx="2142" cy="109"/>
            </a:xfrm>
            <a:prstGeom prst="curvedConnector4">
              <a:avLst>
                <a:gd name="adj1" fmla="val 5551"/>
                <a:gd name="adj2" fmla="val 3137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51" name="AutoShape 55">
              <a:extLst>
                <a:ext uri="{FF2B5EF4-FFF2-40B4-BE49-F238E27FC236}">
                  <a16:creationId xmlns:a16="http://schemas.microsoft.com/office/drawing/2014/main" id="{A7BC6637-F8B4-4C13-C492-23A365015FCA}"/>
                </a:ext>
              </a:extLst>
            </p:cNvPr>
            <p:cNvCxnSpPr>
              <a:cxnSpLocks noChangeShapeType="1"/>
              <a:stCxn id="413737" idx="3"/>
              <a:endCxn id="413739" idx="2"/>
            </p:cNvCxnSpPr>
            <p:nvPr/>
          </p:nvCxnSpPr>
          <p:spPr bwMode="auto">
            <a:xfrm>
              <a:off x="2903" y="3479"/>
              <a:ext cx="1053" cy="109"/>
            </a:xfrm>
            <a:prstGeom prst="curvedConnector4">
              <a:avLst>
                <a:gd name="adj1" fmla="val 22319"/>
                <a:gd name="adj2" fmla="val 232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52" name="AutoShape 56">
              <a:extLst>
                <a:ext uri="{FF2B5EF4-FFF2-40B4-BE49-F238E27FC236}">
                  <a16:creationId xmlns:a16="http://schemas.microsoft.com/office/drawing/2014/main" id="{0CEC31C8-7D4B-E850-50CE-C70F2703921A}"/>
                </a:ext>
              </a:extLst>
            </p:cNvPr>
            <p:cNvCxnSpPr>
              <a:cxnSpLocks noChangeShapeType="1"/>
              <a:stCxn id="413737" idx="3"/>
              <a:endCxn id="413740" idx="2"/>
            </p:cNvCxnSpPr>
            <p:nvPr/>
          </p:nvCxnSpPr>
          <p:spPr bwMode="auto">
            <a:xfrm>
              <a:off x="2903" y="3479"/>
              <a:ext cx="1610" cy="109"/>
            </a:xfrm>
            <a:prstGeom prst="curvedConnector4">
              <a:avLst>
                <a:gd name="adj1" fmla="val 8014"/>
                <a:gd name="adj2" fmla="val 3082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13753" name="Oval 57">
              <a:extLst>
                <a:ext uri="{FF2B5EF4-FFF2-40B4-BE49-F238E27FC236}">
                  <a16:creationId xmlns:a16="http://schemas.microsoft.com/office/drawing/2014/main" id="{534DA598-AF15-7887-EB59-76795A5A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3274"/>
              <a:ext cx="72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sp>
          <p:nvSpPr>
            <p:cNvPr id="413754" name="Oval 58">
              <a:extLst>
                <a:ext uri="{FF2B5EF4-FFF2-40B4-BE49-F238E27FC236}">
                  <a16:creationId xmlns:a16="http://schemas.microsoft.com/office/drawing/2014/main" id="{A0DA9075-CB65-597A-4400-0A51B153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3709"/>
              <a:ext cx="72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cxnSp>
          <p:nvCxnSpPr>
            <p:cNvPr id="413755" name="AutoShape 59">
              <a:extLst>
                <a:ext uri="{FF2B5EF4-FFF2-40B4-BE49-F238E27FC236}">
                  <a16:creationId xmlns:a16="http://schemas.microsoft.com/office/drawing/2014/main" id="{CDC7B6A3-376F-180F-93A8-A84E2D587434}"/>
                </a:ext>
              </a:extLst>
            </p:cNvPr>
            <p:cNvCxnSpPr>
              <a:cxnSpLocks noChangeShapeType="1"/>
              <a:stCxn id="413753" idx="6"/>
              <a:endCxn id="413734" idx="1"/>
            </p:cNvCxnSpPr>
            <p:nvPr/>
          </p:nvCxnSpPr>
          <p:spPr bwMode="auto">
            <a:xfrm>
              <a:off x="702" y="3311"/>
              <a:ext cx="388" cy="1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56" name="AutoShape 60">
              <a:extLst>
                <a:ext uri="{FF2B5EF4-FFF2-40B4-BE49-F238E27FC236}">
                  <a16:creationId xmlns:a16="http://schemas.microsoft.com/office/drawing/2014/main" id="{2076DCA9-A55F-84F8-A33D-C3AC7FD15D9B}"/>
                </a:ext>
              </a:extLst>
            </p:cNvPr>
            <p:cNvCxnSpPr>
              <a:cxnSpLocks noChangeShapeType="1"/>
              <a:stCxn id="413753" idx="6"/>
              <a:endCxn id="413735" idx="1"/>
            </p:cNvCxnSpPr>
            <p:nvPr/>
          </p:nvCxnSpPr>
          <p:spPr bwMode="auto">
            <a:xfrm>
              <a:off x="702" y="3311"/>
              <a:ext cx="920" cy="168"/>
            </a:xfrm>
            <a:prstGeom prst="curvedConnector3">
              <a:avLst>
                <a:gd name="adj1" fmla="val 8097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57" name="AutoShape 61">
              <a:extLst>
                <a:ext uri="{FF2B5EF4-FFF2-40B4-BE49-F238E27FC236}">
                  <a16:creationId xmlns:a16="http://schemas.microsoft.com/office/drawing/2014/main" id="{A48BCAD1-6DFB-9BE6-86A3-255F1B35296F}"/>
                </a:ext>
              </a:extLst>
            </p:cNvPr>
            <p:cNvCxnSpPr>
              <a:cxnSpLocks noChangeShapeType="1"/>
              <a:stCxn id="413754" idx="6"/>
              <a:endCxn id="413734" idx="2"/>
            </p:cNvCxnSpPr>
            <p:nvPr/>
          </p:nvCxnSpPr>
          <p:spPr bwMode="auto">
            <a:xfrm flipV="1">
              <a:off x="702" y="3588"/>
              <a:ext cx="497" cy="1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58" name="AutoShape 62">
              <a:extLst>
                <a:ext uri="{FF2B5EF4-FFF2-40B4-BE49-F238E27FC236}">
                  <a16:creationId xmlns:a16="http://schemas.microsoft.com/office/drawing/2014/main" id="{434D95AD-49D3-DA92-3231-F031F48B9B7D}"/>
                </a:ext>
              </a:extLst>
            </p:cNvPr>
            <p:cNvCxnSpPr>
              <a:cxnSpLocks noChangeShapeType="1"/>
              <a:stCxn id="413754" idx="6"/>
              <a:endCxn id="413735" idx="2"/>
            </p:cNvCxnSpPr>
            <p:nvPr/>
          </p:nvCxnSpPr>
          <p:spPr bwMode="auto">
            <a:xfrm flipV="1">
              <a:off x="702" y="3588"/>
              <a:ext cx="1029" cy="1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13759" name="Oval 63">
              <a:extLst>
                <a:ext uri="{FF2B5EF4-FFF2-40B4-BE49-F238E27FC236}">
                  <a16:creationId xmlns:a16="http://schemas.microsoft.com/office/drawing/2014/main" id="{A5F4956A-9111-F976-18F3-CF32665D0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3153"/>
              <a:ext cx="72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sp>
          <p:nvSpPr>
            <p:cNvPr id="413760" name="Oval 64">
              <a:extLst>
                <a:ext uri="{FF2B5EF4-FFF2-40B4-BE49-F238E27FC236}">
                  <a16:creationId xmlns:a16="http://schemas.microsoft.com/office/drawing/2014/main" id="{E08AD563-8B9B-2156-C018-AA6E2E7A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3443"/>
              <a:ext cx="72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s-PE"/>
            </a:p>
          </p:txBody>
        </p:sp>
        <p:cxnSp>
          <p:nvCxnSpPr>
            <p:cNvPr id="413761" name="AutoShape 65">
              <a:extLst>
                <a:ext uri="{FF2B5EF4-FFF2-40B4-BE49-F238E27FC236}">
                  <a16:creationId xmlns:a16="http://schemas.microsoft.com/office/drawing/2014/main" id="{C5571D6C-B7CD-BD7E-8D74-A88664940B8A}"/>
                </a:ext>
              </a:extLst>
            </p:cNvPr>
            <p:cNvCxnSpPr>
              <a:cxnSpLocks noChangeShapeType="1"/>
              <a:stCxn id="413739" idx="3"/>
              <a:endCxn id="413759" idx="2"/>
            </p:cNvCxnSpPr>
            <p:nvPr/>
          </p:nvCxnSpPr>
          <p:spPr bwMode="auto">
            <a:xfrm flipV="1">
              <a:off x="4064" y="3190"/>
              <a:ext cx="848" cy="289"/>
            </a:xfrm>
            <a:prstGeom prst="curvedConnector3">
              <a:avLst>
                <a:gd name="adj1" fmla="val 22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3762" name="AutoShape 66">
              <a:extLst>
                <a:ext uri="{FF2B5EF4-FFF2-40B4-BE49-F238E27FC236}">
                  <a16:creationId xmlns:a16="http://schemas.microsoft.com/office/drawing/2014/main" id="{0767D63C-762F-F6DD-3798-D86217B15D9F}"/>
                </a:ext>
              </a:extLst>
            </p:cNvPr>
            <p:cNvCxnSpPr>
              <a:cxnSpLocks noChangeShapeType="1"/>
              <a:stCxn id="413740" idx="3"/>
              <a:endCxn id="413760" idx="2"/>
            </p:cNvCxnSpPr>
            <p:nvPr/>
          </p:nvCxnSpPr>
          <p:spPr bwMode="auto">
            <a:xfrm>
              <a:off x="4621" y="3479"/>
              <a:ext cx="291" cy="1"/>
            </a:xfrm>
            <a:prstGeom prst="curvedConnector3">
              <a:avLst>
                <a:gd name="adj1" fmla="val 4982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13763" name="Text Box 67">
              <a:extLst>
                <a:ext uri="{FF2B5EF4-FFF2-40B4-BE49-F238E27FC236}">
                  <a16:creationId xmlns:a16="http://schemas.microsoft.com/office/drawing/2014/main" id="{29042C60-FD01-E636-8C17-8615D0B2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3225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latin typeface="Times New Roman" panose="02020603050405020304" pitchFamily="18" charset="0"/>
                </a:rPr>
                <a:t>u</a:t>
              </a:r>
              <a:r>
                <a:rPr kumimoji="1" lang="es-ES" altLang="es-PE" sz="2000" baseline="-25000">
                  <a:latin typeface="Times New Roman" panose="02020603050405020304" pitchFamily="18" charset="0"/>
                </a:rPr>
                <a:t>1</a:t>
              </a:r>
              <a:endParaRPr kumimoji="1" lang="es-ES" altLang="es-PE" sz="2000">
                <a:latin typeface="Times New Roman" panose="02020603050405020304" pitchFamily="18" charset="0"/>
              </a:endParaRPr>
            </a:p>
          </p:txBody>
        </p:sp>
        <p:sp>
          <p:nvSpPr>
            <p:cNvPr id="413764" name="Text Box 68">
              <a:extLst>
                <a:ext uri="{FF2B5EF4-FFF2-40B4-BE49-F238E27FC236}">
                  <a16:creationId xmlns:a16="http://schemas.microsoft.com/office/drawing/2014/main" id="{7A44C8F2-7F4C-5054-E0C8-BBD8A5F6D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3491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latin typeface="Times New Roman" panose="02020603050405020304" pitchFamily="18" charset="0"/>
                </a:rPr>
                <a:t>u</a:t>
              </a:r>
              <a:r>
                <a:rPr kumimoji="1" lang="es-ES" altLang="es-PE" sz="2000" baseline="-25000">
                  <a:latin typeface="Times New Roman" panose="02020603050405020304" pitchFamily="18" charset="0"/>
                </a:rPr>
                <a:t>2</a:t>
              </a:r>
              <a:endParaRPr kumimoji="1" lang="es-ES" altLang="es-PE" sz="2000">
                <a:latin typeface="Times New Roman" panose="02020603050405020304" pitchFamily="18" charset="0"/>
              </a:endParaRPr>
            </a:p>
          </p:txBody>
        </p:sp>
        <p:sp>
          <p:nvSpPr>
            <p:cNvPr id="413765" name="Text Box 69">
              <a:extLst>
                <a:ext uri="{FF2B5EF4-FFF2-40B4-BE49-F238E27FC236}">
                  <a16:creationId xmlns:a16="http://schemas.microsoft.com/office/drawing/2014/main" id="{36284589-DCE2-7331-2408-AB4B1C423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3007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latin typeface="Times New Roman" panose="02020603050405020304" pitchFamily="18" charset="0"/>
                </a:rPr>
                <a:t>y</a:t>
              </a:r>
              <a:r>
                <a:rPr kumimoji="1" lang="es-ES" altLang="es-PE" sz="2000" baseline="-25000">
                  <a:latin typeface="Times New Roman" panose="02020603050405020304" pitchFamily="18" charset="0"/>
                </a:rPr>
                <a:t>1</a:t>
              </a:r>
              <a:endParaRPr kumimoji="1" lang="es-ES" altLang="es-PE" sz="2000">
                <a:latin typeface="Times New Roman" panose="02020603050405020304" pitchFamily="18" charset="0"/>
              </a:endParaRPr>
            </a:p>
          </p:txBody>
        </p:sp>
        <p:sp>
          <p:nvSpPr>
            <p:cNvPr id="413766" name="Text Box 70">
              <a:extLst>
                <a:ext uri="{FF2B5EF4-FFF2-40B4-BE49-F238E27FC236}">
                  <a16:creationId xmlns:a16="http://schemas.microsoft.com/office/drawing/2014/main" id="{F1CE243C-8B7C-B442-F0A4-277A07183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308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latin typeface="Times New Roman" panose="02020603050405020304" pitchFamily="18" charset="0"/>
                </a:rPr>
                <a:t>y</a:t>
              </a:r>
              <a:r>
                <a:rPr kumimoji="1" lang="es-ES" altLang="es-PE" sz="2000" baseline="-25000">
                  <a:latin typeface="Times New Roman" panose="02020603050405020304" pitchFamily="18" charset="0"/>
                </a:rPr>
                <a:t>2</a:t>
              </a:r>
              <a:endParaRPr kumimoji="1" lang="es-ES" altLang="es-PE" sz="2000">
                <a:latin typeface="Times New Roman" panose="02020603050405020304" pitchFamily="18" charset="0"/>
              </a:endParaRPr>
            </a:p>
          </p:txBody>
        </p:sp>
        <p:sp>
          <p:nvSpPr>
            <p:cNvPr id="413767" name="Text Box 71">
              <a:extLst>
                <a:ext uri="{FF2B5EF4-FFF2-40B4-BE49-F238E27FC236}">
                  <a16:creationId xmlns:a16="http://schemas.microsoft.com/office/drawing/2014/main" id="{E25D5284-457F-A1AC-1C64-C7FDDCF1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33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3768" name="Text Box 72">
              <a:extLst>
                <a:ext uri="{FF2B5EF4-FFF2-40B4-BE49-F238E27FC236}">
                  <a16:creationId xmlns:a16="http://schemas.microsoft.com/office/drawing/2014/main" id="{639D90CF-F8A5-81A1-E753-8A91C46DC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33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3769" name="Text Box 73">
              <a:extLst>
                <a:ext uri="{FF2B5EF4-FFF2-40B4-BE49-F238E27FC236}">
                  <a16:creationId xmlns:a16="http://schemas.microsoft.com/office/drawing/2014/main" id="{5C5D2EEA-6D48-CE4D-3BDE-5F3D5A245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3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3770" name="Text Box 74">
              <a:extLst>
                <a:ext uri="{FF2B5EF4-FFF2-40B4-BE49-F238E27FC236}">
                  <a16:creationId xmlns:a16="http://schemas.microsoft.com/office/drawing/2014/main" id="{3D505E05-49F5-A9C9-284F-713F4A77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" y="33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13771" name="Text Box 75">
              <a:extLst>
                <a:ext uri="{FF2B5EF4-FFF2-40B4-BE49-F238E27FC236}">
                  <a16:creationId xmlns:a16="http://schemas.microsoft.com/office/drawing/2014/main" id="{27A35706-0F6D-810D-CB6B-28408EF2F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" y="33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3772" name="Text Box 76">
              <a:extLst>
                <a:ext uri="{FF2B5EF4-FFF2-40B4-BE49-F238E27FC236}">
                  <a16:creationId xmlns:a16="http://schemas.microsoft.com/office/drawing/2014/main" id="{90C076F8-A13E-38F5-F102-42655BC26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33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3773" name="Text Box 77">
              <a:extLst>
                <a:ext uri="{FF2B5EF4-FFF2-40B4-BE49-F238E27FC236}">
                  <a16:creationId xmlns:a16="http://schemas.microsoft.com/office/drawing/2014/main" id="{2B9E1802-4AF4-F163-E1FD-062283561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33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s-ES" altLang="es-PE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graphicFrame>
        <p:nvGraphicFramePr>
          <p:cNvPr id="413774" name="Object 78">
            <a:extLst>
              <a:ext uri="{FF2B5EF4-FFF2-40B4-BE49-F238E27FC236}">
                <a16:creationId xmlns:a16="http://schemas.microsoft.com/office/drawing/2014/main" id="{AD20F7B7-AF25-971B-8BD5-F0CF822F9EC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13375" y="5670550"/>
          <a:ext cx="37306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cuación" r:id="rId4" imgW="1942920" imgH="482400" progId="Equation.3">
                  <p:embed/>
                </p:oleObj>
              </mc:Choice>
              <mc:Fallback>
                <p:oleObj name="Ecuación" r:id="rId4" imgW="1942920" imgH="482400" progId="Equation.3">
                  <p:embed/>
                  <p:pic>
                    <p:nvPicPr>
                      <p:cNvPr id="413774" name="Object 78">
                        <a:extLst>
                          <a:ext uri="{FF2B5EF4-FFF2-40B4-BE49-F238E27FC236}">
                            <a16:creationId xmlns:a16="http://schemas.microsoft.com/office/drawing/2014/main" id="{AD20F7B7-AF25-971B-8BD5-F0CF822F9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5670550"/>
                        <a:ext cx="37306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50" name="Rectangle 6">
            <a:extLst>
              <a:ext uri="{FF2B5EF4-FFF2-40B4-BE49-F238E27FC236}">
                <a16:creationId xmlns:a16="http://schemas.microsoft.com/office/drawing/2014/main" id="{9B25AAB6-10F4-EF10-8512-3F7C60D42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Perceptrón Multicapa</a:t>
            </a:r>
            <a:endParaRPr lang="es-PE" altLang="es-PE"/>
          </a:p>
        </p:txBody>
      </p:sp>
      <p:pic>
        <p:nvPicPr>
          <p:cNvPr id="415749" name="Picture 5">
            <a:extLst>
              <a:ext uri="{FF2B5EF4-FFF2-40B4-BE49-F238E27FC236}">
                <a16:creationId xmlns:a16="http://schemas.microsoft.com/office/drawing/2014/main" id="{9A0D51C9-4C02-2F41-0652-FFA2AF4F559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9488" y="1285875"/>
            <a:ext cx="8164512" cy="3616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5752" name="Rectangle 8">
            <a:extLst>
              <a:ext uri="{FF2B5EF4-FFF2-40B4-BE49-F238E27FC236}">
                <a16:creationId xmlns:a16="http://schemas.microsoft.com/office/drawing/2014/main" id="{D5C934A6-E201-3F74-275B-A4EF707D5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632325"/>
            <a:ext cx="383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PE" altLang="es-PE" sz="2400" i="1">
                <a:latin typeface="Courier New" panose="02070309020205020404" pitchFamily="49" charset="0"/>
              </a:rPr>
              <a:t>w</a:t>
            </a:r>
            <a:r>
              <a:rPr lang="es-PE" altLang="es-PE" sz="2400">
                <a:latin typeface="Courier New" panose="02070309020205020404" pitchFamily="49" charset="0"/>
              </a:rPr>
              <a:t>11=1 </a:t>
            </a:r>
            <a:r>
              <a:rPr lang="es-PE" altLang="es-PE" sz="2400" i="1">
                <a:latin typeface="Courier New" panose="02070309020205020404" pitchFamily="49" charset="0"/>
              </a:rPr>
              <a:t>w</a:t>
            </a:r>
            <a:r>
              <a:rPr lang="es-PE" altLang="es-PE" sz="2400">
                <a:latin typeface="Courier New" panose="02070309020205020404" pitchFamily="49" charset="0"/>
              </a:rPr>
              <a:t>12=1</a:t>
            </a:r>
            <a:br>
              <a:rPr lang="es-PE" altLang="es-PE" sz="2400">
                <a:latin typeface="Courier New" panose="02070309020205020404" pitchFamily="49" charset="0"/>
              </a:rPr>
            </a:br>
            <a:r>
              <a:rPr lang="es-PE" altLang="es-PE" sz="2400" i="1">
                <a:latin typeface="Courier New" panose="02070309020205020404" pitchFamily="49" charset="0"/>
              </a:rPr>
              <a:t>w</a:t>
            </a:r>
            <a:r>
              <a:rPr lang="es-PE" altLang="es-PE" sz="2400">
                <a:latin typeface="Courier New" panose="02070309020205020404" pitchFamily="49" charset="0"/>
              </a:rPr>
              <a:t>21=1 </a:t>
            </a:r>
            <a:r>
              <a:rPr lang="es-PE" altLang="es-PE" sz="2400" i="1">
                <a:latin typeface="Courier New" panose="02070309020205020404" pitchFamily="49" charset="0"/>
              </a:rPr>
              <a:t>w</a:t>
            </a:r>
            <a:r>
              <a:rPr lang="es-PE" altLang="es-PE" sz="2400">
                <a:latin typeface="Courier New" panose="02070309020205020404" pitchFamily="49" charset="0"/>
              </a:rPr>
              <a:t>22=1</a:t>
            </a:r>
            <a:br>
              <a:rPr lang="es-PE" altLang="es-PE" sz="2400">
                <a:latin typeface="Courier New" panose="02070309020205020404" pitchFamily="49" charset="0"/>
              </a:rPr>
            </a:br>
            <a:r>
              <a:rPr lang="es-PE" altLang="es-PE" sz="2400" i="1">
                <a:latin typeface="Courier New" panose="02070309020205020404" pitchFamily="49" charset="0"/>
              </a:rPr>
              <a:t>w</a:t>
            </a:r>
            <a:r>
              <a:rPr lang="es-PE" altLang="es-PE" sz="2400">
                <a:latin typeface="Courier New" panose="02070309020205020404" pitchFamily="49" charset="0"/>
              </a:rPr>
              <a:t>31=1 </a:t>
            </a:r>
            <a:r>
              <a:rPr lang="es-PE" altLang="es-PE" sz="2400" i="1">
                <a:latin typeface="Courier New" panose="02070309020205020404" pitchFamily="49" charset="0"/>
              </a:rPr>
              <a:t>w</a:t>
            </a:r>
            <a:r>
              <a:rPr lang="es-PE" altLang="es-PE" sz="2400">
                <a:latin typeface="Courier New" panose="02070309020205020404" pitchFamily="49" charset="0"/>
              </a:rPr>
              <a:t>32=-1.5</a:t>
            </a:r>
            <a:br>
              <a:rPr lang="es-PE" altLang="es-PE" sz="2400">
                <a:latin typeface="Courier New" panose="02070309020205020404" pitchFamily="49" charset="0"/>
              </a:rPr>
            </a:br>
            <a:r>
              <a:rPr lang="es-PE" altLang="es-PE" sz="2400" i="1">
                <a:latin typeface="Courier New" panose="02070309020205020404" pitchFamily="49" charset="0"/>
              </a:rPr>
              <a:t>b</a:t>
            </a:r>
            <a:r>
              <a:rPr lang="es-PE" altLang="es-PE" sz="2400">
                <a:latin typeface="Courier New" panose="02070309020205020404" pitchFamily="49" charset="0"/>
              </a:rPr>
              <a:t>1=0.5 </a:t>
            </a:r>
            <a:r>
              <a:rPr lang="es-PE" altLang="es-PE" sz="2400" i="1">
                <a:latin typeface="Courier New" panose="02070309020205020404" pitchFamily="49" charset="0"/>
              </a:rPr>
              <a:t>b</a:t>
            </a:r>
            <a:r>
              <a:rPr lang="es-PE" altLang="es-PE" sz="2400">
                <a:latin typeface="Courier New" panose="02070309020205020404" pitchFamily="49" charset="0"/>
              </a:rPr>
              <a:t>2=1.5 </a:t>
            </a:r>
            <a:r>
              <a:rPr lang="es-PE" altLang="es-PE" sz="2400" i="1">
                <a:latin typeface="Courier New" panose="02070309020205020404" pitchFamily="49" charset="0"/>
              </a:rPr>
              <a:t>b</a:t>
            </a:r>
            <a:r>
              <a:rPr lang="es-PE" altLang="es-PE" sz="2400">
                <a:latin typeface="Courier New" panose="02070309020205020404" pitchFamily="49" charset="0"/>
              </a:rPr>
              <a:t>3=0.5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8F40B8AA-8C67-4613-195D-CB2DD1E3C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Retropropagación</a:t>
            </a:r>
            <a:endParaRPr lang="es-PE" altLang="es-PE"/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2D691560-2820-A305-0C19-A988BD9BA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altLang="es-PE"/>
              <a:t>Procedimiento para encontrar el vector gradiente de una función error asociada a la salida de la red con respecto a los parámetros de la misma</a:t>
            </a:r>
          </a:p>
          <a:p>
            <a:endParaRPr lang="es-ES" altLang="es-PE"/>
          </a:p>
          <a:p>
            <a:r>
              <a:rPr lang="es-ES" altLang="es-PE"/>
              <a:t>El nombre </a:t>
            </a:r>
            <a:r>
              <a:rPr lang="es-ES" altLang="es-PE" i="1">
                <a:solidFill>
                  <a:srgbClr val="FF0000"/>
                </a:solidFill>
              </a:rPr>
              <a:t>backpropagation</a:t>
            </a:r>
            <a:r>
              <a:rPr lang="es-ES" altLang="es-PE"/>
              <a:t> surge pues el cálculo se hace en el sentido inverso de la red, propagándose desde los nodos de salida hacia los nodos de entrada</a:t>
            </a:r>
          </a:p>
          <a:p>
            <a:endParaRPr lang="es-ES" altLang="es-PE"/>
          </a:p>
          <a:p>
            <a:r>
              <a:rPr lang="es-ES" altLang="es-PE"/>
              <a:t>Esto permite poder aplicar a posteriori alguno de los muchos métodos de optimización con gradiente para obtener el comportamiento deseado de la red</a:t>
            </a:r>
          </a:p>
          <a:p>
            <a:endParaRPr lang="es-PE" altLang="es-PE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AD8E147D-9E86-B9B7-C09F-D08279B00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Retropropagación</a:t>
            </a:r>
          </a:p>
        </p:txBody>
      </p:sp>
      <p:sp>
        <p:nvSpPr>
          <p:cNvPr id="431108" name="AutoShape 4">
            <a:extLst>
              <a:ext uri="{FF2B5EF4-FFF2-40B4-BE49-F238E27FC236}">
                <a16:creationId xmlns:a16="http://schemas.microsoft.com/office/drawing/2014/main" id="{E9255CFE-3C40-70A7-56E0-4DE9CF6A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276475"/>
            <a:ext cx="3603625" cy="23764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09" name="Oval 5">
            <a:extLst>
              <a:ext uri="{FF2B5EF4-FFF2-40B4-BE49-F238E27FC236}">
                <a16:creationId xmlns:a16="http://schemas.microsoft.com/office/drawing/2014/main" id="{24FEB362-467D-1902-6DDC-A6EFC047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025775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10" name="Rectangle 6">
            <a:extLst>
              <a:ext uri="{FF2B5EF4-FFF2-40B4-BE49-F238E27FC236}">
                <a16:creationId xmlns:a16="http://schemas.microsoft.com/office/drawing/2014/main" id="{85FCA94C-A2E4-6208-C9C0-D679E3CEC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02577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/>
              <a:t>f()</a:t>
            </a:r>
          </a:p>
        </p:txBody>
      </p:sp>
      <p:sp>
        <p:nvSpPr>
          <p:cNvPr id="431111" name="Oval 7">
            <a:extLst>
              <a:ext uri="{FF2B5EF4-FFF2-40B4-BE49-F238E27FC236}">
                <a16:creationId xmlns:a16="http://schemas.microsoft.com/office/drawing/2014/main" id="{06D9E542-BA2E-18B2-CC2F-3EC111A3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20351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12" name="Oval 8">
            <a:extLst>
              <a:ext uri="{FF2B5EF4-FFF2-40B4-BE49-F238E27FC236}">
                <a16:creationId xmlns:a16="http://schemas.microsoft.com/office/drawing/2014/main" id="{F53FD0B7-02AF-F88E-615E-78427434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50831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13" name="Oval 9">
            <a:extLst>
              <a:ext uri="{FF2B5EF4-FFF2-40B4-BE49-F238E27FC236}">
                <a16:creationId xmlns:a16="http://schemas.microsoft.com/office/drawing/2014/main" id="{AF290731-5908-4F70-3411-20AA8F8E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34067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15" name="Text Box 11">
            <a:extLst>
              <a:ext uri="{FF2B5EF4-FFF2-40B4-BE49-F238E27FC236}">
                <a16:creationId xmlns:a16="http://schemas.microsoft.com/office/drawing/2014/main" id="{3C4F7CF1-523D-AE02-10AB-2F6BCE0B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734050"/>
            <a:ext cx="995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000">
                <a:latin typeface="Arial Narrow" panose="020B0606020202030204" pitchFamily="34" charset="0"/>
              </a:rPr>
              <a:t>entradas</a:t>
            </a:r>
          </a:p>
        </p:txBody>
      </p:sp>
      <p:sp>
        <p:nvSpPr>
          <p:cNvPr id="431116" name="Text Box 12">
            <a:extLst>
              <a:ext uri="{FF2B5EF4-FFF2-40B4-BE49-F238E27FC236}">
                <a16:creationId xmlns:a16="http://schemas.microsoft.com/office/drawing/2014/main" id="{11CF58C3-8212-3BD0-C18C-288BAB08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8" y="5373688"/>
            <a:ext cx="977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Pesos</a:t>
            </a:r>
          </a:p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k = capa</a:t>
            </a:r>
          </a:p>
        </p:txBody>
      </p:sp>
      <p:sp>
        <p:nvSpPr>
          <p:cNvPr id="431117" name="Text Box 13">
            <a:extLst>
              <a:ext uri="{FF2B5EF4-FFF2-40B4-BE49-F238E27FC236}">
                <a16:creationId xmlns:a16="http://schemas.microsoft.com/office/drawing/2014/main" id="{2714A9BF-D1AB-AF26-1D14-BD0CDDFE6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4149725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sumatoria</a:t>
            </a:r>
          </a:p>
        </p:txBody>
      </p:sp>
      <p:sp>
        <p:nvSpPr>
          <p:cNvPr id="431118" name="Text Box 14">
            <a:extLst>
              <a:ext uri="{FF2B5EF4-FFF2-40B4-BE49-F238E27FC236}">
                <a16:creationId xmlns:a16="http://schemas.microsoft.com/office/drawing/2014/main" id="{C09F8772-BE9F-E76C-69A9-65983B57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1196975"/>
            <a:ext cx="10874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constante</a:t>
            </a:r>
          </a:p>
          <a:p>
            <a:pPr algn="ctr" eaLnBrk="0" hangingPunct="0"/>
            <a:r>
              <a:rPr lang="es-ES" altLang="es-PE" sz="2400" i="1">
                <a:latin typeface="Arial Narrow" panose="020B0606020202030204" pitchFamily="34" charset="0"/>
              </a:rPr>
              <a:t>b</a:t>
            </a:r>
            <a:endParaRPr lang="es-ES" altLang="es-PE" sz="2000">
              <a:latin typeface="Arial Narrow" panose="020B0606020202030204" pitchFamily="34" charset="0"/>
            </a:endParaRPr>
          </a:p>
        </p:txBody>
      </p:sp>
      <p:sp>
        <p:nvSpPr>
          <p:cNvPr id="431119" name="Text Box 15">
            <a:extLst>
              <a:ext uri="{FF2B5EF4-FFF2-40B4-BE49-F238E27FC236}">
                <a16:creationId xmlns:a16="http://schemas.microsoft.com/office/drawing/2014/main" id="{6E83957A-2359-6ABA-D2EE-04623C3F3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2263775"/>
            <a:ext cx="1389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función de</a:t>
            </a:r>
          </a:p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transferencia</a:t>
            </a:r>
          </a:p>
        </p:txBody>
      </p:sp>
      <p:sp>
        <p:nvSpPr>
          <p:cNvPr id="431120" name="Text Box 16">
            <a:extLst>
              <a:ext uri="{FF2B5EF4-FFF2-40B4-BE49-F238E27FC236}">
                <a16:creationId xmlns:a16="http://schemas.microsoft.com/office/drawing/2014/main" id="{76F6ABAA-C6A3-D647-C26D-505CD57C2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2492375"/>
            <a:ext cx="1514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resultado</a:t>
            </a:r>
          </a:p>
          <a:p>
            <a:pPr algn="ctr" eaLnBrk="0" hangingPunct="0"/>
            <a:r>
              <a:rPr lang="es-ES" altLang="es-PE" sz="2400" i="1"/>
              <a:t>net =o</a:t>
            </a:r>
            <a:r>
              <a:rPr lang="es-ES" altLang="es-PE" sz="2400" i="1" baseline="-25000"/>
              <a:t>k</a:t>
            </a:r>
            <a:r>
              <a:rPr lang="es-ES" altLang="es-PE" sz="2400" i="1"/>
              <a:t>(n)</a:t>
            </a:r>
            <a:endParaRPr lang="es-ES" altLang="es-PE" sz="2000"/>
          </a:p>
        </p:txBody>
      </p:sp>
      <p:sp>
        <p:nvSpPr>
          <p:cNvPr id="431121" name="Text Box 17">
            <a:extLst>
              <a:ext uri="{FF2B5EF4-FFF2-40B4-BE49-F238E27FC236}">
                <a16:creationId xmlns:a16="http://schemas.microsoft.com/office/drawing/2014/main" id="{AD8C9929-5616-0C33-63D5-30539AB33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565400"/>
            <a:ext cx="1065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salida</a:t>
            </a:r>
          </a:p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calculada</a:t>
            </a:r>
          </a:p>
          <a:p>
            <a:pPr algn="ctr" eaLnBrk="0" hangingPunct="0"/>
            <a:r>
              <a:rPr lang="es-ES" altLang="es-PE" sz="2400" i="1">
                <a:solidFill>
                  <a:srgbClr val="A50021"/>
                </a:solidFill>
              </a:rPr>
              <a:t>y</a:t>
            </a:r>
            <a:r>
              <a:rPr lang="es-ES" altLang="es-PE" sz="2400" i="1" baseline="-25000">
                <a:solidFill>
                  <a:srgbClr val="A50021"/>
                </a:solidFill>
              </a:rPr>
              <a:t>k</a:t>
            </a:r>
            <a:r>
              <a:rPr lang="es-ES" altLang="es-PE" sz="2400" i="1">
                <a:solidFill>
                  <a:srgbClr val="A50021"/>
                </a:solidFill>
              </a:rPr>
              <a:t>(n)</a:t>
            </a:r>
            <a:endParaRPr lang="es-ES" altLang="es-PE" sz="2000">
              <a:solidFill>
                <a:srgbClr val="A50021"/>
              </a:solidFill>
            </a:endParaRPr>
          </a:p>
        </p:txBody>
      </p:sp>
      <p:sp>
        <p:nvSpPr>
          <p:cNvPr id="431122" name="Line 18">
            <a:extLst>
              <a:ext uri="{FF2B5EF4-FFF2-40B4-BE49-F238E27FC236}">
                <a16:creationId xmlns:a16="http://schemas.microsoft.com/office/drawing/2014/main" id="{B890837B-8ADF-FE55-3AC5-06AC66586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3482975"/>
            <a:ext cx="58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23" name="Line 19">
            <a:extLst>
              <a:ext uri="{FF2B5EF4-FFF2-40B4-BE49-F238E27FC236}">
                <a16:creationId xmlns:a16="http://schemas.microsoft.com/office/drawing/2014/main" id="{82C97B1A-3890-15D5-C970-311D8E697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2111375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24" name="Line 20">
            <a:extLst>
              <a:ext uri="{FF2B5EF4-FFF2-40B4-BE49-F238E27FC236}">
                <a16:creationId xmlns:a16="http://schemas.microsoft.com/office/drawing/2014/main" id="{E71546CC-1117-6F45-9ED9-F81DD8FD3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3482975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25" name="Line 21">
            <a:extLst>
              <a:ext uri="{FF2B5EF4-FFF2-40B4-BE49-F238E27FC236}">
                <a16:creationId xmlns:a16="http://schemas.microsoft.com/office/drawing/2014/main" id="{0CA0D629-1B83-5CEF-58AD-5963B9A19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5159375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26" name="Line 22">
            <a:extLst>
              <a:ext uri="{FF2B5EF4-FFF2-40B4-BE49-F238E27FC236}">
                <a16:creationId xmlns:a16="http://schemas.microsoft.com/office/drawing/2014/main" id="{583D8081-1647-EDDF-D906-0899E2343B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3933825"/>
            <a:ext cx="6492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27" name="Line 23">
            <a:extLst>
              <a:ext uri="{FF2B5EF4-FFF2-40B4-BE49-F238E27FC236}">
                <a16:creationId xmlns:a16="http://schemas.microsoft.com/office/drawing/2014/main" id="{64282AE7-2E70-089F-019C-DB3812D3A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500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28" name="Line 24">
            <a:extLst>
              <a:ext uri="{FF2B5EF4-FFF2-40B4-BE49-F238E27FC236}">
                <a16:creationId xmlns:a16="http://schemas.microsoft.com/office/drawing/2014/main" id="{466EBC87-EF9D-0998-2A2F-4C5FB6333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205038"/>
            <a:ext cx="6492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29" name="Line 25">
            <a:extLst>
              <a:ext uri="{FF2B5EF4-FFF2-40B4-BE49-F238E27FC236}">
                <a16:creationId xmlns:a16="http://schemas.microsoft.com/office/drawing/2014/main" id="{6BA97105-83F6-8357-8F4A-8AFA17FC0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3482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30" name="Text Box 26">
            <a:extLst>
              <a:ext uri="{FF2B5EF4-FFF2-40B4-BE49-F238E27FC236}">
                <a16:creationId xmlns:a16="http://schemas.microsoft.com/office/drawing/2014/main" id="{1BBAF0EF-2273-C6B2-30DF-2DF61187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2235200"/>
            <a:ext cx="712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000" i="1"/>
              <a:t>x</a:t>
            </a:r>
            <a:r>
              <a:rPr lang="es-ES" altLang="es-PE" sz="2000" i="1" baseline="-25000"/>
              <a:t>1</a:t>
            </a:r>
            <a:r>
              <a:rPr lang="es-ES" altLang="es-PE" sz="2000" i="1"/>
              <a:t>(n)</a:t>
            </a:r>
          </a:p>
        </p:txBody>
      </p:sp>
      <p:sp>
        <p:nvSpPr>
          <p:cNvPr id="431131" name="Text Box 27">
            <a:extLst>
              <a:ext uri="{FF2B5EF4-FFF2-40B4-BE49-F238E27FC236}">
                <a16:creationId xmlns:a16="http://schemas.microsoft.com/office/drawing/2014/main" id="{33E3FDC1-8C60-E91A-C20D-B9A9AAB0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189388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altLang="es-PE" sz="2000" i="1"/>
              <a:t>w</a:t>
            </a:r>
            <a:r>
              <a:rPr lang="es-ES" altLang="es-PE" sz="2000" i="1" baseline="-25000"/>
              <a:t>k1 </a:t>
            </a:r>
            <a:r>
              <a:rPr lang="es-ES" altLang="es-PE" sz="2000" i="1"/>
              <a:t>(n)</a:t>
            </a:r>
          </a:p>
        </p:txBody>
      </p:sp>
      <p:sp>
        <p:nvSpPr>
          <p:cNvPr id="431132" name="Oval 28">
            <a:extLst>
              <a:ext uri="{FF2B5EF4-FFF2-40B4-BE49-F238E27FC236}">
                <a16:creationId xmlns:a16="http://schemas.microsoft.com/office/drawing/2014/main" id="{582CC415-11FD-F5E1-C984-15F9434D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8827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1133" name="Line 29">
            <a:extLst>
              <a:ext uri="{FF2B5EF4-FFF2-40B4-BE49-F238E27FC236}">
                <a16:creationId xmlns:a16="http://schemas.microsoft.com/office/drawing/2014/main" id="{82A3A5C3-7D64-DF10-C28B-51CB024B0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20351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graphicFrame>
        <p:nvGraphicFramePr>
          <p:cNvPr id="431134" name="Object 30">
            <a:extLst>
              <a:ext uri="{FF2B5EF4-FFF2-40B4-BE49-F238E27FC236}">
                <a16:creationId xmlns:a16="http://schemas.microsoft.com/office/drawing/2014/main" id="{D802AF8C-4352-2BCC-B69B-87B225EB7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413" y="3863975"/>
          <a:ext cx="365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75960" imgH="190440" progId="Equation.3">
                  <p:embed/>
                </p:oleObj>
              </mc:Choice>
              <mc:Fallback>
                <p:oleObj name="Equation" r:id="rId3" imgW="75960" imgH="190440" progId="Equation.3">
                  <p:embed/>
                  <p:pic>
                    <p:nvPicPr>
                      <p:cNvPr id="431134" name="Object 30">
                        <a:extLst>
                          <a:ext uri="{FF2B5EF4-FFF2-40B4-BE49-F238E27FC236}">
                            <a16:creationId xmlns:a16="http://schemas.microsoft.com/office/drawing/2014/main" id="{D802AF8C-4352-2BCC-B69B-87B225EB7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863975"/>
                        <a:ext cx="3651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5" name="Object 31">
            <a:extLst>
              <a:ext uri="{FF2B5EF4-FFF2-40B4-BE49-F238E27FC236}">
                <a16:creationId xmlns:a16="http://schemas.microsoft.com/office/drawing/2014/main" id="{7D91366B-A0B8-EBF8-33A0-A5003B656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3863975"/>
          <a:ext cx="365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75960" imgH="190440" progId="Equation.3">
                  <p:embed/>
                </p:oleObj>
              </mc:Choice>
              <mc:Fallback>
                <p:oleObj name="Equation" r:id="rId5" imgW="75960" imgH="190440" progId="Equation.3">
                  <p:embed/>
                  <p:pic>
                    <p:nvPicPr>
                      <p:cNvPr id="431135" name="Object 31">
                        <a:extLst>
                          <a:ext uri="{FF2B5EF4-FFF2-40B4-BE49-F238E27FC236}">
                            <a16:creationId xmlns:a16="http://schemas.microsoft.com/office/drawing/2014/main" id="{7D91366B-A0B8-EBF8-33A0-A5003B656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863975"/>
                        <a:ext cx="3651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6" name="Object 32">
            <a:extLst>
              <a:ext uri="{FF2B5EF4-FFF2-40B4-BE49-F238E27FC236}">
                <a16:creationId xmlns:a16="http://schemas.microsoft.com/office/drawing/2014/main" id="{36C7C5EF-8A2A-E647-C8CF-AAF1CFDC8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7738" y="3101975"/>
          <a:ext cx="914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291960" imgH="253800" progId="Equation.3">
                  <p:embed/>
                </p:oleObj>
              </mc:Choice>
              <mc:Fallback>
                <p:oleObj name="Equation" r:id="rId7" imgW="291960" imgH="253800" progId="Equation.3">
                  <p:embed/>
                  <p:pic>
                    <p:nvPicPr>
                      <p:cNvPr id="431136" name="Object 32">
                        <a:extLst>
                          <a:ext uri="{FF2B5EF4-FFF2-40B4-BE49-F238E27FC236}">
                            <a16:creationId xmlns:a16="http://schemas.microsoft.com/office/drawing/2014/main" id="{36C7C5EF-8A2A-E647-C8CF-AAF1CFDC8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101975"/>
                        <a:ext cx="9144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8" name="Text Box 34">
            <a:extLst>
              <a:ext uri="{FF2B5EF4-FFF2-40B4-BE49-F238E27FC236}">
                <a16:creationId xmlns:a16="http://schemas.microsoft.com/office/drawing/2014/main" id="{D5BE1CE7-B229-FCB4-8845-8F05FC98C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530600"/>
            <a:ext cx="71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000" i="1"/>
              <a:t>x</a:t>
            </a:r>
            <a:r>
              <a:rPr lang="es-ES" altLang="es-PE" sz="2000" i="1" baseline="-25000"/>
              <a:t>2</a:t>
            </a:r>
            <a:r>
              <a:rPr lang="es-ES" altLang="es-PE" sz="2000" i="1"/>
              <a:t>(n)</a:t>
            </a:r>
          </a:p>
        </p:txBody>
      </p:sp>
      <p:sp>
        <p:nvSpPr>
          <p:cNvPr id="431139" name="Text Box 35">
            <a:extLst>
              <a:ext uri="{FF2B5EF4-FFF2-40B4-BE49-F238E27FC236}">
                <a16:creationId xmlns:a16="http://schemas.microsoft.com/office/drawing/2014/main" id="{693401DB-8D0C-9023-B608-1B223465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07000"/>
            <a:ext cx="71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000" i="1"/>
              <a:t>x</a:t>
            </a:r>
            <a:r>
              <a:rPr lang="es-ES" altLang="es-PE" sz="2000" i="1" baseline="-25000"/>
              <a:t>3</a:t>
            </a:r>
            <a:r>
              <a:rPr lang="es-ES" altLang="es-PE" sz="2000" i="1"/>
              <a:t>(n)</a:t>
            </a:r>
          </a:p>
        </p:txBody>
      </p:sp>
      <p:sp>
        <p:nvSpPr>
          <p:cNvPr id="431140" name="Text Box 36">
            <a:extLst>
              <a:ext uri="{FF2B5EF4-FFF2-40B4-BE49-F238E27FC236}">
                <a16:creationId xmlns:a16="http://schemas.microsoft.com/office/drawing/2014/main" id="{D97E40F3-91AA-8BB1-3720-7D05B71D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325437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altLang="es-PE" sz="2000" i="1"/>
              <a:t>w</a:t>
            </a:r>
            <a:r>
              <a:rPr lang="es-ES" altLang="es-PE" sz="2000" i="1" baseline="-25000"/>
              <a:t>k2 </a:t>
            </a:r>
            <a:r>
              <a:rPr lang="es-ES" altLang="es-PE" sz="2000" i="1"/>
              <a:t>(n)</a:t>
            </a:r>
          </a:p>
        </p:txBody>
      </p:sp>
      <p:sp>
        <p:nvSpPr>
          <p:cNvPr id="431141" name="Text Box 37">
            <a:extLst>
              <a:ext uri="{FF2B5EF4-FFF2-40B4-BE49-F238E27FC236}">
                <a16:creationId xmlns:a16="http://schemas.microsoft.com/office/drawing/2014/main" id="{8E32E1D5-80C4-C180-A98A-E91C5A03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493077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altLang="es-PE" sz="2000" i="1"/>
              <a:t>w</a:t>
            </a:r>
            <a:r>
              <a:rPr lang="es-ES" altLang="es-PE" sz="2000" i="1" baseline="-25000"/>
              <a:t>k3 </a:t>
            </a:r>
            <a:r>
              <a:rPr lang="es-ES" altLang="es-PE" sz="2000" i="1"/>
              <a:t>(n)</a:t>
            </a:r>
          </a:p>
        </p:txBody>
      </p:sp>
      <p:sp>
        <p:nvSpPr>
          <p:cNvPr id="431143" name="Text Box 39">
            <a:extLst>
              <a:ext uri="{FF2B5EF4-FFF2-40B4-BE49-F238E27FC236}">
                <a16:creationId xmlns:a16="http://schemas.microsoft.com/office/drawing/2014/main" id="{7D2A10E8-1295-E2CB-FBE9-C3133553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229225"/>
            <a:ext cx="2338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altLang="es-PE" sz="2000">
                <a:solidFill>
                  <a:srgbClr val="FF3300"/>
                </a:solidFill>
              </a:rPr>
              <a:t>e</a:t>
            </a:r>
            <a:r>
              <a:rPr lang="es-ES" altLang="es-PE" sz="2000" baseline="-25000">
                <a:solidFill>
                  <a:srgbClr val="FF3300"/>
                </a:solidFill>
              </a:rPr>
              <a:t>k</a:t>
            </a:r>
            <a:r>
              <a:rPr lang="es-ES" altLang="es-PE" sz="2000">
                <a:solidFill>
                  <a:srgbClr val="FF3300"/>
                </a:solidFill>
              </a:rPr>
              <a:t>(n) = </a:t>
            </a:r>
            <a:r>
              <a:rPr lang="es-ES" altLang="es-PE" sz="2000">
                <a:solidFill>
                  <a:schemeClr val="accent2"/>
                </a:solidFill>
              </a:rPr>
              <a:t>d</a:t>
            </a:r>
            <a:r>
              <a:rPr lang="es-ES" altLang="es-PE" sz="2000" baseline="-25000">
                <a:solidFill>
                  <a:schemeClr val="accent2"/>
                </a:solidFill>
              </a:rPr>
              <a:t>k</a:t>
            </a:r>
            <a:r>
              <a:rPr lang="es-ES" altLang="es-PE" sz="2000">
                <a:solidFill>
                  <a:schemeClr val="accent2"/>
                </a:solidFill>
              </a:rPr>
              <a:t>(n)</a:t>
            </a:r>
            <a:r>
              <a:rPr lang="es-ES" altLang="es-PE" sz="2000">
                <a:solidFill>
                  <a:srgbClr val="FF3300"/>
                </a:solidFill>
              </a:rPr>
              <a:t> – </a:t>
            </a:r>
            <a:r>
              <a:rPr lang="es-ES" altLang="es-PE" sz="2000">
                <a:solidFill>
                  <a:srgbClr val="A50021"/>
                </a:solidFill>
              </a:rPr>
              <a:t>y</a:t>
            </a:r>
            <a:r>
              <a:rPr lang="es-ES" altLang="es-PE" sz="2000" baseline="-25000">
                <a:solidFill>
                  <a:srgbClr val="A50021"/>
                </a:solidFill>
              </a:rPr>
              <a:t>k</a:t>
            </a:r>
            <a:r>
              <a:rPr lang="es-ES" altLang="es-PE" sz="2000">
                <a:solidFill>
                  <a:srgbClr val="A50021"/>
                </a:solidFill>
              </a:rPr>
              <a:t>(n)</a:t>
            </a:r>
          </a:p>
        </p:txBody>
      </p:sp>
      <p:sp>
        <p:nvSpPr>
          <p:cNvPr id="431144" name="Text Box 40">
            <a:extLst>
              <a:ext uri="{FF2B5EF4-FFF2-40B4-BE49-F238E27FC236}">
                <a16:creationId xmlns:a16="http://schemas.microsoft.com/office/drawing/2014/main" id="{7288843D-3A7D-983B-D127-1108460C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063" y="2565400"/>
            <a:ext cx="984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salida</a:t>
            </a:r>
          </a:p>
          <a:p>
            <a:pPr algn="ctr" eaLnBrk="0" hangingPunct="0"/>
            <a:r>
              <a:rPr lang="es-ES" altLang="es-PE" sz="2000">
                <a:latin typeface="Arial Narrow" panose="020B0606020202030204" pitchFamily="34" charset="0"/>
              </a:rPr>
              <a:t>deseada</a:t>
            </a:r>
          </a:p>
          <a:p>
            <a:pPr algn="ctr" eaLnBrk="0" hangingPunct="0"/>
            <a:r>
              <a:rPr lang="es-ES" altLang="es-PE" sz="2400" i="1">
                <a:solidFill>
                  <a:schemeClr val="accent2"/>
                </a:solidFill>
              </a:rPr>
              <a:t>d</a:t>
            </a:r>
            <a:r>
              <a:rPr lang="es-ES" altLang="es-PE" sz="2400" i="1" baseline="-25000">
                <a:solidFill>
                  <a:schemeClr val="accent2"/>
                </a:solidFill>
              </a:rPr>
              <a:t>k</a:t>
            </a:r>
            <a:r>
              <a:rPr lang="es-ES" altLang="es-PE" sz="2400" i="1">
                <a:solidFill>
                  <a:schemeClr val="accent2"/>
                </a:solidFill>
              </a:rPr>
              <a:t>(n)</a:t>
            </a:r>
            <a:endParaRPr lang="es-ES" altLang="es-PE" sz="2000">
              <a:solidFill>
                <a:schemeClr val="accent2"/>
              </a:solidFill>
            </a:endParaRPr>
          </a:p>
        </p:txBody>
      </p:sp>
      <p:sp>
        <p:nvSpPr>
          <p:cNvPr id="431146" name="Line 42">
            <a:extLst>
              <a:ext uri="{FF2B5EF4-FFF2-40B4-BE49-F238E27FC236}">
                <a16:creationId xmlns:a16="http://schemas.microsoft.com/office/drawing/2014/main" id="{95F20F26-52F0-7522-9AD0-3947A4F9F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4983163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31147" name="Text Box 43">
            <a:extLst>
              <a:ext uri="{FF2B5EF4-FFF2-40B4-BE49-F238E27FC236}">
                <a16:creationId xmlns:a16="http://schemas.microsoft.com/office/drawing/2014/main" id="{B7932360-9F2F-C1CE-71FE-9DE2ABB6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4760913"/>
            <a:ext cx="7175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>
                <a:solidFill>
                  <a:srgbClr val="FF3300"/>
                </a:solidFill>
              </a:rPr>
              <a:t>e</a:t>
            </a:r>
            <a:r>
              <a:rPr lang="es-ES" altLang="es-PE" sz="2000" baseline="-25000">
                <a:solidFill>
                  <a:srgbClr val="FF3300"/>
                </a:solidFill>
              </a:rPr>
              <a:t>k</a:t>
            </a:r>
            <a:r>
              <a:rPr lang="es-ES" altLang="es-PE" sz="2000">
                <a:solidFill>
                  <a:srgbClr val="FF3300"/>
                </a:solidFill>
              </a:rPr>
              <a:t>(n)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3" name="Rectangle 5">
            <a:extLst>
              <a:ext uri="{FF2B5EF4-FFF2-40B4-BE49-F238E27FC236}">
                <a16:creationId xmlns:a16="http://schemas.microsoft.com/office/drawing/2014/main" id="{335D57A2-DE24-653C-9AB2-9EFD3B5FE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Función de transferencia</a:t>
            </a:r>
            <a:endParaRPr lang="es-PE" altLang="es-PE"/>
          </a:p>
        </p:txBody>
      </p:sp>
      <p:pic>
        <p:nvPicPr>
          <p:cNvPr id="432139" name="Picture 11">
            <a:extLst>
              <a:ext uri="{FF2B5EF4-FFF2-40B4-BE49-F238E27FC236}">
                <a16:creationId xmlns:a16="http://schemas.microsoft.com/office/drawing/2014/main" id="{630D1D77-6F06-1CF4-F0C4-87994F79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2771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9C4A3809-76C5-C9A4-90CF-EE901C995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25" y="-41501"/>
            <a:ext cx="7886700" cy="1325563"/>
          </a:xfrm>
        </p:spPr>
        <p:txBody>
          <a:bodyPr/>
          <a:lstStyle/>
          <a:p>
            <a:r>
              <a:rPr lang="es-ES" altLang="es-PE" dirty="0"/>
              <a:t>Aprendizaje</a:t>
            </a:r>
            <a:endParaRPr lang="es-PE" altLang="es-PE" dirty="0"/>
          </a:p>
        </p:txBody>
      </p:sp>
      <p:sp>
        <p:nvSpPr>
          <p:cNvPr id="437275" name="Text Box 27">
            <a:extLst>
              <a:ext uri="{FF2B5EF4-FFF2-40B4-BE49-F238E27FC236}">
                <a16:creationId xmlns:a16="http://schemas.microsoft.com/office/drawing/2014/main" id="{C99ACDF5-1DB2-0989-1EDA-D98B957D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73163"/>
            <a:ext cx="194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>
                <a:solidFill>
                  <a:schemeClr val="accent2"/>
                </a:solidFill>
              </a:rPr>
              <a:t>entrada neta a i</a:t>
            </a:r>
            <a:endParaRPr lang="es-PE" altLang="es-PE" sz="2000">
              <a:solidFill>
                <a:schemeClr val="accent2"/>
              </a:solidFill>
            </a:endParaRPr>
          </a:p>
        </p:txBody>
      </p:sp>
      <p:sp>
        <p:nvSpPr>
          <p:cNvPr id="437276" name="Line 28">
            <a:extLst>
              <a:ext uri="{FF2B5EF4-FFF2-40B4-BE49-F238E27FC236}">
                <a16:creationId xmlns:a16="http://schemas.microsoft.com/office/drawing/2014/main" id="{BA92F0DA-1296-99F6-7400-86DA6DE46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025" y="1152525"/>
            <a:ext cx="86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37277" name="Text Box 29">
            <a:extLst>
              <a:ext uri="{FF2B5EF4-FFF2-40B4-BE49-F238E27FC236}">
                <a16:creationId xmlns:a16="http://schemas.microsoft.com/office/drawing/2014/main" id="{619131A3-5AE0-4AB8-10CC-AA3F588FD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892175"/>
            <a:ext cx="26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800">
                <a:solidFill>
                  <a:schemeClr val="accent2"/>
                </a:solidFill>
              </a:rPr>
              <a:t>j</a:t>
            </a:r>
            <a:endParaRPr lang="es-PE" altLang="es-PE" sz="2800">
              <a:solidFill>
                <a:schemeClr val="accent2"/>
              </a:solidFill>
            </a:endParaRPr>
          </a:p>
        </p:txBody>
      </p:sp>
      <p:sp>
        <p:nvSpPr>
          <p:cNvPr id="437278" name="Text Box 30">
            <a:extLst>
              <a:ext uri="{FF2B5EF4-FFF2-40B4-BE49-F238E27FC236}">
                <a16:creationId xmlns:a16="http://schemas.microsoft.com/office/drawing/2014/main" id="{85B9194E-847C-EF7F-F011-9C888117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25" y="893763"/>
            <a:ext cx="26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800">
                <a:solidFill>
                  <a:schemeClr val="accent2"/>
                </a:solidFill>
              </a:rPr>
              <a:t>i</a:t>
            </a:r>
            <a:endParaRPr lang="es-PE" altLang="es-PE" sz="2800">
              <a:solidFill>
                <a:schemeClr val="accent2"/>
              </a:solidFill>
            </a:endParaRPr>
          </a:p>
        </p:txBody>
      </p:sp>
      <p:sp>
        <p:nvSpPr>
          <p:cNvPr id="437279" name="Text Box 31">
            <a:extLst>
              <a:ext uri="{FF2B5EF4-FFF2-40B4-BE49-F238E27FC236}">
                <a16:creationId xmlns:a16="http://schemas.microsoft.com/office/drawing/2014/main" id="{89A077B4-A54B-8401-2912-7131F559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844675"/>
            <a:ext cx="1328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>
                <a:solidFill>
                  <a:schemeClr val="accent2"/>
                </a:solidFill>
              </a:rPr>
              <a:t>salida de i</a:t>
            </a:r>
            <a:endParaRPr lang="es-PE" altLang="es-PE" sz="2000">
              <a:solidFill>
                <a:schemeClr val="accent2"/>
              </a:solidFill>
            </a:endParaRPr>
          </a:p>
        </p:txBody>
      </p:sp>
      <p:sp>
        <p:nvSpPr>
          <p:cNvPr id="437280" name="Text Box 32">
            <a:extLst>
              <a:ext uri="{FF2B5EF4-FFF2-40B4-BE49-F238E27FC236}">
                <a16:creationId xmlns:a16="http://schemas.microsoft.com/office/drawing/2014/main" id="{7DEA3FD6-6E2C-BFC1-6587-9DAA9C3C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636838"/>
            <a:ext cx="2271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>
                <a:solidFill>
                  <a:schemeClr val="accent2"/>
                </a:solidFill>
              </a:rPr>
              <a:t>error de la salida k</a:t>
            </a:r>
            <a:endParaRPr lang="es-PE" altLang="es-PE" sz="2000">
              <a:solidFill>
                <a:schemeClr val="accent2"/>
              </a:solidFill>
            </a:endParaRPr>
          </a:p>
        </p:txBody>
      </p:sp>
      <p:sp>
        <p:nvSpPr>
          <p:cNvPr id="437281" name="Text Box 33">
            <a:extLst>
              <a:ext uri="{FF2B5EF4-FFF2-40B4-BE49-F238E27FC236}">
                <a16:creationId xmlns:a16="http://schemas.microsoft.com/office/drawing/2014/main" id="{8EE31442-4AAE-D5BB-CBF0-F4D30B0A1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29000"/>
            <a:ext cx="1268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>
                <a:solidFill>
                  <a:schemeClr val="accent2"/>
                </a:solidFill>
              </a:rPr>
              <a:t>error total</a:t>
            </a:r>
            <a:endParaRPr lang="es-PE" altLang="es-PE" sz="2000">
              <a:solidFill>
                <a:schemeClr val="accent2"/>
              </a:solidFill>
            </a:endParaRPr>
          </a:p>
        </p:txBody>
      </p:sp>
      <p:sp>
        <p:nvSpPr>
          <p:cNvPr id="437282" name="Text Box 34">
            <a:extLst>
              <a:ext uri="{FF2B5EF4-FFF2-40B4-BE49-F238E27FC236}">
                <a16:creationId xmlns:a16="http://schemas.microsoft.com/office/drawing/2014/main" id="{9A7DC505-DB2A-530F-9A6B-ED7936C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581525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sz="2000">
                <a:solidFill>
                  <a:schemeClr val="accent2"/>
                </a:solidFill>
              </a:rPr>
              <a:t>regla de aprendizaje</a:t>
            </a:r>
            <a:endParaRPr lang="es-PE" altLang="es-PE" sz="2000">
              <a:solidFill>
                <a:schemeClr val="accent2"/>
              </a:solidFill>
            </a:endParaRPr>
          </a:p>
        </p:txBody>
      </p:sp>
      <p:sp>
        <p:nvSpPr>
          <p:cNvPr id="437283" name="Text Box 35">
            <a:extLst>
              <a:ext uri="{FF2B5EF4-FFF2-40B4-BE49-F238E27FC236}">
                <a16:creationId xmlns:a16="http://schemas.microsoft.com/office/drawing/2014/main" id="{0ECEDDD3-AB9F-7167-9828-289351C6E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373688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es-PE" sz="2000">
                <a:solidFill>
                  <a:srgbClr val="FF3300"/>
                </a:solidFill>
                <a:cs typeface="Arial" panose="020B0604020202020204" pitchFamily="34" charset="0"/>
              </a:rPr>
              <a:t>η</a:t>
            </a:r>
            <a:r>
              <a:rPr lang="es-ES" altLang="es-PE" sz="2000">
                <a:solidFill>
                  <a:srgbClr val="FF3300"/>
                </a:solidFill>
                <a:cs typeface="Arial" panose="020B0604020202020204" pitchFamily="34" charset="0"/>
              </a:rPr>
              <a:t>: velocidad de aprendizaje</a:t>
            </a:r>
            <a:endParaRPr lang="el-GR" altLang="es-PE" sz="2000">
              <a:solidFill>
                <a:srgbClr val="FF3300"/>
              </a:solidFill>
              <a:cs typeface="Arial" panose="020B0604020202020204" pitchFamily="34" charset="0"/>
            </a:endParaRPr>
          </a:p>
        </p:txBody>
      </p:sp>
      <p:pic>
        <p:nvPicPr>
          <p:cNvPr id="437285" name="Picture 37">
            <a:extLst>
              <a:ext uri="{FF2B5EF4-FFF2-40B4-BE49-F238E27FC236}">
                <a16:creationId xmlns:a16="http://schemas.microsoft.com/office/drawing/2014/main" id="{6247A9F2-3FF9-14BE-5833-C4D0BA468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52513"/>
            <a:ext cx="1951038" cy="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6" name="Picture 38">
            <a:extLst>
              <a:ext uri="{FF2B5EF4-FFF2-40B4-BE49-F238E27FC236}">
                <a16:creationId xmlns:a16="http://schemas.microsoft.com/office/drawing/2014/main" id="{2EA73B3D-5CA1-47C6-D272-6FAD32E8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92300"/>
            <a:ext cx="1576388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7" name="Picture 39">
            <a:extLst>
              <a:ext uri="{FF2B5EF4-FFF2-40B4-BE49-F238E27FC236}">
                <a16:creationId xmlns:a16="http://schemas.microsoft.com/office/drawing/2014/main" id="{3C5DE464-4999-D89A-E7EC-66DA4DB9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403725"/>
            <a:ext cx="4794250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8" name="Picture 40">
            <a:extLst>
              <a:ext uri="{FF2B5EF4-FFF2-40B4-BE49-F238E27FC236}">
                <a16:creationId xmlns:a16="http://schemas.microsoft.com/office/drawing/2014/main" id="{F5252FA4-EF8C-3D08-AE07-E141030D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492375"/>
            <a:ext cx="553085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9" name="Picture 41">
            <a:extLst>
              <a:ext uri="{FF2B5EF4-FFF2-40B4-BE49-F238E27FC236}">
                <a16:creationId xmlns:a16="http://schemas.microsoft.com/office/drawing/2014/main" id="{F3E149CC-8A56-3063-83CB-8CD39676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3355975"/>
            <a:ext cx="15525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90" name="Picture 42">
            <a:extLst>
              <a:ext uri="{FF2B5EF4-FFF2-40B4-BE49-F238E27FC236}">
                <a16:creationId xmlns:a16="http://schemas.microsoft.com/office/drawing/2014/main" id="{4265B421-876C-EFA6-CAED-66008E96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229225"/>
            <a:ext cx="2106612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7" name="Rectangle 5">
            <a:extLst>
              <a:ext uri="{FF2B5EF4-FFF2-40B4-BE49-F238E27FC236}">
                <a16:creationId xmlns:a16="http://schemas.microsoft.com/office/drawing/2014/main" id="{F7A5F417-67F9-24A0-2C14-EEF48AA4B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/>
              <a:t>Regla de Aprendizaje</a:t>
            </a:r>
          </a:p>
        </p:txBody>
      </p:sp>
      <p:sp>
        <p:nvSpPr>
          <p:cNvPr id="438288" name="Text Box 16">
            <a:extLst>
              <a:ext uri="{FF2B5EF4-FFF2-40B4-BE49-F238E27FC236}">
                <a16:creationId xmlns:a16="http://schemas.microsoft.com/office/drawing/2014/main" id="{324FA6BB-5B20-9282-DBE2-71BE8B776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381250"/>
            <a:ext cx="29781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s-ES" altLang="es-PE"/>
              <a:t>Si j es una unidad de salida</a:t>
            </a:r>
          </a:p>
          <a:p>
            <a:pPr>
              <a:spcBef>
                <a:spcPct val="30000"/>
              </a:spcBef>
            </a:pPr>
            <a:r>
              <a:rPr lang="es-ES" altLang="es-PE"/>
              <a:t>Si no</a:t>
            </a:r>
            <a:endParaRPr lang="es-PE" altLang="es-PE"/>
          </a:p>
        </p:txBody>
      </p:sp>
      <p:pic>
        <p:nvPicPr>
          <p:cNvPr id="438291" name="Picture 19">
            <a:extLst>
              <a:ext uri="{FF2B5EF4-FFF2-40B4-BE49-F238E27FC236}">
                <a16:creationId xmlns:a16="http://schemas.microsoft.com/office/drawing/2014/main" id="{D18D6241-8085-B718-0209-2DFFC1EF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1657350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292" name="Picture 20">
            <a:extLst>
              <a:ext uri="{FF2B5EF4-FFF2-40B4-BE49-F238E27FC236}">
                <a16:creationId xmlns:a16="http://schemas.microsoft.com/office/drawing/2014/main" id="{6A9A66D8-9A33-BAAF-F59F-24B987F3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19338"/>
            <a:ext cx="3240087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E28A3116-448C-F51A-784E-D12F8BD3D7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84438"/>
            <a:ext cx="7772400" cy="762000"/>
          </a:xfrm>
        </p:spPr>
        <p:txBody>
          <a:bodyPr anchor="ctr"/>
          <a:lstStyle/>
          <a:p>
            <a:r>
              <a:rPr lang="es-ES" altLang="es-PE" sz="4400" b="1">
                <a:solidFill>
                  <a:srgbClr val="FF3300"/>
                </a:solidFill>
              </a:rPr>
              <a:t>REDES RECURRENTES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4123</Words>
  <Application>Microsoft Office PowerPoint</Application>
  <PresentationFormat>Presentación en pantalla (4:3)</PresentationFormat>
  <Paragraphs>870</Paragraphs>
  <Slides>112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112</vt:i4>
      </vt:variant>
    </vt:vector>
  </HeadingPairs>
  <TitlesOfParts>
    <vt:vector size="127" baseType="lpstr">
      <vt:lpstr>Arial</vt:lpstr>
      <vt:lpstr>Arial</vt:lpstr>
      <vt:lpstr>Arial Narrow</vt:lpstr>
      <vt:lpstr>Calibri</vt:lpstr>
      <vt:lpstr>Calibri Light</vt:lpstr>
      <vt:lpstr>Courier New</vt:lpstr>
      <vt:lpstr>Tahoma</vt:lpstr>
      <vt:lpstr>Times New Roman</vt:lpstr>
      <vt:lpstr>Wingdings</vt:lpstr>
      <vt:lpstr>2_Office Theme</vt:lpstr>
      <vt:lpstr>3_Office Theme</vt:lpstr>
      <vt:lpstr>Ecuación</vt:lpstr>
      <vt:lpstr>Documento</vt:lpstr>
      <vt:lpstr>Clip</vt:lpstr>
      <vt:lpstr>Equation</vt:lpstr>
      <vt:lpstr>Presentación de PowerPoint</vt:lpstr>
      <vt:lpstr>Presentación de PowerPoint</vt:lpstr>
      <vt:lpstr>Importancia del Reconocimiento de patrones.  </vt:lpstr>
      <vt:lpstr>Presentación de PowerPoint</vt:lpstr>
      <vt:lpstr>Reconocimiento de Patrones</vt:lpstr>
      <vt:lpstr>Mapa del Curso</vt:lpstr>
      <vt:lpstr>Tabla de Contenido</vt:lpstr>
      <vt:lpstr>Mapa Conceptual de la Sesión</vt:lpstr>
      <vt:lpstr>INFORMACION Y CONOCIMIENTO</vt:lpstr>
      <vt:lpstr>Datos, Información y Conocimiento</vt:lpstr>
      <vt:lpstr>¿Qué es el conocimiento?</vt:lpstr>
      <vt:lpstr>Ejemplos de conocimiento</vt:lpstr>
      <vt:lpstr>Conocimiento</vt:lpstr>
      <vt:lpstr>Ejercicio 1</vt:lpstr>
      <vt:lpstr>Ejercicio 2</vt:lpstr>
      <vt:lpstr>Datos, Información y Conocimiento</vt:lpstr>
      <vt:lpstr>APRENDIZAJE y MEMORIA</vt:lpstr>
      <vt:lpstr>Aprendizaje Natural</vt:lpstr>
      <vt:lpstr>Aprendizaje Automático</vt:lpstr>
      <vt:lpstr>Ejercicio 3</vt:lpstr>
      <vt:lpstr>Aplicaciones Aprendizaje Automático</vt:lpstr>
      <vt:lpstr>Modelos de Aprendizaje</vt:lpstr>
      <vt:lpstr>Modelos de Aprendizaje</vt:lpstr>
      <vt:lpstr>Ejercicio 4</vt:lpstr>
      <vt:lpstr>RECONOCIMIENTO DE PATRONES</vt:lpstr>
      <vt:lpstr>Reconocimiento de Patrones</vt:lpstr>
      <vt:lpstr>Ejercicio 5</vt:lpstr>
      <vt:lpstr>Ejercicio 5</vt:lpstr>
      <vt:lpstr>Ejercicio 6</vt:lpstr>
      <vt:lpstr>Ejercicio 6</vt:lpstr>
      <vt:lpstr>Ejercicio 7</vt:lpstr>
      <vt:lpstr>Ejercicio 8</vt:lpstr>
      <vt:lpstr>Ejercicio 9</vt:lpstr>
      <vt:lpstr>Enfoques - Reconocimiento de Patrones</vt:lpstr>
      <vt:lpstr>Bibliografía</vt:lpstr>
      <vt:lpstr>PREGUNTAS</vt:lpstr>
      <vt:lpstr>Presentación de PowerPoint</vt:lpstr>
      <vt:lpstr>Introducción al Reconocimiento de patrones.  </vt:lpstr>
      <vt:lpstr>Presentación de PowerPoint</vt:lpstr>
      <vt:lpstr>Tabla de Contenido</vt:lpstr>
      <vt:lpstr>Objetivos</vt:lpstr>
      <vt:lpstr>NEURONAS NATURALES</vt:lpstr>
      <vt:lpstr>Cerebro Humano</vt:lpstr>
      <vt:lpstr>¿Cómo funciona ?</vt:lpstr>
      <vt:lpstr>Unidad de Procesamiento: La Neurona</vt:lpstr>
      <vt:lpstr>Neurona en Reposo</vt:lpstr>
      <vt:lpstr>Potencial de acción</vt:lpstr>
      <vt:lpstr>Propagación del potencial de acción</vt:lpstr>
      <vt:lpstr>Sinapis</vt:lpstr>
      <vt:lpstr>Conexiones del Sistema Nervioso.</vt:lpstr>
      <vt:lpstr>Características del Sistema Nervioso</vt:lpstr>
      <vt:lpstr>INTELIGENCIA ARTIFICIAL</vt:lpstr>
      <vt:lpstr>Inteligencia Artificial</vt:lpstr>
      <vt:lpstr>Técnicas de la IA</vt:lpstr>
      <vt:lpstr>Modelos Inspirados en la Naturaleza</vt:lpstr>
      <vt:lpstr>REDES NEURONALES</vt:lpstr>
      <vt:lpstr>Redes Neuronales.</vt:lpstr>
      <vt:lpstr>Red Neuronal</vt:lpstr>
      <vt:lpstr>Elemento Procesador</vt:lpstr>
      <vt:lpstr>Elemento Procesador</vt:lpstr>
      <vt:lpstr>Elemento Procesador</vt:lpstr>
      <vt:lpstr>Función de Transferencia</vt:lpstr>
      <vt:lpstr>Elemento Procesador</vt:lpstr>
      <vt:lpstr>Valores de entrada / salida</vt:lpstr>
      <vt:lpstr>Conexiones </vt:lpstr>
      <vt:lpstr>APLICACIONES</vt:lpstr>
      <vt:lpstr>Aplicaciones</vt:lpstr>
      <vt:lpstr>Clasificación</vt:lpstr>
      <vt:lpstr>Predicción</vt:lpstr>
      <vt:lpstr>Clustering</vt:lpstr>
      <vt:lpstr>Aproximación de curvas</vt:lpstr>
      <vt:lpstr>Optimización</vt:lpstr>
      <vt:lpstr>TIPOS DE REDES NEURONALES</vt:lpstr>
      <vt:lpstr>Topologia o Arquitectura de RN</vt:lpstr>
      <vt:lpstr>Topologia o Arquitectura de RN</vt:lpstr>
      <vt:lpstr>Tipos de Aprendizaje Artificial</vt:lpstr>
      <vt:lpstr>Aprendizaje Supervisado</vt:lpstr>
      <vt:lpstr>Aprendizaje No Supervisado</vt:lpstr>
      <vt:lpstr>Aprendizaje</vt:lpstr>
      <vt:lpstr>Tipos de Redes Neuronales</vt:lpstr>
      <vt:lpstr>REDES DE NIVEL SIMPLE</vt:lpstr>
      <vt:lpstr>Perceptrón</vt:lpstr>
      <vt:lpstr>Perceptrón</vt:lpstr>
      <vt:lpstr>Perceptrón</vt:lpstr>
      <vt:lpstr>Perceptrón</vt:lpstr>
      <vt:lpstr>Perceptrón</vt:lpstr>
      <vt:lpstr>Perceptrón</vt:lpstr>
      <vt:lpstr>Adaline</vt:lpstr>
      <vt:lpstr>Adaline</vt:lpstr>
      <vt:lpstr>Adaline</vt:lpstr>
      <vt:lpstr>REDES DE MÚLTIPLE NIVEL</vt:lpstr>
      <vt:lpstr>Perceptrón Multicapa</vt:lpstr>
      <vt:lpstr>Perceptrón Multicapa</vt:lpstr>
      <vt:lpstr>Retropropagación</vt:lpstr>
      <vt:lpstr>Retropropagación</vt:lpstr>
      <vt:lpstr>Función de transferencia</vt:lpstr>
      <vt:lpstr>Aprendizaje</vt:lpstr>
      <vt:lpstr>Regla de Aprendizaje</vt:lpstr>
      <vt:lpstr>REDES RECURRENTES</vt:lpstr>
      <vt:lpstr>Redes de Base Radial</vt:lpstr>
      <vt:lpstr>Redes de Hopfield</vt:lpstr>
      <vt:lpstr>Mapas Auto-Organizados</vt:lpstr>
      <vt:lpstr>MAPEADOR UNIVERSAL</vt:lpstr>
      <vt:lpstr>Mapeo Universal</vt:lpstr>
      <vt:lpstr>Mapeo Universal</vt:lpstr>
      <vt:lpstr>Mapeo Universal</vt:lpstr>
      <vt:lpstr>Mapeo Universal</vt:lpstr>
      <vt:lpstr>Mapeo Universal</vt:lpstr>
      <vt:lpstr>CONCLUSIONES</vt:lpstr>
      <vt:lpstr> </vt:lpstr>
      <vt:lpstr>Resumen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cechav</dc:creator>
  <cp:lastModifiedBy>Eduardo Quintanilla De La Cruz</cp:lastModifiedBy>
  <cp:revision>130</cp:revision>
  <cp:lastPrinted>1601-01-01T00:00:00Z</cp:lastPrinted>
  <dcterms:created xsi:type="dcterms:W3CDTF">1601-01-01T00:00:00Z</dcterms:created>
  <dcterms:modified xsi:type="dcterms:W3CDTF">2024-09-14T16:40:39Z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