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63" r:id="rId3"/>
    <p:sldId id="259" r:id="rId4"/>
    <p:sldId id="260" r:id="rId5"/>
    <p:sldId id="365" r:id="rId6"/>
    <p:sldId id="373" r:id="rId7"/>
    <p:sldId id="362" r:id="rId8"/>
    <p:sldId id="367" r:id="rId9"/>
    <p:sldId id="370" r:id="rId10"/>
    <p:sldId id="371" r:id="rId11"/>
    <p:sldId id="372" r:id="rId12"/>
    <p:sldId id="368" r:id="rId13"/>
    <p:sldId id="369" r:id="rId14"/>
    <p:sldId id="258" r:id="rId1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83" autoAdjust="0"/>
  </p:normalViewPr>
  <p:slideViewPr>
    <p:cSldViewPr snapToGrid="0">
      <p:cViewPr varScale="1">
        <p:scale>
          <a:sx n="124" d="100"/>
          <a:sy n="124" d="100"/>
        </p:scale>
        <p:origin x="28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E863-3C5F-48EC-92D5-713D219461B1}" type="datetimeFigureOut">
              <a:rPr lang="fi-FI" smtClean="0"/>
              <a:t>12.8.2024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8EAD-A97C-408E-836A-E263F472B5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98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up correct comment size according to this text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2729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intelligence/EW applications range should be ~100m</a:t>
            </a:r>
          </a:p>
          <a:p>
            <a:r>
              <a:rPr lang="en-GB" dirty="0"/>
              <a:t>Support for multiple controller drones, signal relays</a:t>
            </a:r>
          </a:p>
          <a:p>
            <a:r>
              <a:rPr lang="en-GB" dirty="0"/>
              <a:t>Beamforming to reduce emitting information to the environment. Also reduces the interference spatially </a:t>
            </a:r>
            <a:r>
              <a:rPr lang="en-GB" dirty="0">
                <a:sym typeface="Wingdings" panose="05000000000000000000" pitchFamily="2" charset="2"/>
              </a:rPr>
              <a:t> more channels</a:t>
            </a:r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342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Listed as one of six key technologies brought forward in 6G (extreme connectivity)</a:t>
            </a:r>
          </a:p>
          <a:p>
            <a:r>
              <a:rPr lang="en-GB" dirty="0"/>
              <a:t>Extreme communication</a:t>
            </a:r>
          </a:p>
          <a:p>
            <a:r>
              <a:rPr lang="en-GB" dirty="0"/>
              <a:t>Performance: latency 100 microseconds, nine nines reliability, throughput </a:t>
            </a:r>
            <a:r>
              <a:rPr lang="en-GB" dirty="0" err="1"/>
              <a:t>upto</a:t>
            </a:r>
            <a:r>
              <a:rPr lang="en-GB" dirty="0"/>
              <a:t> tens of Gbps</a:t>
            </a:r>
          </a:p>
          <a:p>
            <a:r>
              <a:rPr lang="en-GB" dirty="0"/>
              <a:t>Range </a:t>
            </a:r>
            <a:r>
              <a:rPr lang="en-GB" dirty="0" err="1"/>
              <a:t>upto</a:t>
            </a:r>
            <a:r>
              <a:rPr lang="en-GB" dirty="0"/>
              <a:t> 10m</a:t>
            </a:r>
          </a:p>
          <a:p>
            <a:endParaRPr lang="en-GB" dirty="0"/>
          </a:p>
          <a:p>
            <a:r>
              <a:rPr lang="en-GB" dirty="0"/>
              <a:t>Coined about 2021</a:t>
            </a:r>
          </a:p>
          <a:p>
            <a:r>
              <a:rPr lang="en-GB" dirty="0"/>
              <a:t>Source: </a:t>
            </a:r>
            <a:r>
              <a:rPr lang="en-US" dirty="0"/>
              <a:t>Extreme Communication in 6G: Vision and Challenges for ‘in-X’ Subnetworks</a:t>
            </a:r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93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in-X subnetwork aims to </a:t>
            </a:r>
            <a:r>
              <a:rPr lang="en-US" dirty="0" err="1"/>
              <a:t>achieveperformance</a:t>
            </a:r>
            <a:r>
              <a:rPr lang="en-US" dirty="0"/>
              <a:t> metrics not yet achievable by current </a:t>
            </a:r>
            <a:r>
              <a:rPr lang="en-US" dirty="0" err="1"/>
              <a:t>technologiessuch</a:t>
            </a:r>
            <a:r>
              <a:rPr lang="en-US" dirty="0"/>
              <a:t> as 5G, LTE, or Bluetooth.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reference 5G </a:t>
            </a:r>
            <a:r>
              <a:rPr lang="en-GB" dirty="0" err="1"/>
              <a:t>urllc</a:t>
            </a:r>
            <a:r>
              <a:rPr lang="en-GB" dirty="0"/>
              <a:t>: 1-10^5 reliability, latency 1ms,</a:t>
            </a:r>
            <a:r>
              <a:rPr lang="en-US" dirty="0"/>
              <a:t> Wireless Access in Ultra-Reliable Low-Latency Communication (URLLC),</a:t>
            </a:r>
            <a:endParaRPr lang="en-FI" dirty="0"/>
          </a:p>
          <a:p>
            <a:r>
              <a:rPr lang="en-US" dirty="0"/>
              <a:t>Sensors and actuators communicate with </a:t>
            </a:r>
            <a:r>
              <a:rPr lang="en-US" dirty="0" err="1"/>
              <a:t>eachother</a:t>
            </a:r>
            <a:r>
              <a:rPr lang="en-US" dirty="0"/>
              <a:t> through the AP, multiple ap can be installed</a:t>
            </a:r>
          </a:p>
          <a:p>
            <a:r>
              <a:rPr lang="en-US" dirty="0"/>
              <a:t>The networks are static, meaning that the connected devices are connected to a single AP. Though, the networks themselves can be mobile.</a:t>
            </a:r>
            <a:endParaRPr lang="en-GB" dirty="0"/>
          </a:p>
          <a:p>
            <a:r>
              <a:rPr lang="en-GB" dirty="0"/>
              <a:t>Hybrid interference management: centralized when in coverage, distributed while out of coverage.</a:t>
            </a:r>
          </a:p>
          <a:p>
            <a:r>
              <a:rPr lang="en-GB" dirty="0"/>
              <a:t>AI elements for interference management are considered</a:t>
            </a:r>
          </a:p>
          <a:p>
            <a:r>
              <a:rPr lang="en-GB" dirty="0"/>
              <a:t>IM: Jamming: pilot/data transmission and pseudorandom blanking of frequency resources detection, conservative link adaption, frequency hopping, transmit pattern scrambling mitigation, communication requirement relaxation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488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performance needs </a:t>
            </a:r>
            <a:r>
              <a:rPr lang="en-GB" dirty="0">
                <a:sym typeface="Wingdings" panose="05000000000000000000" pitchFamily="2" charset="2"/>
              </a:rPr>
              <a:t> different types of subnetworks (configurable)</a:t>
            </a:r>
            <a:endParaRPr lang="en-GB" dirty="0"/>
          </a:p>
          <a:p>
            <a:r>
              <a:rPr lang="en-GB" dirty="0"/>
              <a:t>Healthcare: robotic-aided surgery (telesurgery)</a:t>
            </a:r>
          </a:p>
          <a:p>
            <a:r>
              <a:rPr lang="en-GB" dirty="0"/>
              <a:t>Common theme: wireless solutions for life-critical applications</a:t>
            </a:r>
          </a:p>
          <a:p>
            <a:r>
              <a:rPr lang="en-GB" dirty="0"/>
              <a:t>Some use cases such as in-body are power consumption critical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396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Communication: communication links can be built between non-line-of-sight areas/groups, where a </a:t>
            </a:r>
            <a:r>
              <a:rPr lang="en-GB" dirty="0" err="1"/>
              <a:t>fiber</a:t>
            </a:r>
            <a:r>
              <a:rPr lang="en-GB" dirty="0"/>
              <a:t>/wired connection can not be built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911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Hybrid interference management: centralized when in coverage, distributed while out of coverage.</a:t>
            </a:r>
          </a:p>
          <a:p>
            <a:r>
              <a:rPr lang="en-GB" dirty="0"/>
              <a:t>AI elements for interference management are considered</a:t>
            </a:r>
          </a:p>
          <a:p>
            <a:r>
              <a:rPr lang="en-GB" dirty="0"/>
              <a:t>IM: Jamming: pilot/data transmission and pseudorandom blanking of frequency resources detection, conservative link adaption, frequency hopping, transmit pattern scrambling mitigation, communication requirement relaxation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43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Mast elements can be hard to establish in some environments</a:t>
            </a:r>
          </a:p>
          <a:p>
            <a:r>
              <a:rPr lang="en-GB" dirty="0"/>
              <a:t>Establishing/operating/guarding the mast needs a lot of personnel</a:t>
            </a:r>
          </a:p>
          <a:p>
            <a:r>
              <a:rPr lang="en-GB" dirty="0"/>
              <a:t>Human involvement: hard to cross minefields/barbed wire, other physical objects and features cliffs/lakes/roads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649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Individual UAVs stationed on trees/buildings/other </a:t>
            </a:r>
          </a:p>
          <a:p>
            <a:r>
              <a:rPr lang="en-GB" dirty="0"/>
              <a:t>If the subnetwork detects that it has been found (motion sensors/one UAV gets destroyed), the subnetwork can disengage/repair the connection autonomously</a:t>
            </a:r>
          </a:p>
          <a:p>
            <a:r>
              <a:rPr lang="en-GB" dirty="0"/>
              <a:t>In-swarm communications could be used to patch non-line-of-sight situations with masts, or help wired connections to traverse over contested areas/lakes/minefields 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68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much power does the UAV use for flight, communication, possible disengagement </a:t>
            </a:r>
          </a:p>
          <a:p>
            <a:r>
              <a:rPr lang="en-GB" dirty="0"/>
              <a:t>The UAVs constantly have to be charged </a:t>
            </a:r>
            <a:r>
              <a:rPr lang="en-GB" dirty="0">
                <a:sym typeface="Wingdings" panose="05000000000000000000" pitchFamily="2" charset="2"/>
              </a:rPr>
              <a:t> flying in-and-out of the line  breaks in service</a:t>
            </a:r>
            <a:endParaRPr lang="en-GB" dirty="0"/>
          </a:p>
          <a:p>
            <a:r>
              <a:rPr lang="en-GB" dirty="0"/>
              <a:t>Larger distance </a:t>
            </a:r>
            <a:r>
              <a:rPr lang="en-GB" dirty="0">
                <a:sym typeface="Wingdings" panose="05000000000000000000" pitchFamily="2" charset="2"/>
              </a:rPr>
              <a:t> more energy used for flight </a:t>
            </a:r>
            <a:endParaRPr lang="en-GB" dirty="0"/>
          </a:p>
          <a:p>
            <a:r>
              <a:rPr lang="en-GB" dirty="0"/>
              <a:t>As the number of hops grow, the latency and reliability worsens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8EAD-A97C-408E-836A-E263F472B59C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21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312" y="586800"/>
            <a:ext cx="6858000" cy="165576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12" y="3062211"/>
            <a:ext cx="6858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799"/>
            <a:ext cx="1844842" cy="31850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Kuva 1">
            <a:extLst>
              <a:ext uri="{FF2B5EF4-FFF2-40B4-BE49-F238E27FC236}">
                <a16:creationId xmlns:a16="http://schemas.microsoft.com/office/drawing/2014/main" id="{34047D7F-54FE-7121-BE47-9F9FE32C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" y="5183989"/>
            <a:ext cx="1844842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188640"/>
            <a:ext cx="7988400" cy="77916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980727"/>
            <a:ext cx="7988400" cy="5030773"/>
          </a:xfrm>
        </p:spPr>
        <p:txBody>
          <a:bodyPr/>
          <a:lstStyle>
            <a:lvl1pPr>
              <a:buClr>
                <a:schemeClr val="accent6"/>
              </a:buClr>
              <a:buFont typeface="Wingdings" pitchFamily="2" charset="2"/>
              <a:buChar char="q"/>
              <a:defRPr/>
            </a:lvl1pPr>
            <a:lvl2pPr>
              <a:buClr>
                <a:schemeClr val="bg2"/>
              </a:buClr>
              <a:buSzPct val="125000"/>
              <a:buFont typeface="Arial" pitchFamily="34" charset="0"/>
              <a:buChar char="■"/>
              <a:defRPr/>
            </a:lvl2pPr>
            <a:lvl3pPr>
              <a:buClr>
                <a:schemeClr val="accent6"/>
              </a:buClr>
              <a:buFont typeface="Wingdings" pitchFamily="2" charset="2"/>
              <a:buChar char="q"/>
              <a:defRPr/>
            </a:lvl3pPr>
            <a:lvl4pPr>
              <a:buClr>
                <a:schemeClr val="bg2"/>
              </a:buClr>
              <a:buSzPct val="125000"/>
              <a:buFont typeface="Arial" pitchFamily="34" charset="0"/>
              <a:buChar char="■"/>
              <a:defRPr/>
            </a:lvl4pPr>
            <a:lvl5pPr>
              <a:buClr>
                <a:schemeClr val="accent6"/>
              </a:buClr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C1E2A-E21C-E408-5C80-217D3C9344EB}"/>
              </a:ext>
            </a:extLst>
          </p:cNvPr>
          <p:cNvSpPr/>
          <p:nvPr userDrawn="1"/>
        </p:nvSpPr>
        <p:spPr>
          <a:xfrm>
            <a:off x="572400" y="6083929"/>
            <a:ext cx="7988400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99EA9-0D52-3D50-2EC9-565F85ED04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2" y="6027051"/>
            <a:ext cx="1935870" cy="8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777" y="2216423"/>
            <a:ext cx="6858000" cy="1655762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Divider-headline</a:t>
            </a:r>
          </a:p>
        </p:txBody>
      </p:sp>
      <p:pic>
        <p:nvPicPr>
          <p:cNvPr id="7" name="Kuva 1">
            <a:extLst>
              <a:ext uri="{FF2B5EF4-FFF2-40B4-BE49-F238E27FC236}">
                <a16:creationId xmlns:a16="http://schemas.microsoft.com/office/drawing/2014/main" id="{34047D7F-54FE-7121-BE47-9F9FE32C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989"/>
            <a:ext cx="1844842" cy="1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1">
            <a:extLst>
              <a:ext uri="{FF2B5EF4-FFF2-40B4-BE49-F238E27FC236}">
                <a16:creationId xmlns:a16="http://schemas.microsoft.com/office/drawing/2014/main" id="{34047D7F-54FE-7121-BE47-9F9FE32C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989"/>
            <a:ext cx="1844842" cy="1675605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BA3C9CC-E011-827C-57EF-C2822775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6380569"/>
            <a:ext cx="1544400" cy="126000"/>
          </a:xfrm>
        </p:spPr>
        <p:txBody>
          <a:bodyPr/>
          <a:lstStyle/>
          <a:p>
            <a:fld id="{242A138B-04CD-4F7A-979C-9BB19D4AFD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B829B2-A2AC-067B-338B-F9E0A96D1C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413" y="410472"/>
            <a:ext cx="3163620" cy="48858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000"/>
              </a:lnSpc>
              <a:buNone/>
              <a:defRPr sz="24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Mauris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vitae </a:t>
            </a:r>
            <a:r>
              <a:rPr lang="en-US" err="1"/>
              <a:t>arcu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arcu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vitae, consectetuer et </a:t>
            </a:r>
            <a:r>
              <a:rPr lang="en-US" err="1"/>
              <a:t>venenatis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E91672B-5BEF-CB70-8AE1-84F8C5419B5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1" y="40488"/>
            <a:ext cx="4572000" cy="6817511"/>
          </a:xfrm>
          <a:prstGeom prst="rect">
            <a:avLst/>
          </a:prstGeom>
        </p:spPr>
        <p:txBody>
          <a:bodyPr/>
          <a:lstStyle>
            <a:lvl1pPr marL="0" marR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baseline="0">
                <a:solidFill>
                  <a:schemeClr val="bg1">
                    <a:alpha val="62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image.</a:t>
            </a:r>
            <a:br>
              <a:rPr lang="en-US" dirty="0"/>
            </a:br>
            <a:br>
              <a:rPr lang="en-US" dirty="0"/>
            </a:br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frame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: </a:t>
            </a:r>
            <a:br>
              <a:rPr lang="fi-FI" dirty="0"/>
            </a:br>
            <a:r>
              <a:rPr lang="fi-FI" dirty="0" err="1"/>
              <a:t>crop</a:t>
            </a:r>
            <a:r>
              <a:rPr lang="fi-FI" dirty="0"/>
              <a:t>&gt;</a:t>
            </a:r>
            <a:r>
              <a:rPr lang="fi-FI" dirty="0" err="1"/>
              <a:t>fit</a:t>
            </a:r>
            <a:r>
              <a:rPr lang="fi-FI" dirty="0"/>
              <a:t> / rajaa&gt;sovita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260648"/>
            <a:ext cx="7988400" cy="7071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980728"/>
            <a:ext cx="7988400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312" y="6380569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2A138B-04CD-4F7A-979C-9BB19D4AF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71" r:id="rId3"/>
    <p:sldLayoutId id="2147483670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Clr>
          <a:schemeClr val="accent6"/>
        </a:buClr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Clr>
          <a:schemeClr val="accent6"/>
        </a:buClr>
        <a:buSzPct val="80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Clr>
          <a:srgbClr val="7030A0"/>
        </a:buClr>
        <a:buSzPct val="80000"/>
        <a:buFont typeface="Wingdings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ab.com/products/sirius-compa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ti.fi/sv/-/1950813/viesti-on-taistelun-selkaranka-ilman-eivat-tulikomennot-paasisi-peril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358" y="1064028"/>
            <a:ext cx="7806877" cy="8709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In-swarm: utilization of 6G in-X subnetworks for controlling a swarm of drones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12" y="3429000"/>
            <a:ext cx="7806876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Santeri Kokkonen, Ugrasen Singh, </a:t>
            </a:r>
            <a:r>
              <a:rPr lang="en-US" dirty="0">
                <a:effectLst/>
                <a:latin typeface="Arial" panose="020B0604020202020204" pitchFamily="34" charset="0"/>
              </a:rPr>
              <a:t>and </a:t>
            </a:r>
            <a:r>
              <a:rPr lang="en-US" sz="2800" dirty="0"/>
              <a:t>Olav Tirkkonen</a:t>
            </a:r>
          </a:p>
          <a:p>
            <a:r>
              <a:rPr lang="en-US" sz="2800" dirty="0"/>
              <a:t>Department of Information and Communications Engineering</a:t>
            </a:r>
          </a:p>
          <a:p>
            <a:r>
              <a:rPr lang="en-US" sz="2800" dirty="0"/>
              <a:t>School of Electrical Engineering</a:t>
            </a:r>
          </a:p>
          <a:p>
            <a:r>
              <a:rPr lang="en-US" sz="2800" dirty="0"/>
              <a:t>Aalto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F639-02DA-888C-5AF4-AC7BBCF0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In-swarm communication link: using the swarm of UAVs to construct a communication channel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579C-87ED-23BA-B1FD-81E6DA9E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1811471"/>
            <a:ext cx="7988400" cy="5030773"/>
          </a:xfrm>
        </p:spPr>
        <p:txBody>
          <a:bodyPr/>
          <a:lstStyle/>
          <a:p>
            <a:r>
              <a:rPr lang="en-GB" dirty="0"/>
              <a:t>Support of many topologies: line, tree etc.</a:t>
            </a:r>
          </a:p>
          <a:p>
            <a:r>
              <a:rPr lang="en-GB" dirty="0"/>
              <a:t>Fast and autonomous establishment</a:t>
            </a:r>
          </a:p>
          <a:p>
            <a:r>
              <a:rPr lang="en-GB" dirty="0"/>
              <a:t>Low profile with self-camouflage</a:t>
            </a:r>
          </a:p>
          <a:p>
            <a:r>
              <a:rPr lang="en-GB" dirty="0"/>
              <a:t>Non-line-of-sight connections</a:t>
            </a:r>
          </a:p>
          <a:p>
            <a:r>
              <a:rPr lang="en-GB" dirty="0"/>
              <a:t>Responsive if found</a:t>
            </a:r>
          </a:p>
          <a:p>
            <a:r>
              <a:rPr lang="en-GB" dirty="0"/>
              <a:t>Could be used in conjunction with masts or wired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C8F7-A2BA-EE4C-48A2-E3EE0026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DDFD-2506-18EF-3607-6E0CA79D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of in-swarm communication links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75D9-D673-3175-D38C-D875C3DF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 time</a:t>
            </a:r>
          </a:p>
          <a:p>
            <a:r>
              <a:rPr lang="en-GB" dirty="0"/>
              <a:t>Maintenance of the UAVs</a:t>
            </a:r>
          </a:p>
          <a:p>
            <a:r>
              <a:rPr lang="en-GB" dirty="0"/>
              <a:t>Range</a:t>
            </a:r>
          </a:p>
          <a:p>
            <a:r>
              <a:rPr lang="en-GB" dirty="0"/>
              <a:t>Latency</a:t>
            </a:r>
          </a:p>
          <a:p>
            <a:r>
              <a:rPr lang="en-GB" dirty="0"/>
              <a:t>Reliability </a:t>
            </a:r>
          </a:p>
          <a:p>
            <a:r>
              <a:rPr lang="en-GB" dirty="0"/>
              <a:t>Navigation of UAVs in GPS compromised situations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B19F-2206-2FCC-76C9-B2F31279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93E8-6274-6D99-4E1B-BF69A002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Modification of in-X subnetworks for in-swarm applications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DC93-DDA0-7E76-C1EF-E23ADBD9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1158798"/>
            <a:ext cx="7988400" cy="5030773"/>
          </a:xfrm>
        </p:spPr>
        <p:txBody>
          <a:bodyPr/>
          <a:lstStyle/>
          <a:p>
            <a:r>
              <a:rPr lang="en-GB" dirty="0"/>
              <a:t>&gt; 10 m range</a:t>
            </a:r>
          </a:p>
          <a:p>
            <a:pPr lvl="1"/>
            <a:r>
              <a:rPr lang="en-GB" dirty="0"/>
              <a:t>For communication links range should be at least 100-200m</a:t>
            </a:r>
          </a:p>
          <a:p>
            <a:r>
              <a:rPr lang="en-GB" dirty="0"/>
              <a:t>Topological flexibility</a:t>
            </a:r>
          </a:p>
          <a:p>
            <a:pPr lvl="1"/>
            <a:r>
              <a:rPr lang="en-GB" dirty="0"/>
              <a:t>Multiple controllers </a:t>
            </a:r>
            <a:r>
              <a:rPr lang="en-GB" dirty="0">
                <a:sym typeface="Wingdings" panose="05000000000000000000" pitchFamily="2" charset="2"/>
              </a:rPr>
              <a:t> no single point of failure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Line topology for communication links</a:t>
            </a:r>
            <a:endParaRPr lang="en-GB" dirty="0"/>
          </a:p>
          <a:p>
            <a:r>
              <a:rPr lang="en-GB" dirty="0"/>
              <a:t>Directed transmission in UAV-to-UAV communication </a:t>
            </a:r>
          </a:p>
          <a:p>
            <a:pPr lvl="1"/>
            <a:r>
              <a:rPr lang="en-GB" dirty="0"/>
              <a:t>Reduced signal emission </a:t>
            </a:r>
            <a:r>
              <a:rPr lang="en-GB" dirty="0">
                <a:sym typeface="Wingdings" panose="05000000000000000000" pitchFamily="2" charset="2"/>
              </a:rPr>
              <a:t> more covert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Reduced intra-cell interference  more communication channels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Harder to jam</a:t>
            </a:r>
            <a:endParaRPr lang="en-GB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0DCC7-39B6-1FFA-A979-4270562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4715-78F7-70E7-B72D-41FA3E54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research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47F9-C6F4-A00D-FCC3-A0E53DCF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consumption of the UAV:</a:t>
            </a:r>
          </a:p>
          <a:p>
            <a:pPr lvl="1"/>
            <a:r>
              <a:rPr lang="en-GB" dirty="0"/>
              <a:t>Flight</a:t>
            </a:r>
          </a:p>
          <a:p>
            <a:pPr lvl="1"/>
            <a:r>
              <a:rPr lang="en-GB" dirty="0"/>
              <a:t>Operation equipment (cameras, object mapping/tracking)</a:t>
            </a:r>
          </a:p>
          <a:p>
            <a:pPr lvl="1"/>
            <a:r>
              <a:rPr lang="en-GB" dirty="0"/>
              <a:t>Communication equipment </a:t>
            </a:r>
          </a:p>
          <a:p>
            <a:r>
              <a:rPr lang="en-GB" dirty="0"/>
              <a:t>Non-GPS localization</a:t>
            </a:r>
          </a:p>
          <a:p>
            <a:pPr lvl="1"/>
            <a:r>
              <a:rPr lang="en-GB" dirty="0"/>
              <a:t>Relative localization techniques based on signal fingerprints</a:t>
            </a:r>
          </a:p>
          <a:p>
            <a:pPr lvl="1"/>
            <a:r>
              <a:rPr lang="en-GB" dirty="0"/>
              <a:t>Swarm navigation with computer vision</a:t>
            </a:r>
          </a:p>
          <a:p>
            <a:r>
              <a:rPr lang="en-GB" dirty="0"/>
              <a:t>Reaction and recovery of losing controller drone</a:t>
            </a:r>
          </a:p>
          <a:p>
            <a:r>
              <a:rPr lang="en-GB" dirty="0"/>
              <a:t>Benefits over existing technologies 5G </a:t>
            </a:r>
            <a:r>
              <a:rPr lang="en-GB" dirty="0" err="1"/>
              <a:t>Sidelink</a:t>
            </a:r>
            <a:r>
              <a:rPr lang="en-GB" dirty="0"/>
              <a:t>, Wi-Fi,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B434-93A6-0DD1-FAE9-F5CED91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D4C74-7315-0B93-2F2E-BCF52843E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413" y="1428750"/>
            <a:ext cx="3163620" cy="3446585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algn="ctr"/>
            <a:r>
              <a:rPr lang="en-US" sz="3600" dirty="0"/>
              <a:t>Thank you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Questions, comments?</a:t>
            </a:r>
            <a:endParaRPr lang="fi-FI" sz="2800" dirty="0"/>
          </a:p>
        </p:txBody>
      </p:sp>
      <p:pic>
        <p:nvPicPr>
          <p:cNvPr id="6" name="Picture Placeholder 5" descr="A purple flag with white text">
            <a:extLst>
              <a:ext uri="{FF2B5EF4-FFF2-40B4-BE49-F238E27FC236}">
                <a16:creationId xmlns:a16="http://schemas.microsoft.com/office/drawing/2014/main" id="{968884F1-5C77-BD1E-4B20-55DA6437434B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7113" r="7113"/>
          <a:stretch/>
        </p:blipFill>
        <p:spPr>
          <a:xfrm>
            <a:off x="4572000" y="41275"/>
            <a:ext cx="4572000" cy="6816725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F9D2-8274-B276-971E-B29CBC7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02B1-3CA7-12D5-5ED9-5142054F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07FE-99BA-FD63-3728-BA33616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838428"/>
            <a:ext cx="7988400" cy="5030773"/>
          </a:xfrm>
        </p:spPr>
        <p:txBody>
          <a:bodyPr/>
          <a:lstStyle/>
          <a:p>
            <a:r>
              <a:rPr lang="en-GB" dirty="0"/>
              <a:t>Research tactical communication applications of in-X subnetworks</a:t>
            </a:r>
          </a:p>
          <a:p>
            <a:r>
              <a:rPr lang="en-GB" dirty="0"/>
              <a:t>The research was completed during the summer of 2024</a:t>
            </a:r>
          </a:p>
          <a:p>
            <a:r>
              <a:rPr lang="en-GB" dirty="0"/>
              <a:t>Literature review of publicly available research on in-X subnetworks and tactical communication</a:t>
            </a:r>
          </a:p>
          <a:p>
            <a:r>
              <a:rPr lang="en-GB" dirty="0"/>
              <a:t>The scope of tactical communication was broadened beyond the typical command communications</a:t>
            </a:r>
          </a:p>
          <a:p>
            <a:r>
              <a:rPr lang="en-GB" dirty="0"/>
              <a:t>One significant use case identified: in-swarm (swarm of UAVs)</a:t>
            </a:r>
          </a:p>
          <a:p>
            <a:pPr lvl="1"/>
            <a:r>
              <a:rPr lang="en-GB" dirty="0"/>
              <a:t>Similarities with tactical bubbles presented in [1].</a:t>
            </a:r>
          </a:p>
          <a:p>
            <a:pPr lvl="1"/>
            <a:r>
              <a:rPr lang="en-GB" dirty="0"/>
              <a:t>Further modifications/development of in-X subnetworks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C0A6-61C4-F930-5D6F-4C31576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6B637-67DB-423B-B797-0DAF529029F4}"/>
              </a:ext>
            </a:extLst>
          </p:cNvPr>
          <p:cNvSpPr txBox="1"/>
          <p:nvPr/>
        </p:nvSpPr>
        <p:spPr>
          <a:xfrm>
            <a:off x="572400" y="5365169"/>
            <a:ext cx="81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[1]. M. </a:t>
            </a:r>
            <a:r>
              <a:rPr lang="en-US" sz="1200" dirty="0" err="1"/>
              <a:t>Heikkilä</a:t>
            </a:r>
            <a:r>
              <a:rPr lang="en-US" sz="1200" dirty="0"/>
              <a:t>, P. </a:t>
            </a:r>
            <a:r>
              <a:rPr lang="en-US" sz="1200" dirty="0" err="1"/>
              <a:t>Koskela</a:t>
            </a:r>
            <a:r>
              <a:rPr lang="en-US" sz="1200" dirty="0"/>
              <a:t>, J. </a:t>
            </a:r>
            <a:r>
              <a:rPr lang="en-US" sz="1200" dirty="0" err="1"/>
              <a:t>Suomalainen</a:t>
            </a:r>
            <a:r>
              <a:rPr lang="en-US" sz="1200" dirty="0"/>
              <a:t>, K. </a:t>
            </a:r>
            <a:r>
              <a:rPr lang="en-US" sz="1200" dirty="0" err="1"/>
              <a:t>Lähetkangas</a:t>
            </a:r>
            <a:r>
              <a:rPr lang="en-US" sz="1200" dirty="0"/>
              <a:t>, T. </a:t>
            </a:r>
            <a:r>
              <a:rPr lang="en-US" sz="1200" dirty="0" err="1"/>
              <a:t>Kippola</a:t>
            </a:r>
            <a:r>
              <a:rPr lang="en-US" sz="1200" dirty="0"/>
              <a:t>, P. </a:t>
            </a:r>
            <a:r>
              <a:rPr lang="en-US" sz="1200" dirty="0" err="1"/>
              <a:t>Eteläaho</a:t>
            </a:r>
            <a:r>
              <a:rPr lang="en-US" sz="1200" dirty="0"/>
              <a:t>, J. </a:t>
            </a:r>
            <a:r>
              <a:rPr lang="en-US" sz="1200" dirty="0" err="1"/>
              <a:t>Erkkilä</a:t>
            </a:r>
            <a:r>
              <a:rPr lang="en-US" sz="1200" dirty="0"/>
              <a:t>, and A. </a:t>
            </a:r>
            <a:r>
              <a:rPr lang="en-US" sz="1200" dirty="0" err="1"/>
              <a:t>Pouttu</a:t>
            </a:r>
            <a:r>
              <a:rPr lang="en-US" sz="1200" dirty="0"/>
              <a:t>, “Field trial with tactical bubbles for mission critical communications,” Transactions on Emerging Telecommunications Technologies, vol. 33, no. 1, p. e4385, 2022.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341300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4E23-6821-F9CD-36C8-A20486E6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6G In-X Subnetworks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BAABD9-E5D5-F906-5D79-EF07BDCC1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698269"/>
            <a:ext cx="3333402" cy="25935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3048-E61D-622F-2144-B7B24C3B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E3CB27A3-645C-D5DC-F489-866BDEBCE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3291840"/>
            <a:ext cx="3100647" cy="2576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C7A7A-78EA-423A-B0A6-5F061DA4AB75}"/>
              </a:ext>
            </a:extLst>
          </p:cNvPr>
          <p:cNvSpPr txBox="1"/>
          <p:nvPr/>
        </p:nvSpPr>
        <p:spPr>
          <a:xfrm>
            <a:off x="407325" y="1845290"/>
            <a:ext cx="47631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GB" dirty="0"/>
              <a:t>Short-range low power wireless subnetworks, where X = vehicle/body etc.</a:t>
            </a:r>
            <a:endParaRPr lang="en-US" dirty="0"/>
          </a:p>
          <a:p>
            <a:pPr marL="342900" indent="-342900">
              <a:spcBef>
                <a:spcPts val="600"/>
              </a:spcBef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GB" dirty="0"/>
              <a:t>Projected key technology in 6G</a:t>
            </a:r>
            <a:endParaRPr lang="en-US" dirty="0"/>
          </a:p>
          <a:p>
            <a:pPr marL="342900" indent="-342900">
              <a:spcBef>
                <a:spcPts val="600"/>
              </a:spcBef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GB" dirty="0"/>
              <a:t>Provide wired-level performance in short range subnetworks</a:t>
            </a:r>
          </a:p>
          <a:p>
            <a:pPr marL="342900" indent="-342900">
              <a:spcBef>
                <a:spcPts val="600"/>
              </a:spcBef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US" dirty="0"/>
              <a:t>Wireless deployment of In-X subnetworks avoid drawbacks of setting up wiring:</a:t>
            </a:r>
          </a:p>
          <a:p>
            <a:pPr marL="800100" lvl="1" indent="-342900">
              <a:spcBef>
                <a:spcPts val="600"/>
              </a:spcBef>
              <a:buClr>
                <a:schemeClr val="accent6"/>
              </a:buClr>
              <a:buSzPct val="80000"/>
              <a:buFont typeface="Wingdings" pitchFamily="2" charset="2"/>
              <a:buChar char="q"/>
            </a:pPr>
            <a:r>
              <a:rPr lang="en-US" dirty="0"/>
              <a:t>high cost, limited deployment flexibility, weight, maintenance  </a:t>
            </a:r>
          </a:p>
        </p:txBody>
      </p:sp>
    </p:spTree>
    <p:extLst>
      <p:ext uri="{BB962C8B-B14F-4D97-AF65-F5344CB8AC3E}">
        <p14:creationId xmlns:p14="http://schemas.microsoft.com/office/powerpoint/2010/main" val="375580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1C48-5061-D977-0560-C8583365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Characteristics of In-X Subnetworks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ACB-3AAB-8029-A1DB-C3F8D1BE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1" y="967800"/>
            <a:ext cx="4323796" cy="4471235"/>
          </a:xfrm>
        </p:spPr>
        <p:txBody>
          <a:bodyPr>
            <a:normAutofit/>
          </a:bodyPr>
          <a:lstStyle/>
          <a:p>
            <a:r>
              <a:rPr lang="en-US" sz="1800" dirty="0"/>
              <a:t>Support extreme communication requirements:</a:t>
            </a:r>
          </a:p>
          <a:p>
            <a:pPr lvl="1"/>
            <a:r>
              <a:rPr lang="en-US" sz="1400" dirty="0"/>
              <a:t> </a:t>
            </a:r>
            <a:r>
              <a:rPr lang="en-US" sz="1800" dirty="0"/>
              <a:t>data rate, reliability and/or latency</a:t>
            </a:r>
          </a:p>
          <a:p>
            <a:r>
              <a:rPr lang="en-US" sz="1800" dirty="0"/>
              <a:t>Low transmit power in both uplink and downlink transmission</a:t>
            </a:r>
          </a:p>
          <a:p>
            <a:r>
              <a:rPr lang="en-US" sz="1800" dirty="0"/>
              <a:t>Star and Tree topology</a:t>
            </a:r>
          </a:p>
          <a:p>
            <a:r>
              <a:rPr lang="en-US" sz="1800" dirty="0"/>
              <a:t>Lack of mobility across subnetwork</a:t>
            </a:r>
          </a:p>
          <a:p>
            <a:r>
              <a:rPr lang="en-US" sz="1800" dirty="0"/>
              <a:t>Low delay spread </a:t>
            </a:r>
          </a:p>
          <a:p>
            <a:r>
              <a:rPr lang="en-US" sz="1800" dirty="0"/>
              <a:t>Handle the data flow with different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77D-5727-BEA0-4B6E-1FBCBF23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33BD8-90C0-8E97-A972-319FD0BC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889463"/>
            <a:ext cx="3870574" cy="3632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26E1E-126C-ACB5-0A90-B794EE7384D8}"/>
              </a:ext>
            </a:extLst>
          </p:cNvPr>
          <p:cNvSpPr txBox="1"/>
          <p:nvPr/>
        </p:nvSpPr>
        <p:spPr>
          <a:xfrm>
            <a:off x="4771999" y="4663779"/>
            <a:ext cx="423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 Data traffic flow in and out in X-subnetwork [2]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56ABF-E6E3-D011-A040-2289B1138C09}"/>
              </a:ext>
            </a:extLst>
          </p:cNvPr>
          <p:cNvSpPr txBox="1"/>
          <p:nvPr/>
        </p:nvSpPr>
        <p:spPr>
          <a:xfrm>
            <a:off x="676359" y="5439035"/>
            <a:ext cx="7854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[2] Berardinelli et al. “Extreme communication in 6G: Vision and challenges for in X-Subnetwork’’ </a:t>
            </a:r>
          </a:p>
          <a:p>
            <a:r>
              <a:rPr lang="en-US" sz="1400" dirty="0"/>
              <a:t>        IEEE Open J. Comm. Society, 2021</a:t>
            </a:r>
          </a:p>
        </p:txBody>
      </p:sp>
    </p:spTree>
    <p:extLst>
      <p:ext uri="{BB962C8B-B14F-4D97-AF65-F5344CB8AC3E}">
        <p14:creationId xmlns:p14="http://schemas.microsoft.com/office/powerpoint/2010/main" val="297258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CEC-1552-D109-A8E9-ACA65FF3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Proposed use cases of 6G in-X subnetworks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D733-0AFF-1240-0FB8-6C57839B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1" y="1222600"/>
            <a:ext cx="4489246" cy="5030773"/>
          </a:xfrm>
        </p:spPr>
        <p:txBody>
          <a:bodyPr>
            <a:normAutofit/>
          </a:bodyPr>
          <a:lstStyle/>
          <a:p>
            <a:r>
              <a:rPr lang="en-GB" dirty="0"/>
              <a:t>In-robot, in production module</a:t>
            </a:r>
          </a:p>
          <a:p>
            <a:pPr lvl="1"/>
            <a:r>
              <a:rPr lang="en-GB" dirty="0"/>
              <a:t>Different controls: motion, torque, force, position</a:t>
            </a:r>
          </a:p>
          <a:p>
            <a:r>
              <a:rPr lang="en-GB" dirty="0"/>
              <a:t>In-vehicle</a:t>
            </a:r>
          </a:p>
          <a:p>
            <a:pPr lvl="1"/>
            <a:r>
              <a:rPr lang="en-GB" dirty="0"/>
              <a:t>Controls: Engine, steering, brakes</a:t>
            </a:r>
          </a:p>
          <a:p>
            <a:r>
              <a:rPr lang="en-GB" dirty="0"/>
              <a:t>In-body</a:t>
            </a:r>
          </a:p>
          <a:p>
            <a:pPr lvl="1"/>
            <a:r>
              <a:rPr lang="en-GB" dirty="0"/>
              <a:t>Heartbeat control, monitoring, insulin pumping</a:t>
            </a:r>
          </a:p>
          <a:p>
            <a:r>
              <a:rPr lang="en-GB" dirty="0"/>
              <a:t>In-house	</a:t>
            </a:r>
          </a:p>
          <a:p>
            <a:pPr lvl="1"/>
            <a:r>
              <a:rPr lang="en-GB" dirty="0"/>
              <a:t>Entertainment, training, healthcare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5E2-2303-D56D-EBA7-E986A706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016AF-F85E-B4DC-5BD3-21705ABF98C3}"/>
              </a:ext>
            </a:extLst>
          </p:cNvPr>
          <p:cNvGrpSpPr/>
          <p:nvPr/>
        </p:nvGrpSpPr>
        <p:grpSpPr>
          <a:xfrm>
            <a:off x="4735378" y="2119981"/>
            <a:ext cx="5005106" cy="3105544"/>
            <a:chOff x="4735378" y="2119981"/>
            <a:chExt cx="5005106" cy="31055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EF560-00B3-EB2F-D8AD-F8BD2CDEC08B}"/>
                </a:ext>
              </a:extLst>
            </p:cNvPr>
            <p:cNvGrpSpPr/>
            <p:nvPr/>
          </p:nvGrpSpPr>
          <p:grpSpPr>
            <a:xfrm>
              <a:off x="4735378" y="2119981"/>
              <a:ext cx="4334058" cy="2797767"/>
              <a:chOff x="5718450" y="1855087"/>
              <a:chExt cx="6473550" cy="402254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4B00F45-3932-C7D8-2F8C-4B0FF7EED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8450" y="1855087"/>
                <a:ext cx="6473550" cy="402254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D6780D-1C01-0DC2-CBEF-54AB5075A482}"/>
                  </a:ext>
                </a:extLst>
              </p:cNvPr>
              <p:cNvSpPr/>
              <p:nvPr/>
            </p:nvSpPr>
            <p:spPr>
              <a:xfrm>
                <a:off x="5791200" y="1855087"/>
                <a:ext cx="574158" cy="2856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921A51-51CB-8CEF-E5CF-1F8F6E01C8CC}"/>
                </a:ext>
              </a:extLst>
            </p:cNvPr>
            <p:cNvSpPr txBox="1"/>
            <p:nvPr/>
          </p:nvSpPr>
          <p:spPr>
            <a:xfrm>
              <a:off x="5168484" y="4917748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Fig. Proposed use cases [2]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40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D8A2-68EC-FECC-8480-6C5B52C7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of in-X subnetworks for tactical communication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1F6-038D-A2A2-9B87-4DC71E90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0" y="1191025"/>
            <a:ext cx="7988400" cy="4820475"/>
          </a:xfrm>
        </p:spPr>
        <p:txBody>
          <a:bodyPr/>
          <a:lstStyle/>
          <a:p>
            <a:r>
              <a:rPr lang="en-GB" dirty="0"/>
              <a:t>Unsignificant civil use cases</a:t>
            </a:r>
          </a:p>
          <a:p>
            <a:r>
              <a:rPr lang="en-GB" dirty="0"/>
              <a:t>Unrelated benefits</a:t>
            </a:r>
          </a:p>
          <a:p>
            <a:pPr lvl="1"/>
            <a:r>
              <a:rPr lang="en-GB" dirty="0"/>
              <a:t>Cable weight reduction unimportant in armoured equipment</a:t>
            </a:r>
          </a:p>
          <a:p>
            <a:r>
              <a:rPr lang="en-GB" dirty="0"/>
              <a:t>Limited range of max. 10m</a:t>
            </a:r>
          </a:p>
          <a:p>
            <a:pPr lvl="1"/>
            <a:r>
              <a:rPr lang="en-GB" dirty="0"/>
              <a:t>Restricts many applications</a:t>
            </a:r>
          </a:p>
          <a:p>
            <a:r>
              <a:rPr lang="en-GB" dirty="0"/>
              <a:t>Limited topology options</a:t>
            </a:r>
          </a:p>
          <a:p>
            <a:pPr lvl="1"/>
            <a:r>
              <a:rPr lang="en-GB" dirty="0"/>
              <a:t>Star/Tree topology </a:t>
            </a:r>
            <a:r>
              <a:rPr lang="en-GB" dirty="0">
                <a:sym typeface="Wingdings" panose="05000000000000000000" pitchFamily="2" charset="2"/>
              </a:rPr>
              <a:t> single point of failure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C3BAD-D43A-E196-630E-D73F90B8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51CE-9D41-4F58-F968-07B8D99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UAV swarms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70A6-6A9B-EFAD-4F1C-A7A7266F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UAVs are a major part of modern warfare</a:t>
            </a:r>
          </a:p>
          <a:p>
            <a:r>
              <a:rPr lang="en-GB" dirty="0"/>
              <a:t>Collection of UAVs can achieve tasks that are impossible for single UAV</a:t>
            </a:r>
          </a:p>
          <a:p>
            <a:r>
              <a:rPr lang="en-GB" dirty="0"/>
              <a:t>Only one operator is needed </a:t>
            </a:r>
          </a:p>
          <a:p>
            <a:r>
              <a:rPr lang="en-GB" dirty="0"/>
              <a:t>Identified tactical use cases:</a:t>
            </a:r>
          </a:p>
          <a:p>
            <a:pPr lvl="1"/>
            <a:r>
              <a:rPr lang="en-GB" dirty="0"/>
              <a:t>Intelligence, the swarm can sweep and map areas faster than an individual one [3].</a:t>
            </a:r>
          </a:p>
          <a:p>
            <a:pPr lvl="1"/>
            <a:r>
              <a:rPr lang="en-GB" dirty="0"/>
              <a:t>Assault, the swarm can perform effective coordinated attacks</a:t>
            </a:r>
          </a:p>
          <a:p>
            <a:pPr lvl="1"/>
            <a:r>
              <a:rPr lang="en-GB" dirty="0"/>
              <a:t>Communication, the swarm can be used to quickly establish ad hoc communication links between areas</a:t>
            </a:r>
          </a:p>
          <a:p>
            <a:pPr lvl="1"/>
            <a:r>
              <a:rPr lang="en-GB" dirty="0"/>
              <a:t>Electronic warfare, with EW equipment the swarm can gather signal intelligence or jamming/anti-jamming [4].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11B1-063B-6693-2AF5-7B2A4B21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13EE0-64C4-B76E-7297-4260E4DE5EA8}"/>
              </a:ext>
            </a:extLst>
          </p:cNvPr>
          <p:cNvSpPr txBox="1"/>
          <p:nvPr/>
        </p:nvSpPr>
        <p:spPr>
          <a:xfrm>
            <a:off x="1951745" y="6208699"/>
            <a:ext cx="7138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[3]. Abdelkader, M., </a:t>
            </a:r>
            <a:r>
              <a:rPr lang="en-US" sz="1100" dirty="0" err="1"/>
              <a:t>Güler</a:t>
            </a:r>
            <a:r>
              <a:rPr lang="en-US" sz="1100" dirty="0"/>
              <a:t>, S., Jaleel, H., &amp; </a:t>
            </a:r>
            <a:r>
              <a:rPr lang="en-US" sz="1100" dirty="0" err="1"/>
              <a:t>Shamma</a:t>
            </a:r>
            <a:r>
              <a:rPr lang="en-US" sz="1100" dirty="0"/>
              <a:t>, J. S. (2021). Aerial swarms: Recent applications and challenges. </a:t>
            </a:r>
            <a:r>
              <a:rPr lang="en-US" sz="1100" i="1" dirty="0"/>
              <a:t>Current robotics reports</a:t>
            </a:r>
            <a:r>
              <a:rPr lang="en-US" sz="1100" dirty="0"/>
              <a:t>, </a:t>
            </a:r>
            <a:r>
              <a:rPr lang="en-US" sz="1100" i="1" dirty="0"/>
              <a:t>2</a:t>
            </a:r>
            <a:r>
              <a:rPr lang="en-US" sz="1100" dirty="0"/>
              <a:t>, 309-320.</a:t>
            </a:r>
          </a:p>
          <a:p>
            <a:r>
              <a:rPr lang="en-US" sz="1100" dirty="0"/>
              <a:t>[4]. Saab, “Sirius Compact” saab.com. </a:t>
            </a:r>
            <a:r>
              <a:rPr lang="en-US" sz="1100" dirty="0">
                <a:hlinkClick r:id="rId3"/>
              </a:rPr>
              <a:t>https://www.saab.com/products/sirius-compact</a:t>
            </a:r>
            <a:r>
              <a:rPr lang="en-US" sz="1100" dirty="0"/>
              <a:t> (accessed Aug. 9, 2024)</a:t>
            </a:r>
            <a:endParaRPr lang="en-FI" sz="1100" dirty="0"/>
          </a:p>
        </p:txBody>
      </p:sp>
    </p:spTree>
    <p:extLst>
      <p:ext uri="{BB962C8B-B14F-4D97-AF65-F5344CB8AC3E}">
        <p14:creationId xmlns:p14="http://schemas.microsoft.com/office/powerpoint/2010/main" val="245202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E634-8D47-AFB6-D7F9-3A3A23C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67340"/>
            <a:ext cx="7988400" cy="77916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In-swarm: utilization of 6G in-X subnetworks for controlling a swarm of drones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A12-00E2-1630-0D66-7D9EDFAA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UAV (AP) is possibly connected to the ground control system, the designated UAV controls the rest of the UAVs (sensors/actuators)</a:t>
            </a:r>
          </a:p>
          <a:p>
            <a:r>
              <a:rPr lang="en-GB" dirty="0"/>
              <a:t>Different UAVs have different tasks in the swarm:</a:t>
            </a:r>
          </a:p>
          <a:p>
            <a:pPr lvl="1"/>
            <a:r>
              <a:rPr lang="en-GB" dirty="0"/>
              <a:t>Supporting (signal relay, controller)</a:t>
            </a:r>
          </a:p>
          <a:p>
            <a:pPr lvl="1"/>
            <a:r>
              <a:rPr lang="en-GB" dirty="0"/>
              <a:t>Operational (intelligence, assault, electronic warfare unit)</a:t>
            </a:r>
          </a:p>
          <a:p>
            <a:r>
              <a:rPr lang="en-GB" dirty="0"/>
              <a:t>Projected advantages:</a:t>
            </a:r>
          </a:p>
          <a:p>
            <a:pPr lvl="1"/>
            <a:r>
              <a:rPr lang="en-GB" dirty="0"/>
              <a:t>Control of swarm could be done through 6G mobile network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Built-in resistance to jamming and interference  allows for dense deployments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Support for different extreme communication requirements (latency, reliability, throughput) depending on the use case / needs</a:t>
            </a:r>
            <a:endParaRPr lang="en-FI" dirty="0"/>
          </a:p>
          <a:p>
            <a:endParaRPr lang="en-GB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95D1-D7C6-89AB-F0E0-7D0AE41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A6D0-0634-F912-85A2-5DA1BE6F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Highlight: Tactical communication links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BE5D-C76E-D29F-A497-AC264969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7" y="868521"/>
            <a:ext cx="6029219" cy="50307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Wireless communication link masts:</a:t>
            </a:r>
          </a:p>
          <a:p>
            <a:pPr marL="457200" lvl="1" indent="0">
              <a:buNone/>
            </a:pPr>
            <a:r>
              <a:rPr lang="en-GB" dirty="0"/>
              <a:t>- Time cost to establish / take down</a:t>
            </a:r>
          </a:p>
          <a:p>
            <a:pPr marL="457200" lvl="1" indent="0">
              <a:buNone/>
            </a:pPr>
            <a:r>
              <a:rPr lang="en-GB" dirty="0"/>
              <a:t>- Big targets for intelligence/artillery</a:t>
            </a:r>
          </a:p>
          <a:p>
            <a:pPr marL="457200" lvl="1" indent="0">
              <a:buNone/>
            </a:pPr>
            <a:r>
              <a:rPr lang="en-GB" dirty="0"/>
              <a:t>- Line-of-sight dependency</a:t>
            </a:r>
          </a:p>
          <a:p>
            <a:pPr marL="457200" lvl="1" indent="0">
              <a:buNone/>
            </a:pPr>
            <a:r>
              <a:rPr lang="en-GB" dirty="0"/>
              <a:t>+ Fast and reliable over a long distance with directed transmission</a:t>
            </a:r>
          </a:p>
          <a:p>
            <a:pPr marL="457200" lvl="1" indent="0">
              <a:buNone/>
            </a:pPr>
            <a:r>
              <a:rPr lang="en-GB" dirty="0"/>
              <a:t>+ Over the air</a:t>
            </a:r>
          </a:p>
          <a:p>
            <a:r>
              <a:rPr lang="en-GB" dirty="0"/>
              <a:t>Fiber/wired connection</a:t>
            </a:r>
          </a:p>
          <a:p>
            <a:pPr marL="457200" lvl="1" indent="0">
              <a:buNone/>
            </a:pPr>
            <a:r>
              <a:rPr lang="en-GB" dirty="0"/>
              <a:t>- Time cost to establish / take down</a:t>
            </a:r>
          </a:p>
          <a:p>
            <a:pPr marL="457200" lvl="1" indent="0">
              <a:buNone/>
            </a:pPr>
            <a:r>
              <a:rPr lang="en-GB" dirty="0"/>
              <a:t>- A physical wire must be laid, often requiring human involvement </a:t>
            </a:r>
          </a:p>
          <a:p>
            <a:pPr marL="457200" lvl="1" indent="0">
              <a:buNone/>
            </a:pPr>
            <a:r>
              <a:rPr lang="en-GB" dirty="0"/>
              <a:t>- If found, can be tapped / destroyed easily </a:t>
            </a:r>
          </a:p>
          <a:p>
            <a:pPr marL="457200" lvl="1" indent="0">
              <a:buNone/>
            </a:pPr>
            <a:r>
              <a:rPr lang="en-GB" dirty="0"/>
              <a:t>+ Covert</a:t>
            </a:r>
          </a:p>
          <a:p>
            <a:pPr marL="457200" lvl="1" indent="0">
              <a:buNone/>
            </a:pPr>
            <a:r>
              <a:rPr lang="en-GB" dirty="0"/>
              <a:t>+ Impossible to jam </a:t>
            </a:r>
          </a:p>
          <a:p>
            <a:pPr marL="457200" lvl="1" indent="0">
              <a:buNone/>
            </a:pPr>
            <a:r>
              <a:rPr lang="en-GB" dirty="0"/>
              <a:t>+ Non-line-of-sight</a:t>
            </a:r>
          </a:p>
          <a:p>
            <a:pPr marL="457200" lvl="1" indent="0">
              <a:buNone/>
            </a:pPr>
            <a:r>
              <a:rPr lang="en-GB" dirty="0"/>
              <a:t>+ Fast and reliable connection</a:t>
            </a:r>
          </a:p>
          <a:p>
            <a:pPr marL="457200" lvl="1" indent="0">
              <a:buNone/>
            </a:pP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94966-3DD2-DB0D-AABE-611B8F61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38B-04CD-4F7A-979C-9BB19D4AFD05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54EA9-9151-ECF3-EBE2-1161ABEA7C73}"/>
              </a:ext>
            </a:extLst>
          </p:cNvPr>
          <p:cNvGrpSpPr/>
          <p:nvPr/>
        </p:nvGrpSpPr>
        <p:grpSpPr>
          <a:xfrm>
            <a:off x="5650741" y="768403"/>
            <a:ext cx="3459142" cy="5130891"/>
            <a:chOff x="5650741" y="768403"/>
            <a:chExt cx="3459142" cy="5130891"/>
          </a:xfrm>
        </p:grpSpPr>
        <p:pic>
          <p:nvPicPr>
            <p:cNvPr id="13" name="Picture 12" descr="A tall pole in the middle of a forest&#10;&#10;Description automatically generated">
              <a:extLst>
                <a:ext uri="{FF2B5EF4-FFF2-40B4-BE49-F238E27FC236}">
                  <a16:creationId xmlns:a16="http://schemas.microsoft.com/office/drawing/2014/main" id="{8C67B75B-0836-1A42-F156-683F2DA2F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504" y="768403"/>
              <a:ext cx="2803616" cy="482150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0F719-7B67-99F0-2687-2FE8BF06A9B3}"/>
                </a:ext>
              </a:extLst>
            </p:cNvPr>
            <p:cNvSpPr txBox="1"/>
            <p:nvPr/>
          </p:nvSpPr>
          <p:spPr>
            <a:xfrm>
              <a:off x="5650741" y="5591517"/>
              <a:ext cx="34591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Fig. Wireless communication link mast [5]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9E6F55-18F8-B1FC-852C-4A614EA68626}"/>
              </a:ext>
            </a:extLst>
          </p:cNvPr>
          <p:cNvSpPr txBox="1"/>
          <p:nvPr/>
        </p:nvSpPr>
        <p:spPr>
          <a:xfrm>
            <a:off x="2046237" y="6169672"/>
            <a:ext cx="6974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[5]. </a:t>
            </a:r>
            <a:r>
              <a:rPr lang="en-US" sz="1100" dirty="0" err="1"/>
              <a:t>Armén</a:t>
            </a:r>
            <a:r>
              <a:rPr lang="en-US" sz="1100" dirty="0"/>
              <a:t>, “</a:t>
            </a:r>
            <a:r>
              <a:rPr lang="fi-FI" sz="1100" dirty="0"/>
              <a:t>Viesti on taistelun selkäranka – "Ilman eivät tulikomennot pääsisi perille”” intti.fi </a:t>
            </a:r>
          </a:p>
          <a:p>
            <a:r>
              <a:rPr lang="en-GB" sz="1100" dirty="0"/>
              <a:t>  </a:t>
            </a:r>
            <a:r>
              <a:rPr lang="en-GB" sz="1100" dirty="0">
                <a:hlinkClick r:id="rId4"/>
              </a:rPr>
              <a:t>https://intti.fi/sv/-/1950813/viesti-on-taistelun-selkaranka-ilman-eivat-tulikomennot-paasisi-perille</a:t>
            </a:r>
            <a:r>
              <a:rPr lang="en-GB" sz="1100" dirty="0"/>
              <a:t> (accessed Aug. 8, 2024).</a:t>
            </a:r>
            <a:endParaRPr lang="en-FI" sz="1100" dirty="0"/>
          </a:p>
        </p:txBody>
      </p:sp>
    </p:spTree>
    <p:extLst>
      <p:ext uri="{BB962C8B-B14F-4D97-AF65-F5344CB8AC3E}">
        <p14:creationId xmlns:p14="http://schemas.microsoft.com/office/powerpoint/2010/main" val="2765247017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O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lto_OT" id="{0D64BF5B-09E6-4223-940A-9F4813061FCA}" vid="{7DF5AE9F-5153-433F-8ADD-C079B7B85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Aalto_OT</Template>
  <TotalTime>2285</TotalTime>
  <Words>1526</Words>
  <Application>Microsoft Office PowerPoint</Application>
  <PresentationFormat>On-screen Show (4:3)</PresentationFormat>
  <Paragraphs>184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Aalto_OT</vt:lpstr>
      <vt:lpstr>In-swarm: utilization of 6G in-X subnetworks for controlling a swarm of drones</vt:lpstr>
      <vt:lpstr>Project</vt:lpstr>
      <vt:lpstr>6G In-X Subnetworks</vt:lpstr>
      <vt:lpstr>Characteristics of In-X Subnetworks</vt:lpstr>
      <vt:lpstr>Proposed use cases of 6G in-X subnetworks</vt:lpstr>
      <vt:lpstr>Challenges of in-X subnetworks for tactical communication</vt:lpstr>
      <vt:lpstr>UAV swarms</vt:lpstr>
      <vt:lpstr>In-swarm: utilization of 6G in-X subnetworks for controlling a swarm of drones</vt:lpstr>
      <vt:lpstr>Highlight: Tactical communication links</vt:lpstr>
      <vt:lpstr>In-swarm communication link: using the swarm of UAVs to construct a communication channel</vt:lpstr>
      <vt:lpstr>Challenges of in-swarm communication links</vt:lpstr>
      <vt:lpstr>Modification of in-X subnetworks for in-swarm applications</vt:lpstr>
      <vt:lpstr>Further research</vt:lpstr>
      <vt:lpstr>PowerPoint Presentation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Tirkkonen Olav</dc:creator>
  <cp:lastModifiedBy>Kokkonen Santeri</cp:lastModifiedBy>
  <cp:revision>13</cp:revision>
  <dcterms:created xsi:type="dcterms:W3CDTF">2018-03-16T08:10:26Z</dcterms:created>
  <dcterms:modified xsi:type="dcterms:W3CDTF">2024-08-12T06:49:18Z</dcterms:modified>
</cp:coreProperties>
</file>