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0" r:id="rId2"/>
  </p:sldMasterIdLst>
  <p:notesMasterIdLst>
    <p:notesMasterId r:id="rId23"/>
  </p:notesMasterIdLst>
  <p:sldIdLst>
    <p:sldId id="418" r:id="rId3"/>
    <p:sldId id="419" r:id="rId4"/>
    <p:sldId id="420" r:id="rId5"/>
    <p:sldId id="421" r:id="rId6"/>
    <p:sldId id="444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7" r:id="rId16"/>
    <p:sldId id="438" r:id="rId17"/>
    <p:sldId id="439" r:id="rId18"/>
    <p:sldId id="440" r:id="rId19"/>
    <p:sldId id="441" r:id="rId20"/>
    <p:sldId id="442" r:id="rId21"/>
    <p:sldId id="443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93300"/>
    <a:srgbClr val="FFD849"/>
    <a:srgbClr val="996633"/>
    <a:srgbClr val="FCF8AA"/>
    <a:srgbClr val="FEEEA0"/>
    <a:srgbClr val="FFE48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A243E6C-864C-4373-80C0-1CD2BAD0D2C2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D913A-BDDC-48F9-88CF-F6F67BC8C222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68087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B01F3-4DB8-462F-A357-A068D97F4391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85182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7813" y="476250"/>
            <a:ext cx="1981200" cy="5619750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84213" y="476250"/>
            <a:ext cx="5791200" cy="5619750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554E3-660A-4A1D-8D36-EABF060253C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22783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F934C-A52A-43BC-BC98-8F124FC4C14D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2247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CCF76-9B5B-4F28-A16C-9F36957B025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63498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52281-E2B6-495C-80D6-6D0176E6C63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90868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3073-29D2-4578-8365-D61786D951BB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48644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103BC-8B53-49BF-BEAC-F4C2F5E97202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28467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4D410-4D40-4247-B212-9DD484BDEC51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003322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8FAAF-CF7A-4264-A549-243FC8C30C7C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577366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B7CA9-A1F8-4B4C-90F7-D26F2A3FD234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3072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D5D4D-86A5-4861-86D8-A0105708CF7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676140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1FEAA-2D33-4D03-BAFA-A89FD442CE5D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43316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055C-4308-482D-808B-03E333C7D847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0368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3D4FF-77D6-429D-9F9D-A9276CD8F8CB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3292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87459-2C0E-46C4-9074-DC96E5283BF0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79109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40321-8C8D-4D25-9C62-26D026BA25CB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0959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F07F6-471C-4E69-8400-8AEC24039A56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24200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90604" y="471470"/>
            <a:ext cx="7924800" cy="457200"/>
          </a:xfrm>
        </p:spPr>
        <p:txBody>
          <a:bodyPr/>
          <a:lstStyle/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F815C-3303-4B0E-9F14-96C6C3B0CA74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60970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31831-8E52-4A56-BA04-4D54B2AAF0D4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2962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E21FE-7766-4976-A3EB-5930ADDDD976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4033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6F6B4-7363-4CD2-8D61-2C3BF3B5307B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5242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0575" y="257175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Muokkaa otsikon perustyyliä napsauttamalla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5813" y="1071563"/>
            <a:ext cx="7672387" cy="502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Muokkaa tekstin perustyylejä napsauttamalla</a:t>
            </a:r>
          </a:p>
          <a:p>
            <a:pPr lvl="1"/>
            <a:r>
              <a:rPr lang="fi-FI" altLang="fi-FI"/>
              <a:t>toinen taso</a:t>
            </a:r>
          </a:p>
          <a:p>
            <a:pPr lvl="2"/>
            <a:r>
              <a:rPr lang="fi-FI" altLang="fi-FI"/>
              <a:t>kolmas taso</a:t>
            </a:r>
          </a:p>
          <a:p>
            <a:pPr lvl="3"/>
            <a:r>
              <a:rPr lang="fi-FI" altLang="fi-FI"/>
              <a:t>neljäs taso</a:t>
            </a:r>
          </a:p>
          <a:p>
            <a:pPr lvl="4"/>
            <a:r>
              <a:rPr lang="fi-FI" altLang="fi-FI"/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i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53250" y="635793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2A51F47-327C-421E-8C0A-702B76542BE5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990600" y="636905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>
              <a:defRPr/>
            </a:pPr>
            <a:r>
              <a:rPr lang="fi-FI" sz="800" i="0">
                <a:solidFill>
                  <a:srgbClr val="E46C0A"/>
                </a:solidFill>
              </a:rPr>
              <a:t>YRITYKSEN ASIAKASMARKKINOINTI</a:t>
            </a:r>
          </a:p>
          <a:p>
            <a:pPr>
              <a:defRPr/>
            </a:pPr>
            <a:r>
              <a:rPr lang="fi-FI" sz="800" i="0">
                <a:solidFill>
                  <a:srgbClr val="E46C0A"/>
                </a:solidFill>
              </a:rPr>
              <a:t>© Seija Bergström, Arja Leppänen ja Edita Publishing Oy</a:t>
            </a:r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6907213" y="6388100"/>
            <a:ext cx="15938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i-FI" altLang="fi-FI" sz="1100" b="1" i="0">
                <a:solidFill>
                  <a:srgbClr val="E46C0A"/>
                </a:solidFill>
              </a:rPr>
              <a:t>Hinta kilpailukeinona</a:t>
            </a:r>
          </a:p>
        </p:txBody>
      </p:sp>
      <p:sp>
        <p:nvSpPr>
          <p:cNvPr id="1033" name="Suorakulmio 11"/>
          <p:cNvSpPr>
            <a:spLocks noChangeArrowheads="1"/>
          </p:cNvSpPr>
          <p:nvPr userDrawn="1"/>
        </p:nvSpPr>
        <p:spPr bwMode="auto">
          <a:xfrm>
            <a:off x="255588" y="696913"/>
            <a:ext cx="3984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defRPr/>
            </a:pPr>
            <a:r>
              <a:rPr lang="fi-FI" altLang="fi-FI" sz="3000" b="1">
                <a:solidFill>
                  <a:srgbClr val="E46C0A"/>
                </a:solidFill>
              </a:rPr>
              <a:t>4</a:t>
            </a:r>
          </a:p>
        </p:txBody>
      </p:sp>
      <p:cxnSp>
        <p:nvCxnSpPr>
          <p:cNvPr id="1034" name="Suora yhdysviiva 15"/>
          <p:cNvCxnSpPr>
            <a:cxnSpLocks noChangeShapeType="1"/>
          </p:cNvCxnSpPr>
          <p:nvPr userDrawn="1"/>
        </p:nvCxnSpPr>
        <p:spPr bwMode="auto">
          <a:xfrm>
            <a:off x="214313" y="714375"/>
            <a:ext cx="8215312" cy="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5" name="Suora yhdysviiva 15"/>
          <p:cNvCxnSpPr>
            <a:cxnSpLocks noChangeShapeType="1"/>
          </p:cNvCxnSpPr>
          <p:nvPr userDrawn="1"/>
        </p:nvCxnSpPr>
        <p:spPr bwMode="auto">
          <a:xfrm rot="5400000" flipH="1" flipV="1">
            <a:off x="250031" y="750094"/>
            <a:ext cx="928688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-112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Muokkaa perustyyl. napsautt.</a:t>
            </a:r>
          </a:p>
        </p:txBody>
      </p:sp>
      <p:sp>
        <p:nvSpPr>
          <p:cNvPr id="2051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Muokkaa tekstin perustyylejä napsauttamalla</a:t>
            </a:r>
          </a:p>
          <a:p>
            <a:pPr lvl="1"/>
            <a:r>
              <a:rPr lang="fi-FI" altLang="fi-FI"/>
              <a:t>toinen taso</a:t>
            </a:r>
          </a:p>
          <a:p>
            <a:pPr lvl="2"/>
            <a:r>
              <a:rPr lang="fi-FI" altLang="fi-FI"/>
              <a:t>kolmas taso</a:t>
            </a:r>
          </a:p>
          <a:p>
            <a:pPr lvl="3"/>
            <a:r>
              <a:rPr lang="fi-FI" altLang="fi-FI"/>
              <a:t>neljäs taso</a:t>
            </a:r>
          </a:p>
          <a:p>
            <a:pPr lvl="4"/>
            <a:r>
              <a:rPr lang="fi-FI" alt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1CA403A-3E92-4735-A88D-41616EE0303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9bZkp7q19f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14375" y="2214563"/>
            <a:ext cx="7715250" cy="1752600"/>
          </a:xfrm>
        </p:spPr>
        <p:txBody>
          <a:bodyPr/>
          <a:lstStyle/>
          <a:p>
            <a:r>
              <a:rPr lang="fi-FI" altLang="fi-FI" sz="4000" b="1">
                <a:solidFill>
                  <a:srgbClr val="FF9900"/>
                </a:solidFill>
                <a:ea typeface="ＭＳ Ｐゴシック" panose="020B0600070205080204" pitchFamily="34" charset="-128"/>
              </a:rPr>
              <a:t>Markkinoinnin kilpailukeinot</a:t>
            </a:r>
          </a:p>
          <a:p>
            <a:r>
              <a:rPr lang="fi-FI" altLang="fi-FI" sz="3200" b="1">
                <a:solidFill>
                  <a:srgbClr val="FF9900"/>
                </a:solidFill>
                <a:ea typeface="ＭＳ Ｐゴシック" panose="020B0600070205080204" pitchFamily="34" charset="-128"/>
              </a:rPr>
              <a:t>Hinta kilpailukeinona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Penetraatio- tai volyymihinnoittelu </a:t>
            </a:r>
            <a:r>
              <a:rPr lang="fi-FI" altLang="fi-FI" sz="1600" i="1">
                <a:ea typeface="ＭＳ Ｐゴシック" panose="020B0600070205080204" pitchFamily="34" charset="-128"/>
              </a:rPr>
              <a:t>(penetration pricing)</a:t>
            </a:r>
            <a:r>
              <a:rPr lang="fi-FI" altLang="fi-FI" sz="160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Alhaisen alkuhinnan käyttötilanteita: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paljon kilpailijoita ja tuotteet eivät poikkea merkittävästi toisistaan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 halutaan nopeasti markkinaosuutta ja kokeilijoita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paljon kapasiteettia tai suuri varasto (volyymihinnoittelu)</a:t>
            </a:r>
          </a:p>
          <a:p>
            <a:endParaRPr lang="fi-FI" altLang="fi-FI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  <a:sym typeface="Wingdings" panose="05000000000000000000" pitchFamily="2" charset="2"/>
              </a:rPr>
              <a:t> myynti kasvaa nopeasti, mutta pienempi kate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i-FI" altLang="fi-FI">
                <a:ea typeface="ＭＳ Ｐゴシック" panose="020B0600070205080204" pitchFamily="34" charset="-128"/>
                <a:sym typeface="Wingdings" panose="05000000000000000000" pitchFamily="2" charset="2"/>
              </a:rPr>
              <a:t>vaikutus tuotteen/yrityksen imagoon?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i-FI" altLang="fi-FI">
                <a:ea typeface="ＭＳ Ｐゴシック" panose="020B0600070205080204" pitchFamily="34" charset="-128"/>
              </a:rPr>
              <a:t>hintaa on vaikeaa korottaa myöhemmin</a:t>
            </a:r>
          </a:p>
        </p:txBody>
      </p:sp>
      <p:sp>
        <p:nvSpPr>
          <p:cNvPr id="1331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233ACC-667C-49A3-B000-386C61110927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Vakiohinnoittelu</a:t>
            </a:r>
            <a:r>
              <a:rPr lang="fi-FI" altLang="fi-FI" sz="2200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(status quo pricing)</a:t>
            </a:r>
            <a:r>
              <a:rPr lang="fi-FI" altLang="fi-FI" sz="160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Hintataso noudattelee kilpailijoiden hintoja/alan yleistä hintatasoa.</a:t>
            </a:r>
          </a:p>
          <a:p>
            <a:pPr>
              <a:buFontTx/>
              <a:buNone/>
            </a:pPr>
            <a:endParaRPr lang="fi-FI" altLang="fi-FI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Vakiohinnoittelun käyttötilanteita: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hinta ei ole yritykselle keskeisin kilpailutekijä 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tavoitellaan vakaata myyntiä ja tuottoja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ostajat ovat hintaherkkiä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viranomaiset säätelevät hintoja </a:t>
            </a:r>
            <a:r>
              <a:rPr lang="fi-FI" altLang="fi-FI" sz="1600" i="1">
                <a:ea typeface="ＭＳ Ｐゴシック" panose="020B0600070205080204" pitchFamily="34" charset="-128"/>
              </a:rPr>
              <a:t>(fixed pricing, controlled pricing)</a:t>
            </a:r>
            <a:endParaRPr lang="fi-FI" altLang="fi-FI" sz="1600">
              <a:ea typeface="ＭＳ Ｐゴシック" panose="020B0600070205080204" pitchFamily="34" charset="-128"/>
            </a:endParaRPr>
          </a:p>
          <a:p>
            <a:endParaRPr lang="fi-FI" altLang="fi-FI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  <a:sym typeface="Wingdings" panose="05000000000000000000" pitchFamily="2" charset="2"/>
              </a:rPr>
              <a:t> on löydettävä jokin muu erilaistamiskeino/paremmuus!</a:t>
            </a:r>
          </a:p>
        </p:txBody>
      </p:sp>
      <p:sp>
        <p:nvSpPr>
          <p:cNvPr id="14340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0F21C2-105D-4774-8A8A-A73679F6F188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Markkinahinnoittelu </a:t>
            </a:r>
            <a:r>
              <a:rPr lang="en-US" altLang="fi-FI" sz="1600" i="1">
                <a:ea typeface="ＭＳ Ｐゴシック" panose="020B0600070205080204" pitchFamily="34" charset="-128"/>
              </a:rPr>
              <a:t>(market pricing)</a:t>
            </a:r>
            <a:r>
              <a:rPr lang="fi-FI" altLang="fi-FI" sz="160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631112" cy="4754562"/>
          </a:xfrm>
        </p:spPr>
        <p:txBody>
          <a:bodyPr/>
          <a:lstStyle/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Hinta määräytyy kysynnän ja tarjonnan suhteen perusteella: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kysyntä &gt; tarjonta </a:t>
            </a:r>
            <a:r>
              <a:rPr lang="fi-FI" altLang="fi-FI">
                <a:ea typeface="ＭＳ Ｐゴシック" panose="020B0600070205080204" pitchFamily="34" charset="-128"/>
                <a:sym typeface="Wingdings" panose="05000000000000000000" pitchFamily="2" charset="2"/>
              </a:rPr>
              <a:t> hinnat korkeat</a:t>
            </a:r>
          </a:p>
          <a:p>
            <a:r>
              <a:rPr lang="fi-FI" altLang="fi-FI">
                <a:ea typeface="ＭＳ Ｐゴシック" panose="020B0600070205080204" pitchFamily="34" charset="-128"/>
                <a:sym typeface="Wingdings" panose="05000000000000000000" pitchFamily="2" charset="2"/>
              </a:rPr>
              <a:t>kysyntä &lt; tarjonta  hinnat alhaiset</a:t>
            </a:r>
          </a:p>
          <a:p>
            <a:r>
              <a:rPr lang="fi-FI" altLang="fi-FI">
                <a:ea typeface="ＭＳ Ｐゴシック" panose="020B0600070205080204" pitchFamily="34" charset="-128"/>
                <a:sym typeface="Wingdings" panose="05000000000000000000" pitchFamily="2" charset="2"/>
              </a:rPr>
              <a:t>yleistä esim. raaka-ainekaupassa ja energiamarkkinoilla</a:t>
            </a:r>
          </a:p>
          <a:p>
            <a:endParaRPr lang="fi-FI" altLang="fi-FI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fi-FI" altLang="fi-FI">
                <a:ea typeface="ＭＳ Ｐゴシック" panose="020B0600070205080204" pitchFamily="34" charset="-128"/>
                <a:sym typeface="Wingdings" panose="05000000000000000000" pitchFamily="2" charset="2"/>
              </a:rPr>
              <a:t>hinnat muuttuvat nopeasti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i-FI" altLang="fi-FI">
                <a:ea typeface="ＭＳ Ｐゴシック" panose="020B0600070205080204" pitchFamily="34" charset="-128"/>
              </a:rPr>
              <a:t>yllättävät laskut ja nousut, joihin vaikeaa varautua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i-FI" altLang="fi-FI">
                <a:ea typeface="ＭＳ Ｐゴシック" panose="020B0600070205080204" pitchFamily="34" charset="-128"/>
              </a:rPr>
              <a:t>osattava operoida hinnalla oikeaan aikaan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i-FI" altLang="fi-FI">
                <a:ea typeface="ＭＳ Ｐゴシック" panose="020B0600070205080204" pitchFamily="34" charset="-128"/>
              </a:rPr>
              <a:t>tuotteen ainutlaatuisuus/erityisominaisuus nostaa hintaa</a:t>
            </a:r>
          </a:p>
        </p:txBody>
      </p:sp>
      <p:sp>
        <p:nvSpPr>
          <p:cNvPr id="1536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9F10CB-4A7D-4CD5-A87A-59FA2088707C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Hinnoittelumenetelmät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Hinnoittelumenetelmä: miten tuotteelle määritellään myyntihinta?</a:t>
            </a:r>
          </a:p>
          <a:p>
            <a:pPr>
              <a:buFontTx/>
              <a:buNone/>
            </a:pPr>
            <a:endParaRPr lang="fi-FI" altLang="fi-FI">
              <a:ea typeface="ＭＳ Ｐゴシック" panose="020B0600070205080204" pitchFamily="34" charset="-128"/>
            </a:endParaRPr>
          </a:p>
          <a:p>
            <a:r>
              <a:rPr lang="fi-FI" altLang="fi-FI">
                <a:ea typeface="ＭＳ Ｐゴシック" panose="020B0600070205080204" pitchFamily="34" charset="-128"/>
              </a:rPr>
              <a:t>Kustannuksiin perustuva hinnoittelu </a:t>
            </a:r>
            <a:r>
              <a:rPr lang="fi-FI" altLang="fi-FI" sz="1600" i="1">
                <a:ea typeface="ＭＳ Ｐゴシック" panose="020B0600070205080204" pitchFamily="34" charset="-128"/>
              </a:rPr>
              <a:t>(cost-based pricing)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katetuottohinnoittelu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OKA eli omakustannusarvohinnoittelu</a:t>
            </a:r>
          </a:p>
          <a:p>
            <a:pPr lvl="1">
              <a:buFontTx/>
              <a:buNone/>
            </a:pPr>
            <a:endParaRPr lang="fi-FI" altLang="fi-FI">
              <a:ea typeface="ＭＳ Ｐゴシック" panose="020B0600070205080204" pitchFamily="34" charset="-128"/>
            </a:endParaRPr>
          </a:p>
          <a:p>
            <a:r>
              <a:rPr lang="fi-FI" altLang="fi-FI">
                <a:ea typeface="ＭＳ Ｐゴシック" panose="020B0600070205080204" pitchFamily="34" charset="-128"/>
              </a:rPr>
              <a:t>Markkinatilannehinnoittelu </a:t>
            </a:r>
            <a:r>
              <a:rPr lang="fi-FI" altLang="fi-FI" sz="1600" i="1">
                <a:ea typeface="ＭＳ Ｐゴシック" panose="020B0600070205080204" pitchFamily="34" charset="-128"/>
              </a:rPr>
              <a:t>(market-based pricing)</a:t>
            </a:r>
          </a:p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 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Arvoperusteinen hinnoittelu </a:t>
            </a:r>
            <a:r>
              <a:rPr lang="fi-FI" altLang="fi-FI" sz="1600" i="1">
                <a:ea typeface="ＭＳ Ｐゴシック" panose="020B0600070205080204" pitchFamily="34" charset="-128"/>
              </a:rPr>
              <a:t>(value-based pricing)</a:t>
            </a:r>
            <a:endParaRPr lang="fi-FI" altLang="fi-FI" sz="1600">
              <a:ea typeface="ＭＳ Ｐゴシック" panose="020B0600070205080204" pitchFamily="34" charset="-128"/>
            </a:endParaRPr>
          </a:p>
        </p:txBody>
      </p:sp>
      <p:sp>
        <p:nvSpPr>
          <p:cNvPr id="16388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8B10AE-47A3-4AE5-A496-FC569653A741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Hintaherkkyyteen vaikuttavia tekijöitä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43000"/>
            <a:ext cx="7415212" cy="5072063"/>
          </a:xfrm>
        </p:spPr>
        <p:txBody>
          <a:bodyPr/>
          <a:lstStyle/>
          <a:p>
            <a:pPr>
              <a:buFontTx/>
              <a:buNone/>
            </a:pPr>
            <a:r>
              <a:rPr lang="fi-FI" altLang="fi-FI" sz="1800" b="1" i="1">
                <a:ea typeface="ＭＳ Ｐゴシック" panose="020B0600070205080204" pitchFamily="34" charset="-128"/>
              </a:rPr>
              <a:t>Asiakkaan taloudellinen tilanne</a:t>
            </a:r>
          </a:p>
          <a:p>
            <a:pPr lvl="1"/>
            <a:r>
              <a:rPr lang="fi-FI" altLang="fi-FI" sz="1600">
                <a:ea typeface="ＭＳ Ｐゴシック" panose="020B0600070205080204" pitchFamily="34" charset="-128"/>
              </a:rPr>
              <a:t>Maksaako ostopäätöksen tekijä tuotteen itse?</a:t>
            </a:r>
          </a:p>
          <a:p>
            <a:pPr lvl="1"/>
            <a:r>
              <a:rPr lang="fi-FI" altLang="fi-FI" sz="1600">
                <a:ea typeface="ＭＳ Ｐゴシック" panose="020B0600070205080204" pitchFamily="34" charset="-128"/>
              </a:rPr>
              <a:t>Muodostaako tuotteen hinta huomattavan osan kokonaisostoksesta?</a:t>
            </a:r>
          </a:p>
          <a:p>
            <a:pPr lvl="1"/>
            <a:r>
              <a:rPr lang="fi-FI" altLang="fi-FI" sz="1600">
                <a:ea typeface="ＭＳ Ｐゴシック" panose="020B0600070205080204" pitchFamily="34" charset="-128"/>
              </a:rPr>
              <a:t>Onko ostaja tuotteen lopullinen käyttäjä? Jos ei ole, niin kilpaileeko ostaja jälleenmyyjänä hinnalla loppukäyttäjien markkinoilla?</a:t>
            </a:r>
          </a:p>
          <a:p>
            <a:pPr>
              <a:buFontTx/>
              <a:buNone/>
            </a:pPr>
            <a:endParaRPr lang="fi-FI" altLang="fi-FI" sz="1200" b="1" i="1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fi-FI" altLang="fi-FI" sz="1800" b="1" i="1">
                <a:ea typeface="ＭＳ Ｐゴシック" panose="020B0600070205080204" pitchFamily="34" charset="-128"/>
              </a:rPr>
              <a:t>Tuotteen ostaminen ja käyttö</a:t>
            </a:r>
          </a:p>
          <a:p>
            <a:pPr lvl="1"/>
            <a:r>
              <a:rPr lang="fi-FI" altLang="fi-FI" sz="1600">
                <a:ea typeface="ＭＳ Ｐゴシック" panose="020B0600070205080204" pitchFamily="34" charset="-128"/>
              </a:rPr>
              <a:t>Tuleeko tuotteen etsiminen ostajalle kalliiksi?</a:t>
            </a:r>
          </a:p>
          <a:p>
            <a:pPr lvl="1"/>
            <a:r>
              <a:rPr lang="fi-FI" altLang="fi-FI" sz="1600">
                <a:ea typeface="ＭＳ Ｐゴシック" panose="020B0600070205080204" pitchFamily="34" charset="-128"/>
              </a:rPr>
              <a:t>Onko osto- tai toimitusajalla merkitystä ostajalle?</a:t>
            </a:r>
          </a:p>
          <a:p>
            <a:pPr lvl="1"/>
            <a:r>
              <a:rPr lang="fi-FI" altLang="fi-FI" sz="1600">
                <a:ea typeface="ＭＳ Ｐゴシック" panose="020B0600070205080204" pitchFamily="34" charset="-128"/>
              </a:rPr>
              <a:t>Kykeneekö ostaja vertailemaan eri vaihtoehtojen hintaa ja sisältöä?</a:t>
            </a:r>
          </a:p>
          <a:p>
            <a:pPr lvl="1"/>
            <a:r>
              <a:rPr lang="fi-FI" altLang="fi-FI" sz="1600">
                <a:ea typeface="ＭＳ Ｐゴシック" panose="020B0600070205080204" pitchFamily="34" charset="-128"/>
              </a:rPr>
              <a:t>Voiko ostaja vaihtaa valmistajaa tai toimittajaa ilman suuria lisäkustannuksia?</a:t>
            </a:r>
          </a:p>
          <a:p>
            <a:pPr>
              <a:buFontTx/>
              <a:buNone/>
            </a:pPr>
            <a:endParaRPr lang="fi-FI" altLang="fi-FI" sz="1200" b="1" i="1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fi-FI" altLang="fi-FI" sz="1800" b="1" i="1">
                <a:ea typeface="ＭＳ Ｐゴシック" panose="020B0600070205080204" pitchFamily="34" charset="-128"/>
              </a:rPr>
              <a:t>Kilpailutilanne</a:t>
            </a:r>
          </a:p>
          <a:p>
            <a:pPr lvl="1"/>
            <a:r>
              <a:rPr lang="fi-FI" altLang="fi-FI" sz="1600">
                <a:ea typeface="ＭＳ Ｐゴシック" panose="020B0600070205080204" pitchFamily="34" charset="-128"/>
              </a:rPr>
              <a:t>Miten tuote tai tarjous eroaa kilpailijoista?</a:t>
            </a:r>
          </a:p>
          <a:p>
            <a:pPr lvl="1"/>
            <a:r>
              <a:rPr lang="fi-FI" altLang="fi-FI" sz="1600">
                <a:ea typeface="ＭＳ Ｐゴシック" panose="020B0600070205080204" pitchFamily="34" charset="-128"/>
              </a:rPr>
              <a:t>Miten tärkeä on myyjän maine?</a:t>
            </a:r>
          </a:p>
          <a:p>
            <a:pPr>
              <a:buFontTx/>
              <a:buNone/>
            </a:pPr>
            <a:r>
              <a:rPr lang="fi-FI" altLang="fi-FI" sz="1800" i="1">
                <a:ea typeface="ＭＳ Ｐゴシック" panose="020B0600070205080204" pitchFamily="34" charset="-128"/>
              </a:rPr>
              <a:t>						</a:t>
            </a:r>
            <a:r>
              <a:rPr lang="fi-FI" altLang="fi-FI" sz="1600">
                <a:ea typeface="ＭＳ Ｐゴシック" panose="020B0600070205080204" pitchFamily="34" charset="-128"/>
              </a:rPr>
              <a:t> Lähde: Dolan</a:t>
            </a:r>
          </a:p>
        </p:txBody>
      </p:sp>
      <p:sp>
        <p:nvSpPr>
          <p:cNvPr id="1741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8DB16C-A330-46D6-A927-76429F7D8C3C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Hinnalla operointi</a:t>
            </a:r>
            <a:r>
              <a:rPr lang="fi-FI" altLang="fi-FI" sz="2200">
                <a:ea typeface="ＭＳ Ｐゴシック" panose="020B0600070205080204" pitchFamily="34" charset="-128"/>
              </a:rPr>
              <a:t> </a:t>
            </a:r>
            <a:r>
              <a:rPr lang="fi-FI" altLang="fi-FI" sz="1600">
                <a:ea typeface="ＭＳ Ｐゴシック" panose="020B0600070205080204" pitchFamily="34" charset="-128"/>
              </a:rPr>
              <a:t>(</a:t>
            </a:r>
            <a:r>
              <a:rPr lang="en-US" altLang="fi-FI" sz="1600">
                <a:ea typeface="ＭＳ Ｐゴシック" panose="020B0600070205080204" pitchFamily="34" charset="-128"/>
              </a:rPr>
              <a:t>price adjustment</a:t>
            </a:r>
            <a:r>
              <a:rPr lang="fi-FI" altLang="fi-FI" sz="160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700213"/>
            <a:ext cx="7772400" cy="30972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hintaporrastus eli hintadifferointi 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hinnan esittämistapa eli psykologinen hinnoittelu 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hinnan paketointi tai pilkkominen 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alennukset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maksuehdot</a:t>
            </a:r>
          </a:p>
        </p:txBody>
      </p:sp>
      <p:sp>
        <p:nvSpPr>
          <p:cNvPr id="1843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E128B1-9C1B-4E61-8927-CBE8F5EE3DAD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Hintaporrastus eli hintadifferointi </a:t>
            </a:r>
            <a:r>
              <a:rPr lang="fi-FI" altLang="fi-FI" sz="1600">
                <a:ea typeface="ＭＳ Ｐゴシック" panose="020B0600070205080204" pitchFamily="34" charset="-128"/>
              </a:rPr>
              <a:t>(</a:t>
            </a:r>
            <a:r>
              <a:rPr lang="en-US" altLang="fi-FI" sz="1600">
                <a:ea typeface="ＭＳ Ｐゴシック" panose="020B0600070205080204" pitchFamily="34" charset="-128"/>
              </a:rPr>
              <a:t>variable pricing</a:t>
            </a:r>
            <a:r>
              <a:rPr lang="fi-FI" altLang="fi-FI" sz="160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7631112" cy="4467225"/>
          </a:xfrm>
        </p:spPr>
        <p:txBody>
          <a:bodyPr/>
          <a:lstStyle/>
          <a:p>
            <a:r>
              <a:rPr lang="fi-FI" altLang="fi-FI" sz="2400">
                <a:ea typeface="ＭＳ Ｐゴシック" panose="020B0600070205080204" pitchFamily="34" charset="-128"/>
              </a:rPr>
              <a:t>ajan mukainen porrastus 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ostajan johonkin ominaisuuteen perustuva porrastus </a:t>
            </a:r>
            <a:r>
              <a:rPr lang="fi-FI" altLang="fi-FI">
                <a:ea typeface="ＭＳ Ｐゴシック" panose="020B0600070205080204" pitchFamily="34" charset="-128"/>
              </a:rPr>
              <a:t>(esim.  ikä tai kanta-asiakkuus)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alueellinen porrastus 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tuotteen käyttötarkoituksen mukainen porrastus</a:t>
            </a:r>
          </a:p>
          <a:p>
            <a:pPr>
              <a:buFontTx/>
              <a:buNone/>
            </a:pPr>
            <a:endParaRPr lang="fi-FI" altLang="fi-FI" sz="24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fi-FI" altLang="fi-FI" sz="24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fi-FI" altLang="fi-FI" sz="2400">
                <a:ea typeface="ＭＳ Ｐゴシック" panose="020B0600070205080204" pitchFamily="34" charset="-128"/>
                <a:sym typeface="Wingdings" panose="05000000000000000000" pitchFamily="2" charset="2"/>
              </a:rPr>
              <a:t> sama tuote myydään eri asiakkaille eri</a:t>
            </a:r>
            <a:r>
              <a:rPr lang="fi-FI" altLang="fi-FI" sz="2400">
                <a:ea typeface="ＭＳ Ｐゴシック" panose="020B0600070205080204" pitchFamily="34" charset="-128"/>
              </a:rPr>
              <a:t> hintaisena</a:t>
            </a:r>
          </a:p>
        </p:txBody>
      </p:sp>
      <p:sp>
        <p:nvSpPr>
          <p:cNvPr id="19460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739768-45B8-4BD9-90DA-92194C42E195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Psykologinen hinnoittelu</a:t>
            </a:r>
            <a:r>
              <a:rPr lang="fi-FI" altLang="fi-FI" sz="2200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(odd pricing)</a:t>
            </a:r>
            <a:endParaRPr lang="fi-FI" altLang="fi-FI" sz="1600">
              <a:ea typeface="ＭＳ Ｐゴシック" panose="020B0600070205080204" pitchFamily="34" charset="-128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484313"/>
            <a:ext cx="7415212" cy="4392612"/>
          </a:xfrm>
        </p:spPr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käytetään vähän alle -hintoja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eurohinnat muokataan senttitasolle (1,95 €)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kymppihinnat muokataan eurotasolle (49,00 €)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satojen eurojen summat muokataan kymppi- tai eurolukemiin (995 €)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hinta ilmoitetaan pientä yksikköä kohden (2,95 € / 100 g)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hintaan liitetään ostorajoitus (vain 1/asiakas tai maininta ”ei jälleenmyyjille”)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ilmoitetaan hinnanalennus joko euroina tai prosentteina sen perusteella, kumpi tapa näyttää edullisemmalta</a:t>
            </a:r>
          </a:p>
        </p:txBody>
      </p:sp>
      <p:sp>
        <p:nvSpPr>
          <p:cNvPr id="2048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C31778-7060-44D4-809E-C05E934306BF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Hinnan paketointi tai pilkkominen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84313"/>
            <a:ext cx="7631112" cy="4611687"/>
          </a:xfrm>
        </p:spPr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Kokonais- eli pakettihinnoittelu </a:t>
            </a:r>
            <a:r>
              <a:rPr lang="fi-FI" altLang="fi-FI" i="1">
                <a:ea typeface="ＭＳ Ｐゴシック" panose="020B0600070205080204" pitchFamily="34" charset="-128"/>
              </a:rPr>
              <a:t>(multiple-unit pricing, price bundling). </a:t>
            </a:r>
          </a:p>
          <a:p>
            <a:pPr>
              <a:buFontTx/>
              <a:buNone/>
            </a:pPr>
            <a:endParaRPr lang="fi-FI" altLang="fi-FI" sz="1800" i="1">
              <a:ea typeface="ＭＳ Ｐゴシック" panose="020B0600070205080204" pitchFamily="34" charset="-128"/>
            </a:endParaRPr>
          </a:p>
          <a:p>
            <a:r>
              <a:rPr lang="fi-FI" altLang="fi-FI">
                <a:ea typeface="ＭＳ Ｐゴシック" panose="020B0600070205080204" pitchFamily="34" charset="-128"/>
              </a:rPr>
              <a:t>Yhdistelmähinnoittelu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kaksoishinnoittelu </a:t>
            </a:r>
            <a:r>
              <a:rPr lang="fi-FI" altLang="fi-FI" sz="2000" i="1">
                <a:ea typeface="ＭＳ Ｐゴシック" panose="020B0600070205080204" pitchFamily="34" charset="-128"/>
              </a:rPr>
              <a:t>(two-part pricing)</a:t>
            </a:r>
          </a:p>
          <a:p>
            <a:pPr lvl="1"/>
            <a:r>
              <a:rPr lang="fi-FI" altLang="fi-FI" sz="2000">
                <a:ea typeface="ＭＳ Ｐゴシック" panose="020B0600070205080204" pitchFamily="34" charset="-128"/>
              </a:rPr>
              <a:t>sitova hinnoittelu</a:t>
            </a:r>
            <a:r>
              <a:rPr lang="fi-FI" altLang="fi-FI" sz="2000" i="1">
                <a:ea typeface="ＭＳ Ｐゴシック" panose="020B0600070205080204" pitchFamily="34" charset="-128"/>
              </a:rPr>
              <a:t> (captive-product pricing)</a:t>
            </a:r>
            <a:r>
              <a:rPr lang="fi-FI" altLang="fi-FI" sz="2000">
                <a:ea typeface="ＭＳ Ｐゴシック" panose="020B0600070205080204" pitchFamily="34" charset="-128"/>
              </a:rPr>
              <a:t>.</a:t>
            </a:r>
          </a:p>
          <a:p>
            <a:pPr>
              <a:buFontTx/>
              <a:buNone/>
            </a:pPr>
            <a:endParaRPr lang="fi-FI" altLang="fi-FI">
              <a:ea typeface="ＭＳ Ｐゴシック" panose="020B0600070205080204" pitchFamily="34" charset="-128"/>
            </a:endParaRPr>
          </a:p>
          <a:p>
            <a:r>
              <a:rPr lang="fi-FI" altLang="fi-FI">
                <a:ea typeface="ＭＳ Ｐゴシック" panose="020B0600070205080204" pitchFamily="34" charset="-128"/>
              </a:rPr>
              <a:t>Täysin pilkottu hinnoittelu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toimenpide- tai aikahinnoittelu.</a:t>
            </a:r>
          </a:p>
          <a:p>
            <a:pPr>
              <a:buFontTx/>
              <a:buNone/>
            </a:pPr>
            <a:endParaRPr lang="fi-FI" altLang="fi-FI" sz="2400">
              <a:ea typeface="ＭＳ Ｐゴシック" panose="020B0600070205080204" pitchFamily="34" charset="-128"/>
            </a:endParaRPr>
          </a:p>
        </p:txBody>
      </p:sp>
      <p:sp>
        <p:nvSpPr>
          <p:cNvPr id="21508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A6588F-1722-4751-9875-BA43276E1D46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Alennukset </a:t>
            </a:r>
            <a:r>
              <a:rPr lang="fi-FI" altLang="fi-FI" sz="1600" i="1">
                <a:ea typeface="ＭＳ Ｐゴシック" panose="020B0600070205080204" pitchFamily="34" charset="-128"/>
              </a:rPr>
              <a:t>(discounts)</a:t>
            </a:r>
            <a:endParaRPr lang="fi-FI" altLang="fi-FI" sz="1600">
              <a:ea typeface="ＭＳ Ｐゴシック" panose="020B0600070205080204" pitchFamily="34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628775"/>
            <a:ext cx="7342187" cy="44672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käteisalennus</a:t>
            </a:r>
            <a:r>
              <a:rPr lang="fi-FI" altLang="fi-FI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(cash discount)</a:t>
            </a:r>
            <a:endParaRPr lang="fi-FI" altLang="fi-FI" sz="1600" b="1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uskollisuusalennus</a:t>
            </a:r>
            <a:r>
              <a:rPr lang="fi-FI" altLang="fi-FI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(loyalty discount)</a:t>
            </a:r>
            <a:endParaRPr lang="fi-FI" altLang="fi-FI" sz="1600" b="1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kertaostoalennus</a:t>
            </a:r>
            <a:r>
              <a:rPr lang="fi-FI" altLang="fi-FI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(quantity discount)</a:t>
            </a:r>
            <a:endParaRPr lang="fi-FI" altLang="fi-FI" sz="1600" b="1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ennakkotilausalennus</a:t>
            </a:r>
            <a:r>
              <a:rPr lang="fi-FI" altLang="fi-FI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(functional discount)</a:t>
            </a:r>
            <a:endParaRPr lang="fi-FI" altLang="fi-FI" sz="1600" b="1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markkinointialennus</a:t>
            </a:r>
            <a:r>
              <a:rPr lang="fi-FI" altLang="fi-FI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(promotional allowance)</a:t>
            </a:r>
            <a:endParaRPr lang="fi-FI" altLang="fi-FI" sz="1600" b="1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noutoalennus </a:t>
            </a:r>
            <a:r>
              <a:rPr lang="fi-FI" altLang="fi-FI" sz="1600" i="1">
                <a:ea typeface="ＭＳ Ｐゴシック" panose="020B0600070205080204" pitchFamily="34" charset="-128"/>
              </a:rPr>
              <a:t>(cash and carry discount)</a:t>
            </a:r>
          </a:p>
        </p:txBody>
      </p:sp>
      <p:sp>
        <p:nvSpPr>
          <p:cNvPr id="2253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A28DD2-238A-4676-A34A-AE5157D1C75F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Hinta kilpailukeinona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285875"/>
            <a:ext cx="7273925" cy="3798888"/>
          </a:xfrm>
        </p:spPr>
        <p:txBody>
          <a:bodyPr/>
          <a:lstStyle/>
          <a:p>
            <a:pPr>
              <a:buFontTx/>
              <a:buNone/>
            </a:pPr>
            <a:r>
              <a:rPr lang="fi-FI" altLang="fi-FI" sz="2400">
                <a:ea typeface="ＭＳ Ｐゴシック" panose="020B0600070205080204" pitchFamily="34" charset="-128"/>
              </a:rPr>
              <a:t>Hinta on</a:t>
            </a:r>
          </a:p>
          <a:p>
            <a:pPr>
              <a:buFontTx/>
              <a:buNone/>
            </a:pPr>
            <a:endParaRPr lang="fi-FI" altLang="fi-FI" sz="2400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tuotteen arvon mittari ja muodostaja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kilpailuun vaikuttava tekijä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kannattavuuteen vaikuttava tekijä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tuotteen asemointiin vaikuttava tekijä.</a:t>
            </a:r>
          </a:p>
          <a:p>
            <a:pPr>
              <a:buFontTx/>
              <a:buNone/>
            </a:pPr>
            <a:endParaRPr lang="fi-FI" altLang="fi-FI" sz="2400">
              <a:ea typeface="ＭＳ Ｐゴシック" panose="020B0600070205080204" pitchFamily="34" charset="-128"/>
            </a:endParaRPr>
          </a:p>
        </p:txBody>
      </p:sp>
      <p:sp>
        <p:nvSpPr>
          <p:cNvPr id="512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176401-5D29-4EDD-849C-9D23857418C6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Maksuehdot </a:t>
            </a:r>
            <a:r>
              <a:rPr lang="en-US" altLang="fi-FI" sz="1600" i="1">
                <a:ea typeface="ＭＳ Ｐゴシック" panose="020B0600070205080204" pitchFamily="34" charset="-128"/>
              </a:rPr>
              <a:t>(terms of payment)</a:t>
            </a:r>
            <a:endParaRPr lang="en-US" altLang="fi-FI" sz="1600">
              <a:ea typeface="ＭＳ Ｐゴシック" panose="020B0600070205080204" pitchFamily="34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341438"/>
            <a:ext cx="7558087" cy="4608512"/>
          </a:xfrm>
        </p:spPr>
        <p:txBody>
          <a:bodyPr/>
          <a:lstStyle/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Maksuehdoissa sovitaan maksutavasta ja maksun ajankohdasta. </a:t>
            </a:r>
          </a:p>
          <a:p>
            <a:pPr>
              <a:buFontTx/>
              <a:buNone/>
            </a:pPr>
            <a:endParaRPr lang="fi-FI" altLang="fi-FI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Tehty osto voidaan maksaa 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ennen tuotteen luovuttamista (ennakkomaksu)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tuotteen luovuttamishetkellä tai heti sen jälkeen (käteismaksu)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tuotteen luovuttamisen jälkeen (luottokauppa)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tililuotto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osamaksu- tai rahoitusluotto</a:t>
            </a:r>
          </a:p>
          <a:p>
            <a:pPr lvl="1"/>
            <a:r>
              <a:rPr lang="fi-FI" altLang="fi-FI">
                <a:ea typeface="ＭＳ Ｐゴシック" panose="020B0600070205080204" pitchFamily="34" charset="-128"/>
              </a:rPr>
              <a:t>luottokorttiluotto.</a:t>
            </a:r>
          </a:p>
          <a:p>
            <a:pPr>
              <a:buFontTx/>
              <a:buNone/>
            </a:pPr>
            <a:endParaRPr lang="fi-FI" altLang="fi-FI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  <a:sym typeface="Wingdings" panose="05000000000000000000" pitchFamily="2" charset="2"/>
              </a:rPr>
              <a:t> Missä tilanteissa maksuehdot ovat asiakkaalle tärkeitä?</a:t>
            </a:r>
            <a:endParaRPr lang="fi-FI" altLang="fi-FI">
              <a:ea typeface="ＭＳ Ｐゴシック" panose="020B0600070205080204" pitchFamily="34" charset="-128"/>
            </a:endParaRPr>
          </a:p>
        </p:txBody>
      </p:sp>
      <p:sp>
        <p:nvSpPr>
          <p:cNvPr id="2355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10FC01-26EC-4C0F-B5A9-D36275445EE8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Hintapäätökset yrityksessä</a:t>
            </a:r>
          </a:p>
        </p:txBody>
      </p:sp>
      <p:pic>
        <p:nvPicPr>
          <p:cNvPr id="6147" name="Picture 4" descr="4-4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6625"/>
            <a:ext cx="9144000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1F1530-0E23-4E93-BB02-C6E014DBAC34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Ansaintamallit</a:t>
            </a:r>
            <a:r>
              <a:rPr lang="fi-FI" altLang="fi-FI" sz="2800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(revenue model, earnings model)</a:t>
            </a:r>
            <a:endParaRPr lang="fi-FI" altLang="fi-FI" sz="1600">
              <a:ea typeface="ＭＳ Ｐゴシック" panose="020B0600070205080204" pitchFamily="34" charset="-128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631112" cy="4032250"/>
          </a:xfrm>
        </p:spPr>
        <p:txBody>
          <a:bodyPr/>
          <a:lstStyle/>
          <a:p>
            <a:r>
              <a:rPr lang="fi-FI" altLang="fi-FI" sz="2400">
                <a:ea typeface="ＭＳ Ｐゴシック" panose="020B0600070205080204" pitchFamily="34" charset="-128"/>
              </a:rPr>
              <a:t>tavaran tai palvelun myynti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urakointi </a:t>
            </a:r>
            <a:r>
              <a:rPr lang="fi-FI" altLang="fi-FI" sz="1600" i="1">
                <a:ea typeface="ＭＳ Ｐゴシック" panose="020B0600070205080204" pitchFamily="34" charset="-128"/>
              </a:rPr>
              <a:t>(contracting)</a:t>
            </a:r>
            <a:endParaRPr lang="fi-FI" altLang="fi-FI" sz="1600">
              <a:ea typeface="ＭＳ Ｐゴシック" panose="020B0600070205080204" pitchFamily="34" charset="-128"/>
            </a:endParaRPr>
          </a:p>
          <a:p>
            <a:r>
              <a:rPr lang="fi-FI" altLang="fi-FI" sz="2400">
                <a:ea typeface="ＭＳ Ｐゴシック" panose="020B0600070205080204" pitchFamily="34" charset="-128"/>
              </a:rPr>
              <a:t>tavaran tai palvelun vuokraus</a:t>
            </a:r>
            <a:r>
              <a:rPr lang="fi-FI" altLang="fi-FI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(leasing)</a:t>
            </a:r>
            <a:endParaRPr lang="fi-FI" altLang="fi-FI" sz="1600">
              <a:ea typeface="ＭＳ Ｐゴシック" panose="020B0600070205080204" pitchFamily="34" charset="-128"/>
            </a:endParaRPr>
          </a:p>
          <a:p>
            <a:r>
              <a:rPr lang="fi-FI" altLang="fi-FI" sz="2400">
                <a:ea typeface="ＭＳ Ｐゴシック" panose="020B0600070205080204" pitchFamily="34" charset="-128"/>
              </a:rPr>
              <a:t>huutokauppa </a:t>
            </a:r>
            <a:r>
              <a:rPr lang="fi-FI" altLang="fi-FI" sz="1600" i="1">
                <a:ea typeface="ＭＳ Ｐゴシック" panose="020B0600070205080204" pitchFamily="34" charset="-128"/>
              </a:rPr>
              <a:t>(auction)</a:t>
            </a:r>
            <a:endParaRPr lang="fi-FI" altLang="fi-FI" sz="1600">
              <a:ea typeface="ＭＳ Ｐゴシック" panose="020B0600070205080204" pitchFamily="34" charset="-128"/>
            </a:endParaRPr>
          </a:p>
          <a:p>
            <a:r>
              <a:rPr lang="fi-FI" altLang="fi-FI" sz="2400">
                <a:ea typeface="ＭＳ Ｐゴシック" panose="020B0600070205080204" pitchFamily="34" charset="-128"/>
              </a:rPr>
              <a:t>vaihtokauppa</a:t>
            </a:r>
            <a:r>
              <a:rPr lang="fi-FI" altLang="fi-FI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(barter)</a:t>
            </a:r>
            <a:endParaRPr lang="fi-FI" altLang="fi-FI" sz="1600">
              <a:ea typeface="ＭＳ Ｐゴシック" panose="020B0600070205080204" pitchFamily="34" charset="-128"/>
            </a:endParaRPr>
          </a:p>
          <a:p>
            <a:r>
              <a:rPr lang="fi-FI" altLang="fi-FI" sz="2400">
                <a:ea typeface="ＭＳ Ｐゴシック" panose="020B0600070205080204" pitchFamily="34" charset="-128"/>
              </a:rPr>
              <a:t>voittoa tavoittelematon palvelu</a:t>
            </a:r>
            <a:r>
              <a:rPr lang="fi-FI" altLang="fi-FI">
                <a:ea typeface="ＭＳ Ｐゴシック" panose="020B0600070205080204" pitchFamily="34" charset="-128"/>
              </a:rPr>
              <a:t> </a:t>
            </a:r>
            <a:r>
              <a:rPr lang="fi-FI" altLang="fi-FI" sz="1600" i="1">
                <a:ea typeface="ＭＳ Ｐゴシック" panose="020B0600070205080204" pitchFamily="34" charset="-128"/>
              </a:rPr>
              <a:t>(nonprofit)</a:t>
            </a:r>
            <a:endParaRPr lang="fi-FI" altLang="fi-FI" sz="1600">
              <a:ea typeface="ＭＳ Ｐゴシック" panose="020B0600070205080204" pitchFamily="34" charset="-128"/>
            </a:endParaRPr>
          </a:p>
          <a:p>
            <a:r>
              <a:rPr lang="fi-FI" altLang="fi-FI" sz="2400">
                <a:ea typeface="ＭＳ Ｐゴシック" panose="020B0600070205080204" pitchFamily="34" charset="-128"/>
              </a:rPr>
              <a:t>mainosrahoitteinen ilmaispalvelu </a:t>
            </a:r>
          </a:p>
          <a:p>
            <a:pPr>
              <a:buFontTx/>
              <a:buNone/>
            </a:pPr>
            <a:endParaRPr lang="fi-FI" altLang="fi-FI" sz="240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fi-FI" altLang="fi-FI" sz="2400">
                <a:ea typeface="ＭＳ Ｐゴシック" panose="020B0600070205080204" pitchFamily="34" charset="-128"/>
                <a:sym typeface="Wingdings" panose="05000000000000000000" pitchFamily="2" charset="2"/>
              </a:rPr>
              <a:t>ansaintamallin määrittely liikeideassa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i-FI" altLang="fi-FI" sz="2400">
                <a:ea typeface="ＭＳ Ｐゴシック" panose="020B0600070205080204" pitchFamily="34" charset="-128"/>
                <a:sym typeface="Wingdings" panose="05000000000000000000" pitchFamily="2" charset="2"/>
              </a:rPr>
              <a:t>SUUNNITELMA TULOKSEN TEKEMISEKSI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i-FI" altLang="fi-FI" sz="2200">
                <a:ea typeface="ＭＳ Ｐゴシック" panose="020B0600070205080204" pitchFamily="34" charset="-128"/>
                <a:sym typeface="Wingdings" panose="05000000000000000000" pitchFamily="2" charset="2"/>
                <a:hlinkClick r:id="rId2"/>
              </a:rPr>
              <a:t>Youtube</a:t>
            </a:r>
            <a:r>
              <a:rPr lang="fi-FI" altLang="fi-FI" sz="2200">
                <a:ea typeface="ＭＳ Ｐゴシック" panose="020B0600070205080204" pitchFamily="34" charset="-128"/>
                <a:sym typeface="Wingdings" panose="05000000000000000000" pitchFamily="2" charset="2"/>
              </a:rPr>
              <a:t>? Mobiilipelit? Blogit? Musiikki?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i-FI" altLang="fi-FI" sz="2200">
                <a:ea typeface="ＭＳ Ｐゴシック" panose="020B0600070205080204" pitchFamily="34" charset="-128"/>
                <a:sym typeface="Wingdings" panose="05000000000000000000" pitchFamily="2" charset="2"/>
              </a:rPr>
              <a:t>Mikä on muuttunut internetin myötä?</a:t>
            </a:r>
          </a:p>
        </p:txBody>
      </p:sp>
      <p:sp>
        <p:nvSpPr>
          <p:cNvPr id="717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0E1CEB-7B3F-4D77-A9E5-9923B65EA479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Tehtävä1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Miettikää millainen ansaintalogiikka viihteessä tällä hetkellä on?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Kuinka viihde kulutetaan?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Mikä siellä on arvokasta?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Miten muuttaisitte ansaintamallia tai ansaintalogiikkaa?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76D311-E980-4740-ACB4-97C3CC3B9C76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ian numeron paikkamerkki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216EB8-CA49-4F44-AF82-837FBD4249CF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Hinnoitteluun vaikuttavat tekijät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28738"/>
            <a:ext cx="7702550" cy="4538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markkinat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julkinen valta 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yrityksen tavoitteet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myytävä tuote 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kustannukset</a:t>
            </a:r>
          </a:p>
          <a:p>
            <a:endParaRPr lang="fi-FI" altLang="fi-FI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214313"/>
            <a:ext cx="7924800" cy="668337"/>
          </a:xfrm>
        </p:spPr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Tuotteen hinnoitteluun vaikuttavat tekijät</a:t>
            </a:r>
          </a:p>
        </p:txBody>
      </p:sp>
      <p:pic>
        <p:nvPicPr>
          <p:cNvPr id="10243" name="Picture 4" descr="4-4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219200"/>
            <a:ext cx="7373937" cy="503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9642F4-A10A-4FAF-AAAB-CC4604E4C34D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 sz="2800">
                <a:ea typeface="ＭＳ Ｐゴシック" panose="020B0600070205080204" pitchFamily="34" charset="-128"/>
              </a:rPr>
              <a:t>Hintapolitiikat </a:t>
            </a:r>
            <a:r>
              <a:rPr lang="fi-FI" altLang="fi-FI" sz="1600">
                <a:ea typeface="ＭＳ Ｐゴシック" panose="020B0600070205080204" pitchFamily="34" charset="-128"/>
              </a:rPr>
              <a:t>(</a:t>
            </a:r>
            <a:r>
              <a:rPr lang="en-US" altLang="fi-FI" sz="1600">
                <a:ea typeface="ＭＳ Ｐゴシック" panose="020B0600070205080204" pitchFamily="34" charset="-128"/>
              </a:rPr>
              <a:t>pricing policy</a:t>
            </a:r>
            <a:r>
              <a:rPr lang="fi-FI" altLang="fi-FI" sz="160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628775"/>
            <a:ext cx="7702550" cy="4176713"/>
          </a:xfrm>
        </p:spPr>
        <p:txBody>
          <a:bodyPr/>
          <a:lstStyle/>
          <a:p>
            <a:pPr>
              <a:buFontTx/>
              <a:buNone/>
            </a:pPr>
            <a:r>
              <a:rPr lang="fi-FI" altLang="fi-FI" sz="2400">
                <a:ea typeface="ＭＳ Ｐゴシック" panose="020B0600070205080204" pitchFamily="34" charset="-128"/>
              </a:rPr>
              <a:t>Hintapolitiikka: yritykselle tai tuotteelle määriteltävä      		   yleinen hintataso.</a:t>
            </a:r>
          </a:p>
          <a:p>
            <a:endParaRPr lang="fi-FI" altLang="fi-FI" sz="2400">
              <a:ea typeface="ＭＳ Ｐゴシック" panose="020B0600070205080204" pitchFamily="34" charset="-128"/>
            </a:endParaRPr>
          </a:p>
          <a:p>
            <a:r>
              <a:rPr lang="fi-FI" altLang="fi-FI" sz="2400">
                <a:ea typeface="ＭＳ Ｐゴシック" panose="020B0600070205080204" pitchFamily="34" charset="-128"/>
              </a:rPr>
              <a:t>kermankuorinta- ja imagohinnoittelu </a:t>
            </a:r>
            <a:r>
              <a:rPr lang="fi-FI" altLang="fi-FI">
                <a:ea typeface="ＭＳ Ｐゴシック" panose="020B0600070205080204" pitchFamily="34" charset="-128"/>
              </a:rPr>
              <a:t>(kallis)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vakiohinnoittelu </a:t>
            </a:r>
            <a:r>
              <a:rPr lang="fi-FI" altLang="fi-FI">
                <a:ea typeface="ＭＳ Ｐゴシック" panose="020B0600070205080204" pitchFamily="34" charset="-128"/>
              </a:rPr>
              <a:t>(keskihintainen)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penetraatio- ja volyymihinnoittelu </a:t>
            </a:r>
            <a:r>
              <a:rPr lang="fi-FI" altLang="fi-FI">
                <a:ea typeface="ＭＳ Ｐゴシック" panose="020B0600070205080204" pitchFamily="34" charset="-128"/>
              </a:rPr>
              <a:t>(halpa)</a:t>
            </a:r>
          </a:p>
          <a:p>
            <a:r>
              <a:rPr lang="fi-FI" altLang="fi-FI" sz="2400">
                <a:ea typeface="ＭＳ Ｐゴシック" panose="020B0600070205080204" pitchFamily="34" charset="-128"/>
              </a:rPr>
              <a:t>markkinahinnoittelu </a:t>
            </a:r>
            <a:r>
              <a:rPr lang="fi-FI" altLang="fi-FI">
                <a:ea typeface="ＭＳ Ｐゴシック" panose="020B0600070205080204" pitchFamily="34" charset="-128"/>
              </a:rPr>
              <a:t>(vaihteleva)</a:t>
            </a:r>
            <a:endParaRPr lang="fi-FI" altLang="fi-FI" sz="2400">
              <a:ea typeface="ＭＳ Ｐゴシック" panose="020B0600070205080204" pitchFamily="34" charset="-128"/>
            </a:endParaRPr>
          </a:p>
        </p:txBody>
      </p:sp>
      <p:sp>
        <p:nvSpPr>
          <p:cNvPr id="11268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A57F1E-9778-4DF0-BDBE-D154D8F6ACF5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Kermankuorinta- tai imagohinnoittelu</a:t>
            </a:r>
            <a:r>
              <a:rPr lang="fi-FI" altLang="fi-FI" sz="2200">
                <a:ea typeface="ＭＳ Ｐゴシック" panose="020B0600070205080204" pitchFamily="34" charset="-128"/>
              </a:rPr>
              <a:t> </a:t>
            </a:r>
            <a:r>
              <a:rPr lang="en-US" altLang="fi-FI" sz="1600" i="1">
                <a:ea typeface="ＭＳ Ｐゴシック" panose="020B0600070205080204" pitchFamily="34" charset="-128"/>
              </a:rPr>
              <a:t>(skimming pricing)</a:t>
            </a:r>
            <a:r>
              <a:rPr lang="fi-FI" altLang="fi-FI" sz="160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Korkean alkuhinnan käyttötilanteita: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tuote on uusi/erilainen/haluttu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ei ole paljoa kilpailijoita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kohderyhmänä ovat ei-hintaherkät asiakkaat 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kapasiteetti tai myyntierä on rajoitettu</a:t>
            </a:r>
          </a:p>
          <a:p>
            <a:pPr>
              <a:buFontTx/>
              <a:buNone/>
            </a:pPr>
            <a:endParaRPr lang="fi-FI" altLang="fi-FI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fi-FI" altLang="fi-FI">
                <a:ea typeface="ＭＳ Ｐゴシック" panose="020B0600070205080204" pitchFamily="34" charset="-128"/>
              </a:rPr>
              <a:t>saadaan nopeasti tuloja</a:t>
            </a:r>
          </a:p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fi-FI" altLang="fi-FI">
                <a:ea typeface="ＭＳ Ｐゴシック" panose="020B0600070205080204" pitchFamily="34" charset="-128"/>
              </a:rPr>
              <a:t>luo myönteisen laatumielikuvan</a:t>
            </a:r>
          </a:p>
          <a:p>
            <a:pPr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fi-FI" altLang="fi-FI">
                <a:ea typeface="ＭＳ Ｐゴシック" panose="020B0600070205080204" pitchFamily="34" charset="-128"/>
              </a:rPr>
              <a:t>mahdollistaa hinnalla operoinnin ja tarjoukset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i-FI" altLang="fi-FI">
                <a:ea typeface="ＭＳ Ｐゴシック" panose="020B0600070205080204" pitchFamily="34" charset="-128"/>
              </a:rPr>
              <a:t>korkea hinta karsii ostajia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i-FI" altLang="fi-FI">
                <a:ea typeface="ＭＳ Ｐゴシック" panose="020B0600070205080204" pitchFamily="34" charset="-128"/>
              </a:rPr>
              <a:t>voi luoda tuotteelle/yritykselle kalliin imagon </a:t>
            </a:r>
          </a:p>
          <a:p>
            <a:endParaRPr lang="fi-FI" altLang="fi-FI">
              <a:ea typeface="ＭＳ Ｐゴシック" panose="020B0600070205080204" pitchFamily="34" charset="-128"/>
            </a:endParaRPr>
          </a:p>
        </p:txBody>
      </p:sp>
      <p:sp>
        <p:nvSpPr>
          <p:cNvPr id="1229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05B583-37E7-4C13-85FB-24F034927960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yhjä esity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yhjä esitys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Tyhjä esitys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hjä esitys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hjä esitys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hjä esitys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hjä esitys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hjä esitys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hjä esitys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ukautettu suunnittelumal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C:\Ohjelmatiedostot\Microsoft Office\Mallit\Tyhjä esitys.pot</Template>
  <TotalTime>1393</TotalTime>
  <Words>736</Words>
  <Application>Microsoft Office PowerPoint</Application>
  <PresentationFormat>On-screen Show (4:3)</PresentationFormat>
  <Paragraphs>178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SimSun</vt:lpstr>
      <vt:lpstr>Arial</vt:lpstr>
      <vt:lpstr>Calibri</vt:lpstr>
      <vt:lpstr>Times New Roman</vt:lpstr>
      <vt:lpstr>Wingdings</vt:lpstr>
      <vt:lpstr>Tyhjä esitys</vt:lpstr>
      <vt:lpstr>Mukautettu suunnittelumalli</vt:lpstr>
      <vt:lpstr>PowerPoint Presentation</vt:lpstr>
      <vt:lpstr>Hinta kilpailukeinona</vt:lpstr>
      <vt:lpstr>Hintapäätökset yrityksessä</vt:lpstr>
      <vt:lpstr>Ansaintamallit (revenue model, earnings model)</vt:lpstr>
      <vt:lpstr>Tehtävä1</vt:lpstr>
      <vt:lpstr>Hinnoitteluun vaikuttavat tekijät</vt:lpstr>
      <vt:lpstr>Tuotteen hinnoitteluun vaikuttavat tekijät</vt:lpstr>
      <vt:lpstr>Hintapolitiikat (pricing policy)</vt:lpstr>
      <vt:lpstr>Kermankuorinta- tai imagohinnoittelu (skimming pricing) </vt:lpstr>
      <vt:lpstr>Penetraatio- tai volyymihinnoittelu (penetration pricing) </vt:lpstr>
      <vt:lpstr>Vakiohinnoittelu (status quo pricing) </vt:lpstr>
      <vt:lpstr>Markkinahinnoittelu (market pricing) </vt:lpstr>
      <vt:lpstr>Hinnoittelumenetelmät</vt:lpstr>
      <vt:lpstr>Hintaherkkyyteen vaikuttavia tekijöitä</vt:lpstr>
      <vt:lpstr>Hinnalla operointi (price adjustment)</vt:lpstr>
      <vt:lpstr>Hintaporrastus eli hintadifferointi (variable pricing)</vt:lpstr>
      <vt:lpstr>Psykologinen hinnoittelu (odd pricing)</vt:lpstr>
      <vt:lpstr>Hinnan paketointi tai pilkkominen</vt:lpstr>
      <vt:lpstr>Alennukset (discounts)</vt:lpstr>
      <vt:lpstr>Maksuehdot (terms of payment)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 dian otsikkoa</dc:title>
  <dc:creator>NN</dc:creator>
  <cp:lastModifiedBy>Raija Westerlund</cp:lastModifiedBy>
  <cp:revision>145</cp:revision>
  <cp:lastPrinted>2003-09-23T06:20:40Z</cp:lastPrinted>
  <dcterms:created xsi:type="dcterms:W3CDTF">2010-02-10T12:06:40Z</dcterms:created>
  <dcterms:modified xsi:type="dcterms:W3CDTF">2018-08-24T08:25:21Z</dcterms:modified>
</cp:coreProperties>
</file>