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9A583-FDD3-4F60-9ED1-1CA61F1D33F7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B3E98F29-E54B-46FE-B2C1-87315DED022D}">
      <dgm:prSet phldrT="[Text]"/>
      <dgm:spPr/>
      <dgm:t>
        <a:bodyPr/>
        <a:lstStyle/>
        <a:p>
          <a:r>
            <a:rPr lang="fi-FI" dirty="0"/>
            <a:t>Ulkoinen laskentatoimi</a:t>
          </a:r>
        </a:p>
      </dgm:t>
    </dgm:pt>
    <dgm:pt modelId="{E2A4945F-3F76-48EC-A74B-9EF0FFBCD7C9}" type="parTrans" cxnId="{F7AB3621-70F3-478A-B8C4-6D6607D11793}">
      <dgm:prSet/>
      <dgm:spPr/>
      <dgm:t>
        <a:bodyPr/>
        <a:lstStyle/>
        <a:p>
          <a:endParaRPr lang="fi-FI"/>
        </a:p>
      </dgm:t>
    </dgm:pt>
    <dgm:pt modelId="{628C551E-FF6D-4A99-BD70-4D2498163462}" type="sibTrans" cxnId="{F7AB3621-70F3-478A-B8C4-6D6607D11793}">
      <dgm:prSet/>
      <dgm:spPr/>
      <dgm:t>
        <a:bodyPr/>
        <a:lstStyle/>
        <a:p>
          <a:endParaRPr lang="fi-FI"/>
        </a:p>
      </dgm:t>
    </dgm:pt>
    <dgm:pt modelId="{F21A51B2-C356-41E4-A146-B55EF0B02D65}">
      <dgm:prSet phldrT="[Text]"/>
      <dgm:spPr/>
      <dgm:t>
        <a:bodyPr/>
        <a:lstStyle/>
        <a:p>
          <a:r>
            <a:rPr lang="fi-FI" dirty="0"/>
            <a:t>Verotus</a:t>
          </a:r>
        </a:p>
      </dgm:t>
    </dgm:pt>
    <dgm:pt modelId="{7AF9BDEE-0B49-439B-80DF-FAB5D54177F6}" type="parTrans" cxnId="{64F81F50-1F50-424F-BA92-C0534E765BE7}">
      <dgm:prSet/>
      <dgm:spPr/>
      <dgm:t>
        <a:bodyPr/>
        <a:lstStyle/>
        <a:p>
          <a:endParaRPr lang="fi-FI"/>
        </a:p>
      </dgm:t>
    </dgm:pt>
    <dgm:pt modelId="{3D153EBB-BA12-4C52-8110-39CFD466C4B5}" type="sibTrans" cxnId="{64F81F50-1F50-424F-BA92-C0534E765BE7}">
      <dgm:prSet/>
      <dgm:spPr/>
      <dgm:t>
        <a:bodyPr/>
        <a:lstStyle/>
        <a:p>
          <a:endParaRPr lang="fi-FI"/>
        </a:p>
      </dgm:t>
    </dgm:pt>
    <dgm:pt modelId="{2B0CD4CE-207D-4484-A3C9-4EFD783AA1B3}" type="pres">
      <dgm:prSet presAssocID="{E919A583-FDD3-4F60-9ED1-1CA61F1D33F7}" presName="Name0" presStyleCnt="0">
        <dgm:presLayoutVars>
          <dgm:dir/>
          <dgm:resizeHandles val="exact"/>
        </dgm:presLayoutVars>
      </dgm:prSet>
      <dgm:spPr/>
    </dgm:pt>
    <dgm:pt modelId="{1D0D9DD7-8532-42F5-98DD-EFBF5D059C78}" type="pres">
      <dgm:prSet presAssocID="{B3E98F29-E54B-46FE-B2C1-87315DED022D}" presName="composite" presStyleCnt="0"/>
      <dgm:spPr/>
    </dgm:pt>
    <dgm:pt modelId="{91994ABE-51C7-4351-A43F-4C34FFBEE325}" type="pres">
      <dgm:prSet presAssocID="{B3E98F29-E54B-46FE-B2C1-87315DED022D}" presName="bgChev" presStyleLbl="node1" presStyleIdx="0" presStyleCnt="2"/>
      <dgm:spPr>
        <a:solidFill>
          <a:schemeClr val="accent2"/>
        </a:solidFill>
      </dgm:spPr>
    </dgm:pt>
    <dgm:pt modelId="{E618340C-A7FB-4DF9-BEFF-3154A47DB3B5}" type="pres">
      <dgm:prSet presAssocID="{B3E98F29-E54B-46FE-B2C1-87315DED022D}" presName="txNode" presStyleLbl="fgAcc1" presStyleIdx="0" presStyleCnt="2">
        <dgm:presLayoutVars>
          <dgm:bulletEnabled val="1"/>
        </dgm:presLayoutVars>
      </dgm:prSet>
      <dgm:spPr/>
    </dgm:pt>
    <dgm:pt modelId="{B6800EF3-F4E7-459B-A152-562E0AC4E0CF}" type="pres">
      <dgm:prSet presAssocID="{628C551E-FF6D-4A99-BD70-4D2498163462}" presName="compositeSpace" presStyleCnt="0"/>
      <dgm:spPr/>
    </dgm:pt>
    <dgm:pt modelId="{B1ECD98D-66F1-4572-9754-01A084CD0D14}" type="pres">
      <dgm:prSet presAssocID="{F21A51B2-C356-41E4-A146-B55EF0B02D65}" presName="composite" presStyleCnt="0"/>
      <dgm:spPr/>
    </dgm:pt>
    <dgm:pt modelId="{3714FA57-8F60-41D4-A7A5-A1ED802224CF}" type="pres">
      <dgm:prSet presAssocID="{F21A51B2-C356-41E4-A146-B55EF0B02D65}" presName="bgChev" presStyleLbl="node1" presStyleIdx="1" presStyleCnt="2"/>
      <dgm:spPr>
        <a:solidFill>
          <a:schemeClr val="accent6"/>
        </a:solidFill>
      </dgm:spPr>
    </dgm:pt>
    <dgm:pt modelId="{4EAA5B75-4A8D-445F-AEAD-CD40534A0C84}" type="pres">
      <dgm:prSet presAssocID="{F21A51B2-C356-41E4-A146-B55EF0B02D65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F7AB3621-70F3-478A-B8C4-6D6607D11793}" srcId="{E919A583-FDD3-4F60-9ED1-1CA61F1D33F7}" destId="{B3E98F29-E54B-46FE-B2C1-87315DED022D}" srcOrd="0" destOrd="0" parTransId="{E2A4945F-3F76-48EC-A74B-9EF0FFBCD7C9}" sibTransId="{628C551E-FF6D-4A99-BD70-4D2498163462}"/>
    <dgm:cxn modelId="{64F81F50-1F50-424F-BA92-C0534E765BE7}" srcId="{E919A583-FDD3-4F60-9ED1-1CA61F1D33F7}" destId="{F21A51B2-C356-41E4-A146-B55EF0B02D65}" srcOrd="1" destOrd="0" parTransId="{7AF9BDEE-0B49-439B-80DF-FAB5D54177F6}" sibTransId="{3D153EBB-BA12-4C52-8110-39CFD466C4B5}"/>
    <dgm:cxn modelId="{EDE3C059-FED8-4235-81E8-F870D3309A24}" type="presOf" srcId="{E919A583-FDD3-4F60-9ED1-1CA61F1D33F7}" destId="{2B0CD4CE-207D-4484-A3C9-4EFD783AA1B3}" srcOrd="0" destOrd="0" presId="urn:microsoft.com/office/officeart/2005/8/layout/chevronAccent+Icon"/>
    <dgm:cxn modelId="{E06D0DE5-5BAC-4B91-900E-C220C3AE4EBC}" type="presOf" srcId="{B3E98F29-E54B-46FE-B2C1-87315DED022D}" destId="{E618340C-A7FB-4DF9-BEFF-3154A47DB3B5}" srcOrd="0" destOrd="0" presId="urn:microsoft.com/office/officeart/2005/8/layout/chevronAccent+Icon"/>
    <dgm:cxn modelId="{E9E382F6-2E15-4E39-BBF5-4750FF7DAD83}" type="presOf" srcId="{F21A51B2-C356-41E4-A146-B55EF0B02D65}" destId="{4EAA5B75-4A8D-445F-AEAD-CD40534A0C84}" srcOrd="0" destOrd="0" presId="urn:microsoft.com/office/officeart/2005/8/layout/chevronAccent+Icon"/>
    <dgm:cxn modelId="{DE26EBBD-88AA-42BC-BE93-DDFF9410EA10}" type="presParOf" srcId="{2B0CD4CE-207D-4484-A3C9-4EFD783AA1B3}" destId="{1D0D9DD7-8532-42F5-98DD-EFBF5D059C78}" srcOrd="0" destOrd="0" presId="urn:microsoft.com/office/officeart/2005/8/layout/chevronAccent+Icon"/>
    <dgm:cxn modelId="{720DB4E3-9EB4-492C-A9A2-2856F125D3A5}" type="presParOf" srcId="{1D0D9DD7-8532-42F5-98DD-EFBF5D059C78}" destId="{91994ABE-51C7-4351-A43F-4C34FFBEE325}" srcOrd="0" destOrd="0" presId="urn:microsoft.com/office/officeart/2005/8/layout/chevronAccent+Icon"/>
    <dgm:cxn modelId="{CC14F890-FC51-48B2-9FA7-15F53A42994B}" type="presParOf" srcId="{1D0D9DD7-8532-42F5-98DD-EFBF5D059C78}" destId="{E618340C-A7FB-4DF9-BEFF-3154A47DB3B5}" srcOrd="1" destOrd="0" presId="urn:microsoft.com/office/officeart/2005/8/layout/chevronAccent+Icon"/>
    <dgm:cxn modelId="{93553B54-9502-463F-9EFE-41980FD25C56}" type="presParOf" srcId="{2B0CD4CE-207D-4484-A3C9-4EFD783AA1B3}" destId="{B6800EF3-F4E7-459B-A152-562E0AC4E0CF}" srcOrd="1" destOrd="0" presId="urn:microsoft.com/office/officeart/2005/8/layout/chevronAccent+Icon"/>
    <dgm:cxn modelId="{0EFE67A0-92F5-47E4-B08F-851F4B9B4666}" type="presParOf" srcId="{2B0CD4CE-207D-4484-A3C9-4EFD783AA1B3}" destId="{B1ECD98D-66F1-4572-9754-01A084CD0D14}" srcOrd="2" destOrd="0" presId="urn:microsoft.com/office/officeart/2005/8/layout/chevronAccent+Icon"/>
    <dgm:cxn modelId="{E1896680-B612-48A0-AAF4-05F4041527CA}" type="presParOf" srcId="{B1ECD98D-66F1-4572-9754-01A084CD0D14}" destId="{3714FA57-8F60-41D4-A7A5-A1ED802224CF}" srcOrd="0" destOrd="0" presId="urn:microsoft.com/office/officeart/2005/8/layout/chevronAccent+Icon"/>
    <dgm:cxn modelId="{931C31AC-0378-4003-ADC0-F424C04B4442}" type="presParOf" srcId="{B1ECD98D-66F1-4572-9754-01A084CD0D14}" destId="{4EAA5B75-4A8D-445F-AEAD-CD40534A0C8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4ABE-51C7-4351-A43F-4C34FFBEE325}">
      <dsp:nvSpPr>
        <dsp:cNvPr id="0" name=""/>
        <dsp:cNvSpPr/>
      </dsp:nvSpPr>
      <dsp:spPr>
        <a:xfrm>
          <a:off x="3468" y="1839863"/>
          <a:ext cx="3604021" cy="1391152"/>
        </a:xfrm>
        <a:prstGeom prst="chevron">
          <a:avLst>
            <a:gd name="adj" fmla="val 4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8340C-A7FB-4DF9-BEFF-3154A47DB3B5}">
      <dsp:nvSpPr>
        <dsp:cNvPr id="0" name=""/>
        <dsp:cNvSpPr/>
      </dsp:nvSpPr>
      <dsp:spPr>
        <a:xfrm>
          <a:off x="964541" y="2187651"/>
          <a:ext cx="3043396" cy="139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100" kern="1200" dirty="0"/>
            <a:t>Ulkoinen laskentatoimi</a:t>
          </a:r>
        </a:p>
      </dsp:txBody>
      <dsp:txXfrm>
        <a:off x="1005286" y="2228396"/>
        <a:ext cx="2961906" cy="1309662"/>
      </dsp:txXfrm>
    </dsp:sp>
    <dsp:sp modelId="{3714FA57-8F60-41D4-A7A5-A1ED802224CF}">
      <dsp:nvSpPr>
        <dsp:cNvPr id="0" name=""/>
        <dsp:cNvSpPr/>
      </dsp:nvSpPr>
      <dsp:spPr>
        <a:xfrm>
          <a:off x="4120062" y="1839863"/>
          <a:ext cx="3604021" cy="1391152"/>
        </a:xfrm>
        <a:prstGeom prst="chevron">
          <a:avLst>
            <a:gd name="adj" fmla="val 4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A5B75-4A8D-445F-AEAD-CD40534A0C84}">
      <dsp:nvSpPr>
        <dsp:cNvPr id="0" name=""/>
        <dsp:cNvSpPr/>
      </dsp:nvSpPr>
      <dsp:spPr>
        <a:xfrm>
          <a:off x="5081135" y="2187651"/>
          <a:ext cx="3043396" cy="1391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100" kern="1200" dirty="0"/>
            <a:t>Verotus</a:t>
          </a:r>
        </a:p>
      </dsp:txBody>
      <dsp:txXfrm>
        <a:off x="5121880" y="2228396"/>
        <a:ext cx="2961906" cy="1309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5A67-14A2-467B-889A-60C49C495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BB7D-2BDF-471A-95AE-165C0417A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5996-377C-4E26-A0BF-867E5ADA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3F16-29C7-404D-884F-A9B34EF3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9023-8ECD-4460-B1A6-8E7EAA2F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521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2BD2-F841-4291-B73E-EBD5E1D9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2AB0C-A70C-4B6F-89FD-8FB30759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F751-E54C-4907-AC28-9B52527A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9A7F-B74F-4803-8896-1752D45A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F8DA-1DB1-4D3F-B8C1-CE4E2EB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271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4C93C-1213-4575-B0D4-56CD01278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B32A1-6EA8-4EBC-8F06-C0881808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FAB6-1321-468C-BF9C-738562FA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8B93-84FE-4526-A69B-9F0FEE57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D1A2-DD4C-4A7E-BF08-25529FA9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122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999D-BCA2-4E6C-B635-6930A3B9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E83D-5B36-435B-8428-3DD493C6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B7C3-7862-45D0-AF5B-4DDC660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340E-D4A3-45E6-B810-F1B53C1F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2064-D862-466C-86DC-A24ACCD0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19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F2B-114C-4116-B5BC-1BF8643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07F62-55E5-44FF-AB68-F6F1BFA4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F0D9-9BFA-4A9F-BC2C-7DFC880B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C71D-CA36-4753-9778-4C0A783C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E758-CD1E-471E-A9D1-F362313D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679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BFD5-B674-4E12-882A-D0973FA9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3C3D-FF76-499C-ABA9-A0D93EDBB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C9E9-EBA8-451C-A284-1E568F3F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08E-5ED7-4DF8-8C0D-959EC963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828D0-AD29-4254-9887-361A4A43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E92E9-7081-4CB0-9A58-DD900A73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885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E026-7EFC-489B-AD3F-F106B67A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56D8-F367-4B6E-B163-D9CA7148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BDA73-CDA5-4ADA-8B94-8FBE893B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15CD8-5601-40BF-8771-A817CC899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45060-B1F6-4A16-9BFD-679A29A2E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C741C-FC2E-437A-9ED4-94C552E6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4B531-1F3C-4F7A-A507-C049858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7D759-A168-4441-8AC2-3764CB10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54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F175-6C0A-48B4-9A94-5F33BD35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00DC0-D9A7-47E0-9E43-A8BDDC83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069B3-BDC7-456F-A352-F3E38435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A2C2-B455-41DE-82EC-678D4EDF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10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71A5-5108-4036-A3A3-DA9F0154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D5365-5A6F-416C-B1F9-4444E941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2A848-F7B1-4888-ACE6-26D7CB0B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924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F9FC-256B-4153-AA27-DFDEE999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0B2E-0DF3-46E5-B79E-8D9D9005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17312-4827-41BD-A691-C77E9B590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24E2-3869-48D3-AE5B-8B4452BA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BD49-D3E6-46E0-9565-4D68FF63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ABB3-C4DE-487B-97A6-DCBBF210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5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6E6C-D190-41C7-95E8-96C118B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AC2FD-AE9B-411E-B8B8-39FC681B3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15962-0512-4A84-863C-91398002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631D-54F7-4915-9A8B-434D7E13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6570-C784-4EB8-96AF-A6637B54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2092-48F7-4D63-8B7D-6A49D2B9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955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971C-CBD8-4F40-82A9-5C317047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3201-FAD8-48F6-86AD-B4D9F3EA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6FBC-D711-4A1B-989A-27BCF2EC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8D75-36CB-4D93-A8C8-74F3C2A03DBF}" type="datetimeFigureOut">
              <a:rPr lang="fi-FI" smtClean="0"/>
              <a:t>8.11.2018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B8C3-6CBF-4D49-90CC-78F67DE65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7B87-58C4-4E11-B82D-1CDA290C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F754-2937-4E37-B585-4DAA71A110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63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ACFB-A940-4F9F-9C4D-1F3CAD1E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Laskentatoimi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547F5A-F9BB-412E-B688-9511A96A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52071"/>
              </p:ext>
            </p:extLst>
          </p:nvPr>
        </p:nvGraphicFramePr>
        <p:xfrm>
          <a:off x="831527" y="1825626"/>
          <a:ext cx="10519422" cy="4351338"/>
        </p:xfrm>
        <a:graphic>
          <a:graphicData uri="http://schemas.openxmlformats.org/drawingml/2006/table">
            <a:tbl>
              <a:tblPr firstRow="1" firstCol="1" bandRow="1">
                <a:noFill/>
                <a:tableStyleId>{9D7B26C5-4107-4FEC-AEDC-1716B250A1EF}</a:tableStyleId>
              </a:tblPr>
              <a:tblGrid>
                <a:gridCol w="3741299">
                  <a:extLst>
                    <a:ext uri="{9D8B030D-6E8A-4147-A177-3AD203B41FA5}">
                      <a16:colId xmlns:a16="http://schemas.microsoft.com/office/drawing/2014/main" val="1738578708"/>
                    </a:ext>
                  </a:extLst>
                </a:gridCol>
                <a:gridCol w="4149270">
                  <a:extLst>
                    <a:ext uri="{9D8B030D-6E8A-4147-A177-3AD203B41FA5}">
                      <a16:colId xmlns:a16="http://schemas.microsoft.com/office/drawing/2014/main" val="3697212469"/>
                    </a:ext>
                  </a:extLst>
                </a:gridCol>
                <a:gridCol w="2628853">
                  <a:extLst>
                    <a:ext uri="{9D8B030D-6E8A-4147-A177-3AD203B41FA5}">
                      <a16:colId xmlns:a16="http://schemas.microsoft.com/office/drawing/2014/main" val="451733291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</a:rPr>
                        <a:t>Ulkoinen laskentatoimi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i-FI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Kirjanpito</a:t>
                      </a: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Tilinpäätös</a:t>
                      </a:r>
                    </a:p>
                  </a:txBody>
                  <a:tcPr marL="321027" marR="192616" marT="192616" marB="192616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7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</a:rPr>
                        <a:t>Sisäinen laskentatoimi (=</a:t>
                      </a:r>
                      <a:r>
                        <a:rPr lang="fi-FI" sz="2200" b="1" dirty="0" err="1">
                          <a:solidFill>
                            <a:srgbClr val="FFFFFF"/>
                          </a:solidFill>
                          <a:effectLst/>
                        </a:rPr>
                        <a:t>operativinen</a:t>
                      </a: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</a:rPr>
                        <a:t> laskentatoimi, johdon laskentatoimi)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Kustannuslaskenta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Katelaskenta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Budjetointi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Investointilaskelmat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Hinnoittelu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i-FI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027" marR="192616" marT="192616" marB="19261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2200" b="1" dirty="0">
                          <a:solidFill>
                            <a:srgbClr val="FFFFFF"/>
                          </a:solidFill>
                          <a:effectLst/>
                        </a:rPr>
                        <a:t>Rahoitus</a:t>
                      </a:r>
                      <a:endParaRPr lang="fi-FI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027" marR="192616" marT="192616" marB="19261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9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3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4186696-7918-443F-AA0F-2F219995E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903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0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3BF56-B46C-4D60-B522-87428C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439"/>
            <a:ext cx="9144000" cy="1179511"/>
          </a:xfrm>
        </p:spPr>
        <p:txBody>
          <a:bodyPr>
            <a:normAutofit/>
          </a:bodyPr>
          <a:lstStyle/>
          <a:p>
            <a:r>
              <a:rPr lang="fi-FI" dirty="0"/>
              <a:t>Kustannukset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685699-7E64-406B-A383-F32DD928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875"/>
            <a:ext cx="9144000" cy="44100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i-FI" dirty="0" err="1"/>
              <a:t>Mukut</a:t>
            </a:r>
            <a:r>
              <a:rPr lang="fi-FI" dirty="0"/>
              <a:t>					</a:t>
            </a:r>
            <a:r>
              <a:rPr lang="fi-FI" dirty="0" err="1"/>
              <a:t>Kikut</a:t>
            </a:r>
            <a:endParaRPr lang="fi-FI" dirty="0"/>
          </a:p>
          <a:p>
            <a:pPr algn="l"/>
            <a:r>
              <a:rPr lang="fi-FI" sz="1900" dirty="0"/>
              <a:t>kustannukset</a:t>
            </a:r>
          </a:p>
          <a:p>
            <a:pPr algn="l"/>
            <a:endParaRPr lang="fi-FI" dirty="0"/>
          </a:p>
          <a:p>
            <a:pPr algn="l"/>
            <a:endParaRPr lang="fi-FI" dirty="0"/>
          </a:p>
          <a:p>
            <a:pPr algn="l"/>
            <a:endParaRPr lang="fi-FI" dirty="0"/>
          </a:p>
          <a:p>
            <a:pPr algn="l"/>
            <a:endParaRPr lang="fi-FI" dirty="0"/>
          </a:p>
          <a:p>
            <a:pPr algn="l"/>
            <a:endParaRPr lang="fi-FI" dirty="0"/>
          </a:p>
          <a:p>
            <a:pPr algn="l"/>
            <a:r>
              <a:rPr lang="fi-FI" dirty="0"/>
              <a:t>			</a:t>
            </a:r>
          </a:p>
          <a:p>
            <a:pPr algn="l"/>
            <a:r>
              <a:rPr lang="fi-FI" dirty="0"/>
              <a:t>			</a:t>
            </a:r>
            <a:r>
              <a:rPr lang="fi-FI" sz="1900" dirty="0"/>
              <a:t>TA</a:t>
            </a:r>
          </a:p>
          <a:p>
            <a:pPr algn="l"/>
            <a:endParaRPr lang="fi-FI" dirty="0"/>
          </a:p>
          <a:p>
            <a:pPr algn="l"/>
            <a:r>
              <a:rPr lang="fi-FI" dirty="0"/>
              <a:t>TA=toiminta-aste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50E3C-62AA-41CE-BF3F-852C46927B19}"/>
              </a:ext>
            </a:extLst>
          </p:cNvPr>
          <p:cNvCxnSpPr/>
          <p:nvPr/>
        </p:nvCxnSpPr>
        <p:spPr>
          <a:xfrm flipV="1">
            <a:off x="2038350" y="2590800"/>
            <a:ext cx="0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2FA9D-77AE-4F91-B02A-7702644AEADE}"/>
              </a:ext>
            </a:extLst>
          </p:cNvPr>
          <p:cNvCxnSpPr/>
          <p:nvPr/>
        </p:nvCxnSpPr>
        <p:spPr>
          <a:xfrm>
            <a:off x="2038350" y="4781550"/>
            <a:ext cx="2714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0DB86-15C3-4DE9-9AEB-12470179700E}"/>
              </a:ext>
            </a:extLst>
          </p:cNvPr>
          <p:cNvCxnSpPr/>
          <p:nvPr/>
        </p:nvCxnSpPr>
        <p:spPr>
          <a:xfrm flipV="1">
            <a:off x="2038350" y="3314700"/>
            <a:ext cx="2486025" cy="1466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61C704-FB6F-448B-8C8A-1E9B38CE45BE}"/>
              </a:ext>
            </a:extLst>
          </p:cNvPr>
          <p:cNvCxnSpPr/>
          <p:nvPr/>
        </p:nvCxnSpPr>
        <p:spPr>
          <a:xfrm flipV="1">
            <a:off x="6619875" y="2495550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19E01-B69C-45D7-A061-9CE274E48D1F}"/>
              </a:ext>
            </a:extLst>
          </p:cNvPr>
          <p:cNvCxnSpPr/>
          <p:nvPr/>
        </p:nvCxnSpPr>
        <p:spPr>
          <a:xfrm>
            <a:off x="6619875" y="4781550"/>
            <a:ext cx="2619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E75150-3211-4F0B-893D-CE032104E3BC}"/>
              </a:ext>
            </a:extLst>
          </p:cNvPr>
          <p:cNvCxnSpPr/>
          <p:nvPr/>
        </p:nvCxnSpPr>
        <p:spPr>
          <a:xfrm>
            <a:off x="6619875" y="4029075"/>
            <a:ext cx="2552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6BD5-DC2E-44C8-B081-A731E676A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325"/>
            <a:ext cx="9144000" cy="923925"/>
          </a:xfrm>
        </p:spPr>
        <p:txBody>
          <a:bodyPr>
            <a:normAutofit/>
          </a:bodyPr>
          <a:lstStyle/>
          <a:p>
            <a:r>
              <a:rPr lang="fi-FI" dirty="0"/>
              <a:t>Kokonaiskustannukset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36698-325B-476A-8C30-4E3F60F99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1125"/>
            <a:ext cx="9144000" cy="4933950"/>
          </a:xfrm>
        </p:spPr>
        <p:txBody>
          <a:bodyPr/>
          <a:lstStyle/>
          <a:p>
            <a:pPr algn="l"/>
            <a:r>
              <a:rPr lang="fi-FI" sz="1800" dirty="0"/>
              <a:t>Kustannukset</a:t>
            </a:r>
          </a:p>
          <a:p>
            <a:pPr algn="l"/>
            <a:r>
              <a:rPr lang="fi-FI" dirty="0"/>
              <a:t>				          </a:t>
            </a:r>
            <a:r>
              <a:rPr lang="fi-FI" dirty="0" err="1"/>
              <a:t>Kokut</a:t>
            </a:r>
            <a:r>
              <a:rPr lang="fi-FI" dirty="0"/>
              <a:t>										</a:t>
            </a:r>
          </a:p>
          <a:p>
            <a:pPr algn="l"/>
            <a:r>
              <a:rPr lang="fi-FI" dirty="0"/>
              <a:t>                                                                </a:t>
            </a:r>
          </a:p>
          <a:p>
            <a:pPr algn="l"/>
            <a:r>
              <a:rPr lang="fi-FI" dirty="0"/>
              <a:t>                                                                </a:t>
            </a:r>
            <a:r>
              <a:rPr lang="fi-FI" dirty="0" err="1"/>
              <a:t>mukut</a:t>
            </a:r>
            <a:endParaRPr lang="fi-FI" dirty="0"/>
          </a:p>
          <a:p>
            <a:pPr algn="l"/>
            <a:endParaRPr lang="fi-FI" dirty="0"/>
          </a:p>
          <a:p>
            <a:pPr algn="l"/>
            <a:endParaRPr lang="fi-FI" dirty="0"/>
          </a:p>
          <a:p>
            <a:pPr algn="l"/>
            <a:r>
              <a:rPr lang="fi-FI" dirty="0"/>
              <a:t>                                                                </a:t>
            </a:r>
            <a:r>
              <a:rPr lang="fi-FI" dirty="0" err="1"/>
              <a:t>kikut</a:t>
            </a:r>
            <a:endParaRPr lang="fi-FI" dirty="0"/>
          </a:p>
          <a:p>
            <a:pPr algn="l"/>
            <a:endParaRPr lang="fi-FI" dirty="0"/>
          </a:p>
          <a:p>
            <a:pPr algn="l"/>
            <a:r>
              <a:rPr lang="fi-FI" dirty="0"/>
              <a:t>					</a:t>
            </a:r>
            <a:r>
              <a:rPr lang="fi-FI" sz="1800" dirty="0"/>
              <a:t>TA</a:t>
            </a:r>
            <a:endParaRPr lang="fi-FI" dirty="0"/>
          </a:p>
          <a:p>
            <a:pPr algn="l"/>
            <a:r>
              <a:rPr lang="fi-FI" dirty="0"/>
              <a:t>			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DA80F-35EB-4618-9C03-8E65244B9349}"/>
              </a:ext>
            </a:extLst>
          </p:cNvPr>
          <p:cNvCxnSpPr>
            <a:cxnSpLocks/>
          </p:cNvCxnSpPr>
          <p:nvPr/>
        </p:nvCxnSpPr>
        <p:spPr>
          <a:xfrm flipH="1" flipV="1">
            <a:off x="2152650" y="1990725"/>
            <a:ext cx="19050" cy="318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33CBBD-5F86-423C-B8F1-478F3BD0F09C}"/>
              </a:ext>
            </a:extLst>
          </p:cNvPr>
          <p:cNvCxnSpPr/>
          <p:nvPr/>
        </p:nvCxnSpPr>
        <p:spPr>
          <a:xfrm>
            <a:off x="2152650" y="5172075"/>
            <a:ext cx="394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C89720-81D8-4C65-8DE5-B0D84861AC29}"/>
              </a:ext>
            </a:extLst>
          </p:cNvPr>
          <p:cNvCxnSpPr/>
          <p:nvPr/>
        </p:nvCxnSpPr>
        <p:spPr>
          <a:xfrm>
            <a:off x="2152650" y="4295775"/>
            <a:ext cx="3829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FF3B8F-A7F1-4F76-9FCD-E0DE7D9A913C}"/>
              </a:ext>
            </a:extLst>
          </p:cNvPr>
          <p:cNvCxnSpPr/>
          <p:nvPr/>
        </p:nvCxnSpPr>
        <p:spPr>
          <a:xfrm flipV="1">
            <a:off x="2152650" y="2257425"/>
            <a:ext cx="3762375" cy="20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7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CB15CB-C74B-45C0-AED5-7F074CBF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Katetuottolaskenta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FCCE0-85CC-4BF3-AF86-244F8D361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Kate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CFAA9-D315-4CF6-A1AA-33B14A2BA6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Kaava: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Myynti (100%)</a:t>
            </a:r>
          </a:p>
          <a:p>
            <a:pPr marL="0" indent="0">
              <a:buNone/>
            </a:pPr>
            <a:r>
              <a:rPr lang="fi-FI" u="sng" dirty="0"/>
              <a:t>-</a:t>
            </a:r>
            <a:r>
              <a:rPr lang="fi-FI" u="sng" dirty="0" err="1"/>
              <a:t>mukut</a:t>
            </a:r>
            <a:r>
              <a:rPr lang="fi-FI" u="sng" dirty="0"/>
              <a:t> (esim.40%)</a:t>
            </a:r>
          </a:p>
          <a:p>
            <a:pPr marL="0" indent="0">
              <a:buNone/>
            </a:pPr>
            <a:r>
              <a:rPr lang="fi-FI" dirty="0"/>
              <a:t>=Kate  (60%)</a:t>
            </a:r>
          </a:p>
          <a:p>
            <a:pPr marL="0" indent="0">
              <a:buNone/>
            </a:pPr>
            <a:r>
              <a:rPr lang="fi-FI" u="sng" dirty="0"/>
              <a:t>-</a:t>
            </a:r>
            <a:r>
              <a:rPr lang="fi-FI" u="sng" dirty="0" err="1"/>
              <a:t>kikut</a:t>
            </a:r>
            <a:r>
              <a:rPr lang="fi-FI" u="sng" dirty="0"/>
              <a:t>  </a:t>
            </a:r>
          </a:p>
          <a:p>
            <a:pPr marL="0" indent="0">
              <a:buNone/>
            </a:pPr>
            <a:r>
              <a:rPr lang="fi-FI" dirty="0"/>
              <a:t>=Tulos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CA2D3-3A52-4F6C-BA26-25D69B2DEFE1}"/>
              </a:ext>
            </a:extLst>
          </p:cNvPr>
          <p:cNvSpPr/>
          <p:nvPr/>
        </p:nvSpPr>
        <p:spPr>
          <a:xfrm>
            <a:off x="1341120" y="2631440"/>
            <a:ext cx="1960880" cy="329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Myynti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95A0C-20A8-43DE-8341-ACFD00A74FF9}"/>
              </a:ext>
            </a:extLst>
          </p:cNvPr>
          <p:cNvSpPr/>
          <p:nvPr/>
        </p:nvSpPr>
        <p:spPr>
          <a:xfrm>
            <a:off x="3302000" y="2631439"/>
            <a:ext cx="1441450" cy="1245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Mukut</a:t>
            </a:r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1FF3EC-F464-4443-891A-C7AE66201B79}"/>
              </a:ext>
            </a:extLst>
          </p:cNvPr>
          <p:cNvSpPr/>
          <p:nvPr/>
        </p:nvSpPr>
        <p:spPr>
          <a:xfrm>
            <a:off x="3302000" y="3876674"/>
            <a:ext cx="1441450" cy="20466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165C5-5A79-4593-BB09-FC59153A2CC3}"/>
              </a:ext>
            </a:extLst>
          </p:cNvPr>
          <p:cNvSpPr/>
          <p:nvPr/>
        </p:nvSpPr>
        <p:spPr>
          <a:xfrm>
            <a:off x="4743450" y="3876674"/>
            <a:ext cx="1123950" cy="1352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Kikut</a:t>
            </a:r>
            <a:endParaRPr lang="fi-F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52DE1D-EEE0-41CD-9A6F-67813F1268A0}"/>
              </a:ext>
            </a:extLst>
          </p:cNvPr>
          <p:cNvSpPr/>
          <p:nvPr/>
        </p:nvSpPr>
        <p:spPr>
          <a:xfrm>
            <a:off x="4743450" y="5229225"/>
            <a:ext cx="1123950" cy="6940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Voitto</a:t>
            </a:r>
          </a:p>
        </p:txBody>
      </p:sp>
    </p:spTree>
    <p:extLst>
      <p:ext uri="{BB962C8B-B14F-4D97-AF65-F5344CB8AC3E}">
        <p14:creationId xmlns:p14="http://schemas.microsoft.com/office/powerpoint/2010/main" val="11524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7B17B-F16F-4EB0-B259-97A5AE7A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</a:t>
            </a:r>
            <a:br>
              <a:rPr lang="fi-FI" dirty="0"/>
            </a:br>
            <a:endParaRPr lang="fi-F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0E2D3-2B16-4DC5-933F-3EED3E352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Tuote A</a:t>
            </a:r>
          </a:p>
          <a:p>
            <a:pPr marL="0" indent="0">
              <a:buNone/>
            </a:pPr>
            <a:r>
              <a:rPr lang="fi-FI" sz="1800" dirty="0"/>
              <a:t>Myyntihinta 10 €/kpl</a:t>
            </a:r>
          </a:p>
          <a:p>
            <a:pPr marL="0" indent="0">
              <a:buNone/>
            </a:pPr>
            <a:r>
              <a:rPr lang="fi-FI" sz="1800" dirty="0" err="1"/>
              <a:t>Mukut</a:t>
            </a:r>
            <a:r>
              <a:rPr lang="fi-FI" sz="1800" dirty="0"/>
              <a:t> 4 €/kpl</a:t>
            </a:r>
          </a:p>
          <a:p>
            <a:pPr marL="0" indent="0">
              <a:buNone/>
            </a:pPr>
            <a:r>
              <a:rPr lang="fi-FI" sz="1800" dirty="0"/>
              <a:t>Myyntimäärä 300 kpl</a:t>
            </a:r>
          </a:p>
          <a:p>
            <a:pPr marL="0" indent="0">
              <a:buNone/>
            </a:pPr>
            <a:r>
              <a:rPr lang="fi-FI" sz="1800" dirty="0" err="1"/>
              <a:t>Kikut</a:t>
            </a:r>
            <a:r>
              <a:rPr lang="fi-FI" sz="1800" dirty="0"/>
              <a:t> 1500</a:t>
            </a:r>
          </a:p>
          <a:p>
            <a:pPr marL="0" indent="0">
              <a:buNone/>
            </a:pPr>
            <a:r>
              <a:rPr lang="fi-FI" sz="1800" b="1" dirty="0"/>
              <a:t>Laskelma:</a:t>
            </a:r>
          </a:p>
          <a:p>
            <a:pPr marL="0" indent="0">
              <a:buNone/>
            </a:pPr>
            <a:r>
              <a:rPr lang="fi-FI" sz="1800" dirty="0"/>
              <a:t>Myynti   3000</a:t>
            </a:r>
          </a:p>
          <a:p>
            <a:pPr marL="0" indent="0">
              <a:buNone/>
            </a:pPr>
            <a:r>
              <a:rPr lang="fi-FI" sz="1800" u="sng" dirty="0"/>
              <a:t>-</a:t>
            </a:r>
            <a:r>
              <a:rPr lang="fi-FI" sz="1800" u="sng" dirty="0" err="1"/>
              <a:t>mukut</a:t>
            </a:r>
            <a:r>
              <a:rPr lang="fi-FI" sz="1800" u="sng" dirty="0"/>
              <a:t>   1200</a:t>
            </a:r>
          </a:p>
          <a:p>
            <a:pPr marL="0" indent="0">
              <a:buNone/>
            </a:pPr>
            <a:r>
              <a:rPr lang="fi-FI" sz="1800" dirty="0"/>
              <a:t>Kate        1800</a:t>
            </a:r>
          </a:p>
          <a:p>
            <a:pPr marL="0" indent="0">
              <a:buNone/>
            </a:pPr>
            <a:r>
              <a:rPr lang="fi-FI" sz="1800" u="sng" dirty="0"/>
              <a:t>-</a:t>
            </a:r>
            <a:r>
              <a:rPr lang="fi-FI" sz="1800" u="sng" dirty="0" err="1"/>
              <a:t>kikut</a:t>
            </a:r>
            <a:r>
              <a:rPr lang="fi-FI" sz="1800" u="sng" dirty="0"/>
              <a:t>      1500</a:t>
            </a:r>
          </a:p>
          <a:p>
            <a:pPr marL="0" indent="0">
              <a:buNone/>
            </a:pPr>
            <a:r>
              <a:rPr lang="fi-FI" sz="1800" dirty="0"/>
              <a:t>Tulos         300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040B02-DF7C-4D53-B0F1-5542A3FF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fi-FI" dirty="0"/>
              <a:t>Tuote B</a:t>
            </a:r>
          </a:p>
          <a:p>
            <a:pPr marL="0" indent="0">
              <a:buNone/>
            </a:pPr>
            <a:r>
              <a:rPr lang="fi-FI" sz="1800" dirty="0"/>
              <a:t>Myyntihinta 20 €/kpl</a:t>
            </a:r>
          </a:p>
          <a:p>
            <a:pPr marL="0" indent="0">
              <a:buNone/>
            </a:pPr>
            <a:r>
              <a:rPr lang="fi-FI" sz="1800" dirty="0" err="1"/>
              <a:t>Mukut</a:t>
            </a:r>
            <a:r>
              <a:rPr lang="fi-FI" sz="1800" dirty="0"/>
              <a:t> 10 €/kpl</a:t>
            </a:r>
          </a:p>
          <a:p>
            <a:pPr marL="0" indent="0">
              <a:buNone/>
            </a:pPr>
            <a:r>
              <a:rPr lang="fi-FI" sz="1800" dirty="0"/>
              <a:t>Myyntimäärä 200 kpl</a:t>
            </a:r>
          </a:p>
          <a:p>
            <a:pPr marL="0" indent="0">
              <a:buNone/>
            </a:pPr>
            <a:r>
              <a:rPr lang="fi-FI" sz="1800" dirty="0" err="1"/>
              <a:t>Kikut</a:t>
            </a:r>
            <a:r>
              <a:rPr lang="fi-FI" sz="1800" dirty="0"/>
              <a:t> 1500</a:t>
            </a:r>
          </a:p>
          <a:p>
            <a:pPr marL="0" indent="0">
              <a:buNone/>
            </a:pPr>
            <a:r>
              <a:rPr lang="fi-FI" sz="1900" b="1" dirty="0"/>
              <a:t>Laskelma:</a:t>
            </a:r>
          </a:p>
          <a:p>
            <a:pPr marL="0" indent="0">
              <a:buNone/>
            </a:pPr>
            <a:r>
              <a:rPr lang="fi-FI" sz="1900" dirty="0"/>
              <a:t>Myynti    4000</a:t>
            </a:r>
          </a:p>
          <a:p>
            <a:pPr marL="0" indent="0">
              <a:buNone/>
            </a:pPr>
            <a:r>
              <a:rPr lang="fi-FI" sz="1900" dirty="0"/>
              <a:t>-</a:t>
            </a:r>
            <a:r>
              <a:rPr lang="fi-FI" sz="1900" u="sng" dirty="0" err="1"/>
              <a:t>mukut</a:t>
            </a:r>
            <a:r>
              <a:rPr lang="fi-FI" sz="1900" u="sng" dirty="0"/>
              <a:t>    2000</a:t>
            </a:r>
          </a:p>
          <a:p>
            <a:pPr marL="0" indent="0">
              <a:buNone/>
            </a:pPr>
            <a:r>
              <a:rPr lang="fi-FI" sz="1900" dirty="0"/>
              <a:t>Kate         2000</a:t>
            </a:r>
          </a:p>
          <a:p>
            <a:pPr marL="0" indent="0">
              <a:buNone/>
            </a:pPr>
            <a:r>
              <a:rPr lang="fi-FI" sz="1900" u="sng" dirty="0"/>
              <a:t>-</a:t>
            </a:r>
            <a:r>
              <a:rPr lang="fi-FI" sz="1900" u="sng" dirty="0" err="1"/>
              <a:t>kikut</a:t>
            </a:r>
            <a:r>
              <a:rPr lang="fi-FI" sz="1900" u="sng" dirty="0"/>
              <a:t>       1500</a:t>
            </a:r>
          </a:p>
          <a:p>
            <a:pPr marL="0" indent="0">
              <a:buNone/>
            </a:pPr>
            <a:r>
              <a:rPr lang="fi-FI" sz="1900" dirty="0"/>
              <a:t>Tulos          500</a:t>
            </a:r>
          </a:p>
        </p:txBody>
      </p:sp>
    </p:spTree>
    <p:extLst>
      <p:ext uri="{BB962C8B-B14F-4D97-AF65-F5344CB8AC3E}">
        <p14:creationId xmlns:p14="http://schemas.microsoft.com/office/powerpoint/2010/main" val="11279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9FEA-681D-4EBD-8CF7-33CB8A6D1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161925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fi-FI" dirty="0"/>
              <a:t>KRP (</a:t>
            </a:r>
            <a:r>
              <a:rPr lang="fi-FI" dirty="0" err="1"/>
              <a:t>Kriittinenpiste</a:t>
            </a:r>
            <a:r>
              <a:rPr lang="fi-FI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25788-DA75-49D3-BA44-73D7C3DA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225" y="1123950"/>
            <a:ext cx="9144000" cy="5734050"/>
          </a:xfrm>
        </p:spPr>
        <p:txBody>
          <a:bodyPr>
            <a:normAutofit lnSpcReduction="10000"/>
          </a:bodyPr>
          <a:lstStyle/>
          <a:p>
            <a:pPr algn="l"/>
            <a:endParaRPr lang="fi-FI" dirty="0"/>
          </a:p>
          <a:p>
            <a:pPr algn="l"/>
            <a:endParaRPr lang="fi-FI" dirty="0"/>
          </a:p>
          <a:p>
            <a:pPr algn="l"/>
            <a:r>
              <a:rPr lang="fi-FI" dirty="0"/>
              <a:t>           </a:t>
            </a:r>
            <a:r>
              <a:rPr lang="fi-FI" sz="1800" dirty="0"/>
              <a:t>Kustannukset      </a:t>
            </a:r>
          </a:p>
          <a:p>
            <a:pPr algn="l"/>
            <a:r>
              <a:rPr lang="fi-FI" sz="1800" dirty="0"/>
              <a:t>                                                             KRP          VM		          Tuotot</a:t>
            </a:r>
          </a:p>
          <a:p>
            <a:pPr algn="l"/>
            <a:endParaRPr lang="fi-FI" sz="1800" dirty="0"/>
          </a:p>
          <a:p>
            <a:pPr algn="l"/>
            <a:r>
              <a:rPr lang="fi-FI" sz="1800" dirty="0"/>
              <a:t>                                                                                                                     </a:t>
            </a:r>
            <a:r>
              <a:rPr lang="fi-FI" sz="1800" dirty="0" err="1"/>
              <a:t>Kokut</a:t>
            </a:r>
            <a:endParaRPr lang="fi-FI" sz="1800" dirty="0"/>
          </a:p>
          <a:p>
            <a:pPr algn="l"/>
            <a:endParaRPr lang="fi-FI" sz="1800" dirty="0"/>
          </a:p>
          <a:p>
            <a:pPr algn="l"/>
            <a:r>
              <a:rPr lang="fi-FI" sz="1800" dirty="0"/>
              <a:t>                                                                                         +</a:t>
            </a:r>
          </a:p>
          <a:p>
            <a:pPr algn="l"/>
            <a:endParaRPr lang="fi-FI" sz="1800" dirty="0"/>
          </a:p>
          <a:p>
            <a:pPr algn="l"/>
            <a:endParaRPr lang="fi-FI" sz="1800" dirty="0"/>
          </a:p>
          <a:p>
            <a:pPr algn="l"/>
            <a:endParaRPr lang="fi-FI" sz="1800" dirty="0"/>
          </a:p>
          <a:p>
            <a:pPr algn="l"/>
            <a:r>
              <a:rPr lang="fi-FI" sz="1800" dirty="0"/>
              <a:t>                                        -</a:t>
            </a:r>
          </a:p>
          <a:p>
            <a:pPr algn="l"/>
            <a:endParaRPr lang="fi-FI" sz="1800" dirty="0"/>
          </a:p>
          <a:p>
            <a:pPr algn="l"/>
            <a:endParaRPr lang="fi-FI" sz="1800" dirty="0"/>
          </a:p>
          <a:p>
            <a:pPr algn="l"/>
            <a:r>
              <a:rPr lang="fi-FI" sz="1800" dirty="0"/>
              <a:t>        </a:t>
            </a:r>
          </a:p>
          <a:p>
            <a:pPr algn="l"/>
            <a:r>
              <a:rPr lang="fi-FI" sz="1800" dirty="0"/>
              <a:t>                                                                                                                      TA</a:t>
            </a:r>
            <a:endParaRPr lang="fi-FI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9A41E1-6D7D-447E-BB99-4156DBD3E911}"/>
              </a:ext>
            </a:extLst>
          </p:cNvPr>
          <p:cNvCxnSpPr/>
          <p:nvPr/>
        </p:nvCxnSpPr>
        <p:spPr>
          <a:xfrm flipV="1">
            <a:off x="2552700" y="2419350"/>
            <a:ext cx="0" cy="395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6AFF44-C253-4FBC-926A-037DA9E4EA9A}"/>
              </a:ext>
            </a:extLst>
          </p:cNvPr>
          <p:cNvCxnSpPr/>
          <p:nvPr/>
        </p:nvCxnSpPr>
        <p:spPr>
          <a:xfrm>
            <a:off x="2552700" y="6372225"/>
            <a:ext cx="5286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573995-C791-442F-90B2-6FDF285C6D05}"/>
              </a:ext>
            </a:extLst>
          </p:cNvPr>
          <p:cNvCxnSpPr/>
          <p:nvPr/>
        </p:nvCxnSpPr>
        <p:spPr>
          <a:xfrm>
            <a:off x="2552700" y="5495925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FA1A34-D315-455D-B7D7-8305E7E03FBF}"/>
              </a:ext>
            </a:extLst>
          </p:cNvPr>
          <p:cNvCxnSpPr/>
          <p:nvPr/>
        </p:nvCxnSpPr>
        <p:spPr>
          <a:xfrm flipV="1">
            <a:off x="2552697" y="3543298"/>
            <a:ext cx="5038725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F01D54-C04D-4745-AEF1-0624F068D8A5}"/>
              </a:ext>
            </a:extLst>
          </p:cNvPr>
          <p:cNvCxnSpPr/>
          <p:nvPr/>
        </p:nvCxnSpPr>
        <p:spPr>
          <a:xfrm flipV="1">
            <a:off x="2552697" y="2666998"/>
            <a:ext cx="4953001" cy="3705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34D9C9-CCB7-472E-AA76-AC85F525D0E9}"/>
              </a:ext>
            </a:extLst>
          </p:cNvPr>
          <p:cNvCxnSpPr/>
          <p:nvPr/>
        </p:nvCxnSpPr>
        <p:spPr>
          <a:xfrm>
            <a:off x="4953000" y="2905125"/>
            <a:ext cx="0" cy="346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444B47-AD3E-4FE2-8C72-C9F540272E81}"/>
              </a:ext>
            </a:extLst>
          </p:cNvPr>
          <p:cNvCxnSpPr/>
          <p:nvPr/>
        </p:nvCxnSpPr>
        <p:spPr>
          <a:xfrm>
            <a:off x="6096000" y="1733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A87B2D-21E8-4053-A196-33299340F4B2}"/>
              </a:ext>
            </a:extLst>
          </p:cNvPr>
          <p:cNvCxnSpPr/>
          <p:nvPr/>
        </p:nvCxnSpPr>
        <p:spPr>
          <a:xfrm>
            <a:off x="5686425" y="3362323"/>
            <a:ext cx="0" cy="36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C3B4E0-FF66-4550-A9D8-6E4FD6A79D5A}"/>
              </a:ext>
            </a:extLst>
          </p:cNvPr>
          <p:cNvCxnSpPr>
            <a:cxnSpLocks/>
          </p:cNvCxnSpPr>
          <p:nvPr/>
        </p:nvCxnSpPr>
        <p:spPr>
          <a:xfrm>
            <a:off x="5686425" y="3838575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A31531-C46D-4AD7-9EC7-07F0BB8EDB13}"/>
              </a:ext>
            </a:extLst>
          </p:cNvPr>
          <p:cNvCxnSpPr/>
          <p:nvPr/>
        </p:nvCxnSpPr>
        <p:spPr>
          <a:xfrm>
            <a:off x="5686425" y="4519610"/>
            <a:ext cx="0" cy="395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218D19-F49D-4856-8E09-C727646F5483}"/>
              </a:ext>
            </a:extLst>
          </p:cNvPr>
          <p:cNvCxnSpPr/>
          <p:nvPr/>
        </p:nvCxnSpPr>
        <p:spPr>
          <a:xfrm>
            <a:off x="5686425" y="5086348"/>
            <a:ext cx="0" cy="40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DBD98F-F7E7-42A0-A5B6-A4B965FFB972}"/>
              </a:ext>
            </a:extLst>
          </p:cNvPr>
          <p:cNvCxnSpPr/>
          <p:nvPr/>
        </p:nvCxnSpPr>
        <p:spPr>
          <a:xfrm>
            <a:off x="5686425" y="2905125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8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Laskentatoimi</vt:lpstr>
      <vt:lpstr>PowerPoint Presentation</vt:lpstr>
      <vt:lpstr>Kustannukset</vt:lpstr>
      <vt:lpstr>Kokonaiskustannukset</vt:lpstr>
      <vt:lpstr>Katetuottolaskenta</vt:lpstr>
      <vt:lpstr>Esimerkki </vt:lpstr>
      <vt:lpstr>KRP (Kriittinenpiste)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Laskentatoimi</dc:title>
  <dc:creator>Raija Westerlund</dc:creator>
  <cp:lastModifiedBy>Raija Westerlund</cp:lastModifiedBy>
  <cp:revision>7</cp:revision>
  <dcterms:created xsi:type="dcterms:W3CDTF">2018-11-08T12:39:28Z</dcterms:created>
  <dcterms:modified xsi:type="dcterms:W3CDTF">2018-11-08T13:33:07Z</dcterms:modified>
</cp:coreProperties>
</file>