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96" r:id="rId11"/>
    <p:sldId id="361" r:id="rId12"/>
    <p:sldId id="397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00"/>
    <a:srgbClr val="FFD849"/>
    <a:srgbClr val="996633"/>
    <a:srgbClr val="FCF8AA"/>
    <a:srgbClr val="FEEEA0"/>
    <a:srgbClr val="FFE48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9B859EE0-75A2-42A0-8052-E427421E0E7A}" type="slidenum">
              <a:rPr lang="fi-FI" altLang="fi-FI"/>
              <a:pPr/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Yritys-</a:t>
            </a:r>
            <a:r>
              <a:rPr lang="fi-FI" baseline="0" dirty="0"/>
              <a:t> ja tuotekuvat ovat asenteiden heijastumia.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59EE0-75A2-42A0-8052-E427421E0E7A}" type="slidenum">
              <a:rPr lang="fi-FI" altLang="fi-FI" smtClean="0"/>
              <a:pPr/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1166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200" dirty="0"/>
              <a:t>Kohtaamme satoja markkinoinnillisia ärsykkeitä päivittäin. Havaitsemme niistä muutaman kymmenen ja muistamme niistä parin päivän päästä vain muutaman.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59EE0-75A2-42A0-8052-E427421E0E7A}" type="slidenum">
              <a:rPr lang="fi-FI" altLang="fi-FI" smtClean="0"/>
              <a:pPr/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812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E5284-FBC6-42FB-85C0-78D2B78C8B99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3336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DCB99-B88B-49A9-9810-90737E1BABB5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6318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7813" y="476250"/>
            <a:ext cx="1981200" cy="561975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791200" cy="561975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F1FE1-DB01-4FCD-90A2-D0F85C23CA6C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1834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924800" cy="4572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7885113" y="6308725"/>
            <a:ext cx="503237" cy="385763"/>
          </a:xfrm>
        </p:spPr>
        <p:txBody>
          <a:bodyPr/>
          <a:lstStyle>
            <a:lvl1pPr>
              <a:defRPr/>
            </a:lvl1pPr>
          </a:lstStyle>
          <a:p>
            <a:fld id="{0BD32D34-C6DE-410D-B476-1E6465DDBFC8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2004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196D1-7B15-4F42-932A-08C7A6CE9C0D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23022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895DE-D448-414E-B15B-C43E4D3556B4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5239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BCF3-3223-41F0-A108-6CA4F94B8805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7989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E202A-B2AC-4EF0-8B25-11079165E1CD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375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B53B0-6A19-4A6A-89E4-CCF9426599CE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34616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E26DC-CC2D-4AA7-8603-A72E29DA4870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05827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A154F-D7EC-493A-824C-7C3956E7D9FA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5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C5AA7-18F4-4A37-B417-442B61DBE4C5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90919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99D7D-CF76-481E-A31C-6F09CF61D30C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6088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156B7-C487-4D64-B131-E5DC4DACC00A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32176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09B00-6542-4768-BA02-DBAC5867CDC3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528440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BE17F-0204-49B7-9192-A0E9641505EF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12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CFB661-643E-4625-9BD8-0D9176AAB978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443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40932-3EDD-452F-AB39-794B582BCBA7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8702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89485-3583-4C7A-8631-42495F1E9498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118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90604" y="471470"/>
            <a:ext cx="7924800" cy="457200"/>
          </a:xfrm>
        </p:spPr>
        <p:txBody>
          <a:bodyPr/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660DE-6148-4877-89FA-985026DF2D89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1765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DC496-6CDC-41DD-9E5E-6C02A6B5A78E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1285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CC73A-32E0-4B2A-9E07-9E04FE96E8CF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8840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D4F85-0F18-4FA4-8ED9-DF6E630D7ECA}" type="slidenum">
              <a:rPr lang="fi-FI" altLang="fi-FI"/>
              <a:pPr/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538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2571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otsikon perustyyliä napsauttamalla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5813" y="1071563"/>
            <a:ext cx="7672387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3250" y="635793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anose="02020603050405020304" pitchFamily="18" charset="0"/>
              </a:defRPr>
            </a:lvl1pPr>
          </a:lstStyle>
          <a:p>
            <a:fld id="{0480F660-ACC7-4C19-9FB3-C0CF1F28142A}" type="slidenum">
              <a:rPr lang="fi-FI" altLang="fi-FI"/>
              <a:pPr/>
              <a:t>‹#›</a:t>
            </a:fld>
            <a:endParaRPr lang="fi-FI" altLang="fi-FI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990600" y="636905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SimSun" pitchFamily="2" charset="-122"/>
              </a:defRPr>
            </a:lvl9pPr>
          </a:lstStyle>
          <a:p>
            <a:pPr algn="l">
              <a:defRPr/>
            </a:pPr>
            <a:r>
              <a:rPr lang="fi-FI" sz="800" i="0">
                <a:solidFill>
                  <a:srgbClr val="E46C0A"/>
                </a:solidFill>
              </a:rPr>
              <a:t>YRITYKSEN ASIAKASMARKKINOINTI</a:t>
            </a:r>
          </a:p>
          <a:p>
            <a:pPr algn="l">
              <a:defRPr/>
            </a:pPr>
            <a:r>
              <a:rPr lang="fi-FI" sz="800" i="0">
                <a:solidFill>
                  <a:srgbClr val="E46C0A"/>
                </a:solidFill>
              </a:rPr>
              <a:t>© Seija Bergström, Arja Leppänen ja Edita Publishing Oy</a:t>
            </a: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5932488" y="6388100"/>
            <a:ext cx="26400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/>
            <a:r>
              <a:rPr lang="fi-FI" altLang="fi-FI" sz="1100" b="1" i="0">
                <a:solidFill>
                  <a:srgbClr val="E46C0A"/>
                </a:solidFill>
              </a:rPr>
              <a:t>Ostokäyttäytyminen ja segmentointi</a:t>
            </a:r>
          </a:p>
        </p:txBody>
      </p:sp>
      <p:sp>
        <p:nvSpPr>
          <p:cNvPr id="1033" name="Suorakulmio 11"/>
          <p:cNvSpPr>
            <a:spLocks noChangeArrowheads="1"/>
          </p:cNvSpPr>
          <p:nvPr userDrawn="1"/>
        </p:nvSpPr>
        <p:spPr bwMode="auto">
          <a:xfrm>
            <a:off x="255588" y="696913"/>
            <a:ext cx="3984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fi-FI" altLang="fi-FI" sz="3000" b="1">
                <a:solidFill>
                  <a:srgbClr val="E46C0A"/>
                </a:solidFill>
              </a:rPr>
              <a:t>3</a:t>
            </a:r>
          </a:p>
        </p:txBody>
      </p:sp>
      <p:cxnSp>
        <p:nvCxnSpPr>
          <p:cNvPr id="1034" name="Suora yhdysviiva 15"/>
          <p:cNvCxnSpPr>
            <a:cxnSpLocks noChangeShapeType="1"/>
          </p:cNvCxnSpPr>
          <p:nvPr userDrawn="1"/>
        </p:nvCxnSpPr>
        <p:spPr bwMode="auto">
          <a:xfrm>
            <a:off x="214313" y="714375"/>
            <a:ext cx="8215312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Suora yhdysviiva 15"/>
          <p:cNvCxnSpPr>
            <a:cxnSpLocks noChangeShapeType="1"/>
          </p:cNvCxnSpPr>
          <p:nvPr userDrawn="1"/>
        </p:nvCxnSpPr>
        <p:spPr bwMode="auto">
          <a:xfrm rot="5400000" flipH="1" flipV="1">
            <a:off x="250031" y="750094"/>
            <a:ext cx="928688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12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tsikon paikkamerkki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2051" name="Tekstin paikkamerkki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tekstin perustyylejä napsauttamalla</a:t>
            </a:r>
          </a:p>
          <a:p>
            <a:pPr lvl="1"/>
            <a:r>
              <a:rPr lang="fi-FI" altLang="fi-FI"/>
              <a:t>toinen taso</a:t>
            </a:r>
          </a:p>
          <a:p>
            <a:pPr lvl="2"/>
            <a:r>
              <a:rPr lang="fi-FI" altLang="fi-FI"/>
              <a:t>kolmas taso</a:t>
            </a:r>
          </a:p>
          <a:p>
            <a:pPr lvl="3"/>
            <a:r>
              <a:rPr lang="fi-FI" altLang="fi-FI"/>
              <a:t>neljäs taso</a:t>
            </a:r>
          </a:p>
          <a:p>
            <a:pPr lvl="4"/>
            <a:r>
              <a:rPr lang="fi-FI" alt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9CA876-A0E7-461B-8F35-C5AA3D1EACB2}" type="slidenum">
              <a:rPr lang="fi-FI" altLang="fi-FI"/>
              <a:pPr/>
              <a:t>‹#›</a:t>
            </a:fld>
            <a:endParaRPr lang="fi-FI" alt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14563"/>
            <a:ext cx="6400800" cy="1752600"/>
          </a:xfrm>
        </p:spPr>
        <p:txBody>
          <a:bodyPr/>
          <a:lstStyle/>
          <a:p>
            <a:r>
              <a:rPr lang="fi-FI" altLang="fi-FI" sz="4000" b="1">
                <a:solidFill>
                  <a:srgbClr val="FF9900"/>
                </a:solidFill>
                <a:ea typeface="ＭＳ Ｐゴシック" panose="020B0600070205080204" pitchFamily="34" charset="-128"/>
              </a:rPr>
              <a:t>Ostokäyttäytyminen ja segmentointi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sz="2300">
                <a:ea typeface="ＭＳ Ｐゴシック" panose="020B0600070205080204" pitchFamily="34" charset="-128"/>
              </a:rPr>
              <a:t>Sanomalehtipaperin ja kahvin kulutus eräissä maissa</a:t>
            </a:r>
          </a:p>
        </p:txBody>
      </p:sp>
      <p:pic>
        <p:nvPicPr>
          <p:cNvPr id="12291" name="Picture 5" descr="3-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4165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AC6053F-5CA1-44EE-AE3A-7BF666E0E87A}" type="slidenum">
              <a:rPr lang="fi-FI" altLang="fi-FI" i="0">
                <a:latin typeface="Times New Roman" panose="02020603050405020304" pitchFamily="18" charset="0"/>
              </a:rPr>
              <a:pPr/>
              <a:t>10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500174"/>
            <a:ext cx="7305406" cy="4468830"/>
          </a:xfrm>
        </p:spPr>
        <p:txBody>
          <a:bodyPr>
            <a:normAutofit fontScale="90000"/>
          </a:bodyPr>
          <a:lstStyle/>
          <a:p>
            <a:r>
              <a:rPr lang="fi-FI" sz="1800" b="1" u="sng" dirty="0"/>
              <a:t>Motiivi:</a:t>
            </a:r>
            <a:br>
              <a:rPr lang="fi-FI" sz="1800" b="1" u="sng" dirty="0"/>
            </a:br>
            <a:br>
              <a:rPr lang="fi-FI" sz="1800" b="1" u="sng" dirty="0"/>
            </a:br>
            <a:r>
              <a:rPr lang="fi-FI" sz="1800" dirty="0"/>
              <a:t>Tarve aktivoi ihmisen ja motiivi suuntaa käyttäytymistä</a:t>
            </a:r>
            <a:br>
              <a:rPr lang="fi-FI" sz="1800" dirty="0"/>
            </a:b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Tarve, persoonallisuus, tulot, markkinointi        OSTOMOTIIVI        tuotevalinta ja merkkivalinta</a:t>
            </a:r>
            <a:br>
              <a:rPr lang="fi-FI" sz="1800" dirty="0"/>
            </a:br>
            <a:br>
              <a:rPr lang="fi-FI" sz="1800" dirty="0"/>
            </a:br>
            <a:br>
              <a:rPr lang="fi-FI" sz="1800" dirty="0"/>
            </a:br>
            <a:r>
              <a:rPr lang="fi-FI" sz="1800" b="1" dirty="0"/>
              <a:t>Ostomotiivien jako:</a:t>
            </a:r>
            <a:br>
              <a:rPr lang="fi-FI" sz="1800" dirty="0"/>
            </a:br>
            <a:r>
              <a:rPr lang="fi-FI" sz="1800" dirty="0"/>
              <a:t> </a:t>
            </a:r>
            <a:r>
              <a:rPr lang="fi-FI" sz="1800" u="sng" dirty="0"/>
              <a:t>Järkiperäiset	</a:t>
            </a:r>
            <a:r>
              <a:rPr lang="fi-FI" sz="1800" dirty="0"/>
              <a:t>	</a:t>
            </a:r>
            <a:r>
              <a:rPr lang="fi-FI" sz="1800" u="sng" dirty="0"/>
              <a:t>Tunneperäiset</a:t>
            </a:r>
            <a:br>
              <a:rPr lang="fi-FI" sz="1800" dirty="0"/>
            </a:br>
            <a:r>
              <a:rPr lang="fi-FI" sz="1800" dirty="0"/>
              <a:t>ostoperustelu		ostoperusteet</a:t>
            </a:r>
            <a:br>
              <a:rPr lang="fi-FI" sz="1800" dirty="0"/>
            </a:br>
            <a:r>
              <a:rPr lang="fi-FI" sz="1800" dirty="0"/>
              <a:t>-hinta			-muodikkuus</a:t>
            </a:r>
            <a:br>
              <a:rPr lang="fi-FI" sz="1800" dirty="0"/>
            </a:br>
            <a:r>
              <a:rPr lang="fi-FI" sz="1800" dirty="0"/>
              <a:t>-helppokäyttöisyys	-yksilöllisyys</a:t>
            </a:r>
            <a:br>
              <a:rPr lang="fi-FI" sz="1800" dirty="0"/>
            </a:br>
            <a:r>
              <a:rPr lang="fi-FI" sz="1800" dirty="0"/>
              <a:t>-tehokkuus		-ympäristön hyväksyntä</a:t>
            </a:r>
            <a:br>
              <a:rPr lang="fi-FI" sz="1800" dirty="0"/>
            </a:br>
            <a:r>
              <a:rPr lang="fi-FI" sz="1800" dirty="0"/>
              <a:t> </a:t>
            </a:r>
            <a:br>
              <a:rPr lang="fi-FI" sz="1800" dirty="0"/>
            </a:br>
            <a:endParaRPr lang="fi-FI" sz="18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644008" y="2996952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6588224" y="2996952"/>
            <a:ext cx="21431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04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Motivaation kolme tyyppiä</a:t>
            </a:r>
            <a:r>
              <a:rPr lang="sv-SE" altLang="fi-FI">
                <a:ea typeface="ＭＳ Ｐゴシック" panose="020B0600070205080204" pitchFamily="34" charset="-128"/>
              </a:rPr>
              <a:t> 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 b="1">
                <a:ea typeface="ＭＳ Ｐゴシック" panose="020B0600070205080204" pitchFamily="34" charset="-128"/>
              </a:rPr>
              <a:t>Tilannemotivaatio </a:t>
            </a:r>
            <a:r>
              <a:rPr lang="fi-FI" altLang="fi-FI" sz="1600" b="1">
                <a:ea typeface="ＭＳ Ｐゴシック" panose="020B0600070205080204" pitchFamily="34" charset="-128"/>
              </a:rPr>
              <a:t>(</a:t>
            </a:r>
            <a:r>
              <a:rPr lang="fi-FI" altLang="fi-FI" sz="1600">
                <a:ea typeface="ＭＳ Ｐゴシック" panose="020B0600070205080204" pitchFamily="34" charset="-128"/>
              </a:rPr>
              <a:t>situational motivation</a:t>
            </a:r>
            <a:r>
              <a:rPr lang="fi-FI" altLang="fi-FI" sz="1600" b="1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 sz="2400" b="1">
                <a:ea typeface="ＭＳ Ｐゴシック" panose="020B0600070205080204" pitchFamily="34" charset="-128"/>
              </a:rPr>
              <a:t>	</a:t>
            </a:r>
            <a:r>
              <a:rPr lang="fi-FI" altLang="fi-FI" sz="2400">
                <a:ea typeface="ＭＳ Ｐゴシック" panose="020B0600070205080204" pitchFamily="34" charset="-128"/>
              </a:rPr>
              <a:t>- ulkoiset tekijät houkuttavat</a:t>
            </a:r>
          </a:p>
          <a:p>
            <a:pPr>
              <a:lnSpc>
                <a:spcPct val="150000"/>
              </a:lnSpc>
            </a:pPr>
            <a:r>
              <a:rPr lang="fi-FI" altLang="fi-FI" sz="2400" b="1">
                <a:ea typeface="ＭＳ Ｐゴシック" panose="020B0600070205080204" pitchFamily="34" charset="-128"/>
              </a:rPr>
              <a:t>Välineellinen motivaatio</a:t>
            </a:r>
            <a:r>
              <a:rPr lang="fi-FI" altLang="fi-FI" sz="2400">
                <a:ea typeface="ＭＳ Ｐゴシック" panose="020B0600070205080204" pitchFamily="34" charset="-128"/>
              </a:rPr>
              <a:t> </a:t>
            </a:r>
            <a:r>
              <a:rPr lang="fi-FI" altLang="fi-FI" sz="1600">
                <a:ea typeface="ＭＳ Ｐゴシック" panose="020B0600070205080204" pitchFamily="34" charset="-128"/>
              </a:rPr>
              <a:t>(instrumental motivation)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 sz="2400" b="1">
                <a:ea typeface="ＭＳ Ｐゴシック" panose="020B0600070205080204" pitchFamily="34" charset="-128"/>
              </a:rPr>
              <a:t>	</a:t>
            </a:r>
            <a:r>
              <a:rPr lang="fi-FI" altLang="fi-FI" sz="2400">
                <a:ea typeface="ＭＳ Ｐゴシック" panose="020B0600070205080204" pitchFamily="34" charset="-128"/>
              </a:rPr>
              <a:t>- sosiaaliset palkkiot ja rangaistukset</a:t>
            </a:r>
          </a:p>
          <a:p>
            <a:pPr>
              <a:lnSpc>
                <a:spcPct val="150000"/>
              </a:lnSpc>
            </a:pPr>
            <a:r>
              <a:rPr lang="fi-FI" altLang="fi-FI" sz="2400" b="1">
                <a:ea typeface="ＭＳ Ｐゴシック" panose="020B0600070205080204" pitchFamily="34" charset="-128"/>
              </a:rPr>
              <a:t>Sisällöllinen motivaatio</a:t>
            </a:r>
            <a:r>
              <a:rPr lang="fi-FI" altLang="fi-FI" sz="2400">
                <a:ea typeface="ＭＳ Ｐゴシック" panose="020B0600070205080204" pitchFamily="34" charset="-128"/>
              </a:rPr>
              <a:t> </a:t>
            </a:r>
            <a:r>
              <a:rPr lang="fi-FI" altLang="fi-FI" sz="1600">
                <a:ea typeface="ＭＳ Ｐゴシック" panose="020B0600070205080204" pitchFamily="34" charset="-128"/>
              </a:rPr>
              <a:t>(intrinsic motivation)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	- tuotteen käyttöarvo ja hyöty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3316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25A3430-A34B-489B-A07E-26A227CF5631}" type="slidenum">
              <a:rPr lang="fi-FI" altLang="fi-FI" i="0">
                <a:latin typeface="Times New Roman" panose="02020603050405020304" pitchFamily="18" charset="0"/>
              </a:rPr>
              <a:pPr/>
              <a:t>12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Asenteiden syntyminen</a:t>
            </a:r>
          </a:p>
        </p:txBody>
      </p:sp>
      <p:pic>
        <p:nvPicPr>
          <p:cNvPr id="14339" name="Picture 4" descr="3-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67588" cy="47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1A1054B-3EEF-458C-AA51-C4751CF8B252}" type="slidenum">
              <a:rPr lang="fi-FI" altLang="fi-FI" i="0">
                <a:latin typeface="Times New Roman" panose="02020603050405020304" pitchFamily="18" charset="0"/>
              </a:rPr>
              <a:pPr/>
              <a:t>13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Havaitsemiseen vaikuttavat</a:t>
            </a:r>
            <a:r>
              <a:rPr lang="sv-SE" altLang="fi-FI">
                <a:ea typeface="ＭＳ Ｐゴシック" panose="020B0600070205080204" pitchFamily="34" charset="-128"/>
              </a:rPr>
              <a:t> tekijät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81075"/>
            <a:ext cx="7631112" cy="4608513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ärsykkeiden ominaisuudet (määrä, voimakkuus ja erottuvuus)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yksilön ominaisuudet (persoonallisuustekijät, tiedot, uskomukset ja kiinnostuksen kohteet)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sosiaaliset tekijät (toiset yksilöt, esikuvat)</a:t>
            </a:r>
          </a:p>
        </p:txBody>
      </p:sp>
      <p:sp>
        <p:nvSpPr>
          <p:cNvPr id="15364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2EF2876-823E-4BE5-8EE2-364F7A472010}" type="slidenum">
              <a:rPr lang="fi-FI" altLang="fi-FI" i="0">
                <a:latin typeface="Times New Roman" panose="02020603050405020304" pitchFamily="18" charset="0"/>
              </a:rPr>
              <a:pPr/>
              <a:t>14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Diffuusiomalli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Uutuuksien omaksumiseen vaikuttaa:</a:t>
            </a:r>
          </a:p>
          <a:p>
            <a:pPr marL="381000" indent="-381000"/>
            <a:r>
              <a:rPr lang="fi-FI" altLang="fi-FI">
                <a:ea typeface="ＭＳ Ｐゴシック" panose="020B0600070205080204" pitchFamily="34" charset="-128"/>
              </a:rPr>
              <a:t>suhteellinen hyöty, onko uutuus parempi kuin edellinen ratkaisu</a:t>
            </a:r>
          </a:p>
          <a:p>
            <a:pPr marL="381000" indent="-381000"/>
            <a:r>
              <a:rPr lang="fi-FI" altLang="fi-FI">
                <a:ea typeface="ＭＳ Ｐゴシック" panose="020B0600070205080204" pitchFamily="34" charset="-128"/>
              </a:rPr>
              <a:t>sopivuus, kuinka hyvin innovaatio on sopusoinnussa yksilön kokemuksen, arvojen ja tarpeiden kanssa</a:t>
            </a:r>
          </a:p>
          <a:p>
            <a:pPr marL="381000" indent="-381000"/>
            <a:r>
              <a:rPr lang="fi-FI" altLang="fi-FI">
                <a:ea typeface="ＭＳ Ｐゴシック" panose="020B0600070205080204" pitchFamily="34" charset="-128"/>
              </a:rPr>
              <a:t>tarve muutokseen, kuinka paljon käyttäjän tulisi mukauttaa toimintaansa</a:t>
            </a:r>
          </a:p>
          <a:p>
            <a:pPr marL="381000" indent="-381000"/>
            <a:r>
              <a:rPr lang="fi-FI" altLang="fi-FI">
                <a:ea typeface="ＭＳ Ｐゴシック" panose="020B0600070205080204" pitchFamily="34" charset="-128"/>
              </a:rPr>
              <a:t>kokeilumahdollisuus, kuinka helppo on kokeilla uutuutta etukäteen</a:t>
            </a:r>
          </a:p>
          <a:p>
            <a:pPr marL="381000" indent="-381000"/>
            <a:r>
              <a:rPr lang="fi-FI" altLang="fi-FI">
                <a:ea typeface="ＭＳ Ｐゴシック" panose="020B0600070205080204" pitchFamily="34" charset="-128"/>
              </a:rPr>
              <a:t>kommunikoitavuus, kuinka helposti hyödyt ovat näkyvissä yhteisön muille jäsenille</a:t>
            </a:r>
            <a:endParaRPr lang="fi-FI" altLang="fi-FI" sz="2400">
              <a:ea typeface="ＭＳ Ｐゴシック" panose="020B0600070205080204" pitchFamily="34" charset="-128"/>
            </a:endParaRPr>
          </a:p>
          <a:p>
            <a:pPr marL="381000" indent="-381000"/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6388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7177EA5-70A7-491F-8F54-EEEC757DBF94}" type="slidenum">
              <a:rPr lang="fi-FI" altLang="fi-FI" i="0">
                <a:latin typeface="Times New Roman" panose="02020603050405020304" pitchFamily="18" charset="0"/>
              </a:rPr>
              <a:pPr/>
              <a:t>15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Uutuuksien omaksujatyypit</a:t>
            </a:r>
          </a:p>
        </p:txBody>
      </p:sp>
      <p:pic>
        <p:nvPicPr>
          <p:cNvPr id="17411" name="Picture 4" descr="3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362200"/>
            <a:ext cx="8181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37DD243-4114-4C44-93F2-7A1F0E2714A3}" type="slidenum">
              <a:rPr lang="fi-FI" altLang="fi-FI" i="0">
                <a:latin typeface="Times New Roman" panose="02020603050405020304" pitchFamily="18" charset="0"/>
              </a:rPr>
              <a:pPr/>
              <a:t>16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Persoonallisuus</a:t>
            </a:r>
            <a:r>
              <a:rPr lang="sv-SE" altLang="fi-FI">
                <a:ea typeface="ＭＳ Ｐゴシック" panose="020B0600070205080204" pitchFamily="34" charset="-128"/>
              </a:rPr>
              <a:t> 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631113" cy="3889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biologinen tausta, esimerkiksi fyysinen rakenne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perusluonne ja temperamentti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älykkyys, lahjakkuus ja oppimiskyky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identiteetti ja minäkäsitys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arvot, asenteet ja arvostukset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kiinnostuksen kohteet ja harrastukset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maailmankuva ja elämänkokemukset</a:t>
            </a:r>
          </a:p>
          <a:p>
            <a:pPr>
              <a:lnSpc>
                <a:spcPct val="150000"/>
              </a:lnSpc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18436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E4EF338-CDCA-4569-A43F-E2D5482CFFF5}" type="slidenum">
              <a:rPr lang="fi-FI" altLang="fi-FI" i="0">
                <a:latin typeface="Times New Roman" panose="02020603050405020304" pitchFamily="18" charset="0"/>
              </a:rPr>
              <a:pPr/>
              <a:t>17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Ostokäyttäytymisen sosiaaliset tekijät</a:t>
            </a:r>
          </a:p>
        </p:txBody>
      </p:sp>
      <p:pic>
        <p:nvPicPr>
          <p:cNvPr id="19459" name="Picture 4" descr="3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84275"/>
            <a:ext cx="7137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733CA67-6DF0-4E01-A151-ADB68465EB33}" type="slidenum">
              <a:rPr lang="fi-FI" altLang="fi-FI" i="0">
                <a:latin typeface="Times New Roman" panose="02020603050405020304" pitchFamily="18" charset="0"/>
              </a:rPr>
              <a:pPr/>
              <a:t>18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Suomalaisten kotitalouksien sosiaaliluokat</a:t>
            </a:r>
          </a:p>
        </p:txBody>
      </p:sp>
      <p:pic>
        <p:nvPicPr>
          <p:cNvPr id="20483" name="Picture 4" descr="3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63613"/>
            <a:ext cx="5791200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665FA60-8947-4BD9-BE8D-2E8BB947443F}" type="slidenum">
              <a:rPr lang="fi-FI" altLang="fi-FI" i="0">
                <a:latin typeface="Times New Roman" panose="02020603050405020304" pitchFamily="18" charset="0"/>
              </a:rPr>
              <a:pPr/>
              <a:t>19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Ostopäätöksiin vaikuttavat tekijät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00213"/>
            <a:ext cx="7273925" cy="3384550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pic>
        <p:nvPicPr>
          <p:cNvPr id="5124" name="Picture 4" descr="3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94995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A5A9902-7DE0-4DE0-879A-1576170E58B5}" type="slidenum">
              <a:rPr lang="fi-FI" altLang="fi-FI" i="0">
                <a:latin typeface="Times New Roman" panose="02020603050405020304" pitchFamily="18" charset="0"/>
              </a:rPr>
              <a:pPr/>
              <a:t>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3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914400"/>
            <a:ext cx="5530850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Perheen elinvaiheet</a:t>
            </a:r>
          </a:p>
        </p:txBody>
      </p:sp>
      <p:sp>
        <p:nvSpPr>
          <p:cNvPr id="2253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3C07175-E717-4B2D-A9FD-ECC745CE1AFE}" type="slidenum">
              <a:rPr lang="fi-FI" altLang="fi-FI" i="0">
                <a:latin typeface="Times New Roman" panose="02020603050405020304" pitchFamily="18" charset="0"/>
              </a:rPr>
              <a:pPr/>
              <a:t>20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Valuegraphicsin arvoryhmät</a:t>
            </a:r>
          </a:p>
        </p:txBody>
      </p:sp>
      <p:pic>
        <p:nvPicPr>
          <p:cNvPr id="23555" name="Picture 4" descr="3-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0450"/>
            <a:ext cx="761523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944EDEA-47BD-4959-9F82-77DC2B979F17}" type="slidenum">
              <a:rPr lang="fi-FI" altLang="fi-FI" i="0">
                <a:latin typeface="Times New Roman" panose="02020603050405020304" pitchFamily="18" charset="0"/>
              </a:rPr>
              <a:pPr/>
              <a:t>21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Suomalaisten perusarvot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4438"/>
            <a:ext cx="7631112" cy="485775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  <a:defRPr/>
            </a:pPr>
            <a:r>
              <a:rPr lang="fi-FI" sz="2200" dirty="0" err="1"/>
              <a:t>Puohiniemen</a:t>
            </a:r>
            <a:r>
              <a:rPr lang="fi-FI" sz="2200" dirty="0"/>
              <a:t> mukaan tärkeysjärjestyksessä:</a:t>
            </a:r>
          </a:p>
          <a:p>
            <a:pPr marL="381000" indent="-381000">
              <a:lnSpc>
                <a:spcPct val="90000"/>
              </a:lnSpc>
              <a:buFontTx/>
              <a:buNone/>
              <a:defRPr/>
            </a:pPr>
            <a:endParaRPr lang="fi-FI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Hyväntahtoisuus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Turvallisuus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Yhdenmukaisuus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Universalismi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Hedonismi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Itseohjautuvuus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Suoriutuminen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Virikkeisyys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Perinteet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fi-FI" sz="2200" dirty="0"/>
              <a:t>Valta</a:t>
            </a:r>
          </a:p>
        </p:txBody>
      </p:sp>
      <p:sp>
        <p:nvSpPr>
          <p:cNvPr id="24580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4623EE0-2BB2-4098-9792-8BCE3F2CB7AB}" type="slidenum">
              <a:rPr lang="fi-FI" altLang="fi-FI" i="0">
                <a:latin typeface="Times New Roman" panose="02020603050405020304" pitchFamily="18" charset="0"/>
              </a:rPr>
              <a:pPr/>
              <a:t>22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Arvotyypit </a:t>
            </a:r>
            <a:r>
              <a:rPr lang="fi-FI" altLang="fi-FI" sz="1800">
                <a:ea typeface="ＭＳ Ｐゴシック" panose="020B0600070205080204" pitchFamily="34" charset="-128"/>
              </a:rPr>
              <a:t>(Puohiniemi)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71563"/>
            <a:ext cx="7631112" cy="4929187"/>
          </a:xfrm>
        </p:spPr>
        <p:txBody>
          <a:bodyPr/>
          <a:lstStyle/>
          <a:p>
            <a:r>
              <a:rPr lang="fi-FI" altLang="fi-FI" sz="1700">
                <a:ea typeface="ＭＳ Ｐゴシック" panose="020B0600070205080204" pitchFamily="34" charset="-128"/>
              </a:rPr>
              <a:t>Suvaitsevaiset uudistajat (21%) </a:t>
            </a:r>
          </a:p>
          <a:p>
            <a:pPr>
              <a:buFontTx/>
              <a:buNone/>
            </a:pPr>
            <a:r>
              <a:rPr lang="fi-FI" altLang="fi-FI" sz="1700">
                <a:ea typeface="ＭＳ Ｐゴシック" panose="020B0600070205080204" pitchFamily="34" charset="-128"/>
              </a:rPr>
              <a:t>	ovat kulttuurisesti avoimia, suvaitsevaisia ja kiinnostuneita uusista asioista. </a:t>
            </a:r>
          </a:p>
          <a:p>
            <a:r>
              <a:rPr lang="fi-FI" altLang="fi-FI" sz="1700">
                <a:ea typeface="ＭＳ Ｐゴシック" panose="020B0600070205080204" pitchFamily="34" charset="-128"/>
              </a:rPr>
              <a:t>Individualistiset uudistajat (25%) </a:t>
            </a:r>
          </a:p>
          <a:p>
            <a:pPr>
              <a:buFontTx/>
              <a:buNone/>
            </a:pPr>
            <a:r>
              <a:rPr lang="fi-FI" altLang="fi-FI" sz="1700">
                <a:ea typeface="ＭＳ Ｐゴシック" panose="020B0600070205080204" pitchFamily="34" charset="-128"/>
              </a:rPr>
              <a:t>	etsivät mielihyvää sekä uusia virikkeitä ja haluavat menestyä elämässään muita paremmin. </a:t>
            </a:r>
          </a:p>
          <a:p>
            <a:r>
              <a:rPr lang="fi-FI" altLang="fi-FI" sz="1700">
                <a:ea typeface="ＭＳ Ｐゴシック" panose="020B0600070205080204" pitchFamily="34" charset="-128"/>
              </a:rPr>
              <a:t>Hyväntahtoiset säilyttäjät (19%) </a:t>
            </a:r>
          </a:p>
          <a:p>
            <a:pPr>
              <a:buFontTx/>
              <a:buNone/>
            </a:pPr>
            <a:r>
              <a:rPr lang="fi-FI" altLang="fi-FI" sz="1700">
                <a:ea typeface="ＭＳ Ｐゴシック" panose="020B0600070205080204" pitchFamily="34" charset="-128"/>
              </a:rPr>
              <a:t>	kunnioittavat perinteitä, haluavat elää sopusoinnussa ympäristön asettamien normien kanssa ja asettavat läheistensä hyvinvoinnin omansa edelle. </a:t>
            </a:r>
          </a:p>
          <a:p>
            <a:r>
              <a:rPr lang="fi-FI" altLang="fi-FI" sz="1700">
                <a:ea typeface="ＭＳ Ｐゴシック" panose="020B0600070205080204" pitchFamily="34" charset="-128"/>
              </a:rPr>
              <a:t>Varovaiset säilyttäjät (22%) </a:t>
            </a:r>
          </a:p>
          <a:p>
            <a:pPr>
              <a:buFontTx/>
              <a:buNone/>
            </a:pPr>
            <a:r>
              <a:rPr lang="fi-FI" altLang="fi-FI" sz="1700">
                <a:ea typeface="ＭＳ Ｐゴシック" panose="020B0600070205080204" pitchFamily="34" charset="-128"/>
              </a:rPr>
              <a:t>	arvostavat turvallisuutta ja kunnioittavat itselleen tärkeiden yhteisöjen odotuksia, henkilökohtainen mielihyvä ja saavutettujen etujen puolustaminen ovat heille tärkeitä arvoja. </a:t>
            </a:r>
          </a:p>
          <a:p>
            <a:r>
              <a:rPr lang="fi-FI" altLang="fi-FI" sz="1700">
                <a:ea typeface="ＭＳ Ｐゴシック" panose="020B0600070205080204" pitchFamily="34" charset="-128"/>
              </a:rPr>
              <a:t>Opportunistit (13%) </a:t>
            </a:r>
          </a:p>
          <a:p>
            <a:pPr>
              <a:buFontTx/>
              <a:buNone/>
            </a:pPr>
            <a:r>
              <a:rPr lang="fi-FI" altLang="fi-FI" sz="1700">
                <a:ea typeface="ＭＳ Ｐゴシック" panose="020B0600070205080204" pitchFamily="34" charset="-128"/>
              </a:rPr>
              <a:t>	käyttäytyvät tilannesidonnaisesti ja heidän arvomaailmassaan ilmenee joko jännitteitä tai sitten he ilmaisevat arvonsa hyvin vaisulla tavalla.</a:t>
            </a:r>
          </a:p>
          <a:p>
            <a:endParaRPr lang="fi-FI" altLang="fi-FI" sz="1700">
              <a:ea typeface="ＭＳ Ｐゴシック" panose="020B0600070205080204" pitchFamily="34" charset="-128"/>
            </a:endParaRPr>
          </a:p>
        </p:txBody>
      </p:sp>
      <p:sp>
        <p:nvSpPr>
          <p:cNvPr id="25604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0281ECE-0731-40C9-BB1D-F50D8AD12AE4}" type="slidenum">
              <a:rPr lang="fi-FI" altLang="fi-FI" i="0">
                <a:latin typeface="Times New Roman" panose="02020603050405020304" pitchFamily="18" charset="0"/>
              </a:rPr>
              <a:pPr/>
              <a:t>23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Onnellisuus maailmassa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643063"/>
            <a:ext cx="7631112" cy="3143250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pic>
        <p:nvPicPr>
          <p:cNvPr id="26628" name="Picture 5" descr="3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883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D43691E2-0F91-4A94-BD71-C6D3843C639B}" type="slidenum">
              <a:rPr lang="fi-FI" altLang="fi-FI" i="0">
                <a:latin typeface="Times New Roman" panose="02020603050405020304" pitchFamily="18" charset="0"/>
              </a:rPr>
              <a:pPr/>
              <a:t>24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xfrm>
            <a:off x="714375" y="142875"/>
            <a:ext cx="7924800" cy="790575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Onnellisuusmittari, tyytyväisyys elämään</a:t>
            </a:r>
            <a:endParaRPr lang="sv-SE" altLang="fi-FI">
              <a:ea typeface="ＭＳ Ｐゴシック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1214438" y="1357313"/>
            <a:ext cx="2312987" cy="3786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i-FI" dirty="0">
                <a:latin typeface="Arial" charset="0"/>
              </a:rPr>
              <a:t>10 kärjessä</a:t>
            </a:r>
          </a:p>
          <a:p>
            <a:pPr algn="l">
              <a:defRPr/>
            </a:pPr>
            <a:endParaRPr lang="fi-FI" dirty="0">
              <a:latin typeface="Arial" charset="0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Tanska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Sveitsi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Itävalta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Islanti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Bahamasaaret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Suomi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Ruotsi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Bhutan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Brunei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fi-FI" dirty="0">
                <a:latin typeface="Arial" charset="0"/>
              </a:rPr>
              <a:t>Kanada</a:t>
            </a:r>
          </a:p>
        </p:txBody>
      </p:sp>
      <p:sp>
        <p:nvSpPr>
          <p:cNvPr id="6" name="Tekstikehys 5"/>
          <p:cNvSpPr txBox="1"/>
          <p:nvPr/>
        </p:nvSpPr>
        <p:spPr>
          <a:xfrm>
            <a:off x="4000500" y="1357313"/>
            <a:ext cx="4143375" cy="378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fi-FI" dirty="0">
                <a:latin typeface="Arial" charset="0"/>
              </a:rPr>
              <a:t>10 pohjalla</a:t>
            </a:r>
          </a:p>
          <a:p>
            <a:pPr algn="l">
              <a:defRPr/>
            </a:pPr>
            <a:endParaRPr lang="fi-FI" dirty="0">
              <a:latin typeface="Arial" charset="0"/>
            </a:endParaRP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Georgia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Valko-Venäjä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Turkmenistan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Armenia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Sudan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Ukraina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Moldova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Kongon </a:t>
            </a:r>
            <a:r>
              <a:rPr lang="fi-FI" dirty="0" err="1">
                <a:latin typeface="Arial" charset="0"/>
              </a:rPr>
              <a:t>demokr.tasavalta</a:t>
            </a:r>
            <a:endParaRPr lang="fi-FI" dirty="0">
              <a:latin typeface="Arial" charset="0"/>
            </a:endParaRP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Zimbabwe</a:t>
            </a:r>
          </a:p>
          <a:p>
            <a:pPr marL="457200" indent="-457200" algn="l">
              <a:buFont typeface="+mj-lt"/>
              <a:buAutoNum type="arabicPeriod" startAt="169"/>
              <a:defRPr/>
            </a:pPr>
            <a:r>
              <a:rPr lang="fi-FI" dirty="0">
                <a:latin typeface="Arial" charset="0"/>
              </a:rPr>
              <a:t>  Burundi</a:t>
            </a:r>
          </a:p>
        </p:txBody>
      </p:sp>
      <p:sp>
        <p:nvSpPr>
          <p:cNvPr id="27654" name="Dian numeron paikkamerkki 7"/>
          <p:cNvSpPr>
            <a:spLocks noGrp="1"/>
          </p:cNvSpPr>
          <p:nvPr>
            <p:ph type="sldNum" sz="quarter" idx="12"/>
          </p:nvPr>
        </p:nvSpPr>
        <p:spPr>
          <a:xfrm>
            <a:off x="8355013" y="6357938"/>
            <a:ext cx="503237" cy="385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7B94AED1-D232-4261-BF10-F0ED4C4F9FE4}" type="slidenum">
              <a:rPr lang="fi-FI" altLang="fi-FI" i="0">
                <a:latin typeface="Times New Roman" panose="02020603050405020304" pitchFamily="18" charset="0"/>
              </a:rPr>
              <a:pPr/>
              <a:t>25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Eettiset kuluttajatyypit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5388"/>
            <a:ext cx="7631113" cy="5019675"/>
          </a:xfrm>
        </p:spPr>
        <p:txBody>
          <a:bodyPr/>
          <a:lstStyle/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Eettinen optimisti 21 % väestöstä; arvostavat luontoa, henkisyyttä, ihmissuhteita, rauhaa, tasa-arvoa, sosiaalista oikeudenmukaisuutta ja vastuuta. Kokevat, että omalla toiminnalla on merkitystä.</a:t>
            </a:r>
          </a:p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Passiivinen huolehtija 20,4 % väestöstä; arvostavat eettisyyttä, sosiaalisuutta ja tasa-arvoa. Eivät ole kovin kokeilunhaluisia ja ovat taipuvaisia ajattelemaan, että yksilöllä ei ole vaikutusta.</a:t>
            </a:r>
          </a:p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Eettinen rationalisti 14 % väestöstä; ovat vastuullisuuden kannattajia, jotka uskovat että yksittäisen ihmisen teoilla on merkitystä. Ihmisen henkinen kehitys ei ole tämän ryhmän arvoissa pinnalla.</a:t>
            </a:r>
          </a:p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Teknologiaoptimisti 12,6 % väestöstä; uskovat kilpailukyvyn, taloudellisen ja tuotannollisen kehityksen ratkaisevan ongelmat.</a:t>
            </a:r>
          </a:p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Hedonisti 9,8 % väestöstä; ”antaa mennä” -tyypit.</a:t>
            </a:r>
          </a:p>
          <a:p>
            <a:pPr marL="358775" indent="-358775">
              <a:spcBef>
                <a:spcPct val="0"/>
              </a:spcBef>
              <a:spcAft>
                <a:spcPts val="600"/>
              </a:spcAft>
            </a:pPr>
            <a:r>
              <a:rPr lang="fi-FI" altLang="fi-FI" sz="1800">
                <a:ea typeface="ＭＳ Ｐゴシック" panose="020B0600070205080204" pitchFamily="34" charset="-128"/>
              </a:rPr>
              <a:t>Heimonsa jäsen 9 % väestöstä; panostavat sosiaaliseen tasa-arvoon, lapsiin jne. tärkeää lähipiirin näkökulma.</a:t>
            </a:r>
          </a:p>
          <a:p>
            <a:pPr marL="358775" indent="-358775">
              <a:spcBef>
                <a:spcPct val="0"/>
              </a:spcBef>
            </a:pPr>
            <a:r>
              <a:rPr lang="fi-FI" altLang="fi-FI" sz="1800">
                <a:ea typeface="ＭＳ Ｐゴシック" panose="020B0600070205080204" pitchFamily="34" charset="-128"/>
              </a:rPr>
              <a:t>Itsellinen 8,8 % väestöstä; omillaan toimeen tulevien ryhmä.</a:t>
            </a:r>
          </a:p>
          <a:p>
            <a:pPr marL="358775" indent="-358775">
              <a:spcBef>
                <a:spcPct val="0"/>
              </a:spcBef>
            </a:pPr>
            <a:endParaRPr lang="fi-FI" altLang="fi-FI" sz="1800">
              <a:ea typeface="ＭＳ Ｐゴシック" panose="020B0600070205080204" pitchFamily="34" charset="-128"/>
            </a:endParaRPr>
          </a:p>
        </p:txBody>
      </p:sp>
      <p:sp>
        <p:nvSpPr>
          <p:cNvPr id="28676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E92A880-9023-4F71-BB2C-0BDA24D2B956}" type="slidenum">
              <a:rPr lang="fi-FI" altLang="fi-FI" i="0">
                <a:latin typeface="Times New Roman" panose="02020603050405020304" pitchFamily="18" charset="0"/>
              </a:rPr>
              <a:pPr/>
              <a:t>26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Ostoriskit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laaturiski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taloudellinen riski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terveydellinen tai turvallisuusriski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sosiaalinen riski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ajankäyttöön liittyvä riski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307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F40CABE-A7F8-40AC-9DE6-270E94D542CF}" type="slidenum">
              <a:rPr lang="fi-FI" altLang="fi-FI" i="0">
                <a:latin typeface="Times New Roman" panose="02020603050405020304" pitchFamily="18" charset="0"/>
              </a:rPr>
              <a:pPr/>
              <a:t>27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Kuluttajan ostoprosessin vaiheet</a:t>
            </a:r>
          </a:p>
        </p:txBody>
      </p:sp>
      <p:pic>
        <p:nvPicPr>
          <p:cNvPr id="31747" name="Picture 4" descr="3-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4183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6C452C8-4E50-4300-BF22-39248F8CDD97}" type="slidenum">
              <a:rPr lang="fi-FI" altLang="fi-FI" i="0">
                <a:latin typeface="Times New Roman" panose="02020603050405020304" pitchFamily="18" charset="0"/>
              </a:rPr>
              <a:pPr/>
              <a:t>28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Tiedonkeruun lähteet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81075"/>
            <a:ext cx="7631112" cy="4535488"/>
          </a:xfrm>
        </p:spPr>
        <p:txBody>
          <a:bodyPr/>
          <a:lstStyle/>
          <a:p>
            <a:pPr>
              <a:buFontTx/>
              <a:buNone/>
            </a:pPr>
            <a:endParaRPr lang="fi-FI" altLang="fi-FI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omat kokemukset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sosiaaliset tietolähteet (perhe, ystävät, sosiaaliset yhteisöt, työtoverit)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kaupalliset tietolähteet (markkinointiviestintä, myymälähenkilöstö, internet)</a:t>
            </a:r>
          </a:p>
          <a:p>
            <a:pPr>
              <a:lnSpc>
                <a:spcPct val="15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ei-kaupalliset tietolähteet (kuluttajaorganisaatiot, tiedotusvälineet)</a:t>
            </a:r>
          </a:p>
        </p:txBody>
      </p:sp>
      <p:sp>
        <p:nvSpPr>
          <p:cNvPr id="327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F5730C9-6C40-481A-AF35-7C55D8EA889D}" type="slidenum">
              <a:rPr lang="fi-FI" altLang="fi-FI" i="0">
                <a:latin typeface="Times New Roman" panose="02020603050405020304" pitchFamily="18" charset="0"/>
              </a:rPr>
              <a:pPr/>
              <a:t>29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Kuluttajan ostokäyttäytymiseen vaikuttavat tekijät</a:t>
            </a:r>
          </a:p>
        </p:txBody>
      </p:sp>
      <p:pic>
        <p:nvPicPr>
          <p:cNvPr id="6147" name="Picture 3" descr="3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0075"/>
            <a:ext cx="8021638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9365EFE-4C06-4640-AB49-8A390777B90C}" type="slidenum">
              <a:rPr lang="fi-FI" altLang="fi-FI" i="0">
                <a:latin typeface="Times New Roman" panose="02020603050405020304" pitchFamily="18" charset="0"/>
              </a:rPr>
              <a:pPr/>
              <a:t>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sz="2000">
                <a:ea typeface="ＭＳ Ｐゴシック" panose="020B0600070205080204" pitchFamily="34" charset="-128"/>
              </a:rPr>
              <a:t>Ostavan organisaation päätöksentekoon vaikuttavat tekijät</a:t>
            </a:r>
            <a:r>
              <a:rPr lang="fi-FI" altLang="fi-FI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71563"/>
            <a:ext cx="7631112" cy="49291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tuotteen ominaisuudet, ongelmanratkaisukyky ja tarjottu kokonaisuus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tuotteen ja tuotekokonaisuuksien helppo saatavuus ja toimitusvarmuus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myyjän luotettavuus ja asiantuntemus (esimerkiksi yksilöllisyys ratkaisuissa ja räätälöinti)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hintatason ja kaupan ehtojen sopivuus (maksu- ja toimitusehdot)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toimitusten pitävyys ja nopeus sekä laatustandardien noudattaminen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informaation saaminen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asiantuntevuus asiakaspalvelussa ja asiakassuhteen hoidossa </a:t>
            </a:r>
          </a:p>
          <a:p>
            <a:pPr>
              <a:spcAft>
                <a:spcPts val="600"/>
              </a:spcAft>
            </a:pPr>
            <a:r>
              <a:rPr lang="fi-FI" altLang="fi-FI">
                <a:ea typeface="ＭＳ Ｐゴシック" panose="020B0600070205080204" pitchFamily="34" charset="-128"/>
              </a:rPr>
              <a:t>oston jälkeiset palvelut eli MRO: maintenance, repair, operation </a:t>
            </a:r>
          </a:p>
        </p:txBody>
      </p:sp>
      <p:sp>
        <p:nvSpPr>
          <p:cNvPr id="3379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3EDF1D4-D3E1-496A-B536-F948F33DE8C9}" type="slidenum">
              <a:rPr lang="fi-FI" altLang="fi-FI" i="0">
                <a:latin typeface="Times New Roman" panose="02020603050405020304" pitchFamily="18" charset="0"/>
              </a:rPr>
              <a:pPr/>
              <a:t>30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Organisaation ostoprosessin vaiheet</a:t>
            </a:r>
          </a:p>
        </p:txBody>
      </p:sp>
      <p:pic>
        <p:nvPicPr>
          <p:cNvPr id="34819" name="Picture 4" descr="3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104900"/>
            <a:ext cx="58801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3A307DA-5369-42CB-84F1-D03F4EC8C4B9}" type="slidenum">
              <a:rPr lang="fi-FI" altLang="fi-FI" i="0">
                <a:latin typeface="Times New Roman" panose="02020603050405020304" pitchFamily="18" charset="0"/>
              </a:rPr>
              <a:pPr/>
              <a:t>31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Markkinoiden segmentointi</a:t>
            </a:r>
          </a:p>
        </p:txBody>
      </p:sp>
      <p:pic>
        <p:nvPicPr>
          <p:cNvPr id="35843" name="Picture 4" descr="3-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1438"/>
            <a:ext cx="7602538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4B4C56A-F4B3-4292-8595-E2C1CC773679}" type="slidenum">
              <a:rPr lang="fi-FI" altLang="fi-FI" i="0">
                <a:latin typeface="Times New Roman" panose="02020603050405020304" pitchFamily="18" charset="0"/>
              </a:rPr>
              <a:pPr/>
              <a:t>32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Segmentointia puoltavat tekijät</a:t>
            </a:r>
            <a:r>
              <a:rPr lang="sv-SE" altLang="fi-FI">
                <a:ea typeface="ＭＳ Ｐゴシック" panose="020B0600070205080204" pitchFamily="34" charset="-128"/>
              </a:rPr>
              <a:t> 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markkinointiresurssien rajallisuus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markkinoinnin panos-tuotossuhteen tehokkuus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viestinnän puhuttelevuus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yrityksen ja tuotteen profiloituminen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36868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FEB8BBF-46A4-419E-A270-F76A5D8A5120}" type="slidenum">
              <a:rPr lang="fi-FI" altLang="fi-FI" i="0">
                <a:latin typeface="Times New Roman" panose="02020603050405020304" pitchFamily="18" charset="0"/>
              </a:rPr>
              <a:pPr/>
              <a:t>33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Segmentointiprosessi</a:t>
            </a:r>
          </a:p>
        </p:txBody>
      </p:sp>
      <p:pic>
        <p:nvPicPr>
          <p:cNvPr id="37891" name="Picture 4" descr="3-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029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ECB1B10-7EE9-4662-89E9-58EE93FD45E3}" type="slidenum">
              <a:rPr lang="fi-FI" altLang="fi-FI" i="0">
                <a:latin typeface="Times New Roman" panose="02020603050405020304" pitchFamily="18" charset="0"/>
              </a:rPr>
              <a:pPr/>
              <a:t>34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Segmentointikriteerejä kuluttajamarkkinoilla</a:t>
            </a:r>
          </a:p>
        </p:txBody>
      </p:sp>
      <p:pic>
        <p:nvPicPr>
          <p:cNvPr id="38915" name="Picture 4" descr="3-25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571625"/>
            <a:ext cx="7362825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6D76BE7-5D50-43B6-BF5C-B50E5691E842}" type="slidenum">
              <a:rPr lang="fi-FI" altLang="fi-FI" i="0">
                <a:latin typeface="Times New Roman" panose="02020603050405020304" pitchFamily="18" charset="0"/>
              </a:rPr>
              <a:pPr/>
              <a:t>35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Segmentointikriteerejä yritysmarkkinoilla </a:t>
            </a:r>
          </a:p>
        </p:txBody>
      </p:sp>
      <p:pic>
        <p:nvPicPr>
          <p:cNvPr id="39939" name="Picture 4" descr="3-25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5612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4EB4F73-2F8D-4293-8576-D97A829EBC25}" type="slidenum">
              <a:rPr lang="fi-FI" altLang="fi-FI" i="0">
                <a:latin typeface="Times New Roman" panose="02020603050405020304" pitchFamily="18" charset="0"/>
              </a:rPr>
              <a:pPr/>
              <a:t>36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Erilaiset segmentointistrategiat</a:t>
            </a:r>
          </a:p>
        </p:txBody>
      </p:sp>
      <p:pic>
        <p:nvPicPr>
          <p:cNvPr id="40963" name="Picture 4" descr="3-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0663"/>
            <a:ext cx="7518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8153FED-F563-4E0D-A32E-A74F51F575D2}" type="slidenum">
              <a:rPr lang="fi-FI" altLang="fi-FI" i="0">
                <a:latin typeface="Times New Roman" panose="02020603050405020304" pitchFamily="18" charset="0"/>
              </a:rPr>
              <a:pPr/>
              <a:t>37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Segmenttien arviointi</a:t>
            </a:r>
            <a:r>
              <a:rPr lang="sv-SE" altLang="fi-FI">
                <a:ea typeface="ＭＳ Ｐゴシック" panose="020B0600070205080204" pitchFamily="34" charset="-128"/>
              </a:rPr>
              <a:t> 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631113" cy="4608513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Segmenttien ominaisuuksien on oltava selvitettävissä, jotta ryhmiä voidaan muodostaa.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Segmenttien on oltava liiketoiminnassa riittävän suuria ja kasvavia. Ääritapauksessa kukin asiakas muodostaa oman segmenttinsä.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Segmenttien on oltava keskenään riittävän erilaisia ja ostajien segmenttien sisällä ostokäyttäytymiseltään samanlaisia, jotta kullekin segmentille on kannattavaa rakentaa oma markkinointiohjelmansa.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Segmentit on pystyttävä tavoittamaan kannattavasti, eli on harkittava esimerkiksi mediavalintaa ja jakelujärjestelmiä.</a:t>
            </a:r>
            <a:endParaRPr lang="fi-FI" altLang="fi-FI" sz="2400">
              <a:ea typeface="ＭＳ Ｐゴシック" panose="020B0600070205080204" pitchFamily="34" charset="-128"/>
            </a:endParaRPr>
          </a:p>
          <a:p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4198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3A95EAC-DB55-4752-B060-416BFDA3F155}" type="slidenum">
              <a:rPr lang="fi-FI" altLang="fi-FI" i="0">
                <a:latin typeface="Times New Roman" panose="02020603050405020304" pitchFamily="18" charset="0"/>
              </a:rPr>
              <a:pPr/>
              <a:t>38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Mosaic-luokat</a:t>
            </a:r>
          </a:p>
        </p:txBody>
      </p:sp>
      <p:pic>
        <p:nvPicPr>
          <p:cNvPr id="43011" name="Picture 4" descr="3-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419100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5AD9FB72-F21C-4B4A-8429-E043B7EE08F5}" type="slidenum">
              <a:rPr lang="fi-FI" altLang="fi-FI" i="0">
                <a:latin typeface="Times New Roman" panose="02020603050405020304" pitchFamily="18" charset="0"/>
              </a:rPr>
              <a:pPr/>
              <a:t>39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Ostajan demografiset tekijät</a:t>
            </a:r>
            <a:r>
              <a:rPr lang="sv-SE" altLang="fi-FI">
                <a:ea typeface="ＭＳ Ｐゴシック" panose="020B0600070205080204" pitchFamily="34" charset="-128"/>
              </a:rPr>
              <a:t> </a:t>
            </a:r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ikä ja ikärakenne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sukupuoli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siviilisääty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asuinpaikka ja asumismuoto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perheen elinvaihe ja koko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liikkuvuus maan sisällä sekä maahan- ja maastamuutto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tulot, käytettävissä olevat varat, kulutus, tuotteiden omistus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ammatti, koulutus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kieli</a:t>
            </a:r>
          </a:p>
          <a:p>
            <a:r>
              <a:rPr lang="fi-FI" altLang="fi-FI">
                <a:ea typeface="ＭＳ Ｐゴシック" panose="020B0600070205080204" pitchFamily="34" charset="-128"/>
              </a:rPr>
              <a:t>uskonto, rotu</a:t>
            </a:r>
          </a:p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7172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D19AA3F-5961-4E78-893E-561BCE1B8737}" type="slidenum">
              <a:rPr lang="fi-FI" altLang="fi-FI" i="0">
                <a:latin typeface="Times New Roman" panose="02020603050405020304" pitchFamily="18" charset="0"/>
              </a:rPr>
              <a:pPr/>
              <a:t>4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Peruspuhelin/Nokia</a:t>
            </a:r>
          </a:p>
        </p:txBody>
      </p:sp>
      <p:pic>
        <p:nvPicPr>
          <p:cNvPr id="44035" name="Picture 4" descr="3-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56388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89F4EC6-2984-44B1-B3EC-956427A97678}" type="slidenum">
              <a:rPr lang="fi-FI" altLang="fi-FI" i="0">
                <a:latin typeface="Times New Roman" panose="02020603050405020304" pitchFamily="18" charset="0"/>
              </a:rPr>
              <a:pPr/>
              <a:t>40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Onnistuneen segmentoinnin edellytykset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tuntee asiakasryhmät läpikotaisin eli niiden tarpeet ja arvostukset.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tunnistaa eri ryhmien väliset erot.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ymmärtää, miten eroja hyödynnetään markkinoinnissa.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tunnistaa myös asiakkaan päätöksentekoprosessiin vaikuttavat tunneperäiset seikat.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tunnistaa asiakkaiden päätöksentekoprosessiin vaikuttavat suosittelijat, lähipiirin kokemukset ja muut vaikuttajat 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kykenee ylläpitämään ja syventämään asiakassuhdetta eri asiakasryhmiin niille sopivalla tavalla.</a:t>
            </a:r>
          </a:p>
          <a:p>
            <a:pPr marL="381000" indent="-381000">
              <a:lnSpc>
                <a:spcPct val="90000"/>
              </a:lnSpc>
            </a:pPr>
            <a:r>
              <a:rPr lang="fi-FI" altLang="fi-FI">
                <a:ea typeface="ＭＳ Ｐゴシック" panose="020B0600070205080204" pitchFamily="34" charset="-128"/>
              </a:rPr>
              <a:t>Yritys seuraa asiakasryhmissä tapahtuvaa liikehdintää ja ennakoi muutoksia.</a:t>
            </a:r>
            <a:endParaRPr lang="sv-SE" altLang="fi-FI">
              <a:ea typeface="ＭＳ Ｐゴシック" panose="020B0600070205080204" pitchFamily="34" charset="-128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4506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C215E90-8002-4AC7-9803-56E34F0E84ED}" type="slidenum">
              <a:rPr lang="fi-FI" altLang="fi-FI" i="0">
                <a:latin typeface="Times New Roman" panose="02020603050405020304" pitchFamily="18" charset="0"/>
              </a:rPr>
              <a:pPr/>
              <a:t>41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altLang="fi-FI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71563"/>
            <a:ext cx="7847012" cy="53816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fi-FI" dirty="0"/>
              <a:t>Pohdi, millaiset ostajat ostavat </a:t>
            </a:r>
          </a:p>
          <a:p>
            <a:pPr>
              <a:defRPr/>
            </a:pPr>
            <a:r>
              <a:rPr lang="fi-FI" dirty="0"/>
              <a:t>	valmisruokaa, </a:t>
            </a:r>
          </a:p>
          <a:p>
            <a:pPr>
              <a:defRPr/>
            </a:pPr>
            <a:r>
              <a:rPr lang="fi-FI"/>
              <a:t>         desing-vaatteita</a:t>
            </a:r>
            <a:endParaRPr lang="fi-FI" dirty="0"/>
          </a:p>
          <a:p>
            <a:pPr>
              <a:defRPr/>
            </a:pPr>
            <a:r>
              <a:rPr lang="fi-FI" dirty="0"/>
              <a:t>	kierrätys-vaatteita, </a:t>
            </a:r>
          </a:p>
          <a:p>
            <a:pPr>
              <a:defRPr/>
            </a:pPr>
            <a:r>
              <a:rPr lang="fi-FI" dirty="0"/>
              <a:t>	energiajuomaa, </a:t>
            </a:r>
          </a:p>
          <a:p>
            <a:pPr>
              <a:defRPr/>
            </a:pPr>
            <a:r>
              <a:rPr lang="fi-FI" dirty="0"/>
              <a:t>	eläkevakuutuksen </a:t>
            </a:r>
          </a:p>
          <a:p>
            <a:pPr>
              <a:defRPr/>
            </a:pPr>
            <a:r>
              <a:rPr lang="fi-FI" dirty="0"/>
              <a:t>	urheiluauton, </a:t>
            </a:r>
          </a:p>
          <a:p>
            <a:pPr marL="0" indent="0">
              <a:buFontTx/>
              <a:buNone/>
              <a:defRPr/>
            </a:pPr>
            <a:r>
              <a:rPr lang="fi-FI" dirty="0"/>
              <a:t>ja mitä ostaminen heille merkitsee. </a:t>
            </a:r>
          </a:p>
          <a:p>
            <a:pPr>
              <a:defRPr/>
            </a:pPr>
            <a:r>
              <a:rPr lang="fi-FI" dirty="0"/>
              <a:t> </a:t>
            </a:r>
          </a:p>
          <a:p>
            <a:pPr>
              <a:defRPr/>
            </a:pPr>
            <a:r>
              <a:rPr lang="fi-FI" dirty="0"/>
              <a:t>a)	Piirrä kuvat näiden tuotteiden tyypillisestä käyttäjästä.  Miltä hän näyttää, mitä hän ajattelee ja mitä hän arvostaa? Laita piirrokseesi puhe- tai ajatuskupla ja hahmottele piirrokseen muitakin tyyppikäyttäjälle tärkeitä esineitä tai asioita. Vertaa piirtämiäsi kuvia muiden tekemiin piirroksiin: mitä kuvista voidaan päätellä markkinoinnin näkökulmasta?</a:t>
            </a:r>
          </a:p>
          <a:p>
            <a:pPr>
              <a:defRPr/>
            </a:pPr>
            <a:r>
              <a:rPr lang="fi-FI" dirty="0"/>
              <a:t>b) 	Pohdi mihin tarpeisiin näitä tuotteita ostetaan?</a:t>
            </a:r>
          </a:p>
          <a:p>
            <a:pPr>
              <a:defRPr/>
            </a:pPr>
            <a:r>
              <a:rPr lang="fi-FI" dirty="0"/>
              <a:t>c)	Miten markkinoijat viestivät näille erilaisille ostajatyypeille ja miten eri tarpeisiin vedotaan mainoksissa?</a:t>
            </a:r>
          </a:p>
          <a:p>
            <a:pPr>
              <a:defRPr/>
            </a:pPr>
            <a:endParaRPr lang="fi-FI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AE4FD97B-C184-4B74-9DDD-488157C11B16}" type="slidenum">
              <a:rPr lang="fi-FI" altLang="fi-FI" i="0">
                <a:latin typeface="Times New Roman" panose="02020603050405020304" pitchFamily="18" charset="0"/>
              </a:rPr>
              <a:pPr/>
              <a:t>42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Suomen väestöpyramidi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pic>
        <p:nvPicPr>
          <p:cNvPr id="8196" name="Picture 5" descr="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143000"/>
            <a:ext cx="743426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Dian numeron paikkamerkki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F8D6066-441B-4A59-A37D-935649FF23B8}" type="slidenum">
              <a:rPr lang="fi-FI" altLang="fi-FI" i="0">
                <a:latin typeface="Times New Roman" panose="02020603050405020304" pitchFamily="18" charset="0"/>
              </a:rPr>
              <a:pPr/>
              <a:t>5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Esimerkkejä suomalaisista demografioista</a:t>
            </a:r>
          </a:p>
        </p:txBody>
      </p:sp>
      <p:pic>
        <p:nvPicPr>
          <p:cNvPr id="9219" name="Picture 5" descr="3_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2484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5995F8E-9D4D-4AB3-B416-AD08723B1C3C}" type="slidenum">
              <a:rPr lang="fi-FI" altLang="fi-FI" i="0">
                <a:latin typeface="Times New Roman" panose="02020603050405020304" pitchFamily="18" charset="0"/>
              </a:rPr>
              <a:pPr/>
              <a:t>6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Kuluttajan psykologiset tekijät</a:t>
            </a:r>
          </a:p>
        </p:txBody>
      </p:sp>
      <p:pic>
        <p:nvPicPr>
          <p:cNvPr id="10243" name="Picture 6" descr="3-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581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15C5AD03-DD1F-4A47-AC65-113BB0A7720D}" type="slidenum">
              <a:rPr lang="fi-FI" altLang="fi-FI" i="0">
                <a:latin typeface="Times New Roman" panose="02020603050405020304" pitchFamily="18" charset="0"/>
              </a:rPr>
              <a:pPr/>
              <a:t>7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Maslowin tarvehierarkia</a:t>
            </a:r>
          </a:p>
        </p:txBody>
      </p:sp>
      <p:pic>
        <p:nvPicPr>
          <p:cNvPr id="11267" name="Picture 5" descr="3-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327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15003A6-C657-426F-8F05-2A01FD462149}" type="slidenum">
              <a:rPr lang="fi-FI" altLang="fi-FI" i="0">
                <a:latin typeface="Times New Roman" panose="02020603050405020304" pitchFamily="18" charset="0"/>
              </a:rPr>
              <a:pPr/>
              <a:t>8</a:t>
            </a:fld>
            <a:endParaRPr lang="fi-FI" altLang="fi-FI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428868"/>
            <a:ext cx="6045200" cy="3500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i-FI" sz="1800" b="1" u="sng" dirty="0"/>
              <a:t>Tarve:</a:t>
            </a:r>
            <a:endParaRPr lang="fi-FI" sz="1800" b="1" dirty="0"/>
          </a:p>
          <a:p>
            <a:pPr>
              <a:lnSpc>
                <a:spcPct val="100000"/>
              </a:lnSpc>
            </a:pPr>
            <a:r>
              <a:rPr lang="fi-FI" sz="1800" dirty="0"/>
              <a:t> Tarve on puutetila, joka voidaan poistaa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fi-FI" sz="1800" dirty="0"/>
              <a:t> perustarpeet (fysiologiset tarpeet, turvallisuuden tarpeet)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fi-FI" sz="1800" dirty="0"/>
              <a:t> lisä- eli johdetut tarpeet (sosiaaliset tarpeet, arvostuksen tarve, itsensä kehittämisen tarve)</a:t>
            </a:r>
          </a:p>
          <a:p>
            <a:pPr>
              <a:lnSpc>
                <a:spcPct val="100000"/>
              </a:lnSpc>
            </a:pPr>
            <a:r>
              <a:rPr lang="fi-FI" sz="1800" b="1" dirty="0"/>
              <a:t> Markkinoinnin jako:</a:t>
            </a:r>
          </a:p>
          <a:p>
            <a:pPr>
              <a:lnSpc>
                <a:spcPct val="100000"/>
              </a:lnSpc>
            </a:pPr>
            <a:r>
              <a:rPr lang="fi-FI" sz="1800" dirty="0"/>
              <a:t>Käyttötarve             tiedostettu   (Esim. auto)</a:t>
            </a:r>
          </a:p>
          <a:p>
            <a:pPr>
              <a:lnSpc>
                <a:spcPct val="100000"/>
              </a:lnSpc>
            </a:pPr>
            <a:r>
              <a:rPr lang="fi-FI" sz="1800" dirty="0"/>
              <a:t>Välinetarve             tiedostamaton (Mersu, Volvo, BMV/mielikuvat)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sz="1800" dirty="0"/>
              <a:t> </a:t>
            </a:r>
          </a:p>
          <a:p>
            <a:endParaRPr lang="fi-FI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561608" y="4797152"/>
            <a:ext cx="28575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90170" y="5157192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23820"/>
      </p:ext>
    </p:extLst>
  </p:cSld>
  <p:clrMapOvr>
    <a:masterClrMapping/>
  </p:clrMapOvr>
</p:sld>
</file>

<file path=ppt/theme/theme1.xml><?xml version="1.0" encoding="utf-8"?>
<a:theme xmlns:a="http://schemas.openxmlformats.org/drawingml/2006/main" name="Tyhjä esit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yhjä esitys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Tyhjä esitys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hjä esitys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hjä esitys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ukautettu suunnittelumal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C:\Ohjelmatiedostot\Microsoft Office\Mallit\Tyhjä esitys.pot</Template>
  <TotalTime>1302</TotalTime>
  <Words>769</Words>
  <Application>Microsoft Office PowerPoint</Application>
  <PresentationFormat>On-screen Show (4:3)</PresentationFormat>
  <Paragraphs>222</Paragraphs>
  <Slides>42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ＭＳ Ｐゴシック</vt:lpstr>
      <vt:lpstr>SimSun</vt:lpstr>
      <vt:lpstr>Arial</vt:lpstr>
      <vt:lpstr>Calibri</vt:lpstr>
      <vt:lpstr>Times New Roman</vt:lpstr>
      <vt:lpstr>Tyhjä esitys</vt:lpstr>
      <vt:lpstr>Mukautettu suunnittelumalli</vt:lpstr>
      <vt:lpstr>PowerPoint Presentation</vt:lpstr>
      <vt:lpstr>Ostopäätöksiin vaikuttavat tekijät</vt:lpstr>
      <vt:lpstr>Kuluttajan ostokäyttäytymiseen vaikuttavat tekijät</vt:lpstr>
      <vt:lpstr>Ostajan demografiset tekijät </vt:lpstr>
      <vt:lpstr>Suomen väestöpyramidi</vt:lpstr>
      <vt:lpstr>Esimerkkejä suomalaisista demografioista</vt:lpstr>
      <vt:lpstr>Kuluttajan psykologiset tekijät</vt:lpstr>
      <vt:lpstr>Maslowin tarvehierarkia</vt:lpstr>
      <vt:lpstr>PowerPoint Presentation</vt:lpstr>
      <vt:lpstr>Sanomalehtipaperin ja kahvin kulutus eräissä maissa</vt:lpstr>
      <vt:lpstr>Motiivi:  Tarve aktivoi ihmisen ja motiivi suuntaa käyttäytymistä   Tarve, persoonallisuus, tulot, markkinointi        OSTOMOTIIVI        tuotevalinta ja merkkivalinta   Ostomotiivien jako:  Järkiperäiset  Tunneperäiset ostoperustelu  ostoperusteet -hinta   -muodikkuus -helppokäyttöisyys -yksilöllisyys -tehokkuus  -ympäristön hyväksyntä   </vt:lpstr>
      <vt:lpstr>Motivaation kolme tyyppiä </vt:lpstr>
      <vt:lpstr>Asenteiden syntyminen</vt:lpstr>
      <vt:lpstr>Havaitsemiseen vaikuttavat tekijät</vt:lpstr>
      <vt:lpstr>Diffuusiomalli</vt:lpstr>
      <vt:lpstr>Uutuuksien omaksujatyypit</vt:lpstr>
      <vt:lpstr>Persoonallisuus </vt:lpstr>
      <vt:lpstr>Ostokäyttäytymisen sosiaaliset tekijät</vt:lpstr>
      <vt:lpstr>Suomalaisten kotitalouksien sosiaaliluokat</vt:lpstr>
      <vt:lpstr>Perheen elinvaiheet</vt:lpstr>
      <vt:lpstr>Valuegraphicsin arvoryhmät</vt:lpstr>
      <vt:lpstr>Suomalaisten perusarvot</vt:lpstr>
      <vt:lpstr>Arvotyypit (Puohiniemi)</vt:lpstr>
      <vt:lpstr>Onnellisuus maailmassa</vt:lpstr>
      <vt:lpstr>Onnellisuusmittari, tyytyväisyys elämään</vt:lpstr>
      <vt:lpstr>Eettiset kuluttajatyypit</vt:lpstr>
      <vt:lpstr>Ostoriskit</vt:lpstr>
      <vt:lpstr>Kuluttajan ostoprosessin vaiheet</vt:lpstr>
      <vt:lpstr>Tiedonkeruun lähteet</vt:lpstr>
      <vt:lpstr>Ostavan organisaation päätöksentekoon vaikuttavat tekijät </vt:lpstr>
      <vt:lpstr>Organisaation ostoprosessin vaiheet</vt:lpstr>
      <vt:lpstr>Markkinoiden segmentointi</vt:lpstr>
      <vt:lpstr>Segmentointia puoltavat tekijät </vt:lpstr>
      <vt:lpstr>Segmentointiprosessi</vt:lpstr>
      <vt:lpstr>Segmentointikriteerejä kuluttajamarkkinoilla</vt:lpstr>
      <vt:lpstr>Segmentointikriteerejä yritysmarkkinoilla </vt:lpstr>
      <vt:lpstr>Erilaiset segmentointistrategiat</vt:lpstr>
      <vt:lpstr>Segmenttien arviointi </vt:lpstr>
      <vt:lpstr>Mosaic-luokat</vt:lpstr>
      <vt:lpstr>Peruspuhelin/Nokia</vt:lpstr>
      <vt:lpstr>Onnistuneen segmentoinnin edellytykset 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 dian otsikkoa</dc:title>
  <dc:creator>NN</dc:creator>
  <cp:lastModifiedBy>Raija Westerlund</cp:lastModifiedBy>
  <cp:revision>143</cp:revision>
  <cp:lastPrinted>2003-09-23T06:20:40Z</cp:lastPrinted>
  <dcterms:created xsi:type="dcterms:W3CDTF">2010-02-10T12:06:40Z</dcterms:created>
  <dcterms:modified xsi:type="dcterms:W3CDTF">2018-08-24T08:26:28Z</dcterms:modified>
</cp:coreProperties>
</file>