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444" r:id="rId3"/>
    <p:sldId id="445" r:id="rId4"/>
    <p:sldId id="470" r:id="rId5"/>
    <p:sldId id="471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3300"/>
    <a:srgbClr val="FFD849"/>
    <a:srgbClr val="996633"/>
    <a:srgbClr val="FCF8AA"/>
    <a:srgbClr val="FEEEA0"/>
    <a:srgbClr val="FFE48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Normaali tyyli 2 - Korostu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97" autoAdjust="0"/>
  </p:normalViewPr>
  <p:slideViewPr>
    <p:cSldViewPr>
      <p:cViewPr varScale="1">
        <p:scale>
          <a:sx n="57" d="100"/>
          <a:sy n="57" d="100"/>
        </p:scale>
        <p:origin x="15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C151CA-8B71-4759-97DA-80BF3BE5846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F37DF-D8F4-4CE3-83E4-2C1E19384ED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751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9E7EE-6D86-4F3A-9091-45FE16C83A0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4019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7813" y="476250"/>
            <a:ext cx="1981200" cy="561975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84213" y="476250"/>
            <a:ext cx="5791200" cy="561975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5DED9-9FFC-4AF5-B19E-FE1CFC8BBCE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3706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71E19-9A18-4824-B6A2-DE312FC44CAF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87557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9F6A0-1D36-4024-9FB3-94312E2C599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34701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A3AB-4DA2-4668-A5A6-E8F07A6CDAD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14841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3B85E-B75F-4796-BDDE-7BBF31B05F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6715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01240-B018-430C-A08B-456C8F6B8FB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90590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C1E2-BAA4-417B-9192-B274FBE8BC9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17076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F834-7171-4AA9-A6BB-6E2696A7D4F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24532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63E17-3362-49FC-B272-D5E87BEBDFC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7234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93130-8AAC-4350-A912-0425CD46E40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54402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F7506-0DAC-4FFF-BCA9-77FE9F42663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96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DC4D5-CB7A-4687-8D64-70D9D024E6A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57624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599FA-3E50-42C6-9903-D6B59091766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427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641E0-EA7F-456B-B0A8-52C0008E9F7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529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F0B93-7FEF-4253-B241-16542DCE1AF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3676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2E0FE-CA4B-4809-B097-83EFB6D67FC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8420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90604" y="471470"/>
            <a:ext cx="7924800" cy="457200"/>
          </a:xfrm>
        </p:spPr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82D98-473F-4A94-85BB-034324C243F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2712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77C2E-BB7C-4C6B-BDC2-615461FC88C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160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ABC43-8EF2-4BB6-B98D-31A0C8996E1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824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D847-6D56-42B7-9E8A-AEE1673DF65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0172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2571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otsikon perustyyliä napsauttamalla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813" y="1071563"/>
            <a:ext cx="7672387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tekstin perustyylejä napsauttamalla</a:t>
            </a:r>
          </a:p>
          <a:p>
            <a:pPr lvl="1"/>
            <a:r>
              <a:rPr lang="fi-FI" altLang="fi-FI"/>
              <a:t>toinen taso</a:t>
            </a:r>
          </a:p>
          <a:p>
            <a:pPr lvl="2"/>
            <a:r>
              <a:rPr lang="fi-FI" altLang="fi-FI"/>
              <a:t>kolmas taso</a:t>
            </a:r>
          </a:p>
          <a:p>
            <a:pPr lvl="3"/>
            <a:r>
              <a:rPr lang="fi-FI" altLang="fi-FI"/>
              <a:t>neljäs taso</a:t>
            </a:r>
          </a:p>
          <a:p>
            <a:pPr lvl="4"/>
            <a:r>
              <a:rPr lang="fi-FI" altLang="fi-FI"/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3250" y="635793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062ABF-5107-4505-8567-1101014A1A2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990600" y="636905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i-FI" altLang="fi-FI" sz="800" i="0">
                <a:solidFill>
                  <a:srgbClr val="E46C0A"/>
                </a:solidFill>
              </a:rPr>
              <a:t>YRITYKSEN ASIAKASMARKKINOINTI</a:t>
            </a:r>
          </a:p>
          <a:p>
            <a:pPr>
              <a:defRPr/>
            </a:pPr>
            <a:r>
              <a:rPr lang="fi-FI" altLang="fi-FI" sz="800" i="0">
                <a:solidFill>
                  <a:srgbClr val="E46C0A"/>
                </a:solidFill>
              </a:rPr>
              <a:t>© Seija Bergström, Arja Leppänen ja Edita Publishing Oy</a:t>
            </a: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6500813" y="6388100"/>
            <a:ext cx="19859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i-FI" altLang="fi-FI" sz="1100" b="1" i="0">
                <a:solidFill>
                  <a:srgbClr val="E46C0A"/>
                </a:solidFill>
              </a:rPr>
              <a:t>Saatavuus kilpailukeinona</a:t>
            </a:r>
          </a:p>
        </p:txBody>
      </p:sp>
      <p:sp>
        <p:nvSpPr>
          <p:cNvPr id="1033" name="Suorakulmio 11"/>
          <p:cNvSpPr>
            <a:spLocks noChangeArrowheads="1"/>
          </p:cNvSpPr>
          <p:nvPr userDrawn="1"/>
        </p:nvSpPr>
        <p:spPr bwMode="auto">
          <a:xfrm>
            <a:off x="255588" y="696913"/>
            <a:ext cx="3984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r>
              <a:rPr lang="fi-FI" altLang="fi-FI" sz="3000" b="1">
                <a:solidFill>
                  <a:srgbClr val="E46C0A"/>
                </a:solidFill>
              </a:rPr>
              <a:t>4</a:t>
            </a:r>
          </a:p>
        </p:txBody>
      </p:sp>
      <p:cxnSp>
        <p:nvCxnSpPr>
          <p:cNvPr id="1034" name="Suora yhdysviiva 15"/>
          <p:cNvCxnSpPr>
            <a:cxnSpLocks noChangeShapeType="1"/>
          </p:cNvCxnSpPr>
          <p:nvPr userDrawn="1"/>
        </p:nvCxnSpPr>
        <p:spPr bwMode="auto">
          <a:xfrm>
            <a:off x="214313" y="714375"/>
            <a:ext cx="8215312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Suora yhdysviiva 15"/>
          <p:cNvCxnSpPr>
            <a:cxnSpLocks noChangeShapeType="1"/>
          </p:cNvCxnSpPr>
          <p:nvPr userDrawn="1"/>
        </p:nvCxnSpPr>
        <p:spPr bwMode="auto">
          <a:xfrm rot="5400000" flipH="1" flipV="1">
            <a:off x="250031" y="750094"/>
            <a:ext cx="928688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perustyyl. napsautt.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tekstin perustyylejä napsauttamalla</a:t>
            </a:r>
          </a:p>
          <a:p>
            <a:pPr lvl="1"/>
            <a:r>
              <a:rPr lang="fi-FI" altLang="fi-FI"/>
              <a:t>toinen taso</a:t>
            </a:r>
          </a:p>
          <a:p>
            <a:pPr lvl="2"/>
            <a:r>
              <a:rPr lang="fi-FI" altLang="fi-FI"/>
              <a:t>kolmas taso</a:t>
            </a:r>
          </a:p>
          <a:p>
            <a:pPr lvl="3"/>
            <a:r>
              <a:rPr lang="fi-FI" altLang="fi-FI"/>
              <a:t>neljäs taso</a:t>
            </a:r>
          </a:p>
          <a:p>
            <a:pPr lvl="4"/>
            <a:r>
              <a:rPr lang="fi-FI" alt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8D60B31-F707-4E65-A7D2-F3B934B9697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14375" y="2214563"/>
            <a:ext cx="7715250" cy="1752600"/>
          </a:xfrm>
        </p:spPr>
        <p:txBody>
          <a:bodyPr/>
          <a:lstStyle/>
          <a:p>
            <a:r>
              <a:rPr lang="fi-FI" altLang="fi-FI" sz="4000" b="1">
                <a:solidFill>
                  <a:srgbClr val="FF9900"/>
                </a:solidFill>
                <a:ea typeface="ＭＳ Ｐゴシック" panose="020B0600070205080204" pitchFamily="34" charset="-128"/>
              </a:rPr>
              <a:t>Markkinoinnin kilpailukeinot</a:t>
            </a:r>
          </a:p>
          <a:p>
            <a:r>
              <a:rPr lang="fi-FI" altLang="fi-FI" sz="3200" b="1">
                <a:solidFill>
                  <a:srgbClr val="FF9900"/>
                </a:solidFill>
                <a:ea typeface="ＭＳ Ｐゴシック" panose="020B0600070205080204" pitchFamily="34" charset="-128"/>
              </a:rPr>
              <a:t>Saatavuus kilpailukeinona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Yksittäisten yritysten valinta kanavaan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631112" cy="4248150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Miten suuri on jälleenmyyjän markkinaosuus ja liikevaihto?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Riittävätkö yrityksen myynti- ja varastointitilat, ja ovatko ne hyvin hoidetut?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Millaisia muita tuotteita yrityksen lajitelmassa ja valikoimassa on?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Millainen on jälleenmyyjän maine ja vakavaraisuus?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Osaako jälleenmyyjä myydä ja palvella? Onko jälleenmyyjällä tuotteen vaatimaa erikoisosaamista?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Onko jälleenmyyjän käyttämä hintapolitiikka sopiva tuotteelle, ja päästäänkö myyntitavoitteisiin?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Onko jälleenmyyjällä tarjota tuotteen vaatimaa huolto-, takuu-, varaosa- tai muuta palvelua?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1331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C90FEF-BDFB-44E8-ABBA-3392F1268889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Kaupan tuotteet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631112" cy="4248150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Kaupan tuotteet voivat olla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r>
              <a:rPr lang="fi-FI" altLang="fi-FI">
                <a:ea typeface="ＭＳ Ｐゴシック" panose="020B0600070205080204" pitchFamily="34" charset="-128"/>
              </a:rPr>
              <a:t>vakiotuotteita, jotka kuuluvat jatkuvasti lajitelmaan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kausituotteita, joita myydään sesongeittain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kampanjatuotteita, jotka voivat olla myös vakio- ja kausituotteita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veturituotteita, jotka vetävät ostajia kauppaan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hyllynlämmittäjiä, joilla on heikko kiertonopeus ja joista olisi päästävä eron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kannibaalituotteita, jotka syövät toistensa markkinaosuuksia eli ovat liian samanlaisia</a:t>
            </a:r>
            <a:endParaRPr lang="fi-FI" altLang="fi-FI" sz="2400">
              <a:ea typeface="ＭＳ Ｐゴシック" panose="020B0600070205080204" pitchFamily="34" charset="-128"/>
            </a:endParaRPr>
          </a:p>
          <a:p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1434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7F4D3-8B5B-473D-B0BC-2DFFBB3C5117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Yhteistyöstä sovitaan kanavassa</a:t>
            </a:r>
            <a:r>
              <a:rPr lang="fi-FI" altLang="fi-FI" sz="28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631113" cy="4537075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markkinoinnin toteuttaminen ja vastuut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viestinnän linja ja yhteiskampanjoihin osallistuminen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markkinointituki jälleenmyyjän toteuttamalle mainonnalle esimerkiksi kustannukset puolittamalla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huoltojen ja takuiden hoitaminen sekä niiden aiheuttamien kustannusten jakaminen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hintojen ja maksuehtojen käyttö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varastointi, tilaaminen ja tiedonvälitys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tuotteesta aiheutuvat erilliskustannukset, kuten erikoisratkaisut tuotteen esillepanossa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sopimuksen voimassaoloaika ja irtisanomismenettely.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1536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7ADD6-35AF-44B6-A3EC-FB8EC9AADF44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Tunnusluvut</a:t>
            </a:r>
          </a:p>
        </p:txBody>
      </p:sp>
      <p:pic>
        <p:nvPicPr>
          <p:cNvPr id="16387" name="Picture 4" descr="4-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161088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A08323-612F-4DEF-9DF0-1A08A4D4E069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Suoramarkkinointi kanavana</a:t>
            </a:r>
          </a:p>
        </p:txBody>
      </p:sp>
      <p:pic>
        <p:nvPicPr>
          <p:cNvPr id="18435" name="Picture 4" descr="4-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89163"/>
            <a:ext cx="71532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EFFA4-1636-45E6-9983-F857541B9239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Arvostetuimmat verkkokaupat</a:t>
            </a:r>
          </a:p>
        </p:txBody>
      </p:sp>
      <p:pic>
        <p:nvPicPr>
          <p:cNvPr id="19459" name="Picture 4" descr="lipp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22438"/>
            <a:ext cx="876300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A88225-9850-40F1-8C80-B6E6F41308DE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Erilaiset yhteistoiminnan muodot</a:t>
            </a:r>
          </a:p>
        </p:txBody>
      </p:sp>
      <p:pic>
        <p:nvPicPr>
          <p:cNvPr id="20483" name="Picture 5" descr="taulis33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381125"/>
            <a:ext cx="84550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19C2DE-0B32-40D3-9B8C-39D05F8E8B4D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Franchisingin-toiminnalle ominaista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7631112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Ketjun toimipisteet voivat olla joko franchise-antajan tai -ottajan omistuksessa ja johdossa.</a:t>
            </a:r>
          </a:p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Franchise-ottajat maksavat liittymismaksun ja/tai jatkuvaa rojaltia franchise-antajalle.</a:t>
            </a:r>
          </a:p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Franchise-antaja tarjoaa alku- ja jatkokoulutusta franchise-ottajalle.</a:t>
            </a:r>
          </a:p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Franchise-ottajat toimivat saman liikemerkin alla ja toimipisteet ovat ulkoisesti yhtenäisiä.</a:t>
            </a:r>
          </a:p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Franchise-antaja tarjoaa jatkuvia tukipalveluita.</a:t>
            </a:r>
          </a:p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toiminta perustuu käsikirjaan tai dokumenttiin, jolla toimintaa ohjeistetaan.</a:t>
            </a:r>
          </a:p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Francise-antaja ei omista ainakaan merkittävää osuutta franchise-ottajan yrityksistä.</a:t>
            </a:r>
          </a:p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Franchise-antaja kontrolloi, valvoo ja ohjaa toimintaa.</a:t>
            </a:r>
          </a:p>
          <a:p>
            <a:pPr>
              <a:lnSpc>
                <a:spcPct val="8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Franchise-ottaja ei saa siirtää sopimuksen oikeuksia kolmannelle ilman franchise-antajan erityistä lupaa.</a:t>
            </a:r>
          </a:p>
          <a:p>
            <a:pPr>
              <a:lnSpc>
                <a:spcPct val="80000"/>
              </a:lnSpc>
            </a:pP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2150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2778BB-6745-44DE-B587-DEDA8C9334F3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Esimerkkejä Franchising-ketjuista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pic>
        <p:nvPicPr>
          <p:cNvPr id="22532" name="Picture 5" descr="6666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80883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6B2F84-1773-4840-B041-381D6D236F8D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Ulkoisen ja sisäisen saatavuuden tavoitteet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631112" cy="4321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asiakas saa helposti ja nopeasti tietoa yrityksestä ja tuotteista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yritykseen on helppo olla yhteydessä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yritykseen on helppo tulla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asioiminen yrityksen sisällä on vaivatonta ja nopeaa </a:t>
            </a:r>
          </a:p>
          <a:p>
            <a:pPr>
              <a:lnSpc>
                <a:spcPct val="150000"/>
              </a:lnSpc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2355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9187A7-174F-4AEA-9F78-EE26E29FE303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Saatavuus kilpailukeinona </a:t>
            </a:r>
            <a:r>
              <a:rPr lang="fi-FI" altLang="fi-FI" sz="1600">
                <a:ea typeface="ＭＳ Ｐゴシック" panose="020B0600070205080204" pitchFamily="34" charset="-128"/>
              </a:rPr>
              <a:t>(place)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pic>
        <p:nvPicPr>
          <p:cNvPr id="5123" name="Picture 3" descr="4-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9C22D1-7195-4485-BED9-C4707407757B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Myymäläilmapiiriin vaikuttavat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631112" cy="4321175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myymälän fyysiset ominaisuudet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värit, tuoksut, musiikki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melu, lämpötila, ilman laatu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siisteys, valaistus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tilankäyttö: pohjakaava, kalusteet, sisustus, tuotteiden sijoittelu, hyllyt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opasteet, tuote-esittelyt ja muu informaatio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henkilöstön palveluhalukkuus, tiedot ja taidot</a:t>
            </a:r>
          </a:p>
          <a:p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2458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3A539-3E59-4721-94ED-7C6403F99AA2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Myymälätyypit</a:t>
            </a:r>
          </a:p>
        </p:txBody>
      </p:sp>
      <p:pic>
        <p:nvPicPr>
          <p:cNvPr id="25603" name="Picture 4" descr="taulis88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8275"/>
            <a:ext cx="81534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DF360-9007-4E11-9B78-C33B5CC6F036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Myymälätyypit (2)</a:t>
            </a:r>
          </a:p>
        </p:txBody>
      </p:sp>
      <p:pic>
        <p:nvPicPr>
          <p:cNvPr id="26627" name="Picture 5" descr="taulis99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09650"/>
            <a:ext cx="54102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7AFCB-F2C8-4529-B3D8-F7ADF50D35EC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Kauppakeskukset</a:t>
            </a:r>
          </a:p>
        </p:txBody>
      </p:sp>
      <p:graphicFrame>
        <p:nvGraphicFramePr>
          <p:cNvPr id="9" name="Taulukko 8"/>
          <p:cNvGraphicFramePr>
            <a:graphicFrameLocks noGrp="1"/>
          </p:cNvGraphicFramePr>
          <p:nvPr/>
        </p:nvGraphicFramePr>
        <p:xfrm>
          <a:off x="857250" y="928688"/>
          <a:ext cx="7643813" cy="52784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2">
                <a:tc>
                  <a:txBody>
                    <a:bodyPr/>
                    <a:lstStyle/>
                    <a:p>
                      <a:r>
                        <a:rPr lang="fi-FI" sz="1300" dirty="0"/>
                        <a:t>Keskustyyppi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Ominaispiirteitä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Liikerakennusten</a:t>
                      </a:r>
                      <a:r>
                        <a:rPr lang="fi-FI" sz="1300" baseline="0" dirty="0"/>
                        <a:t> lukumäärä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237">
                <a:tc>
                  <a:txBody>
                    <a:bodyPr/>
                    <a:lstStyle/>
                    <a:p>
                      <a:r>
                        <a:rPr lang="fi-FI" sz="1300" dirty="0"/>
                        <a:t>Kauppakeskus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- yhteinen johto ja markkinointi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yksi tai useampia ankkuriyrityksiä, yksittäinen liike ei yli 50 % liiketilan kokonaismäärästä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vähintään 10 liikettä, pinta-ala yli 5000 h-m2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tyypillisesti yhdessä liikerakennuksessa, liikkeet</a:t>
                      </a:r>
                      <a:r>
                        <a:rPr lang="fi-FI" sz="1300" baseline="0" dirty="0"/>
                        <a:t> avautuvat yhteiseen sisätilaan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73">
                <a:tc>
                  <a:txBody>
                    <a:bodyPr/>
                    <a:lstStyle/>
                    <a:p>
                      <a:r>
                        <a:rPr lang="fi-FI" sz="1300" dirty="0"/>
                        <a:t>Hypermarketkeskus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- tavallisesti yhdessä tasossa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dirty="0"/>
                        <a:t> hypermarketien osuus liiketilan kokonaismäärästä yli 50 %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vähintään 10 liikettä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tyypillisesti yhdessä liikerakennuksessa, liikkeet avautuvat yhteiseen sisätilaan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41">
                <a:tc>
                  <a:txBody>
                    <a:bodyPr/>
                    <a:lstStyle/>
                    <a:p>
                      <a:r>
                        <a:rPr lang="fi-FI" sz="1300" dirty="0"/>
                        <a:t>Ostoskeskus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-</a:t>
                      </a:r>
                      <a:r>
                        <a:rPr lang="fi-FI" sz="1300" baseline="0" dirty="0"/>
                        <a:t> vähintään 5 liikettä, pinta-ala tyypillisesti alle 5000 m2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yhdessä</a:t>
                      </a:r>
                      <a:r>
                        <a:rPr lang="fi-FI" sz="1300" baseline="0" dirty="0"/>
                        <a:t> tai useammassa liikerakennuksessa, liikkeet avautuvat yleensä ulkotilaan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41">
                <a:tc>
                  <a:txBody>
                    <a:bodyPr/>
                    <a:lstStyle/>
                    <a:p>
                      <a:r>
                        <a:rPr lang="fi-FI" sz="1300" dirty="0"/>
                        <a:t>Liikekeskus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Yleismääritelmä keskuksista,</a:t>
                      </a:r>
                      <a:r>
                        <a:rPr lang="fi-FI" sz="1300" baseline="0" dirty="0"/>
                        <a:t> jotka poikkeavat joltain osin muista kaupallisista keskuksista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fi-FI" sz="1300" dirty="0"/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41">
                <a:tc>
                  <a:txBody>
                    <a:bodyPr/>
                    <a:lstStyle/>
                    <a:p>
                      <a:r>
                        <a:rPr lang="fi-FI" sz="1300" dirty="0"/>
                        <a:t>Kauppiastavaratalo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- useampi</a:t>
                      </a:r>
                      <a:r>
                        <a:rPr lang="fi-FI" sz="1300" baseline="0" dirty="0"/>
                        <a:t> vähittäiskauppa yhteisissä tiloissa, kaupungin keskustassa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yhteinen johto ja markkinointi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Tyypillisesti yhdessä liikerakennuksessa, liikkeet avautuvat yhteiseen sisätilaan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41">
                <a:tc>
                  <a:txBody>
                    <a:bodyPr/>
                    <a:lstStyle/>
                    <a:p>
                      <a:r>
                        <a:rPr lang="fi-FI" sz="1300" dirty="0"/>
                        <a:t>Kauppahalli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i-FI" sz="1300" dirty="0"/>
                        <a:t> sijaitsee ydinkeskustassa, ensisijaisesti erikoismyymälöitä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ei yleensä yhteistä johtoa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Tyypillisesti</a:t>
                      </a:r>
                      <a:r>
                        <a:rPr lang="fi-FI" sz="1300" baseline="0" dirty="0"/>
                        <a:t> yhdessä liikerakennuksessa, liikkeet avautuvat yhteiseen sisätilaan</a:t>
                      </a:r>
                      <a:endParaRPr lang="fi-FI" sz="1300" dirty="0"/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5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5169AA-869C-4327-9416-58EBAB93CDAA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Kauppakeskukset</a:t>
            </a:r>
          </a:p>
        </p:txBody>
      </p:sp>
      <p:graphicFrame>
        <p:nvGraphicFramePr>
          <p:cNvPr id="9" name="Taulukko 8"/>
          <p:cNvGraphicFramePr>
            <a:graphicFrameLocks noGrp="1"/>
          </p:cNvGraphicFramePr>
          <p:nvPr/>
        </p:nvGraphicFramePr>
        <p:xfrm>
          <a:off x="857250" y="1022350"/>
          <a:ext cx="7500938" cy="4907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44">
                <a:tc>
                  <a:txBody>
                    <a:bodyPr/>
                    <a:lstStyle/>
                    <a:p>
                      <a:r>
                        <a:rPr lang="fi-FI" sz="1300" dirty="0"/>
                        <a:t>Keskustyyppi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Ominaispiirteitä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Liikerakennusten</a:t>
                      </a:r>
                      <a:r>
                        <a:rPr lang="fi-FI" sz="1300" baseline="0" dirty="0"/>
                        <a:t> lukumäärä</a:t>
                      </a:r>
                      <a:endParaRPr lang="fi-FI" sz="13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864">
                <a:tc>
                  <a:txBody>
                    <a:bodyPr/>
                    <a:lstStyle/>
                    <a:p>
                      <a:r>
                        <a:rPr lang="fi-FI" sz="1300" dirty="0" err="1"/>
                        <a:t>Retail</a:t>
                      </a:r>
                      <a:r>
                        <a:rPr lang="fi-FI" sz="1300" dirty="0"/>
                        <a:t> </a:t>
                      </a:r>
                      <a:r>
                        <a:rPr lang="fi-FI" sz="1300" dirty="0" err="1"/>
                        <a:t>Park</a:t>
                      </a:r>
                      <a:r>
                        <a:rPr lang="fi-FI" sz="1300" dirty="0"/>
                        <a:t> = erikoiskauppojen keskus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lähinnä erikoiskaupan liikkeitä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tyypillisesti keskusta-alueen ulkopuolella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- Yleensä useassa</a:t>
                      </a:r>
                      <a:r>
                        <a:rPr lang="fi-FI" sz="1300" baseline="0" dirty="0"/>
                        <a:t> liikerakennuksessa, jotka avautuvat ulkotilaan yhteiselle pysäköintialueelle</a:t>
                      </a:r>
                      <a:endParaRPr lang="fi-FI" sz="13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974">
                <a:tc>
                  <a:txBody>
                    <a:bodyPr/>
                    <a:lstStyle/>
                    <a:p>
                      <a:r>
                        <a:rPr lang="fi-FI" sz="1300" dirty="0"/>
                        <a:t>(</a:t>
                      </a:r>
                      <a:r>
                        <a:rPr lang="fi-FI" sz="1300" dirty="0" err="1"/>
                        <a:t>Factory</a:t>
                      </a:r>
                      <a:r>
                        <a:rPr lang="fi-FI" sz="1300" dirty="0"/>
                        <a:t>) </a:t>
                      </a:r>
                      <a:r>
                        <a:rPr lang="fi-FI" sz="1300" dirty="0" err="1"/>
                        <a:t>Outlet</a:t>
                      </a:r>
                      <a:r>
                        <a:rPr lang="fi-FI" sz="1300" dirty="0"/>
                        <a:t> Center = Merkkituote-myymälöiden keskus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- tyypillisesti yksittäisten tuotemerkkien erikoistavaramyymälöitä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dirty="0"/>
                        <a:t> edullinen</a:t>
                      </a:r>
                      <a:r>
                        <a:rPr lang="fi-FI" sz="1300" baseline="0" dirty="0"/>
                        <a:t> hintataso, ei uusimpia mallistoja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keskusta-alueen ulkopuolella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yhteinen johto ja markkinointi</a:t>
                      </a:r>
                      <a:endParaRPr lang="fi-FI" sz="13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Yleensä useammassa</a:t>
                      </a:r>
                      <a:r>
                        <a:rPr lang="fi-FI" sz="1300" baseline="0" dirty="0"/>
                        <a:t> kuin yhdessä liikerakennuksessa</a:t>
                      </a:r>
                      <a:endParaRPr lang="fi-FI" sz="13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54">
                <a:tc>
                  <a:txBody>
                    <a:bodyPr/>
                    <a:lstStyle/>
                    <a:p>
                      <a:r>
                        <a:rPr lang="fi-FI" sz="1300" dirty="0"/>
                        <a:t>Home Center = Kodin rakentamisen ja sisustamisen keskus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Tarjonta painottuu</a:t>
                      </a:r>
                      <a:r>
                        <a:rPr lang="fi-FI" sz="1300" baseline="0" dirty="0"/>
                        <a:t> kodin rakentamisen ja sisustamisen vähittäiskauppaan</a:t>
                      </a:r>
                      <a:endParaRPr lang="fi-FI" sz="13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Yleensä</a:t>
                      </a:r>
                      <a:r>
                        <a:rPr lang="fi-FI" sz="1300" baseline="0" dirty="0"/>
                        <a:t> yhdessä liikerakennuksessa</a:t>
                      </a:r>
                      <a:endParaRPr lang="fi-FI" sz="13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1974">
                <a:tc>
                  <a:txBody>
                    <a:bodyPr/>
                    <a:lstStyle/>
                    <a:p>
                      <a:r>
                        <a:rPr lang="fi-FI" sz="1300" dirty="0" err="1"/>
                        <a:t>Entertainment</a:t>
                      </a:r>
                      <a:r>
                        <a:rPr lang="fi-FI" sz="1300" dirty="0"/>
                        <a:t> Center = </a:t>
                      </a:r>
                    </a:p>
                    <a:p>
                      <a:r>
                        <a:rPr lang="fi-FI" sz="1300" dirty="0"/>
                        <a:t>Viihde- ja huvittelukeskus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- lähinnä vapaa-ajan palveluihin keskittyviä</a:t>
                      </a:r>
                      <a:r>
                        <a:rPr lang="fi-FI" sz="1300" baseline="0" dirty="0"/>
                        <a:t> </a:t>
                      </a:r>
                      <a:r>
                        <a:rPr lang="fi-FI" sz="1300" dirty="0"/>
                        <a:t>yrityksiä, kuten elokuva-teattereita, kuntokeskuksia, ravintoloita, vapaa-ajantarvikemyymälöitä</a:t>
                      </a:r>
                    </a:p>
                    <a:p>
                      <a:r>
                        <a:rPr lang="fi-FI" sz="1300" dirty="0"/>
                        <a:t>- yhteinen johto ja markkinointi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Yleensä useassa</a:t>
                      </a:r>
                      <a:r>
                        <a:rPr lang="fi-FI" sz="1300" baseline="0" dirty="0"/>
                        <a:t> liikerakennuksessa</a:t>
                      </a:r>
                      <a:endParaRPr lang="fi-FI" sz="13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754">
                <a:tc>
                  <a:txBody>
                    <a:bodyPr/>
                    <a:lstStyle/>
                    <a:p>
                      <a:r>
                        <a:rPr lang="fi-FI" sz="1300" dirty="0"/>
                        <a:t>Life </a:t>
                      </a:r>
                      <a:r>
                        <a:rPr lang="fi-FI" sz="1300" dirty="0" err="1"/>
                        <a:t>Style</a:t>
                      </a:r>
                      <a:r>
                        <a:rPr lang="fi-FI" sz="1300" dirty="0"/>
                        <a:t> Center</a:t>
                      </a:r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erikoisliikkeitä ja ravintoloita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tiettyä teemaa edustava kaupunkimiljöö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i-FI" sz="1300" baseline="0" dirty="0"/>
                        <a:t> ei ankkuriyritystä, yhteinen johto</a:t>
                      </a:r>
                      <a:endParaRPr lang="fi-FI" sz="13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fi-FI" sz="1300" dirty="0"/>
                        <a:t>Yhdessä tai useammassa liikerakennuksessa, liikkeet avautuvat yleensä ulkotilaan</a:t>
                      </a:r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05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A884A5-1A1B-4D4A-B9EC-6A86FE87A9FA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Erikoiskaupan ketjut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1. </a:t>
            </a:r>
            <a:r>
              <a:rPr lang="fi-FI" altLang="fi-FI" b="1">
                <a:ea typeface="ＭＳ Ｐゴシック" panose="020B0600070205080204" pitchFamily="34" charset="-128"/>
              </a:rPr>
              <a:t>Vapaaehtoisia ketjuja</a:t>
            </a:r>
            <a:r>
              <a:rPr lang="fi-FI" altLang="fi-FI">
                <a:ea typeface="ＭＳ Ｐゴシック" panose="020B0600070205080204" pitchFamily="34" charset="-128"/>
              </a:rPr>
              <a:t>, joissa yhteistyö liittyy usein yhteisostoihin, kampanjointiin ja ketjun käyttämään yhteiseen tunnukseen, esimerkiksi Caratia-kelloliikkeet, Silmäasema-optikkoliikkeet ja Fotoring-valokuvausliikkeet, Musta Pörssi ja Andiamo.</a:t>
            </a: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2. </a:t>
            </a:r>
            <a:r>
              <a:rPr lang="fi-FI" altLang="fi-FI" b="1">
                <a:ea typeface="ＭＳ Ｐゴシック" panose="020B0600070205080204" pitchFamily="34" charset="-128"/>
              </a:rPr>
              <a:t>Monimyymäläyrityksiä</a:t>
            </a:r>
            <a:r>
              <a:rPr lang="fi-FI" altLang="fi-FI">
                <a:ea typeface="ＭＳ Ｐゴシック" panose="020B0600070205080204" pitchFamily="34" charset="-128"/>
              </a:rPr>
              <a:t>, joissa samalla omistajalla on useita myyntipisteitä, esimerkiksi Isku, Nissen-optikkoliikkeet ja Suomalainen Kirjakauppa.</a:t>
            </a: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3. </a:t>
            </a:r>
            <a:r>
              <a:rPr lang="fi-FI" altLang="fi-FI" b="1">
                <a:ea typeface="ＭＳ Ｐゴシック" panose="020B0600070205080204" pitchFamily="34" charset="-128"/>
              </a:rPr>
              <a:t>Franchise-ketjuja</a:t>
            </a:r>
            <a:r>
              <a:rPr lang="fi-FI" altLang="fi-FI">
                <a:ea typeface="ＭＳ Ｐゴシック" panose="020B0600070205080204" pitchFamily="34" charset="-128"/>
              </a:rPr>
              <a:t>, joissa liikeidea on kaikilla sama, mutta ketjun yrittäjät ovat itsenäisiä, kuten Cafe Picnic ja Pentik. </a:t>
            </a:r>
            <a:endParaRPr lang="fi-FI" altLang="fi-FI" sz="2400">
              <a:ea typeface="ＭＳ Ｐゴシック" panose="020B0600070205080204" pitchFamily="34" charset="-128"/>
            </a:endParaRPr>
          </a:p>
          <a:p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2970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6E79BD-E11F-4CE8-B8BF-23B45756B700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Saatavuuskäsitteet</a:t>
            </a:r>
          </a:p>
        </p:txBody>
      </p:sp>
      <p:graphicFrame>
        <p:nvGraphicFramePr>
          <p:cNvPr id="5" name="Sisällön paikkamerkk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014390"/>
              </p:ext>
            </p:extLst>
          </p:nvPr>
        </p:nvGraphicFramePr>
        <p:xfrm>
          <a:off x="785813" y="1071563"/>
          <a:ext cx="7672386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462">
                  <a:extLst>
                    <a:ext uri="{9D8B030D-6E8A-4147-A177-3AD203B41FA5}">
                      <a16:colId xmlns:a16="http://schemas.microsoft.com/office/drawing/2014/main" val="2266033493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1004610702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974133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Käsite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Soveltaminen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Tavoitteet ja 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5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Saatavuus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tavarat, palvelut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ostamisen helpottaminen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Markkinointikanava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tavarat, palvelut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tuotteen tai tiedon tie loppuasiakkaalle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Jakelutie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tavarat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tavaran tie loppuasiakkaalle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Logistiikka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tavarat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tavara- ja tietovirran toteutus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4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Fyysinen jakelu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tavarat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kuljetus ja varastointi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Jakelu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tavarat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tavaran toimittaminen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Ulkoinen saatavuus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tavarat, palvelut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toimipaikan saavutettavuus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0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Sisäinen</a:t>
                      </a:r>
                      <a:r>
                        <a:rPr lang="fi-FI" baseline="0" dirty="0"/>
                        <a:t> saatavuus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tavarat, palvelut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asioinnin helpottaminen toimipaikassa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50070"/>
                  </a:ext>
                </a:extLst>
              </a:tr>
            </a:tbl>
          </a:graphicData>
        </a:graphic>
      </p:graphicFrame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93130-8AAC-4350-A912-0425CD46E405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7458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Kanavan valinnan vaiheet</a:t>
            </a:r>
          </a:p>
        </p:txBody>
      </p:sp>
      <p:pic>
        <p:nvPicPr>
          <p:cNvPr id="17411" name="Picture 4" descr="5-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6375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82895-0D3C-4042-B64F-58B7909F4718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3857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Kanavan jäsenet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631112" cy="43211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i-FI" altLang="fi-FI" sz="12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maahantuojat </a:t>
            </a:r>
            <a:r>
              <a:rPr lang="fi-FI" altLang="fi-FI" sz="1600" i="1">
                <a:ea typeface="ＭＳ Ｐゴシック" panose="020B0600070205080204" pitchFamily="34" charset="-128"/>
              </a:rPr>
              <a:t>(importers)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jälleenmyyjät eli tukku- ja vähittäiskauppa </a:t>
            </a:r>
            <a:r>
              <a:rPr lang="fi-FI" altLang="fi-FI" sz="1600" i="1">
                <a:ea typeface="ＭＳ Ｐゴシック" panose="020B0600070205080204" pitchFamily="34" charset="-128"/>
              </a:rPr>
              <a:t>(wholesailing, retailing)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agentit, jotka välittävät tuotteita itsenäisinä yrittäjinä </a:t>
            </a:r>
            <a:r>
              <a:rPr lang="fi-FI" altLang="fi-FI" sz="1600" i="1">
                <a:ea typeface="ＭＳ Ｐゴシック" panose="020B0600070205080204" pitchFamily="34" charset="-128"/>
              </a:rPr>
              <a:t>(sales agents)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avustajat </a:t>
            </a:r>
            <a:r>
              <a:rPr lang="fi-FI" altLang="fi-FI" sz="1600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</a:rPr>
              <a:t>co-operating companies)</a:t>
            </a:r>
            <a:r>
              <a:rPr lang="fi-FI" altLang="fi-FI" sz="1600">
                <a:ea typeface="ＭＳ Ｐゴシック" panose="020B0600070205080204" pitchFamily="34" charset="-128"/>
              </a:rPr>
              <a:t>, </a:t>
            </a:r>
            <a:r>
              <a:rPr lang="fi-FI" altLang="fi-FI">
                <a:ea typeface="ＭＳ Ｐゴシック" panose="020B0600070205080204" pitchFamily="34" charset="-128"/>
              </a:rPr>
              <a:t>kuten kuljetus- ja huolintaliikkeet, mainostoimistot, markkinointitutkimuslaitokset, vakuutusyhtiöt ja pankit </a:t>
            </a:r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3909A-620D-485D-AF82-FC3C12627A00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Kanavan tehtävät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631112" cy="4608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omistusoikeuden siirto, kun siirrytään kanavan portaalta toiselle</a:t>
            </a: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tiedonvälitys kahteen suuntaan: markkinointiviestintä asiakkaille ja palautteiden välitys tuottajalle</a:t>
            </a: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valmiiden asiakassuhteiden tarjoaminen tuottajan käyttöön</a:t>
            </a: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tilaamisen, pakkaamisen ja fyysisen jakelun hoitaminen</a:t>
            </a: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lajitelmien ja valikoimien muodostaminen ostajakunnalle sopiviksi.</a:t>
            </a:r>
          </a:p>
          <a:p>
            <a:pPr>
              <a:lnSpc>
                <a:spcPct val="150000"/>
              </a:lnSpc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922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1AEFB-A65E-49F1-A7BA-9E50376B0EBB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Kanavavalinta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500188"/>
            <a:ext cx="7631112" cy="403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kanavan pituus eli välikäsien määrä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kanavan selektiivisyys eli valikoivuus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rinnakkaisten kanavien käyttö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yksittäisten yritysten valinta.</a:t>
            </a:r>
          </a:p>
          <a:p>
            <a:pPr>
              <a:lnSpc>
                <a:spcPct val="150000"/>
              </a:lnSpc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1024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B995F-B3BC-419F-B013-B3E790895E2F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Kanavan valintatekijät</a:t>
            </a:r>
          </a:p>
        </p:txBody>
      </p:sp>
      <p:pic>
        <p:nvPicPr>
          <p:cNvPr id="11267" name="Picture 4" descr="4-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01725"/>
            <a:ext cx="66294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B59B5E-4B0E-40C7-BDCD-3DCB84F5EBA3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Selektiivisyys kanavassa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7631112" cy="44640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Intensiivinen jakelu </a:t>
            </a:r>
            <a:r>
              <a:rPr lang="fi-FI" altLang="fi-FI" sz="1600" i="1">
                <a:ea typeface="ＭＳ Ｐゴシック" panose="020B0600070205080204" pitchFamily="34" charset="-128"/>
              </a:rPr>
              <a:t>(intensive distribution)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Selektiivinen eli valikoiva jakelu </a:t>
            </a:r>
            <a:r>
              <a:rPr lang="fi-FI" altLang="fi-FI" sz="1600" i="1">
                <a:ea typeface="ＭＳ Ｐゴシック" panose="020B0600070205080204" pitchFamily="34" charset="-128"/>
              </a:rPr>
              <a:t>(selective distribution) 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Yksinmyynti </a:t>
            </a:r>
            <a:r>
              <a:rPr lang="fi-FI" altLang="fi-FI" sz="1600" i="1">
                <a:ea typeface="ＭＳ Ｐゴシック" panose="020B0600070205080204" pitchFamily="34" charset="-128"/>
              </a:rPr>
              <a:t>(exclusive distribution)</a:t>
            </a:r>
            <a:r>
              <a:rPr lang="fi-FI" altLang="fi-FI" sz="24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229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F0C9E-E592-4C09-BF5B-067AC761823F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yhjä esit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yhjä esitys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Tyhjä esitys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hjä esitys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ukautettu suunnittelumal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C:\Ohjelmatiedostot\Microsoft Office\Mallit\Tyhjä esitys.pot</Template>
  <TotalTime>967</TotalTime>
  <Words>919</Words>
  <Application>Microsoft Office PowerPoint</Application>
  <PresentationFormat>On-screen Show (4:3)</PresentationFormat>
  <Paragraphs>193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SimSun</vt:lpstr>
      <vt:lpstr>Arial</vt:lpstr>
      <vt:lpstr>Calibri</vt:lpstr>
      <vt:lpstr>Times New Roman</vt:lpstr>
      <vt:lpstr>Tyhjä esitys</vt:lpstr>
      <vt:lpstr>Mukautettu suunnittelumalli</vt:lpstr>
      <vt:lpstr>PowerPoint Presentation</vt:lpstr>
      <vt:lpstr>Saatavuus kilpailukeinona (place)</vt:lpstr>
      <vt:lpstr>Saatavuuskäsitteet</vt:lpstr>
      <vt:lpstr>Kanavan valinnan vaiheet</vt:lpstr>
      <vt:lpstr>Kanavan jäsenet</vt:lpstr>
      <vt:lpstr>Kanavan tehtävät</vt:lpstr>
      <vt:lpstr>Kanavavalinta</vt:lpstr>
      <vt:lpstr>Kanavan valintatekijät</vt:lpstr>
      <vt:lpstr>Selektiivisyys kanavassa</vt:lpstr>
      <vt:lpstr>Yksittäisten yritysten valinta kanavaan</vt:lpstr>
      <vt:lpstr>Kaupan tuotteet</vt:lpstr>
      <vt:lpstr>Yhteistyöstä sovitaan kanavassa </vt:lpstr>
      <vt:lpstr>Tunnusluvut</vt:lpstr>
      <vt:lpstr>Suoramarkkinointi kanavana</vt:lpstr>
      <vt:lpstr>Arvostetuimmat verkkokaupat</vt:lpstr>
      <vt:lpstr>Erilaiset yhteistoiminnan muodot</vt:lpstr>
      <vt:lpstr>Franchisingin-toiminnalle ominaista</vt:lpstr>
      <vt:lpstr>Esimerkkejä Franchising-ketjuista</vt:lpstr>
      <vt:lpstr>Ulkoisen ja sisäisen saatavuuden tavoitteet</vt:lpstr>
      <vt:lpstr>Myymäläilmapiiriin vaikuttavat</vt:lpstr>
      <vt:lpstr>Myymälätyypit</vt:lpstr>
      <vt:lpstr>Myymälätyypit (2)</vt:lpstr>
      <vt:lpstr>Kauppakeskukset</vt:lpstr>
      <vt:lpstr>Kauppakeskukset</vt:lpstr>
      <vt:lpstr>Erikoiskaupan ketjut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 dian otsikkoa</dc:title>
  <dc:creator>NN</dc:creator>
  <cp:lastModifiedBy>Raija Westerlund</cp:lastModifiedBy>
  <cp:revision>139</cp:revision>
  <cp:lastPrinted>2003-09-23T06:20:40Z</cp:lastPrinted>
  <dcterms:created xsi:type="dcterms:W3CDTF">2010-02-10T12:06:40Z</dcterms:created>
  <dcterms:modified xsi:type="dcterms:W3CDTF">2018-08-24T08:25:58Z</dcterms:modified>
</cp:coreProperties>
</file>