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ABEBD-76EF-43D9-97B3-AA007D01349C}" type="datetimeFigureOut">
              <a:rPr lang="fi-FI" smtClean="0"/>
              <a:t>11.9.2017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9BE26-4B89-4EC2-9C42-5218C424F0A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0514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883DFFE-9905-43BE-A816-187FB6F6B74F}" type="datetime1">
              <a:rPr lang="fi-FI" smtClean="0"/>
              <a:t>11.9.2017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fi-FI" smtClean="0"/>
              <a:t>IN00BP74 &gt;Asiantuntijaviestintä, Oamk tietotekniikan tutkinto-ohjelma S2017 / TH</a:t>
            </a:r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815CA89-1B1C-4C5A-90D7-DFC79FB9E8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9890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A755-F24D-4B4C-9916-A0CC77369701}" type="datetime1">
              <a:rPr lang="fi-FI" smtClean="0"/>
              <a:t>11.9.2017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IN00BP74 &gt;Asiantuntijaviestintä, Oamk tietotekniikan tutkinto-ohjelma S2017 / TH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CA89-1B1C-4C5A-90D7-DFC79FB9E8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9836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46468-65D0-4A4C-B020-59F4B60C2B00}" type="datetime1">
              <a:rPr lang="fi-FI" smtClean="0"/>
              <a:t>11.9.2017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IN00BP74 &gt;Asiantuntijaviestintä, Oamk tietotekniikan tutkinto-ohjelma S2017 / TH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CA89-1B1C-4C5A-90D7-DFC79FB9E8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7003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E872-5B5C-4D21-8EC9-204C746B94F3}" type="datetime1">
              <a:rPr lang="fi-FI" smtClean="0"/>
              <a:t>11.9.2017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IN00BP74 &gt;Asiantuntijaviestintä, Oamk tietotekniikan tutkinto-ohjelma S2017 / TH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CA89-1B1C-4C5A-90D7-DFC79FB9E8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2568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7010-1BBB-4CD2-AAAA-50857ABB4B70}" type="datetime1">
              <a:rPr lang="fi-FI" smtClean="0"/>
              <a:t>11.9.2017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IN00BP74 &gt;Asiantuntijaviestintä, Oamk tietotekniikan tutkinto-ohjelma S2017 / TH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CA89-1B1C-4C5A-90D7-DFC79FB9E8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7963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E26F-DEF7-417F-B770-715DB8A12E7F}" type="datetime1">
              <a:rPr lang="fi-FI" smtClean="0"/>
              <a:t>11.9.2017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IN00BP74 &gt;Asiantuntijaviestintä, Oamk tietotekniikan tutkinto-ohjelma S2017 / TH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CA89-1B1C-4C5A-90D7-DFC79FB9E8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4749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0E13-D21C-4B52-B8D4-9AEFBA0B0B80}" type="datetime1">
              <a:rPr lang="fi-FI" smtClean="0"/>
              <a:t>11.9.2017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IN00BP74 &gt;Asiantuntijaviestintä, Oamk tietotekniikan tutkinto-ohjelma S2017 / TH</a:t>
            </a:r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CA89-1B1C-4C5A-90D7-DFC79FB9E8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140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1F51E-EE67-4859-83EE-8CCB08DC3737}" type="datetime1">
              <a:rPr lang="fi-FI" smtClean="0"/>
              <a:t>11.9.2017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IN00BP74 &gt;Asiantuntijaviestintä, Oamk tietotekniikan tutkinto-ohjelma S2017 / TH</a:t>
            </a: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CA89-1B1C-4C5A-90D7-DFC79FB9E8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0651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CCF7-60C5-478B-9C3D-31F926C9C228}" type="datetime1">
              <a:rPr lang="fi-FI" smtClean="0"/>
              <a:t>11.9.2017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IN00BP74 &gt;Asiantuntijaviestintä, Oamk tietotekniikan tutkinto-ohjelma S2017 / TH</a:t>
            </a:r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5CA89-1B1C-4C5A-90D7-DFC79FB9E8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192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8AB4-E348-49EF-87D0-3FD26AE908B2}" type="datetime1">
              <a:rPr lang="fi-FI" smtClean="0"/>
              <a:t>11.9.2017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IN00BP74 &gt;Asiantuntijaviestintä, Oamk tietotekniikan tutkinto-ohjelma S2017 / TH</a:t>
            </a:r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815CA89-1B1C-4C5A-90D7-DFC79FB9E8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7950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D5AB77D-6F7A-48D2-AA77-3D8CA4AA34E3}" type="datetime1">
              <a:rPr lang="fi-FI" smtClean="0"/>
              <a:t>11.9.2017</a:t>
            </a:fld>
            <a:endParaRPr lang="fi-FI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fi-FI" smtClean="0"/>
              <a:t>IN00BP74 &gt;Asiantuntijaviestintä, Oamk tietotekniikan tutkinto-ohjelma S2017 / TH</a:t>
            </a:r>
            <a:endParaRPr lang="fi-FI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815CA89-1B1C-4C5A-90D7-DFC79FB9E8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47985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C567059-E5A9-4B6C-B619-E343626F904F}" type="datetime1">
              <a:rPr lang="fi-FI" smtClean="0"/>
              <a:t>11.9.2017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fi-FI" smtClean="0"/>
              <a:t>IN00BP74 &gt;Asiantuntijaviestintä, Oamk tietotekniikan tutkinto-ohjelma S2017 / TH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815CA89-1B1C-4C5A-90D7-DFC79FB9E86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5140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Lähteiden käyttö ja lähdeviitaukset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smtClean="0"/>
              <a:t>IN00BP74 &gt;Asiantuntijaviestintä, </a:t>
            </a:r>
            <a:r>
              <a:rPr lang="fi-FI" dirty="0" err="1" smtClean="0"/>
              <a:t>Oamk</a:t>
            </a:r>
            <a:r>
              <a:rPr lang="fi-FI" dirty="0" smtClean="0"/>
              <a:t> tietotekniikan tutkinto-ohjelma S2017 / TH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1402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Lähdetekstistä omaan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i-FI" dirty="0" smtClean="0"/>
              <a:t>Ei lainata lähteestä suoraan sellaisenaan = ei </a:t>
            </a:r>
            <a:r>
              <a:rPr lang="fi-FI" dirty="0" smtClean="0">
                <a:solidFill>
                  <a:srgbClr val="FF0000"/>
                </a:solidFill>
              </a:rPr>
              <a:t>copy-</a:t>
            </a:r>
            <a:r>
              <a:rPr lang="fi-FI" dirty="0" err="1" smtClean="0">
                <a:solidFill>
                  <a:srgbClr val="FF0000"/>
                </a:solidFill>
              </a:rPr>
              <a:t>paste</a:t>
            </a:r>
            <a:r>
              <a:rPr lang="fi-FI" dirty="0" err="1" smtClean="0"/>
              <a:t>a</a:t>
            </a:r>
            <a:endParaRPr lang="fi-FI" dirty="0" smtClean="0"/>
          </a:p>
          <a:p>
            <a:r>
              <a:rPr lang="fi-FI" dirty="0" smtClean="0"/>
              <a:t>Ei </a:t>
            </a:r>
            <a:r>
              <a:rPr lang="fi-FI" dirty="0" smtClean="0">
                <a:solidFill>
                  <a:srgbClr val="FF0000"/>
                </a:solidFill>
              </a:rPr>
              <a:t>plagioida</a:t>
            </a:r>
            <a:r>
              <a:rPr lang="fi-FI" dirty="0" smtClean="0"/>
              <a:t> eli esitetä toisen tekstiä omana = käytetyt lähteet merkitään aina näkyviin ja niihin viitataan</a:t>
            </a:r>
          </a:p>
          <a:p>
            <a:r>
              <a:rPr lang="fi-FI" dirty="0" smtClean="0">
                <a:solidFill>
                  <a:srgbClr val="FF0000"/>
                </a:solidFill>
              </a:rPr>
              <a:t>Suora sitaatti (lainausmerkeissä siis) </a:t>
            </a:r>
            <a:r>
              <a:rPr lang="fi-FI" dirty="0" smtClean="0"/>
              <a:t>vain erityiseen tarpeeseen</a:t>
            </a:r>
          </a:p>
          <a:p>
            <a:pPr lvl="1"/>
            <a:r>
              <a:rPr lang="fi-FI" dirty="0" smtClean="0"/>
              <a:t>lain, </a:t>
            </a:r>
            <a:r>
              <a:rPr lang="fi-FI" dirty="0" smtClean="0"/>
              <a:t>määräyksen tms. </a:t>
            </a:r>
            <a:r>
              <a:rPr lang="fi-FI" dirty="0" smtClean="0"/>
              <a:t>sanamuodon esittely, erityisellä tavalla ilmaistu asia, huonosti tai väärin esitetty asia…</a:t>
            </a:r>
          </a:p>
          <a:p>
            <a:pPr lvl="1"/>
            <a:r>
              <a:rPr lang="fi-FI" dirty="0" smtClean="0"/>
              <a:t>artikkelitekstissä oma tarpeensa siteerata haastateltavan puhetta</a:t>
            </a:r>
          </a:p>
          <a:p>
            <a:r>
              <a:rPr lang="fi-FI" dirty="0" err="1" smtClean="0">
                <a:solidFill>
                  <a:srgbClr val="FF0000"/>
                </a:solidFill>
              </a:rPr>
              <a:t>Urkund</a:t>
            </a:r>
            <a:r>
              <a:rPr lang="fi-FI" dirty="0" smtClean="0">
                <a:solidFill>
                  <a:srgbClr val="FF0000"/>
                </a:solidFill>
              </a:rPr>
              <a:t>-järjestelmää</a:t>
            </a:r>
            <a:r>
              <a:rPr lang="fi-FI" dirty="0" smtClean="0"/>
              <a:t> käytetään etenkin opinnäytetyövaiheessa yhtäläisyyksien etsimiseen eri tekstien välillä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i-FI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Lähteest</a:t>
            </a:r>
            <a:r>
              <a:rPr lang="fi-FI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ä</a:t>
            </a:r>
            <a:endParaRPr lang="fi-FI" sz="4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i-FI" dirty="0" smtClean="0"/>
              <a:t>tarkistetaan jokin yksityiskohta</a:t>
            </a:r>
          </a:p>
          <a:p>
            <a:r>
              <a:rPr lang="fi-FI" dirty="0" smtClean="0"/>
              <a:t>poimitaan ainekset perusmääritelmään</a:t>
            </a:r>
          </a:p>
          <a:p>
            <a:r>
              <a:rPr lang="fi-FI" dirty="0" smtClean="0"/>
              <a:t>tiivistetään laajempi teksti ydinsisällöksi omin sanoin</a:t>
            </a:r>
          </a:p>
          <a:p>
            <a:r>
              <a:rPr lang="fi-FI" dirty="0" smtClean="0"/>
              <a:t>esitellään lähteen tai kirjoittajan näkemys asiasta</a:t>
            </a:r>
          </a:p>
          <a:p>
            <a:r>
              <a:rPr lang="fi-FI" dirty="0" smtClean="0"/>
              <a:t>etsitään eri lähteistä samaan liittyvää tietoa ja yhdistellään tekstiksi</a:t>
            </a:r>
          </a:p>
          <a:p>
            <a:r>
              <a:rPr lang="fi-FI" dirty="0" smtClean="0"/>
              <a:t>verrataan eri lähteiden näkemystä, joskus nostetaan esim. esille ristiriitaisuudet</a:t>
            </a:r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IN00BP74 &gt;Asiantuntijaviestintä, Oamk tietotekniikan tutkinto-ohjelma S2017 / TH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90665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Viittaustekniikka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48" y="1874148"/>
            <a:ext cx="4663440" cy="3767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b="1" dirty="0" smtClean="0">
                <a:solidFill>
                  <a:schemeClr val="accent1">
                    <a:lumMod val="75000"/>
                  </a:schemeClr>
                </a:solidFill>
              </a:rPr>
              <a:t>Nimi-vuosijärjestelmässä</a:t>
            </a:r>
          </a:p>
          <a:p>
            <a:r>
              <a:rPr lang="fi-FI" dirty="0" smtClean="0"/>
              <a:t>pääsana + vuosi + sivu(t)</a:t>
            </a:r>
          </a:p>
          <a:p>
            <a:pPr marL="0" indent="0">
              <a:buNone/>
            </a:pPr>
            <a:r>
              <a:rPr lang="fi-FI" dirty="0" smtClean="0">
                <a:solidFill>
                  <a:schemeClr val="bg1">
                    <a:lumMod val="50000"/>
                  </a:schemeClr>
                </a:solidFill>
              </a:rPr>
              <a:t>Hyvän otsikon tulee olla lyhyt ja silti informatiivinen. Otsikko nimeää tekstin aiheen. Joissakin tekstilajeissa lausemuotoinen otsikko lisää konkreettisuutta ja on kiinnostavampi</a:t>
            </a:r>
            <a:r>
              <a:rPr lang="fi-FI" dirty="0" smtClean="0">
                <a:solidFill>
                  <a:schemeClr val="accent1">
                    <a:lumMod val="75000"/>
                  </a:schemeClr>
                </a:solidFill>
              </a:rPr>
              <a:t>. (Kankaanpää – </a:t>
            </a:r>
            <a:r>
              <a:rPr lang="fi-FI" dirty="0" err="1" smtClean="0">
                <a:solidFill>
                  <a:schemeClr val="accent1">
                    <a:lumMod val="75000"/>
                  </a:schemeClr>
                </a:solidFill>
              </a:rPr>
              <a:t>Piehl</a:t>
            </a:r>
            <a:r>
              <a:rPr lang="fi-FI" dirty="0" smtClean="0">
                <a:solidFill>
                  <a:schemeClr val="accent1">
                    <a:lumMod val="75000"/>
                  </a:schemeClr>
                </a:solidFill>
              </a:rPr>
              <a:t> 2011, 173–174.)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3377" y="3275668"/>
            <a:ext cx="4663440" cy="3194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b="1" dirty="0" smtClean="0">
                <a:solidFill>
                  <a:schemeClr val="bg2">
                    <a:lumMod val="50000"/>
                  </a:schemeClr>
                </a:solidFill>
              </a:rPr>
              <a:t>Numeroviittausjärjestelmässä</a:t>
            </a:r>
          </a:p>
          <a:p>
            <a:r>
              <a:rPr lang="fi-FI" dirty="0" smtClean="0"/>
              <a:t>lähteen numero + sivu(t)</a:t>
            </a:r>
            <a:endParaRPr lang="fi-FI" dirty="0"/>
          </a:p>
          <a:p>
            <a:pPr marL="0" indent="0">
              <a:buNone/>
            </a:pPr>
            <a:r>
              <a:rPr lang="fi-FI" dirty="0">
                <a:solidFill>
                  <a:schemeClr val="bg1">
                    <a:lumMod val="50000"/>
                  </a:schemeClr>
                </a:solidFill>
              </a:rPr>
              <a:t>Hyvän otsikon tulee olla lyhyt ja silti informatiivinen. Otsikko nimeää tekstin aiheen. </a:t>
            </a:r>
            <a:r>
              <a:rPr lang="fi-FI" dirty="0">
                <a:solidFill>
                  <a:schemeClr val="bg1">
                    <a:lumMod val="50000"/>
                  </a:schemeClr>
                </a:solidFill>
              </a:rPr>
              <a:t>Joissakin tekstilajeissa lausemuotoinen otsikko lisää </a:t>
            </a:r>
            <a:r>
              <a:rPr lang="fi-FI" dirty="0" smtClean="0">
                <a:solidFill>
                  <a:schemeClr val="bg1">
                    <a:lumMod val="50000"/>
                  </a:schemeClr>
                </a:solidFill>
              </a:rPr>
              <a:t>konkreettisuutta </a:t>
            </a:r>
            <a:r>
              <a:rPr lang="fi-FI" dirty="0">
                <a:solidFill>
                  <a:schemeClr val="bg1">
                    <a:lumMod val="50000"/>
                  </a:schemeClr>
                </a:solidFill>
              </a:rPr>
              <a:t>ja on kiinnostavampi. </a:t>
            </a:r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(1, s. 173–174.)</a:t>
            </a:r>
            <a:endParaRPr lang="fi-FI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IN00BP74 &gt;Asiantuntijaviestintä, Oamk tietotekniikan tutkinto-ohjelma S2017 / TH</a:t>
            </a:r>
            <a:endParaRPr lang="fi-FI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745" y="354522"/>
            <a:ext cx="3494869" cy="26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0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Erilaisia esimerkkejä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i-FI" b="1" dirty="0" smtClean="0">
                <a:solidFill>
                  <a:schemeClr val="accent1">
                    <a:lumMod val="75000"/>
                  </a:schemeClr>
                </a:solidFill>
              </a:rPr>
              <a:t>Nimi-vuosijärjestelmässä mm.</a:t>
            </a:r>
            <a:endParaRPr lang="fi-FI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i-FI" dirty="0" smtClean="0"/>
              <a:t>Kaksi kirjoittajaa -&gt; kumpikin aina viittauksessa mukana</a:t>
            </a:r>
          </a:p>
          <a:p>
            <a:r>
              <a:rPr lang="fi-FI" dirty="0" smtClean="0">
                <a:solidFill>
                  <a:schemeClr val="accent1">
                    <a:lumMod val="75000"/>
                  </a:schemeClr>
                </a:solidFill>
              </a:rPr>
              <a:t>(Kankaanpää – </a:t>
            </a:r>
            <a:r>
              <a:rPr lang="fi-FI" dirty="0" err="1" smtClean="0">
                <a:solidFill>
                  <a:schemeClr val="accent1">
                    <a:lumMod val="75000"/>
                  </a:schemeClr>
                </a:solidFill>
              </a:rPr>
              <a:t>Piehl</a:t>
            </a:r>
            <a:r>
              <a:rPr lang="fi-FI" dirty="0" smtClean="0">
                <a:solidFill>
                  <a:schemeClr val="accent1">
                    <a:lumMod val="75000"/>
                  </a:schemeClr>
                </a:solidFill>
              </a:rPr>
              <a:t> 2011, 160.)</a:t>
            </a:r>
          </a:p>
          <a:p>
            <a:r>
              <a:rPr lang="fi-FI" dirty="0" smtClean="0"/>
              <a:t>Kolme tai useampi -&gt; 1. kerralla kaikki, sitten ym.</a:t>
            </a:r>
          </a:p>
          <a:p>
            <a:r>
              <a:rPr lang="fi-FI" dirty="0" smtClean="0">
                <a:solidFill>
                  <a:schemeClr val="accent1">
                    <a:lumMod val="75000"/>
                  </a:schemeClr>
                </a:solidFill>
              </a:rPr>
              <a:t>(Kauppinen – Nummi – Savola 2010, 215.)</a:t>
            </a:r>
          </a:p>
          <a:p>
            <a:r>
              <a:rPr lang="fi-FI" dirty="0" smtClean="0">
                <a:solidFill>
                  <a:schemeClr val="accent1">
                    <a:lumMod val="75000"/>
                  </a:schemeClr>
                </a:solidFill>
              </a:rPr>
              <a:t>(Kauppinen ym. 2010, 218, 233.)</a:t>
            </a:r>
          </a:p>
          <a:p>
            <a:r>
              <a:rPr lang="fi-FI" dirty="0"/>
              <a:t>Verkkolähteissä </a:t>
            </a:r>
            <a:r>
              <a:rPr lang="fi-FI" dirty="0" smtClean="0"/>
              <a:t>joskus </a:t>
            </a:r>
            <a:r>
              <a:rPr lang="fi-FI" dirty="0" smtClean="0">
                <a:solidFill>
                  <a:schemeClr val="tx1"/>
                </a:solidFill>
              </a:rPr>
              <a:t>linkkisanoja, kun lähdeluettelossa on pääsivu </a:t>
            </a:r>
            <a:r>
              <a:rPr lang="fi-FI" dirty="0" smtClean="0"/>
              <a:t>:</a:t>
            </a:r>
            <a:endParaRPr lang="fi-FI" dirty="0"/>
          </a:p>
          <a:p>
            <a:r>
              <a:rPr lang="fi-FI" dirty="0" smtClean="0">
                <a:solidFill>
                  <a:schemeClr val="accent1">
                    <a:lumMod val="75000"/>
                  </a:schemeClr>
                </a:solidFill>
              </a:rPr>
              <a:t>(OAMK Oiva. 2017, linkit Tietoa opiskelusta -&gt; Harjoittelu -&gt; Tekniikka.)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4671" y="1106982"/>
            <a:ext cx="4663440" cy="3767328"/>
          </a:xfrm>
        </p:spPr>
        <p:txBody>
          <a:bodyPr>
            <a:normAutofit fontScale="85000" lnSpcReduction="20000"/>
          </a:bodyPr>
          <a:lstStyle/>
          <a:p>
            <a:r>
              <a:rPr lang="fi-FI" b="1" dirty="0" smtClean="0">
                <a:solidFill>
                  <a:schemeClr val="bg2">
                    <a:lumMod val="50000"/>
                  </a:schemeClr>
                </a:solidFill>
              </a:rPr>
              <a:t>Numeroviittausjärjestelmässä mm.</a:t>
            </a:r>
            <a:endParaRPr lang="fi-FI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fi-FI" dirty="0" smtClean="0"/>
              <a:t>S.-lyhenne selventää:</a:t>
            </a:r>
          </a:p>
          <a:p>
            <a:r>
              <a:rPr lang="fi-FI" dirty="0" smtClean="0">
                <a:solidFill>
                  <a:schemeClr val="bg2">
                    <a:lumMod val="50000"/>
                  </a:schemeClr>
                </a:solidFill>
              </a:rPr>
              <a:t>(2, s. 218, 233.)</a:t>
            </a:r>
          </a:p>
          <a:p>
            <a:r>
              <a:rPr lang="fi-FI" dirty="0" smtClean="0">
                <a:solidFill>
                  <a:schemeClr val="tx1"/>
                </a:solidFill>
              </a:rPr>
              <a:t>Muista päivittää lopussa numerointi: tekstin alusta lähtien lähteeseen 1 viitataan ensimmäiseksi, lähteeseen 2 seuraavaksi jne. </a:t>
            </a:r>
          </a:p>
          <a:p>
            <a:r>
              <a:rPr lang="fi-FI" dirty="0" smtClean="0">
                <a:solidFill>
                  <a:schemeClr val="tx1"/>
                </a:solidFill>
              </a:rPr>
              <a:t>Verkkolähteissä joskus linkkisanoja:</a:t>
            </a:r>
          </a:p>
          <a:p>
            <a:r>
              <a:rPr lang="fi-FI" dirty="0" smtClean="0">
                <a:solidFill>
                  <a:schemeClr val="accent2">
                    <a:lumMod val="75000"/>
                  </a:schemeClr>
                </a:solidFill>
              </a:rPr>
              <a:t>(3, linkit Tietoa opiskelusta -&gt; Harjoittelu -&gt; Tekniikka.)</a:t>
            </a:r>
          </a:p>
          <a:p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IN00BP74 &gt;Asiantuntijaviestintä, Oamk tietotekniikan tutkinto-ohjelma S2017 / TH</a:t>
            </a:r>
            <a:endParaRPr lang="fi-FI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519" y="4260068"/>
            <a:ext cx="3669743" cy="24089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76324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Lähdeviittauksen pisteen logiikka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 smtClean="0"/>
              <a:t>Osoittaa lähteestä lainatun pituuden:</a:t>
            </a:r>
          </a:p>
          <a:p>
            <a:endParaRPr lang="fi-FI" dirty="0"/>
          </a:p>
          <a:p>
            <a:r>
              <a:rPr lang="fi-FI" dirty="0" smtClean="0"/>
              <a:t>Yksi virke (lähde</a:t>
            </a:r>
            <a:r>
              <a:rPr lang="fi-FI" b="1" dirty="0" smtClean="0">
                <a:solidFill>
                  <a:srgbClr val="FF0000"/>
                </a:solidFill>
              </a:rPr>
              <a:t>).</a:t>
            </a:r>
          </a:p>
          <a:p>
            <a:endParaRPr lang="fi-FI" dirty="0"/>
          </a:p>
          <a:p>
            <a:r>
              <a:rPr lang="fi-FI" dirty="0"/>
              <a:t>Virke. Toinen. Kolmas. </a:t>
            </a:r>
            <a:r>
              <a:rPr lang="fi-FI" dirty="0" smtClean="0"/>
              <a:t>Neljä</a:t>
            </a:r>
            <a:r>
              <a:rPr lang="fi-FI" b="1" dirty="0" smtClean="0">
                <a:solidFill>
                  <a:srgbClr val="FF0000"/>
                </a:solidFill>
              </a:rPr>
              <a:t>s. </a:t>
            </a:r>
            <a:r>
              <a:rPr lang="fi-FI" dirty="0"/>
              <a:t>(Lähde</a:t>
            </a:r>
            <a:r>
              <a:rPr lang="fi-FI" b="1" dirty="0">
                <a:solidFill>
                  <a:srgbClr val="FF0000"/>
                </a:solidFill>
              </a:rPr>
              <a:t>.)</a:t>
            </a:r>
          </a:p>
          <a:p>
            <a:endParaRPr lang="fi-FI" dirty="0" smtClean="0"/>
          </a:p>
          <a:p>
            <a:endParaRPr lang="fi-FI" dirty="0" smtClean="0"/>
          </a:p>
          <a:p>
            <a:r>
              <a:rPr lang="fi-FI" dirty="0" smtClean="0"/>
              <a:t>Tekstiä (lähde 1; lähde 2).</a:t>
            </a:r>
          </a:p>
          <a:p>
            <a:r>
              <a:rPr lang="fi-FI" dirty="0" smtClean="0"/>
              <a:t>Tekstiä. Monta virkettä. (Lähde 1; lähde 2.)</a:t>
            </a:r>
            <a:endParaRPr lang="fi-FI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 smtClean="0"/>
              <a:t>Sama logiikka kuva-, taulukko- ja liiteviittauksissa:</a:t>
            </a:r>
          </a:p>
          <a:p>
            <a:endParaRPr lang="fi-FI" dirty="0"/>
          </a:p>
          <a:p>
            <a:r>
              <a:rPr lang="fi-FI" dirty="0" smtClean="0"/>
              <a:t>Virke kertoo asiasta (kuva 1</a:t>
            </a:r>
            <a:r>
              <a:rPr lang="fi-FI" dirty="0" smtClean="0">
                <a:solidFill>
                  <a:srgbClr val="FF0000"/>
                </a:solidFill>
              </a:rPr>
              <a:t>).</a:t>
            </a:r>
          </a:p>
          <a:p>
            <a:r>
              <a:rPr lang="fi-FI" dirty="0" smtClean="0"/>
              <a:t>Asiaa aiheesta. Asiaa lisä</a:t>
            </a:r>
            <a:r>
              <a:rPr lang="fi-FI" dirty="0" smtClean="0">
                <a:solidFill>
                  <a:srgbClr val="FF0000"/>
                </a:solidFill>
              </a:rPr>
              <a:t>ä. </a:t>
            </a:r>
            <a:r>
              <a:rPr lang="fi-FI" dirty="0" smtClean="0"/>
              <a:t>(</a:t>
            </a:r>
            <a:r>
              <a:rPr lang="fi-FI" dirty="0" smtClean="0">
                <a:solidFill>
                  <a:srgbClr val="FF0000"/>
                </a:solidFill>
              </a:rPr>
              <a:t>K</a:t>
            </a:r>
            <a:r>
              <a:rPr lang="fi-FI" dirty="0" smtClean="0"/>
              <a:t>uva 1</a:t>
            </a:r>
            <a:r>
              <a:rPr lang="fi-FI" dirty="0" smtClean="0">
                <a:solidFill>
                  <a:srgbClr val="FF0000"/>
                </a:solidFill>
              </a:rPr>
              <a:t>.)</a:t>
            </a:r>
            <a:endParaRPr lang="fi-FI" dirty="0">
              <a:solidFill>
                <a:srgbClr val="FF0000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64210" y="2370942"/>
            <a:ext cx="5083444" cy="2092570"/>
          </a:xfrm>
          <a:custGeom>
            <a:avLst/>
            <a:gdLst>
              <a:gd name="connsiteX0" fmla="*/ 4409268 w 5083444"/>
              <a:gd name="connsiteY0" fmla="*/ 488495 h 2092570"/>
              <a:gd name="connsiteX1" fmla="*/ 4355024 w 5083444"/>
              <a:gd name="connsiteY1" fmla="*/ 418753 h 2092570"/>
              <a:gd name="connsiteX2" fmla="*/ 4316278 w 5083444"/>
              <a:gd name="connsiteY2" fmla="*/ 372258 h 2092570"/>
              <a:gd name="connsiteX3" fmla="*/ 4262034 w 5083444"/>
              <a:gd name="connsiteY3" fmla="*/ 333512 h 2092570"/>
              <a:gd name="connsiteX4" fmla="*/ 4238787 w 5083444"/>
              <a:gd name="connsiteY4" fmla="*/ 325763 h 2092570"/>
              <a:gd name="connsiteX5" fmla="*/ 4192292 w 5083444"/>
              <a:gd name="connsiteY5" fmla="*/ 294766 h 2092570"/>
              <a:gd name="connsiteX6" fmla="*/ 4145797 w 5083444"/>
              <a:gd name="connsiteY6" fmla="*/ 287017 h 2092570"/>
              <a:gd name="connsiteX7" fmla="*/ 4083804 w 5083444"/>
              <a:gd name="connsiteY7" fmla="*/ 271519 h 2092570"/>
              <a:gd name="connsiteX8" fmla="*/ 3866827 w 5083444"/>
              <a:gd name="connsiteY8" fmla="*/ 279268 h 2092570"/>
              <a:gd name="connsiteX9" fmla="*/ 3797085 w 5083444"/>
              <a:gd name="connsiteY9" fmla="*/ 302516 h 2092570"/>
              <a:gd name="connsiteX10" fmla="*/ 3773837 w 5083444"/>
              <a:gd name="connsiteY10" fmla="*/ 310265 h 2092570"/>
              <a:gd name="connsiteX11" fmla="*/ 3719593 w 5083444"/>
              <a:gd name="connsiteY11" fmla="*/ 271519 h 2092570"/>
              <a:gd name="connsiteX12" fmla="*/ 3696346 w 5083444"/>
              <a:gd name="connsiteY12" fmla="*/ 256021 h 2092570"/>
              <a:gd name="connsiteX13" fmla="*/ 3665349 w 5083444"/>
              <a:gd name="connsiteY13" fmla="*/ 225024 h 2092570"/>
              <a:gd name="connsiteX14" fmla="*/ 3626604 w 5083444"/>
              <a:gd name="connsiteY14" fmla="*/ 194027 h 2092570"/>
              <a:gd name="connsiteX15" fmla="*/ 3587858 w 5083444"/>
              <a:gd name="connsiteY15" fmla="*/ 163031 h 2092570"/>
              <a:gd name="connsiteX16" fmla="*/ 3564610 w 5083444"/>
              <a:gd name="connsiteY16" fmla="*/ 155282 h 2092570"/>
              <a:gd name="connsiteX17" fmla="*/ 3510366 w 5083444"/>
              <a:gd name="connsiteY17" fmla="*/ 108787 h 2092570"/>
              <a:gd name="connsiteX18" fmla="*/ 3479370 w 5083444"/>
              <a:gd name="connsiteY18" fmla="*/ 93289 h 2092570"/>
              <a:gd name="connsiteX19" fmla="*/ 3417376 w 5083444"/>
              <a:gd name="connsiteY19" fmla="*/ 70041 h 2092570"/>
              <a:gd name="connsiteX20" fmla="*/ 3386380 w 5083444"/>
              <a:gd name="connsiteY20" fmla="*/ 62292 h 2092570"/>
              <a:gd name="connsiteX21" fmla="*/ 3246895 w 5083444"/>
              <a:gd name="connsiteY21" fmla="*/ 70041 h 2092570"/>
              <a:gd name="connsiteX22" fmla="*/ 3177153 w 5083444"/>
              <a:gd name="connsiteY22" fmla="*/ 93289 h 2092570"/>
              <a:gd name="connsiteX23" fmla="*/ 3122909 w 5083444"/>
              <a:gd name="connsiteY23" fmla="*/ 101038 h 2092570"/>
              <a:gd name="connsiteX24" fmla="*/ 3076414 w 5083444"/>
              <a:gd name="connsiteY24" fmla="*/ 108787 h 2092570"/>
              <a:gd name="connsiteX25" fmla="*/ 2998922 w 5083444"/>
              <a:gd name="connsiteY25" fmla="*/ 132034 h 2092570"/>
              <a:gd name="connsiteX26" fmla="*/ 2967926 w 5083444"/>
              <a:gd name="connsiteY26" fmla="*/ 147533 h 2092570"/>
              <a:gd name="connsiteX27" fmla="*/ 2929180 w 5083444"/>
              <a:gd name="connsiteY27" fmla="*/ 155282 h 2092570"/>
              <a:gd name="connsiteX28" fmla="*/ 2905932 w 5083444"/>
              <a:gd name="connsiteY28" fmla="*/ 163031 h 2092570"/>
              <a:gd name="connsiteX29" fmla="*/ 2874936 w 5083444"/>
              <a:gd name="connsiteY29" fmla="*/ 170780 h 2092570"/>
              <a:gd name="connsiteX30" fmla="*/ 2836190 w 5083444"/>
              <a:gd name="connsiteY30" fmla="*/ 186278 h 2092570"/>
              <a:gd name="connsiteX31" fmla="*/ 2789695 w 5083444"/>
              <a:gd name="connsiteY31" fmla="*/ 194027 h 2092570"/>
              <a:gd name="connsiteX32" fmla="*/ 2758698 w 5083444"/>
              <a:gd name="connsiteY32" fmla="*/ 186278 h 2092570"/>
              <a:gd name="connsiteX33" fmla="*/ 2673458 w 5083444"/>
              <a:gd name="connsiteY33" fmla="*/ 139783 h 2092570"/>
              <a:gd name="connsiteX34" fmla="*/ 2619214 w 5083444"/>
              <a:gd name="connsiteY34" fmla="*/ 124285 h 2092570"/>
              <a:gd name="connsiteX35" fmla="*/ 2580468 w 5083444"/>
              <a:gd name="connsiteY35" fmla="*/ 108787 h 2092570"/>
              <a:gd name="connsiteX36" fmla="*/ 2518475 w 5083444"/>
              <a:gd name="connsiteY36" fmla="*/ 101038 h 2092570"/>
              <a:gd name="connsiteX37" fmla="*/ 2471980 w 5083444"/>
              <a:gd name="connsiteY37" fmla="*/ 77790 h 2092570"/>
              <a:gd name="connsiteX38" fmla="*/ 2417736 w 5083444"/>
              <a:gd name="connsiteY38" fmla="*/ 62292 h 2092570"/>
              <a:gd name="connsiteX39" fmla="*/ 2386739 w 5083444"/>
              <a:gd name="connsiteY39" fmla="*/ 54543 h 2092570"/>
              <a:gd name="connsiteX40" fmla="*/ 2332495 w 5083444"/>
              <a:gd name="connsiteY40" fmla="*/ 39044 h 2092570"/>
              <a:gd name="connsiteX41" fmla="*/ 2162014 w 5083444"/>
              <a:gd name="connsiteY41" fmla="*/ 46794 h 2092570"/>
              <a:gd name="connsiteX42" fmla="*/ 2138766 w 5083444"/>
              <a:gd name="connsiteY42" fmla="*/ 70041 h 2092570"/>
              <a:gd name="connsiteX43" fmla="*/ 2115519 w 5083444"/>
              <a:gd name="connsiteY43" fmla="*/ 77790 h 2092570"/>
              <a:gd name="connsiteX44" fmla="*/ 2092271 w 5083444"/>
              <a:gd name="connsiteY44" fmla="*/ 93289 h 2092570"/>
              <a:gd name="connsiteX45" fmla="*/ 2053526 w 5083444"/>
              <a:gd name="connsiteY45" fmla="*/ 116536 h 2092570"/>
              <a:gd name="connsiteX46" fmla="*/ 1991532 w 5083444"/>
              <a:gd name="connsiteY46" fmla="*/ 163031 h 2092570"/>
              <a:gd name="connsiteX47" fmla="*/ 1976034 w 5083444"/>
              <a:gd name="connsiteY47" fmla="*/ 186278 h 2092570"/>
              <a:gd name="connsiteX48" fmla="*/ 1906292 w 5083444"/>
              <a:gd name="connsiteY48" fmla="*/ 155282 h 2092570"/>
              <a:gd name="connsiteX49" fmla="*/ 1883044 w 5083444"/>
              <a:gd name="connsiteY49" fmla="*/ 132034 h 2092570"/>
              <a:gd name="connsiteX50" fmla="*/ 1852048 w 5083444"/>
              <a:gd name="connsiteY50" fmla="*/ 116536 h 2092570"/>
              <a:gd name="connsiteX51" fmla="*/ 1813302 w 5083444"/>
              <a:gd name="connsiteY51" fmla="*/ 93289 h 2092570"/>
              <a:gd name="connsiteX52" fmla="*/ 1766807 w 5083444"/>
              <a:gd name="connsiteY52" fmla="*/ 77790 h 2092570"/>
              <a:gd name="connsiteX53" fmla="*/ 1743559 w 5083444"/>
              <a:gd name="connsiteY53" fmla="*/ 62292 h 2092570"/>
              <a:gd name="connsiteX54" fmla="*/ 1580827 w 5083444"/>
              <a:gd name="connsiteY54" fmla="*/ 23546 h 2092570"/>
              <a:gd name="connsiteX55" fmla="*/ 1549831 w 5083444"/>
              <a:gd name="connsiteY55" fmla="*/ 8048 h 2092570"/>
              <a:gd name="connsiteX56" fmla="*/ 1301858 w 5083444"/>
              <a:gd name="connsiteY56" fmla="*/ 8048 h 2092570"/>
              <a:gd name="connsiteX57" fmla="*/ 1263112 w 5083444"/>
              <a:gd name="connsiteY57" fmla="*/ 23546 h 2092570"/>
              <a:gd name="connsiteX58" fmla="*/ 1232115 w 5083444"/>
              <a:gd name="connsiteY58" fmla="*/ 31295 h 2092570"/>
              <a:gd name="connsiteX59" fmla="*/ 1208868 w 5083444"/>
              <a:gd name="connsiteY59" fmla="*/ 39044 h 2092570"/>
              <a:gd name="connsiteX60" fmla="*/ 1193370 w 5083444"/>
              <a:gd name="connsiteY60" fmla="*/ 54543 h 2092570"/>
              <a:gd name="connsiteX61" fmla="*/ 1139126 w 5083444"/>
              <a:gd name="connsiteY61" fmla="*/ 77790 h 2092570"/>
              <a:gd name="connsiteX62" fmla="*/ 1100380 w 5083444"/>
              <a:gd name="connsiteY62" fmla="*/ 70041 h 2092570"/>
              <a:gd name="connsiteX63" fmla="*/ 1046136 w 5083444"/>
              <a:gd name="connsiteY63" fmla="*/ 54543 h 2092570"/>
              <a:gd name="connsiteX64" fmla="*/ 883404 w 5083444"/>
              <a:gd name="connsiteY64" fmla="*/ 46794 h 2092570"/>
              <a:gd name="connsiteX65" fmla="*/ 759417 w 5083444"/>
              <a:gd name="connsiteY65" fmla="*/ 54543 h 2092570"/>
              <a:gd name="connsiteX66" fmla="*/ 720671 w 5083444"/>
              <a:gd name="connsiteY66" fmla="*/ 85539 h 2092570"/>
              <a:gd name="connsiteX67" fmla="*/ 705173 w 5083444"/>
              <a:gd name="connsiteY67" fmla="*/ 101038 h 2092570"/>
              <a:gd name="connsiteX68" fmla="*/ 689675 w 5083444"/>
              <a:gd name="connsiteY68" fmla="*/ 132034 h 2092570"/>
              <a:gd name="connsiteX69" fmla="*/ 666427 w 5083444"/>
              <a:gd name="connsiteY69" fmla="*/ 147533 h 2092570"/>
              <a:gd name="connsiteX70" fmla="*/ 635431 w 5083444"/>
              <a:gd name="connsiteY70" fmla="*/ 194027 h 2092570"/>
              <a:gd name="connsiteX71" fmla="*/ 588936 w 5083444"/>
              <a:gd name="connsiteY71" fmla="*/ 209526 h 2092570"/>
              <a:gd name="connsiteX72" fmla="*/ 503695 w 5083444"/>
              <a:gd name="connsiteY72" fmla="*/ 186278 h 2092570"/>
              <a:gd name="connsiteX73" fmla="*/ 387458 w 5083444"/>
              <a:gd name="connsiteY73" fmla="*/ 201777 h 2092570"/>
              <a:gd name="connsiteX74" fmla="*/ 356461 w 5083444"/>
              <a:gd name="connsiteY74" fmla="*/ 217275 h 2092570"/>
              <a:gd name="connsiteX75" fmla="*/ 317715 w 5083444"/>
              <a:gd name="connsiteY75" fmla="*/ 256021 h 2092570"/>
              <a:gd name="connsiteX76" fmla="*/ 309966 w 5083444"/>
              <a:gd name="connsiteY76" fmla="*/ 310265 h 2092570"/>
              <a:gd name="connsiteX77" fmla="*/ 302217 w 5083444"/>
              <a:gd name="connsiteY77" fmla="*/ 341261 h 2092570"/>
              <a:gd name="connsiteX78" fmla="*/ 178231 w 5083444"/>
              <a:gd name="connsiteY78" fmla="*/ 349011 h 2092570"/>
              <a:gd name="connsiteX79" fmla="*/ 154983 w 5083444"/>
              <a:gd name="connsiteY79" fmla="*/ 364509 h 2092570"/>
              <a:gd name="connsiteX80" fmla="*/ 108488 w 5083444"/>
              <a:gd name="connsiteY80" fmla="*/ 403255 h 2092570"/>
              <a:gd name="connsiteX81" fmla="*/ 61993 w 5083444"/>
              <a:gd name="connsiteY81" fmla="*/ 472997 h 2092570"/>
              <a:gd name="connsiteX82" fmla="*/ 46495 w 5083444"/>
              <a:gd name="connsiteY82" fmla="*/ 496244 h 2092570"/>
              <a:gd name="connsiteX83" fmla="*/ 30997 w 5083444"/>
              <a:gd name="connsiteY83" fmla="*/ 519492 h 2092570"/>
              <a:gd name="connsiteX84" fmla="*/ 23248 w 5083444"/>
              <a:gd name="connsiteY84" fmla="*/ 558238 h 2092570"/>
              <a:gd name="connsiteX85" fmla="*/ 15498 w 5083444"/>
              <a:gd name="connsiteY85" fmla="*/ 589234 h 2092570"/>
              <a:gd name="connsiteX86" fmla="*/ 23248 w 5083444"/>
              <a:gd name="connsiteY86" fmla="*/ 728719 h 2092570"/>
              <a:gd name="connsiteX87" fmla="*/ 46495 w 5083444"/>
              <a:gd name="connsiteY87" fmla="*/ 759716 h 2092570"/>
              <a:gd name="connsiteX88" fmla="*/ 54244 w 5083444"/>
              <a:gd name="connsiteY88" fmla="*/ 782963 h 2092570"/>
              <a:gd name="connsiteX89" fmla="*/ 69743 w 5083444"/>
              <a:gd name="connsiteY89" fmla="*/ 806211 h 2092570"/>
              <a:gd name="connsiteX90" fmla="*/ 100739 w 5083444"/>
              <a:gd name="connsiteY90" fmla="*/ 837207 h 2092570"/>
              <a:gd name="connsiteX91" fmla="*/ 154983 w 5083444"/>
              <a:gd name="connsiteY91" fmla="*/ 875953 h 2092570"/>
              <a:gd name="connsiteX92" fmla="*/ 123987 w 5083444"/>
              <a:gd name="connsiteY92" fmla="*/ 906950 h 2092570"/>
              <a:gd name="connsiteX93" fmla="*/ 85241 w 5083444"/>
              <a:gd name="connsiteY93" fmla="*/ 953444 h 2092570"/>
              <a:gd name="connsiteX94" fmla="*/ 61993 w 5083444"/>
              <a:gd name="connsiteY94" fmla="*/ 1007689 h 2092570"/>
              <a:gd name="connsiteX95" fmla="*/ 38746 w 5083444"/>
              <a:gd name="connsiteY95" fmla="*/ 1030936 h 2092570"/>
              <a:gd name="connsiteX96" fmla="*/ 23248 w 5083444"/>
              <a:gd name="connsiteY96" fmla="*/ 1069682 h 2092570"/>
              <a:gd name="connsiteX97" fmla="*/ 15498 w 5083444"/>
              <a:gd name="connsiteY97" fmla="*/ 1108427 h 2092570"/>
              <a:gd name="connsiteX98" fmla="*/ 0 w 5083444"/>
              <a:gd name="connsiteY98" fmla="*/ 1139424 h 2092570"/>
              <a:gd name="connsiteX99" fmla="*/ 15498 w 5083444"/>
              <a:gd name="connsiteY99" fmla="*/ 1294407 h 2092570"/>
              <a:gd name="connsiteX100" fmla="*/ 23248 w 5083444"/>
              <a:gd name="connsiteY100" fmla="*/ 1317655 h 2092570"/>
              <a:gd name="connsiteX101" fmla="*/ 77492 w 5083444"/>
              <a:gd name="connsiteY101" fmla="*/ 1356400 h 2092570"/>
              <a:gd name="connsiteX102" fmla="*/ 108488 w 5083444"/>
              <a:gd name="connsiteY102" fmla="*/ 1379648 h 2092570"/>
              <a:gd name="connsiteX103" fmla="*/ 131736 w 5083444"/>
              <a:gd name="connsiteY103" fmla="*/ 1395146 h 2092570"/>
              <a:gd name="connsiteX104" fmla="*/ 162732 w 5083444"/>
              <a:gd name="connsiteY104" fmla="*/ 1418394 h 2092570"/>
              <a:gd name="connsiteX105" fmla="*/ 193729 w 5083444"/>
              <a:gd name="connsiteY105" fmla="*/ 1433892 h 2092570"/>
              <a:gd name="connsiteX106" fmla="*/ 170482 w 5083444"/>
              <a:gd name="connsiteY106" fmla="*/ 1511383 h 2092570"/>
              <a:gd name="connsiteX107" fmla="*/ 154983 w 5083444"/>
              <a:gd name="connsiteY107" fmla="*/ 1542380 h 2092570"/>
              <a:gd name="connsiteX108" fmla="*/ 162732 w 5083444"/>
              <a:gd name="connsiteY108" fmla="*/ 1643119 h 2092570"/>
              <a:gd name="connsiteX109" fmla="*/ 170482 w 5083444"/>
              <a:gd name="connsiteY109" fmla="*/ 1674116 h 2092570"/>
              <a:gd name="connsiteX110" fmla="*/ 201478 w 5083444"/>
              <a:gd name="connsiteY110" fmla="*/ 1697363 h 2092570"/>
              <a:gd name="connsiteX111" fmla="*/ 224726 w 5083444"/>
              <a:gd name="connsiteY111" fmla="*/ 1712861 h 2092570"/>
              <a:gd name="connsiteX112" fmla="*/ 255722 w 5083444"/>
              <a:gd name="connsiteY112" fmla="*/ 1736109 h 2092570"/>
              <a:gd name="connsiteX113" fmla="*/ 356461 w 5083444"/>
              <a:gd name="connsiteY113" fmla="*/ 1751607 h 2092570"/>
              <a:gd name="connsiteX114" fmla="*/ 379709 w 5083444"/>
              <a:gd name="connsiteY114" fmla="*/ 1759356 h 2092570"/>
              <a:gd name="connsiteX115" fmla="*/ 495946 w 5083444"/>
              <a:gd name="connsiteY115" fmla="*/ 1774855 h 2092570"/>
              <a:gd name="connsiteX116" fmla="*/ 526943 w 5083444"/>
              <a:gd name="connsiteY116" fmla="*/ 1821350 h 2092570"/>
              <a:gd name="connsiteX117" fmla="*/ 542441 w 5083444"/>
              <a:gd name="connsiteY117" fmla="*/ 1844597 h 2092570"/>
              <a:gd name="connsiteX118" fmla="*/ 573437 w 5083444"/>
              <a:gd name="connsiteY118" fmla="*/ 1860095 h 2092570"/>
              <a:gd name="connsiteX119" fmla="*/ 588936 w 5083444"/>
              <a:gd name="connsiteY119" fmla="*/ 1875594 h 2092570"/>
              <a:gd name="connsiteX120" fmla="*/ 666427 w 5083444"/>
              <a:gd name="connsiteY120" fmla="*/ 1891092 h 2092570"/>
              <a:gd name="connsiteX121" fmla="*/ 767166 w 5083444"/>
              <a:gd name="connsiteY121" fmla="*/ 1906590 h 2092570"/>
              <a:gd name="connsiteX122" fmla="*/ 883404 w 5083444"/>
              <a:gd name="connsiteY122" fmla="*/ 1914339 h 2092570"/>
              <a:gd name="connsiteX123" fmla="*/ 1092631 w 5083444"/>
              <a:gd name="connsiteY123" fmla="*/ 1898841 h 2092570"/>
              <a:gd name="connsiteX124" fmla="*/ 1108129 w 5083444"/>
              <a:gd name="connsiteY124" fmla="*/ 1875594 h 2092570"/>
              <a:gd name="connsiteX125" fmla="*/ 1123627 w 5083444"/>
              <a:gd name="connsiteY125" fmla="*/ 1898841 h 2092570"/>
              <a:gd name="connsiteX126" fmla="*/ 1139126 w 5083444"/>
              <a:gd name="connsiteY126" fmla="*/ 1914339 h 2092570"/>
              <a:gd name="connsiteX127" fmla="*/ 1208868 w 5083444"/>
              <a:gd name="connsiteY127" fmla="*/ 1945336 h 2092570"/>
              <a:gd name="connsiteX128" fmla="*/ 1255363 w 5083444"/>
              <a:gd name="connsiteY128" fmla="*/ 1953085 h 2092570"/>
              <a:gd name="connsiteX129" fmla="*/ 1317356 w 5083444"/>
              <a:gd name="connsiteY129" fmla="*/ 1968583 h 2092570"/>
              <a:gd name="connsiteX130" fmla="*/ 1356102 w 5083444"/>
              <a:gd name="connsiteY130" fmla="*/ 1976333 h 2092570"/>
              <a:gd name="connsiteX131" fmla="*/ 1402597 w 5083444"/>
              <a:gd name="connsiteY131" fmla="*/ 1991831 h 2092570"/>
              <a:gd name="connsiteX132" fmla="*/ 1542082 w 5083444"/>
              <a:gd name="connsiteY132" fmla="*/ 2015078 h 2092570"/>
              <a:gd name="connsiteX133" fmla="*/ 1588576 w 5083444"/>
              <a:gd name="connsiteY133" fmla="*/ 2022827 h 2092570"/>
              <a:gd name="connsiteX134" fmla="*/ 1852048 w 5083444"/>
              <a:gd name="connsiteY134" fmla="*/ 2015078 h 2092570"/>
              <a:gd name="connsiteX135" fmla="*/ 1898543 w 5083444"/>
              <a:gd name="connsiteY135" fmla="*/ 1991831 h 2092570"/>
              <a:gd name="connsiteX136" fmla="*/ 1937288 w 5083444"/>
              <a:gd name="connsiteY136" fmla="*/ 1984082 h 2092570"/>
              <a:gd name="connsiteX137" fmla="*/ 1991532 w 5083444"/>
              <a:gd name="connsiteY137" fmla="*/ 1968583 h 2092570"/>
              <a:gd name="connsiteX138" fmla="*/ 2022529 w 5083444"/>
              <a:gd name="connsiteY138" fmla="*/ 1976333 h 2092570"/>
              <a:gd name="connsiteX139" fmla="*/ 2038027 w 5083444"/>
              <a:gd name="connsiteY139" fmla="*/ 1999580 h 2092570"/>
              <a:gd name="connsiteX140" fmla="*/ 2100021 w 5083444"/>
              <a:gd name="connsiteY140" fmla="*/ 2046075 h 2092570"/>
              <a:gd name="connsiteX141" fmla="*/ 2138766 w 5083444"/>
              <a:gd name="connsiteY141" fmla="*/ 2061573 h 2092570"/>
              <a:gd name="connsiteX142" fmla="*/ 2224007 w 5083444"/>
              <a:gd name="connsiteY142" fmla="*/ 2077072 h 2092570"/>
              <a:gd name="connsiteX143" fmla="*/ 2247254 w 5083444"/>
              <a:gd name="connsiteY143" fmla="*/ 2084821 h 2092570"/>
              <a:gd name="connsiteX144" fmla="*/ 2316997 w 5083444"/>
              <a:gd name="connsiteY144" fmla="*/ 2092570 h 2092570"/>
              <a:gd name="connsiteX145" fmla="*/ 2557221 w 5083444"/>
              <a:gd name="connsiteY145" fmla="*/ 2084821 h 2092570"/>
              <a:gd name="connsiteX146" fmla="*/ 2588217 w 5083444"/>
              <a:gd name="connsiteY146" fmla="*/ 2061573 h 2092570"/>
              <a:gd name="connsiteX147" fmla="*/ 2626963 w 5083444"/>
              <a:gd name="connsiteY147" fmla="*/ 2022827 h 2092570"/>
              <a:gd name="connsiteX148" fmla="*/ 2657959 w 5083444"/>
              <a:gd name="connsiteY148" fmla="*/ 1999580 h 2092570"/>
              <a:gd name="connsiteX149" fmla="*/ 2673458 w 5083444"/>
              <a:gd name="connsiteY149" fmla="*/ 1984082 h 2092570"/>
              <a:gd name="connsiteX150" fmla="*/ 2696705 w 5083444"/>
              <a:gd name="connsiteY150" fmla="*/ 1976333 h 2092570"/>
              <a:gd name="connsiteX151" fmla="*/ 2735451 w 5083444"/>
              <a:gd name="connsiteY151" fmla="*/ 1984082 h 2092570"/>
              <a:gd name="connsiteX152" fmla="*/ 2789695 w 5083444"/>
              <a:gd name="connsiteY152" fmla="*/ 2015078 h 2092570"/>
              <a:gd name="connsiteX153" fmla="*/ 2812943 w 5083444"/>
              <a:gd name="connsiteY153" fmla="*/ 2030577 h 2092570"/>
              <a:gd name="connsiteX154" fmla="*/ 2921431 w 5083444"/>
              <a:gd name="connsiteY154" fmla="*/ 2061573 h 2092570"/>
              <a:gd name="connsiteX155" fmla="*/ 3184902 w 5083444"/>
              <a:gd name="connsiteY155" fmla="*/ 2053824 h 2092570"/>
              <a:gd name="connsiteX156" fmla="*/ 3262393 w 5083444"/>
              <a:gd name="connsiteY156" fmla="*/ 2030577 h 2092570"/>
              <a:gd name="connsiteX157" fmla="*/ 3301139 w 5083444"/>
              <a:gd name="connsiteY157" fmla="*/ 2007329 h 2092570"/>
              <a:gd name="connsiteX158" fmla="*/ 3339885 w 5083444"/>
              <a:gd name="connsiteY158" fmla="*/ 1999580 h 2092570"/>
              <a:gd name="connsiteX159" fmla="*/ 3386380 w 5083444"/>
              <a:gd name="connsiteY159" fmla="*/ 1976333 h 2092570"/>
              <a:gd name="connsiteX160" fmla="*/ 3417376 w 5083444"/>
              <a:gd name="connsiteY160" fmla="*/ 1968583 h 2092570"/>
              <a:gd name="connsiteX161" fmla="*/ 3440624 w 5083444"/>
              <a:gd name="connsiteY161" fmla="*/ 1960834 h 2092570"/>
              <a:gd name="connsiteX162" fmla="*/ 3502617 w 5083444"/>
              <a:gd name="connsiteY162" fmla="*/ 1999580 h 2092570"/>
              <a:gd name="connsiteX163" fmla="*/ 3696346 w 5083444"/>
              <a:gd name="connsiteY163" fmla="*/ 2015078 h 2092570"/>
              <a:gd name="connsiteX164" fmla="*/ 3758339 w 5083444"/>
              <a:gd name="connsiteY164" fmla="*/ 1984082 h 2092570"/>
              <a:gd name="connsiteX165" fmla="*/ 3797085 w 5083444"/>
              <a:gd name="connsiteY165" fmla="*/ 1968583 h 2092570"/>
              <a:gd name="connsiteX166" fmla="*/ 3828082 w 5083444"/>
              <a:gd name="connsiteY166" fmla="*/ 1953085 h 2092570"/>
              <a:gd name="connsiteX167" fmla="*/ 3851329 w 5083444"/>
              <a:gd name="connsiteY167" fmla="*/ 1945336 h 2092570"/>
              <a:gd name="connsiteX168" fmla="*/ 3905573 w 5083444"/>
              <a:gd name="connsiteY168" fmla="*/ 1922089 h 2092570"/>
              <a:gd name="connsiteX169" fmla="*/ 3921071 w 5083444"/>
              <a:gd name="connsiteY169" fmla="*/ 1906590 h 2092570"/>
              <a:gd name="connsiteX170" fmla="*/ 3975315 w 5083444"/>
              <a:gd name="connsiteY170" fmla="*/ 1883343 h 2092570"/>
              <a:gd name="connsiteX171" fmla="*/ 4006312 w 5083444"/>
              <a:gd name="connsiteY171" fmla="*/ 1891092 h 2092570"/>
              <a:gd name="connsiteX172" fmla="*/ 4029559 w 5083444"/>
              <a:gd name="connsiteY172" fmla="*/ 1914339 h 2092570"/>
              <a:gd name="connsiteX173" fmla="*/ 4091553 w 5083444"/>
              <a:gd name="connsiteY173" fmla="*/ 1953085 h 2092570"/>
              <a:gd name="connsiteX174" fmla="*/ 4277532 w 5083444"/>
              <a:gd name="connsiteY174" fmla="*/ 1937587 h 2092570"/>
              <a:gd name="connsiteX175" fmla="*/ 4331776 w 5083444"/>
              <a:gd name="connsiteY175" fmla="*/ 1922089 h 2092570"/>
              <a:gd name="connsiteX176" fmla="*/ 4378271 w 5083444"/>
              <a:gd name="connsiteY176" fmla="*/ 1875594 h 2092570"/>
              <a:gd name="connsiteX177" fmla="*/ 4401519 w 5083444"/>
              <a:gd name="connsiteY177" fmla="*/ 1844597 h 2092570"/>
              <a:gd name="connsiteX178" fmla="*/ 4448014 w 5083444"/>
              <a:gd name="connsiteY178" fmla="*/ 1798102 h 2092570"/>
              <a:gd name="connsiteX179" fmla="*/ 4486759 w 5083444"/>
              <a:gd name="connsiteY179" fmla="*/ 1759356 h 2092570"/>
              <a:gd name="connsiteX180" fmla="*/ 4510007 w 5083444"/>
              <a:gd name="connsiteY180" fmla="*/ 1728360 h 2092570"/>
              <a:gd name="connsiteX181" fmla="*/ 4548753 w 5083444"/>
              <a:gd name="connsiteY181" fmla="*/ 1674116 h 2092570"/>
              <a:gd name="connsiteX182" fmla="*/ 4572000 w 5083444"/>
              <a:gd name="connsiteY182" fmla="*/ 1596624 h 2092570"/>
              <a:gd name="connsiteX183" fmla="*/ 4579749 w 5083444"/>
              <a:gd name="connsiteY183" fmla="*/ 1573377 h 2092570"/>
              <a:gd name="connsiteX184" fmla="*/ 4587498 w 5083444"/>
              <a:gd name="connsiteY184" fmla="*/ 1550129 h 2092570"/>
              <a:gd name="connsiteX185" fmla="*/ 4633993 w 5083444"/>
              <a:gd name="connsiteY185" fmla="*/ 1565627 h 2092570"/>
              <a:gd name="connsiteX186" fmla="*/ 4664990 w 5083444"/>
              <a:gd name="connsiteY186" fmla="*/ 1557878 h 2092570"/>
              <a:gd name="connsiteX187" fmla="*/ 4695987 w 5083444"/>
              <a:gd name="connsiteY187" fmla="*/ 1542380 h 2092570"/>
              <a:gd name="connsiteX188" fmla="*/ 4719234 w 5083444"/>
              <a:gd name="connsiteY188" fmla="*/ 1534631 h 2092570"/>
              <a:gd name="connsiteX189" fmla="*/ 4726983 w 5083444"/>
              <a:gd name="connsiteY189" fmla="*/ 1511383 h 2092570"/>
              <a:gd name="connsiteX190" fmla="*/ 4773478 w 5083444"/>
              <a:gd name="connsiteY190" fmla="*/ 1488136 h 2092570"/>
              <a:gd name="connsiteX191" fmla="*/ 4812224 w 5083444"/>
              <a:gd name="connsiteY191" fmla="*/ 1433892 h 2092570"/>
              <a:gd name="connsiteX192" fmla="*/ 4866468 w 5083444"/>
              <a:gd name="connsiteY192" fmla="*/ 1387397 h 2092570"/>
              <a:gd name="connsiteX193" fmla="*/ 4951709 w 5083444"/>
              <a:gd name="connsiteY193" fmla="*/ 1286658 h 2092570"/>
              <a:gd name="connsiteX194" fmla="*/ 5036949 w 5083444"/>
              <a:gd name="connsiteY194" fmla="*/ 1185919 h 2092570"/>
              <a:gd name="connsiteX195" fmla="*/ 5067946 w 5083444"/>
              <a:gd name="connsiteY195" fmla="*/ 1100678 h 2092570"/>
              <a:gd name="connsiteX196" fmla="*/ 5083444 w 5083444"/>
              <a:gd name="connsiteY196" fmla="*/ 945695 h 2092570"/>
              <a:gd name="connsiteX197" fmla="*/ 5067946 w 5083444"/>
              <a:gd name="connsiteY197" fmla="*/ 767465 h 2092570"/>
              <a:gd name="connsiteX198" fmla="*/ 5052448 w 5083444"/>
              <a:gd name="connsiteY198" fmla="*/ 736468 h 2092570"/>
              <a:gd name="connsiteX199" fmla="*/ 5021451 w 5083444"/>
              <a:gd name="connsiteY199" fmla="*/ 674475 h 2092570"/>
              <a:gd name="connsiteX200" fmla="*/ 4974956 w 5083444"/>
              <a:gd name="connsiteY200" fmla="*/ 596983 h 2092570"/>
              <a:gd name="connsiteX201" fmla="*/ 4936210 w 5083444"/>
              <a:gd name="connsiteY201" fmla="*/ 581485 h 2092570"/>
              <a:gd name="connsiteX202" fmla="*/ 4912963 w 5083444"/>
              <a:gd name="connsiteY202" fmla="*/ 558238 h 2092570"/>
              <a:gd name="connsiteX203" fmla="*/ 4874217 w 5083444"/>
              <a:gd name="connsiteY203" fmla="*/ 534990 h 2092570"/>
              <a:gd name="connsiteX204" fmla="*/ 4819973 w 5083444"/>
              <a:gd name="connsiteY204" fmla="*/ 503994 h 2092570"/>
              <a:gd name="connsiteX205" fmla="*/ 4742482 w 5083444"/>
              <a:gd name="connsiteY205" fmla="*/ 480746 h 2092570"/>
              <a:gd name="connsiteX206" fmla="*/ 4726983 w 5083444"/>
              <a:gd name="connsiteY206" fmla="*/ 465248 h 2092570"/>
              <a:gd name="connsiteX207" fmla="*/ 4680488 w 5083444"/>
              <a:gd name="connsiteY207" fmla="*/ 449750 h 2092570"/>
              <a:gd name="connsiteX208" fmla="*/ 4471261 w 5083444"/>
              <a:gd name="connsiteY208" fmla="*/ 457499 h 2092570"/>
              <a:gd name="connsiteX209" fmla="*/ 4424766 w 5083444"/>
              <a:gd name="connsiteY209" fmla="*/ 472997 h 2092570"/>
              <a:gd name="connsiteX210" fmla="*/ 4409268 w 5083444"/>
              <a:gd name="connsiteY210" fmla="*/ 488495 h 209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5083444" h="2092570">
                <a:moveTo>
                  <a:pt x="4409268" y="488495"/>
                </a:moveTo>
                <a:cubicBezTo>
                  <a:pt x="4330914" y="370965"/>
                  <a:pt x="4415727" y="491599"/>
                  <a:pt x="4355024" y="418753"/>
                </a:cubicBezTo>
                <a:cubicBezTo>
                  <a:pt x="4325128" y="382877"/>
                  <a:pt x="4355901" y="406220"/>
                  <a:pt x="4316278" y="372258"/>
                </a:cubicBezTo>
                <a:cubicBezTo>
                  <a:pt x="4311364" y="368046"/>
                  <a:pt x="4271845" y="338418"/>
                  <a:pt x="4262034" y="333512"/>
                </a:cubicBezTo>
                <a:cubicBezTo>
                  <a:pt x="4254728" y="329859"/>
                  <a:pt x="4245927" y="329730"/>
                  <a:pt x="4238787" y="325763"/>
                </a:cubicBezTo>
                <a:cubicBezTo>
                  <a:pt x="4222504" y="316717"/>
                  <a:pt x="4210665" y="297828"/>
                  <a:pt x="4192292" y="294766"/>
                </a:cubicBezTo>
                <a:cubicBezTo>
                  <a:pt x="4176794" y="292183"/>
                  <a:pt x="4161160" y="290309"/>
                  <a:pt x="4145797" y="287017"/>
                </a:cubicBezTo>
                <a:cubicBezTo>
                  <a:pt x="4124970" y="282554"/>
                  <a:pt x="4083804" y="271519"/>
                  <a:pt x="4083804" y="271519"/>
                </a:cubicBezTo>
                <a:cubicBezTo>
                  <a:pt x="4011478" y="274102"/>
                  <a:pt x="3938919" y="272907"/>
                  <a:pt x="3866827" y="279268"/>
                </a:cubicBezTo>
                <a:cubicBezTo>
                  <a:pt x="3866813" y="279269"/>
                  <a:pt x="3808715" y="298639"/>
                  <a:pt x="3797085" y="302516"/>
                </a:cubicBezTo>
                <a:lnTo>
                  <a:pt x="3773837" y="310265"/>
                </a:lnTo>
                <a:cubicBezTo>
                  <a:pt x="3716481" y="281585"/>
                  <a:pt x="3766718" y="310789"/>
                  <a:pt x="3719593" y="271519"/>
                </a:cubicBezTo>
                <a:cubicBezTo>
                  <a:pt x="3712438" y="265557"/>
                  <a:pt x="3703417" y="262082"/>
                  <a:pt x="3696346" y="256021"/>
                </a:cubicBezTo>
                <a:cubicBezTo>
                  <a:pt x="3685252" y="246512"/>
                  <a:pt x="3676759" y="234152"/>
                  <a:pt x="3665349" y="225024"/>
                </a:cubicBezTo>
                <a:cubicBezTo>
                  <a:pt x="3652434" y="214692"/>
                  <a:pt x="3639162" y="204791"/>
                  <a:pt x="3626604" y="194027"/>
                </a:cubicBezTo>
                <a:cubicBezTo>
                  <a:pt x="3606426" y="176732"/>
                  <a:pt x="3614753" y="176478"/>
                  <a:pt x="3587858" y="163031"/>
                </a:cubicBezTo>
                <a:cubicBezTo>
                  <a:pt x="3580552" y="159378"/>
                  <a:pt x="3572359" y="157865"/>
                  <a:pt x="3564610" y="155282"/>
                </a:cubicBezTo>
                <a:cubicBezTo>
                  <a:pt x="3545269" y="135940"/>
                  <a:pt x="3537042" y="126571"/>
                  <a:pt x="3510366" y="108787"/>
                </a:cubicBezTo>
                <a:cubicBezTo>
                  <a:pt x="3500755" y="102379"/>
                  <a:pt x="3489926" y="97981"/>
                  <a:pt x="3479370" y="93289"/>
                </a:cubicBezTo>
                <a:cubicBezTo>
                  <a:pt x="3464623" y="86734"/>
                  <a:pt x="3435274" y="75155"/>
                  <a:pt x="3417376" y="70041"/>
                </a:cubicBezTo>
                <a:cubicBezTo>
                  <a:pt x="3407136" y="67115"/>
                  <a:pt x="3396712" y="64875"/>
                  <a:pt x="3386380" y="62292"/>
                </a:cubicBezTo>
                <a:cubicBezTo>
                  <a:pt x="3339885" y="64875"/>
                  <a:pt x="3293270" y="65825"/>
                  <a:pt x="3246895" y="70041"/>
                </a:cubicBezTo>
                <a:cubicBezTo>
                  <a:pt x="3211780" y="73233"/>
                  <a:pt x="3213540" y="84192"/>
                  <a:pt x="3177153" y="93289"/>
                </a:cubicBezTo>
                <a:cubicBezTo>
                  <a:pt x="3159433" y="97719"/>
                  <a:pt x="3140962" y="98261"/>
                  <a:pt x="3122909" y="101038"/>
                </a:cubicBezTo>
                <a:cubicBezTo>
                  <a:pt x="3107380" y="103427"/>
                  <a:pt x="3091912" y="106204"/>
                  <a:pt x="3076414" y="108787"/>
                </a:cubicBezTo>
                <a:cubicBezTo>
                  <a:pt x="3027298" y="141529"/>
                  <a:pt x="3083312" y="109018"/>
                  <a:pt x="2998922" y="132034"/>
                </a:cubicBezTo>
                <a:cubicBezTo>
                  <a:pt x="2987777" y="135074"/>
                  <a:pt x="2978885" y="143880"/>
                  <a:pt x="2967926" y="147533"/>
                </a:cubicBezTo>
                <a:cubicBezTo>
                  <a:pt x="2955431" y="151698"/>
                  <a:pt x="2941958" y="152088"/>
                  <a:pt x="2929180" y="155282"/>
                </a:cubicBezTo>
                <a:cubicBezTo>
                  <a:pt x="2921255" y="157263"/>
                  <a:pt x="2913786" y="160787"/>
                  <a:pt x="2905932" y="163031"/>
                </a:cubicBezTo>
                <a:cubicBezTo>
                  <a:pt x="2895692" y="165957"/>
                  <a:pt x="2885039" y="167412"/>
                  <a:pt x="2874936" y="170780"/>
                </a:cubicBezTo>
                <a:cubicBezTo>
                  <a:pt x="2861740" y="175179"/>
                  <a:pt x="2849610" y="182618"/>
                  <a:pt x="2836190" y="186278"/>
                </a:cubicBezTo>
                <a:cubicBezTo>
                  <a:pt x="2821032" y="190412"/>
                  <a:pt x="2805193" y="191444"/>
                  <a:pt x="2789695" y="194027"/>
                </a:cubicBezTo>
                <a:cubicBezTo>
                  <a:pt x="2779363" y="191444"/>
                  <a:pt x="2768487" y="190473"/>
                  <a:pt x="2758698" y="186278"/>
                </a:cubicBezTo>
                <a:cubicBezTo>
                  <a:pt x="2687965" y="155964"/>
                  <a:pt x="2813893" y="179907"/>
                  <a:pt x="2673458" y="139783"/>
                </a:cubicBezTo>
                <a:cubicBezTo>
                  <a:pt x="2655377" y="134617"/>
                  <a:pt x="2637054" y="130231"/>
                  <a:pt x="2619214" y="124285"/>
                </a:cubicBezTo>
                <a:cubicBezTo>
                  <a:pt x="2606018" y="119886"/>
                  <a:pt x="2594022" y="111915"/>
                  <a:pt x="2580468" y="108787"/>
                </a:cubicBezTo>
                <a:cubicBezTo>
                  <a:pt x="2560176" y="104104"/>
                  <a:pt x="2539139" y="103621"/>
                  <a:pt x="2518475" y="101038"/>
                </a:cubicBezTo>
                <a:cubicBezTo>
                  <a:pt x="2494629" y="77192"/>
                  <a:pt x="2511254" y="88501"/>
                  <a:pt x="2471980" y="77790"/>
                </a:cubicBezTo>
                <a:cubicBezTo>
                  <a:pt x="2453838" y="72842"/>
                  <a:pt x="2435878" y="67240"/>
                  <a:pt x="2417736" y="62292"/>
                </a:cubicBezTo>
                <a:cubicBezTo>
                  <a:pt x="2407461" y="59490"/>
                  <a:pt x="2397014" y="57345"/>
                  <a:pt x="2386739" y="54543"/>
                </a:cubicBezTo>
                <a:cubicBezTo>
                  <a:pt x="2368597" y="49595"/>
                  <a:pt x="2350576" y="44210"/>
                  <a:pt x="2332495" y="39044"/>
                </a:cubicBezTo>
                <a:cubicBezTo>
                  <a:pt x="2275668" y="41627"/>
                  <a:pt x="2218185" y="37806"/>
                  <a:pt x="2162014" y="46794"/>
                </a:cubicBezTo>
                <a:cubicBezTo>
                  <a:pt x="2151193" y="48525"/>
                  <a:pt x="2147884" y="63962"/>
                  <a:pt x="2138766" y="70041"/>
                </a:cubicBezTo>
                <a:cubicBezTo>
                  <a:pt x="2131970" y="74572"/>
                  <a:pt x="2123268" y="75207"/>
                  <a:pt x="2115519" y="77790"/>
                </a:cubicBezTo>
                <a:cubicBezTo>
                  <a:pt x="2107770" y="82956"/>
                  <a:pt x="2100169" y="88353"/>
                  <a:pt x="2092271" y="93289"/>
                </a:cubicBezTo>
                <a:cubicBezTo>
                  <a:pt x="2079499" y="101272"/>
                  <a:pt x="2065287" y="107127"/>
                  <a:pt x="2053526" y="116536"/>
                </a:cubicBezTo>
                <a:cubicBezTo>
                  <a:pt x="1989924" y="167418"/>
                  <a:pt x="2040641" y="146662"/>
                  <a:pt x="1991532" y="163031"/>
                </a:cubicBezTo>
                <a:cubicBezTo>
                  <a:pt x="1986366" y="170780"/>
                  <a:pt x="1984869" y="183333"/>
                  <a:pt x="1976034" y="186278"/>
                </a:cubicBezTo>
                <a:cubicBezTo>
                  <a:pt x="1959671" y="191732"/>
                  <a:pt x="1912811" y="160171"/>
                  <a:pt x="1906292" y="155282"/>
                </a:cubicBezTo>
                <a:cubicBezTo>
                  <a:pt x="1897525" y="148706"/>
                  <a:pt x="1891962" y="138404"/>
                  <a:pt x="1883044" y="132034"/>
                </a:cubicBezTo>
                <a:cubicBezTo>
                  <a:pt x="1873644" y="125320"/>
                  <a:pt x="1862146" y="122146"/>
                  <a:pt x="1852048" y="116536"/>
                </a:cubicBezTo>
                <a:cubicBezTo>
                  <a:pt x="1838882" y="109222"/>
                  <a:pt x="1827014" y="99522"/>
                  <a:pt x="1813302" y="93289"/>
                </a:cubicBezTo>
                <a:cubicBezTo>
                  <a:pt x="1798430" y="86529"/>
                  <a:pt x="1780400" y="86852"/>
                  <a:pt x="1766807" y="77790"/>
                </a:cubicBezTo>
                <a:cubicBezTo>
                  <a:pt x="1759058" y="72624"/>
                  <a:pt x="1752341" y="65392"/>
                  <a:pt x="1743559" y="62292"/>
                </a:cubicBezTo>
                <a:cubicBezTo>
                  <a:pt x="1657842" y="32039"/>
                  <a:pt x="1652715" y="33816"/>
                  <a:pt x="1580827" y="23546"/>
                </a:cubicBezTo>
                <a:cubicBezTo>
                  <a:pt x="1570495" y="18380"/>
                  <a:pt x="1561087" y="10645"/>
                  <a:pt x="1549831" y="8048"/>
                </a:cubicBezTo>
                <a:cubicBezTo>
                  <a:pt x="1477203" y="-8712"/>
                  <a:pt x="1360535" y="5497"/>
                  <a:pt x="1301858" y="8048"/>
                </a:cubicBezTo>
                <a:cubicBezTo>
                  <a:pt x="1288943" y="13214"/>
                  <a:pt x="1276308" y="19147"/>
                  <a:pt x="1263112" y="23546"/>
                </a:cubicBezTo>
                <a:cubicBezTo>
                  <a:pt x="1253008" y="26914"/>
                  <a:pt x="1242356" y="28369"/>
                  <a:pt x="1232115" y="31295"/>
                </a:cubicBezTo>
                <a:cubicBezTo>
                  <a:pt x="1224261" y="33539"/>
                  <a:pt x="1216617" y="36461"/>
                  <a:pt x="1208868" y="39044"/>
                </a:cubicBezTo>
                <a:cubicBezTo>
                  <a:pt x="1203702" y="44210"/>
                  <a:pt x="1199449" y="50490"/>
                  <a:pt x="1193370" y="54543"/>
                </a:cubicBezTo>
                <a:cubicBezTo>
                  <a:pt x="1174221" y="67309"/>
                  <a:pt x="1159789" y="70902"/>
                  <a:pt x="1139126" y="77790"/>
                </a:cubicBezTo>
                <a:cubicBezTo>
                  <a:pt x="1126211" y="75207"/>
                  <a:pt x="1113158" y="73235"/>
                  <a:pt x="1100380" y="70041"/>
                </a:cubicBezTo>
                <a:cubicBezTo>
                  <a:pt x="1080534" y="65080"/>
                  <a:pt x="1067449" y="56248"/>
                  <a:pt x="1046136" y="54543"/>
                </a:cubicBezTo>
                <a:cubicBezTo>
                  <a:pt x="992003" y="50212"/>
                  <a:pt x="937648" y="49377"/>
                  <a:pt x="883404" y="46794"/>
                </a:cubicBezTo>
                <a:cubicBezTo>
                  <a:pt x="842075" y="49377"/>
                  <a:pt x="800599" y="50208"/>
                  <a:pt x="759417" y="54543"/>
                </a:cubicBezTo>
                <a:cubicBezTo>
                  <a:pt x="729891" y="57651"/>
                  <a:pt x="737786" y="64146"/>
                  <a:pt x="720671" y="85539"/>
                </a:cubicBezTo>
                <a:cubicBezTo>
                  <a:pt x="716107" y="91244"/>
                  <a:pt x="709226" y="94959"/>
                  <a:pt x="705173" y="101038"/>
                </a:cubicBezTo>
                <a:cubicBezTo>
                  <a:pt x="698765" y="110650"/>
                  <a:pt x="697070" y="123160"/>
                  <a:pt x="689675" y="132034"/>
                </a:cubicBezTo>
                <a:cubicBezTo>
                  <a:pt x="683713" y="139189"/>
                  <a:pt x="674176" y="142367"/>
                  <a:pt x="666427" y="147533"/>
                </a:cubicBezTo>
                <a:cubicBezTo>
                  <a:pt x="656095" y="163031"/>
                  <a:pt x="653101" y="188137"/>
                  <a:pt x="635431" y="194027"/>
                </a:cubicBezTo>
                <a:lnTo>
                  <a:pt x="588936" y="209526"/>
                </a:lnTo>
                <a:cubicBezTo>
                  <a:pt x="529946" y="189862"/>
                  <a:pt x="558461" y="197231"/>
                  <a:pt x="503695" y="186278"/>
                </a:cubicBezTo>
                <a:cubicBezTo>
                  <a:pt x="485393" y="188108"/>
                  <a:pt x="414978" y="192604"/>
                  <a:pt x="387458" y="201777"/>
                </a:cubicBezTo>
                <a:cubicBezTo>
                  <a:pt x="376499" y="205430"/>
                  <a:pt x="366793" y="212109"/>
                  <a:pt x="356461" y="217275"/>
                </a:cubicBezTo>
                <a:cubicBezTo>
                  <a:pt x="343546" y="230190"/>
                  <a:pt x="320298" y="237940"/>
                  <a:pt x="317715" y="256021"/>
                </a:cubicBezTo>
                <a:cubicBezTo>
                  <a:pt x="315132" y="274102"/>
                  <a:pt x="313233" y="292295"/>
                  <a:pt x="309966" y="310265"/>
                </a:cubicBezTo>
                <a:cubicBezTo>
                  <a:pt x="308061" y="320743"/>
                  <a:pt x="312434" y="338256"/>
                  <a:pt x="302217" y="341261"/>
                </a:cubicBezTo>
                <a:cubicBezTo>
                  <a:pt x="262490" y="352945"/>
                  <a:pt x="219560" y="346428"/>
                  <a:pt x="178231" y="349011"/>
                </a:cubicBezTo>
                <a:cubicBezTo>
                  <a:pt x="170482" y="354177"/>
                  <a:pt x="162138" y="358547"/>
                  <a:pt x="154983" y="364509"/>
                </a:cubicBezTo>
                <a:cubicBezTo>
                  <a:pt x="95309" y="414237"/>
                  <a:pt x="166216" y="364769"/>
                  <a:pt x="108488" y="403255"/>
                </a:cubicBezTo>
                <a:lnTo>
                  <a:pt x="61993" y="472997"/>
                </a:lnTo>
                <a:lnTo>
                  <a:pt x="46495" y="496244"/>
                </a:lnTo>
                <a:lnTo>
                  <a:pt x="30997" y="519492"/>
                </a:lnTo>
                <a:cubicBezTo>
                  <a:pt x="28414" y="532407"/>
                  <a:pt x="26105" y="545381"/>
                  <a:pt x="23248" y="558238"/>
                </a:cubicBezTo>
                <a:cubicBezTo>
                  <a:pt x="20938" y="568634"/>
                  <a:pt x="15498" y="578584"/>
                  <a:pt x="15498" y="589234"/>
                </a:cubicBezTo>
                <a:cubicBezTo>
                  <a:pt x="15498" y="635801"/>
                  <a:pt x="14918" y="682903"/>
                  <a:pt x="23248" y="728719"/>
                </a:cubicBezTo>
                <a:cubicBezTo>
                  <a:pt x="25558" y="741426"/>
                  <a:pt x="38746" y="749384"/>
                  <a:pt x="46495" y="759716"/>
                </a:cubicBezTo>
                <a:cubicBezTo>
                  <a:pt x="49078" y="767465"/>
                  <a:pt x="50591" y="775657"/>
                  <a:pt x="54244" y="782963"/>
                </a:cubicBezTo>
                <a:cubicBezTo>
                  <a:pt x="58409" y="791293"/>
                  <a:pt x="63682" y="799140"/>
                  <a:pt x="69743" y="806211"/>
                </a:cubicBezTo>
                <a:cubicBezTo>
                  <a:pt x="79252" y="817305"/>
                  <a:pt x="89743" y="827585"/>
                  <a:pt x="100739" y="837207"/>
                </a:cubicBezTo>
                <a:cubicBezTo>
                  <a:pt x="116119" y="850665"/>
                  <a:pt x="137623" y="864380"/>
                  <a:pt x="154983" y="875953"/>
                </a:cubicBezTo>
                <a:cubicBezTo>
                  <a:pt x="141207" y="917280"/>
                  <a:pt x="158426" y="886286"/>
                  <a:pt x="123987" y="906950"/>
                </a:cubicBezTo>
                <a:cubicBezTo>
                  <a:pt x="112789" y="913669"/>
                  <a:pt x="89126" y="948264"/>
                  <a:pt x="85241" y="953444"/>
                </a:cubicBezTo>
                <a:cubicBezTo>
                  <a:pt x="78917" y="972418"/>
                  <a:pt x="73964" y="990929"/>
                  <a:pt x="61993" y="1007689"/>
                </a:cubicBezTo>
                <a:cubicBezTo>
                  <a:pt x="55623" y="1016606"/>
                  <a:pt x="46495" y="1023187"/>
                  <a:pt x="38746" y="1030936"/>
                </a:cubicBezTo>
                <a:cubicBezTo>
                  <a:pt x="33580" y="1043851"/>
                  <a:pt x="27245" y="1056358"/>
                  <a:pt x="23248" y="1069682"/>
                </a:cubicBezTo>
                <a:cubicBezTo>
                  <a:pt x="19463" y="1082297"/>
                  <a:pt x="19663" y="1095932"/>
                  <a:pt x="15498" y="1108427"/>
                </a:cubicBezTo>
                <a:cubicBezTo>
                  <a:pt x="11845" y="1119386"/>
                  <a:pt x="5166" y="1129092"/>
                  <a:pt x="0" y="1139424"/>
                </a:cubicBezTo>
                <a:cubicBezTo>
                  <a:pt x="5166" y="1191085"/>
                  <a:pt x="8783" y="1242924"/>
                  <a:pt x="15498" y="1294407"/>
                </a:cubicBezTo>
                <a:cubicBezTo>
                  <a:pt x="16555" y="1302507"/>
                  <a:pt x="18717" y="1310858"/>
                  <a:pt x="23248" y="1317655"/>
                </a:cubicBezTo>
                <a:cubicBezTo>
                  <a:pt x="42242" y="1346146"/>
                  <a:pt x="49787" y="1339084"/>
                  <a:pt x="77492" y="1356400"/>
                </a:cubicBezTo>
                <a:cubicBezTo>
                  <a:pt x="88444" y="1363245"/>
                  <a:pt x="97978" y="1372141"/>
                  <a:pt x="108488" y="1379648"/>
                </a:cubicBezTo>
                <a:cubicBezTo>
                  <a:pt x="116067" y="1385061"/>
                  <a:pt x="124157" y="1389733"/>
                  <a:pt x="131736" y="1395146"/>
                </a:cubicBezTo>
                <a:cubicBezTo>
                  <a:pt x="142246" y="1402653"/>
                  <a:pt x="151780" y="1411549"/>
                  <a:pt x="162732" y="1418394"/>
                </a:cubicBezTo>
                <a:cubicBezTo>
                  <a:pt x="172528" y="1424516"/>
                  <a:pt x="183397" y="1428726"/>
                  <a:pt x="193729" y="1433892"/>
                </a:cubicBezTo>
                <a:cubicBezTo>
                  <a:pt x="188168" y="1456139"/>
                  <a:pt x="179915" y="1492517"/>
                  <a:pt x="170482" y="1511383"/>
                </a:cubicBezTo>
                <a:lnTo>
                  <a:pt x="154983" y="1542380"/>
                </a:lnTo>
                <a:cubicBezTo>
                  <a:pt x="157566" y="1575960"/>
                  <a:pt x="158797" y="1609671"/>
                  <a:pt x="162732" y="1643119"/>
                </a:cubicBezTo>
                <a:cubicBezTo>
                  <a:pt x="163976" y="1653696"/>
                  <a:pt x="164292" y="1665449"/>
                  <a:pt x="170482" y="1674116"/>
                </a:cubicBezTo>
                <a:cubicBezTo>
                  <a:pt x="177989" y="1684625"/>
                  <a:pt x="190969" y="1689856"/>
                  <a:pt x="201478" y="1697363"/>
                </a:cubicBezTo>
                <a:cubicBezTo>
                  <a:pt x="209057" y="1702776"/>
                  <a:pt x="217147" y="1707448"/>
                  <a:pt x="224726" y="1712861"/>
                </a:cubicBezTo>
                <a:cubicBezTo>
                  <a:pt x="235236" y="1720368"/>
                  <a:pt x="243920" y="1730864"/>
                  <a:pt x="255722" y="1736109"/>
                </a:cubicBezTo>
                <a:cubicBezTo>
                  <a:pt x="269612" y="1742283"/>
                  <a:pt x="352986" y="1751173"/>
                  <a:pt x="356461" y="1751607"/>
                </a:cubicBezTo>
                <a:cubicBezTo>
                  <a:pt x="364210" y="1754190"/>
                  <a:pt x="371784" y="1757375"/>
                  <a:pt x="379709" y="1759356"/>
                </a:cubicBezTo>
                <a:cubicBezTo>
                  <a:pt x="422509" y="1770056"/>
                  <a:pt x="447529" y="1770013"/>
                  <a:pt x="495946" y="1774855"/>
                </a:cubicBezTo>
                <a:cubicBezTo>
                  <a:pt x="509564" y="1815709"/>
                  <a:pt x="494694" y="1782652"/>
                  <a:pt x="526943" y="1821350"/>
                </a:cubicBezTo>
                <a:cubicBezTo>
                  <a:pt x="532905" y="1828505"/>
                  <a:pt x="535286" y="1838635"/>
                  <a:pt x="542441" y="1844597"/>
                </a:cubicBezTo>
                <a:cubicBezTo>
                  <a:pt x="551315" y="1851992"/>
                  <a:pt x="563826" y="1853687"/>
                  <a:pt x="573437" y="1860095"/>
                </a:cubicBezTo>
                <a:cubicBezTo>
                  <a:pt x="579516" y="1864148"/>
                  <a:pt x="582005" y="1873284"/>
                  <a:pt x="588936" y="1875594"/>
                </a:cubicBezTo>
                <a:cubicBezTo>
                  <a:pt x="613926" y="1883924"/>
                  <a:pt x="641437" y="1882762"/>
                  <a:pt x="666427" y="1891092"/>
                </a:cubicBezTo>
                <a:cubicBezTo>
                  <a:pt x="712175" y="1906341"/>
                  <a:pt x="688307" y="1900281"/>
                  <a:pt x="767166" y="1906590"/>
                </a:cubicBezTo>
                <a:cubicBezTo>
                  <a:pt x="805874" y="1909687"/>
                  <a:pt x="844658" y="1911756"/>
                  <a:pt x="883404" y="1914339"/>
                </a:cubicBezTo>
                <a:cubicBezTo>
                  <a:pt x="953146" y="1909173"/>
                  <a:pt x="1023714" y="1910723"/>
                  <a:pt x="1092631" y="1898841"/>
                </a:cubicBezTo>
                <a:cubicBezTo>
                  <a:pt x="1101809" y="1897259"/>
                  <a:pt x="1098816" y="1875594"/>
                  <a:pt x="1108129" y="1875594"/>
                </a:cubicBezTo>
                <a:cubicBezTo>
                  <a:pt x="1117442" y="1875594"/>
                  <a:pt x="1117809" y="1891569"/>
                  <a:pt x="1123627" y="1898841"/>
                </a:cubicBezTo>
                <a:cubicBezTo>
                  <a:pt x="1128191" y="1904546"/>
                  <a:pt x="1133047" y="1910286"/>
                  <a:pt x="1139126" y="1914339"/>
                </a:cubicBezTo>
                <a:cubicBezTo>
                  <a:pt x="1150917" y="1922200"/>
                  <a:pt x="1197504" y="1942237"/>
                  <a:pt x="1208868" y="1945336"/>
                </a:cubicBezTo>
                <a:cubicBezTo>
                  <a:pt x="1224026" y="1949470"/>
                  <a:pt x="1240000" y="1949793"/>
                  <a:pt x="1255363" y="1953085"/>
                </a:cubicBezTo>
                <a:cubicBezTo>
                  <a:pt x="1276190" y="1957548"/>
                  <a:pt x="1296469" y="1964405"/>
                  <a:pt x="1317356" y="1968583"/>
                </a:cubicBezTo>
                <a:cubicBezTo>
                  <a:pt x="1330271" y="1971166"/>
                  <a:pt x="1343395" y="1972867"/>
                  <a:pt x="1356102" y="1976333"/>
                </a:cubicBezTo>
                <a:cubicBezTo>
                  <a:pt x="1371863" y="1980632"/>
                  <a:pt x="1386695" y="1988089"/>
                  <a:pt x="1402597" y="1991831"/>
                </a:cubicBezTo>
                <a:cubicBezTo>
                  <a:pt x="1455719" y="2004330"/>
                  <a:pt x="1490928" y="2007208"/>
                  <a:pt x="1542082" y="2015078"/>
                </a:cubicBezTo>
                <a:cubicBezTo>
                  <a:pt x="1557611" y="2017467"/>
                  <a:pt x="1573078" y="2020244"/>
                  <a:pt x="1588576" y="2022827"/>
                </a:cubicBezTo>
                <a:cubicBezTo>
                  <a:pt x="1676400" y="2020244"/>
                  <a:pt x="1764314" y="2019820"/>
                  <a:pt x="1852048" y="2015078"/>
                </a:cubicBezTo>
                <a:cubicBezTo>
                  <a:pt x="1880157" y="2013559"/>
                  <a:pt x="1873029" y="2001399"/>
                  <a:pt x="1898543" y="1991831"/>
                </a:cubicBezTo>
                <a:cubicBezTo>
                  <a:pt x="1910875" y="1987207"/>
                  <a:pt x="1924431" y="1986939"/>
                  <a:pt x="1937288" y="1984082"/>
                </a:cubicBezTo>
                <a:cubicBezTo>
                  <a:pt x="1966485" y="1977594"/>
                  <a:pt x="1965640" y="1977215"/>
                  <a:pt x="1991532" y="1968583"/>
                </a:cubicBezTo>
                <a:cubicBezTo>
                  <a:pt x="2001864" y="1971166"/>
                  <a:pt x="2013667" y="1970425"/>
                  <a:pt x="2022529" y="1976333"/>
                </a:cubicBezTo>
                <a:cubicBezTo>
                  <a:pt x="2030278" y="1981499"/>
                  <a:pt x="2031105" y="1993350"/>
                  <a:pt x="2038027" y="1999580"/>
                </a:cubicBezTo>
                <a:cubicBezTo>
                  <a:pt x="2057227" y="2016860"/>
                  <a:pt x="2076038" y="2036482"/>
                  <a:pt x="2100021" y="2046075"/>
                </a:cubicBezTo>
                <a:cubicBezTo>
                  <a:pt x="2112936" y="2051241"/>
                  <a:pt x="2125443" y="2057576"/>
                  <a:pt x="2138766" y="2061573"/>
                </a:cubicBezTo>
                <a:cubicBezTo>
                  <a:pt x="2158901" y="2067613"/>
                  <a:pt x="2205102" y="2072871"/>
                  <a:pt x="2224007" y="2077072"/>
                </a:cubicBezTo>
                <a:cubicBezTo>
                  <a:pt x="2231981" y="2078844"/>
                  <a:pt x="2239197" y="2083478"/>
                  <a:pt x="2247254" y="2084821"/>
                </a:cubicBezTo>
                <a:cubicBezTo>
                  <a:pt x="2270326" y="2088666"/>
                  <a:pt x="2293749" y="2089987"/>
                  <a:pt x="2316997" y="2092570"/>
                </a:cubicBezTo>
                <a:cubicBezTo>
                  <a:pt x="2397072" y="2089987"/>
                  <a:pt x="2477623" y="2093918"/>
                  <a:pt x="2557221" y="2084821"/>
                </a:cubicBezTo>
                <a:cubicBezTo>
                  <a:pt x="2570053" y="2083355"/>
                  <a:pt x="2578564" y="2070153"/>
                  <a:pt x="2588217" y="2061573"/>
                </a:cubicBezTo>
                <a:cubicBezTo>
                  <a:pt x="2601868" y="2049438"/>
                  <a:pt x="2614048" y="2035742"/>
                  <a:pt x="2626963" y="2022827"/>
                </a:cubicBezTo>
                <a:cubicBezTo>
                  <a:pt x="2636095" y="2013695"/>
                  <a:pt x="2648037" y="2007848"/>
                  <a:pt x="2657959" y="1999580"/>
                </a:cubicBezTo>
                <a:cubicBezTo>
                  <a:pt x="2663572" y="1994903"/>
                  <a:pt x="2667193" y="1987841"/>
                  <a:pt x="2673458" y="1984082"/>
                </a:cubicBezTo>
                <a:cubicBezTo>
                  <a:pt x="2680462" y="1979880"/>
                  <a:pt x="2688956" y="1978916"/>
                  <a:pt x="2696705" y="1976333"/>
                </a:cubicBezTo>
                <a:cubicBezTo>
                  <a:pt x="2709620" y="1978916"/>
                  <a:pt x="2723670" y="1978192"/>
                  <a:pt x="2735451" y="1984082"/>
                </a:cubicBezTo>
                <a:cubicBezTo>
                  <a:pt x="2827786" y="2030249"/>
                  <a:pt x="2688242" y="1989716"/>
                  <a:pt x="2789695" y="2015078"/>
                </a:cubicBezTo>
                <a:cubicBezTo>
                  <a:pt x="2797444" y="2020244"/>
                  <a:pt x="2804432" y="2026794"/>
                  <a:pt x="2812943" y="2030577"/>
                </a:cubicBezTo>
                <a:cubicBezTo>
                  <a:pt x="2841530" y="2043282"/>
                  <a:pt x="2893285" y="2054537"/>
                  <a:pt x="2921431" y="2061573"/>
                </a:cubicBezTo>
                <a:cubicBezTo>
                  <a:pt x="3009255" y="2058990"/>
                  <a:pt x="3097162" y="2058442"/>
                  <a:pt x="3184902" y="2053824"/>
                </a:cubicBezTo>
                <a:cubicBezTo>
                  <a:pt x="3196880" y="2053194"/>
                  <a:pt x="3259279" y="2032445"/>
                  <a:pt x="3262393" y="2030577"/>
                </a:cubicBezTo>
                <a:cubicBezTo>
                  <a:pt x="3275308" y="2022828"/>
                  <a:pt x="3287154" y="2012923"/>
                  <a:pt x="3301139" y="2007329"/>
                </a:cubicBezTo>
                <a:cubicBezTo>
                  <a:pt x="3313368" y="2002437"/>
                  <a:pt x="3327107" y="2002774"/>
                  <a:pt x="3339885" y="1999580"/>
                </a:cubicBezTo>
                <a:cubicBezTo>
                  <a:pt x="3392121" y="1986521"/>
                  <a:pt x="3333357" y="1999058"/>
                  <a:pt x="3386380" y="1976333"/>
                </a:cubicBezTo>
                <a:cubicBezTo>
                  <a:pt x="3396169" y="1972138"/>
                  <a:pt x="3407136" y="1971509"/>
                  <a:pt x="3417376" y="1968583"/>
                </a:cubicBezTo>
                <a:cubicBezTo>
                  <a:pt x="3425230" y="1966339"/>
                  <a:pt x="3432875" y="1963417"/>
                  <a:pt x="3440624" y="1960834"/>
                </a:cubicBezTo>
                <a:cubicBezTo>
                  <a:pt x="3479152" y="1999362"/>
                  <a:pt x="3457445" y="1988287"/>
                  <a:pt x="3502617" y="1999580"/>
                </a:cubicBezTo>
                <a:cubicBezTo>
                  <a:pt x="3573788" y="2052956"/>
                  <a:pt x="3534467" y="2033756"/>
                  <a:pt x="3696346" y="2015078"/>
                </a:cubicBezTo>
                <a:cubicBezTo>
                  <a:pt x="3731206" y="2011056"/>
                  <a:pt x="3731909" y="1997297"/>
                  <a:pt x="3758339" y="1984082"/>
                </a:cubicBezTo>
                <a:cubicBezTo>
                  <a:pt x="3770781" y="1977861"/>
                  <a:pt x="3784374" y="1974233"/>
                  <a:pt x="3797085" y="1968583"/>
                </a:cubicBezTo>
                <a:cubicBezTo>
                  <a:pt x="3807641" y="1963891"/>
                  <a:pt x="3817464" y="1957635"/>
                  <a:pt x="3828082" y="1953085"/>
                </a:cubicBezTo>
                <a:cubicBezTo>
                  <a:pt x="3835590" y="1949867"/>
                  <a:pt x="3843821" y="1948554"/>
                  <a:pt x="3851329" y="1945336"/>
                </a:cubicBezTo>
                <a:cubicBezTo>
                  <a:pt x="3918358" y="1916610"/>
                  <a:pt x="3851055" y="1940262"/>
                  <a:pt x="3905573" y="1922089"/>
                </a:cubicBezTo>
                <a:cubicBezTo>
                  <a:pt x="3910739" y="1916923"/>
                  <a:pt x="3914992" y="1910643"/>
                  <a:pt x="3921071" y="1906590"/>
                </a:cubicBezTo>
                <a:cubicBezTo>
                  <a:pt x="3940220" y="1893824"/>
                  <a:pt x="3954652" y="1890231"/>
                  <a:pt x="3975315" y="1883343"/>
                </a:cubicBezTo>
                <a:cubicBezTo>
                  <a:pt x="3985647" y="1885926"/>
                  <a:pt x="3997065" y="1885808"/>
                  <a:pt x="4006312" y="1891092"/>
                </a:cubicBezTo>
                <a:cubicBezTo>
                  <a:pt x="4015827" y="1896529"/>
                  <a:pt x="4021239" y="1907207"/>
                  <a:pt x="4029559" y="1914339"/>
                </a:cubicBezTo>
                <a:cubicBezTo>
                  <a:pt x="4057727" y="1938483"/>
                  <a:pt x="4059800" y="1937209"/>
                  <a:pt x="4091553" y="1953085"/>
                </a:cubicBezTo>
                <a:cubicBezTo>
                  <a:pt x="4166921" y="1948652"/>
                  <a:pt x="4210719" y="1949735"/>
                  <a:pt x="4277532" y="1937587"/>
                </a:cubicBezTo>
                <a:cubicBezTo>
                  <a:pt x="4298940" y="1933695"/>
                  <a:pt x="4311857" y="1928729"/>
                  <a:pt x="4331776" y="1922089"/>
                </a:cubicBezTo>
                <a:cubicBezTo>
                  <a:pt x="4347274" y="1906591"/>
                  <a:pt x="4365120" y="1893128"/>
                  <a:pt x="4378271" y="1875594"/>
                </a:cubicBezTo>
                <a:cubicBezTo>
                  <a:pt x="4386020" y="1865262"/>
                  <a:pt x="4392879" y="1854197"/>
                  <a:pt x="4401519" y="1844597"/>
                </a:cubicBezTo>
                <a:cubicBezTo>
                  <a:pt x="4416181" y="1828306"/>
                  <a:pt x="4432516" y="1813600"/>
                  <a:pt x="4448014" y="1798102"/>
                </a:cubicBezTo>
                <a:cubicBezTo>
                  <a:pt x="4460929" y="1785187"/>
                  <a:pt x="4475800" y="1773968"/>
                  <a:pt x="4486759" y="1759356"/>
                </a:cubicBezTo>
                <a:cubicBezTo>
                  <a:pt x="4494508" y="1749024"/>
                  <a:pt x="4502500" y="1738870"/>
                  <a:pt x="4510007" y="1728360"/>
                </a:cubicBezTo>
                <a:cubicBezTo>
                  <a:pt x="4566663" y="1649042"/>
                  <a:pt x="4472776" y="1775414"/>
                  <a:pt x="4548753" y="1674116"/>
                </a:cubicBezTo>
                <a:cubicBezTo>
                  <a:pt x="4560464" y="1627271"/>
                  <a:pt x="4553135" y="1653221"/>
                  <a:pt x="4572000" y="1596624"/>
                </a:cubicBezTo>
                <a:lnTo>
                  <a:pt x="4579749" y="1573377"/>
                </a:lnTo>
                <a:lnTo>
                  <a:pt x="4587498" y="1550129"/>
                </a:lnTo>
                <a:cubicBezTo>
                  <a:pt x="4602996" y="1555295"/>
                  <a:pt x="4618144" y="1569589"/>
                  <a:pt x="4633993" y="1565627"/>
                </a:cubicBezTo>
                <a:cubicBezTo>
                  <a:pt x="4644325" y="1563044"/>
                  <a:pt x="4655018" y="1561617"/>
                  <a:pt x="4664990" y="1557878"/>
                </a:cubicBezTo>
                <a:cubicBezTo>
                  <a:pt x="4675806" y="1553822"/>
                  <a:pt x="4685369" y="1546930"/>
                  <a:pt x="4695987" y="1542380"/>
                </a:cubicBezTo>
                <a:cubicBezTo>
                  <a:pt x="4703495" y="1539162"/>
                  <a:pt x="4711485" y="1537214"/>
                  <a:pt x="4719234" y="1534631"/>
                </a:cubicBezTo>
                <a:cubicBezTo>
                  <a:pt x="4721817" y="1526882"/>
                  <a:pt x="4721880" y="1517761"/>
                  <a:pt x="4726983" y="1511383"/>
                </a:cubicBezTo>
                <a:cubicBezTo>
                  <a:pt x="4737907" y="1497728"/>
                  <a:pt x="4758164" y="1493241"/>
                  <a:pt x="4773478" y="1488136"/>
                </a:cubicBezTo>
                <a:cubicBezTo>
                  <a:pt x="4787075" y="1433746"/>
                  <a:pt x="4769413" y="1476703"/>
                  <a:pt x="4812224" y="1433892"/>
                </a:cubicBezTo>
                <a:cubicBezTo>
                  <a:pt x="4865895" y="1380221"/>
                  <a:pt x="4771514" y="1444368"/>
                  <a:pt x="4866468" y="1387397"/>
                </a:cubicBezTo>
                <a:lnTo>
                  <a:pt x="4951709" y="1286658"/>
                </a:lnTo>
                <a:lnTo>
                  <a:pt x="5036949" y="1185919"/>
                </a:lnTo>
                <a:cubicBezTo>
                  <a:pt x="5047281" y="1157505"/>
                  <a:pt x="5062201" y="1130361"/>
                  <a:pt x="5067946" y="1100678"/>
                </a:cubicBezTo>
                <a:cubicBezTo>
                  <a:pt x="5077812" y="1049705"/>
                  <a:pt x="5083444" y="945695"/>
                  <a:pt x="5083444" y="945695"/>
                </a:cubicBezTo>
                <a:cubicBezTo>
                  <a:pt x="5082544" y="928598"/>
                  <a:pt x="5086009" y="815634"/>
                  <a:pt x="5067946" y="767465"/>
                </a:cubicBezTo>
                <a:cubicBezTo>
                  <a:pt x="5063890" y="756649"/>
                  <a:pt x="5056504" y="747284"/>
                  <a:pt x="5052448" y="736468"/>
                </a:cubicBezTo>
                <a:cubicBezTo>
                  <a:pt x="5030685" y="678435"/>
                  <a:pt x="5064282" y="731585"/>
                  <a:pt x="5021451" y="674475"/>
                </a:cubicBezTo>
                <a:cubicBezTo>
                  <a:pt x="5010482" y="641567"/>
                  <a:pt x="5008095" y="626808"/>
                  <a:pt x="4974956" y="596983"/>
                </a:cubicBezTo>
                <a:cubicBezTo>
                  <a:pt x="4964617" y="587678"/>
                  <a:pt x="4949125" y="586651"/>
                  <a:pt x="4936210" y="581485"/>
                </a:cubicBezTo>
                <a:cubicBezTo>
                  <a:pt x="4928461" y="573736"/>
                  <a:pt x="4921730" y="564813"/>
                  <a:pt x="4912963" y="558238"/>
                </a:cubicBezTo>
                <a:cubicBezTo>
                  <a:pt x="4900914" y="549201"/>
                  <a:pt x="4886989" y="542973"/>
                  <a:pt x="4874217" y="534990"/>
                </a:cubicBezTo>
                <a:cubicBezTo>
                  <a:pt x="4849363" y="519456"/>
                  <a:pt x="4849371" y="515753"/>
                  <a:pt x="4819973" y="503994"/>
                </a:cubicBezTo>
                <a:cubicBezTo>
                  <a:pt x="4788525" y="491415"/>
                  <a:pt x="4772932" y="488358"/>
                  <a:pt x="4742482" y="480746"/>
                </a:cubicBezTo>
                <a:cubicBezTo>
                  <a:pt x="4737316" y="475580"/>
                  <a:pt x="4733518" y="468515"/>
                  <a:pt x="4726983" y="465248"/>
                </a:cubicBezTo>
                <a:cubicBezTo>
                  <a:pt x="4712371" y="457942"/>
                  <a:pt x="4680488" y="449750"/>
                  <a:pt x="4680488" y="449750"/>
                </a:cubicBezTo>
                <a:cubicBezTo>
                  <a:pt x="4610746" y="452333"/>
                  <a:pt x="4540765" y="451181"/>
                  <a:pt x="4471261" y="457499"/>
                </a:cubicBezTo>
                <a:cubicBezTo>
                  <a:pt x="4454991" y="458978"/>
                  <a:pt x="4424766" y="472997"/>
                  <a:pt x="4424766" y="472997"/>
                </a:cubicBezTo>
                <a:lnTo>
                  <a:pt x="4409268" y="488495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905932" y="2572356"/>
            <a:ext cx="439998" cy="302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117849" y="3881798"/>
            <a:ext cx="283564" cy="30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090263" y="3928864"/>
            <a:ext cx="202408" cy="305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IN00BP74 &gt;Asiantuntijaviestintä, Oamk tietotekniikan tutkinto-ohjelma S2017 / TH</a:t>
            </a:r>
            <a:endParaRPr lang="fi-FI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843" y="3744306"/>
            <a:ext cx="3486414" cy="30389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9990903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47</TotalTime>
  <Words>433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Metropolitan</vt:lpstr>
      <vt:lpstr>Lähteiden käyttö ja lähdeviitaukset</vt:lpstr>
      <vt:lpstr>Lähdetekstistä omaan</vt:lpstr>
      <vt:lpstr>Viittaustekniikka</vt:lpstr>
      <vt:lpstr>Erilaisia esimerkkejä</vt:lpstr>
      <vt:lpstr>Lähdeviittauksen pisteen logiikka</vt:lpstr>
    </vt:vector>
  </TitlesOfParts>
  <Company>OAMK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Lähteiden käyttö ja lähdeviitaukset</dc:title>
  <dc:creator>Tuula Hopeavuori</dc:creator>
  <cp:lastModifiedBy>Tuula Hopeavuori</cp:lastModifiedBy>
  <cp:revision>7</cp:revision>
  <dcterms:created xsi:type="dcterms:W3CDTF">2017-09-11T14:38:31Z</dcterms:created>
  <dcterms:modified xsi:type="dcterms:W3CDTF">2017-09-11T15:25:56Z</dcterms:modified>
</cp:coreProperties>
</file>