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4" r:id="rId3"/>
    <p:sldId id="285" r:id="rId4"/>
    <p:sldId id="286" r:id="rId5"/>
    <p:sldId id="297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2" autoAdjust="0"/>
    <p:restoredTop sz="83235" autoAdjust="0"/>
  </p:normalViewPr>
  <p:slideViewPr>
    <p:cSldViewPr snapToGrid="0">
      <p:cViewPr varScale="1">
        <p:scale>
          <a:sx n="92" d="100"/>
          <a:sy n="92" d="100"/>
        </p:scale>
        <p:origin x="49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FD4E-519C-4769-A9C8-97A21D6A5692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C4D02-494E-46E1-8C64-FE921E3EC8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2606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8E8FC-608E-4702-866D-18FFE3A9F6E4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79C76-0FE4-4DEA-9414-E69BA3D264C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536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b="1" dirty="0" smtClean="0"/>
              <a:t>Johdatusta aiheeseen + langattoman tietoliikenteen historiaa</a:t>
            </a:r>
          </a:p>
          <a:p>
            <a:pPr marL="171450" indent="-171450">
              <a:buFontTx/>
              <a:buChar char="-"/>
            </a:pPr>
            <a:r>
              <a:rPr lang="fi-FI" dirty="0" smtClean="0"/>
              <a:t>Miten</a:t>
            </a:r>
            <a:r>
              <a:rPr lang="fi-FI" baseline="0" dirty="0" smtClean="0"/>
              <a:t> tieto lopulta siirtyy langattomasti? Milloin/miten aikanaan huomattiin tarvittavat perusteet?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Miten langallinen ja langaton tiedonsiirto eroavat toisistaan? Langattomat lisääntyvät, katoavatko langalliset järjestelmät?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Mistä radiolaitteet on tehty? Miten radiolaitteet ovat kehittyneet aikojen kuluessa?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Miksi radiolaiteiden toiminta esitetään monesti protokollapinona? Miksi protokollapinoja on niin monenlaisia? Mitä protokollapinosta olisi hyvä tietää/ymmärtää?</a:t>
            </a:r>
          </a:p>
          <a:p>
            <a:pPr marL="171450" indent="-171450">
              <a:buFontTx/>
              <a:buChar char="-"/>
            </a:pPr>
            <a:endParaRPr lang="fi-FI" b="1" baseline="0" dirty="0" smtClean="0"/>
          </a:p>
          <a:p>
            <a:pPr marL="0" indent="0">
              <a:buFontTx/>
              <a:buNone/>
            </a:pPr>
            <a:r>
              <a:rPr lang="fi-FI" b="1" baseline="0" dirty="0" smtClean="0"/>
              <a:t>Modulaatio ja </a:t>
            </a:r>
            <a:r>
              <a:rPr lang="fi-FI" b="1" baseline="0" dirty="0" err="1" smtClean="0"/>
              <a:t>demodulaatio</a:t>
            </a:r>
            <a:r>
              <a:rPr lang="fi-FI" b="1" baseline="0" dirty="0" smtClean="0"/>
              <a:t> </a:t>
            </a:r>
            <a:r>
              <a:rPr lang="fi-FI" b="1" baseline="0" dirty="0" err="1" smtClean="0"/>
              <a:t>octavella</a:t>
            </a:r>
            <a:r>
              <a:rPr lang="fi-FI" b="1" baseline="0" dirty="0" smtClean="0"/>
              <a:t> toteutettuna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Sekoitusyhtälön toteutuminen </a:t>
            </a:r>
            <a:r>
              <a:rPr lang="fi-FI" baseline="0" dirty="0" err="1" smtClean="0"/>
              <a:t>octavessa</a:t>
            </a:r>
            <a:endParaRPr lang="fi-FI" baseline="0" dirty="0" smtClean="0"/>
          </a:p>
          <a:p>
            <a:pPr marL="171450" indent="-171450">
              <a:buFontTx/>
              <a:buChar char="-"/>
            </a:pPr>
            <a:r>
              <a:rPr lang="fi-FI" baseline="0" dirty="0" smtClean="0"/>
              <a:t>Yksinkertaisen BPSK-modulaattorin ja </a:t>
            </a:r>
            <a:r>
              <a:rPr lang="fi-FI" baseline="0" dirty="0" err="1" smtClean="0"/>
              <a:t>demodulaattorin</a:t>
            </a:r>
            <a:r>
              <a:rPr lang="fi-FI" baseline="0" dirty="0" smtClean="0"/>
              <a:t> tekeminen.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Miten radiokanava muuttaa vaihetta</a:t>
            </a:r>
          </a:p>
          <a:p>
            <a:pPr marL="171450" indent="-171450">
              <a:buFontTx/>
              <a:buChar char="-"/>
            </a:pPr>
            <a:endParaRPr lang="fi-FI" baseline="0" dirty="0" smtClean="0"/>
          </a:p>
          <a:p>
            <a:pPr marL="0" indent="0">
              <a:buFontTx/>
              <a:buNone/>
            </a:pPr>
            <a:r>
              <a:rPr lang="fi-FI" b="1" baseline="0" dirty="0" smtClean="0"/>
              <a:t>Perusteita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Signaalin vaimentuminen ja desibelikäsite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Signaalin heijastuminen rajapinnasta (jos impedanssit eivät ole sovituksessa), S-parametrit</a:t>
            </a:r>
          </a:p>
          <a:p>
            <a:pPr marL="171450" indent="-171450">
              <a:buFontTx/>
              <a:buChar char="-"/>
            </a:pPr>
            <a:endParaRPr lang="fi-FI" baseline="0" dirty="0" smtClean="0"/>
          </a:p>
          <a:p>
            <a:pPr marL="0" indent="0">
              <a:buFontTx/>
              <a:buNone/>
            </a:pPr>
            <a:r>
              <a:rPr lang="fi-FI" b="1" baseline="0" dirty="0" smtClean="0"/>
              <a:t>Radiotien ominaisuudet ja kuinka niitä vastaan taistellaan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Vaimentuminen ja tehonsäätö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Monitie-eteneminen ja </a:t>
            </a:r>
            <a:r>
              <a:rPr lang="fi-FI" baseline="0" dirty="0" err="1" smtClean="0"/>
              <a:t>diversiteettitekniikat</a:t>
            </a:r>
            <a:r>
              <a:rPr lang="fi-FI" baseline="0" dirty="0" smtClean="0"/>
              <a:t>/kanavan korjaimet</a:t>
            </a:r>
          </a:p>
          <a:p>
            <a:pPr marL="171450" indent="-171450">
              <a:buFontTx/>
              <a:buChar char="-"/>
            </a:pPr>
            <a:r>
              <a:rPr lang="fi-FI" baseline="0" dirty="0" err="1" smtClean="0"/>
              <a:t>Doppler</a:t>
            </a:r>
            <a:r>
              <a:rPr lang="fi-FI" baseline="0" dirty="0" smtClean="0"/>
              <a:t>-ilmiö ja taajuuden säätö</a:t>
            </a:r>
          </a:p>
          <a:p>
            <a:pPr marL="171450" indent="-171450">
              <a:buFontTx/>
              <a:buChar char="-"/>
            </a:pPr>
            <a:endParaRPr lang="fi-FI" baseline="0" dirty="0" smtClean="0"/>
          </a:p>
          <a:p>
            <a:pPr marL="0" indent="0">
              <a:buFontTx/>
              <a:buNone/>
            </a:pPr>
            <a:r>
              <a:rPr lang="fi-FI" b="1" baseline="0" dirty="0" smtClean="0"/>
              <a:t>Radiolaitteen lohkokaavio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Lähettimen ja vastaanottimen keskeiset lohkot RF-osissa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Miksei mennä täysin digitaaliseen toteutukseen ja mitä se hyödyttäisi jos voitaisiin tehdä täysin digitaalinen radiolaite?</a:t>
            </a:r>
          </a:p>
          <a:p>
            <a:pPr marL="171450" indent="-171450">
              <a:buFontTx/>
              <a:buChar char="-"/>
            </a:pPr>
            <a:endParaRPr lang="fi-FI" baseline="0" dirty="0" smtClean="0"/>
          </a:p>
          <a:p>
            <a:pPr marL="0" indent="0">
              <a:buFontTx/>
              <a:buNone/>
            </a:pPr>
            <a:r>
              <a:rPr lang="fi-FI" b="1" baseline="0" dirty="0" smtClean="0"/>
              <a:t>Protokollapinosta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Keskeistä on ymmärtää kuinka laitteet yhdistyvät toisiinsa ja miten radiolaitteella saa lähetettyä käyttäjän dataa (montako protokollakerrosta pitää kirjoittaa itse)?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Fyysisen kerroksen tehtävä on lähettää bittejä, mitä asioita on sovittava lähettimen ja vastaanottimen kesken, jotta bittejä voidaan siirtää?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Siirtoyhteyskerroksen (MAC) tehtävänä on varata vuoro yhteisestä radiotiestä. Mitä vaihtoehtoja tämän toteutukseen on olemassa?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Verkkokerros on seuraava kerros, mutta langattomissa harvemmin on tarve lähettää langattomasti laitteelta toiselle (vain MESH verkot)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Kuljetuskerros varmistaa tiedonsiirron päästä päähän. </a:t>
            </a:r>
            <a:r>
              <a:rPr lang="fi-FI" baseline="0" dirty="0" err="1" smtClean="0"/>
              <a:t>Zigbee</a:t>
            </a:r>
            <a:r>
              <a:rPr lang="fi-FI" baseline="0" dirty="0" smtClean="0"/>
              <a:t> radioesimerkki.</a:t>
            </a:r>
          </a:p>
          <a:p>
            <a:pPr marL="171450" indent="-171450">
              <a:buFontTx/>
              <a:buChar char="-"/>
            </a:pPr>
            <a:r>
              <a:rPr lang="fi-FI" baseline="0" dirty="0" smtClean="0"/>
              <a:t>Protokollakerrosten tyypillisiä tehtäviä</a:t>
            </a:r>
          </a:p>
          <a:p>
            <a:pPr marL="628650" lvl="1" indent="-171450">
              <a:buFontTx/>
              <a:buChar char="-"/>
            </a:pPr>
            <a:r>
              <a:rPr lang="fi-FI" baseline="0" dirty="0" smtClean="0"/>
              <a:t>Virheiden havaitseminen, korjaaminen ja virheellisten pakettien uudelleen lähettäminen</a:t>
            </a:r>
          </a:p>
          <a:p>
            <a:pPr marL="628650" lvl="1" indent="-171450">
              <a:buFontTx/>
              <a:buChar char="-"/>
            </a:pPr>
            <a:r>
              <a:rPr lang="fi-FI" baseline="0" dirty="0" smtClean="0"/>
              <a:t>Lähetettävän datan pilkkominen pienempiin radiotien kehyksiin mahtuviin palasiin ja niiden kokoaminen toisessa päässä</a:t>
            </a:r>
          </a:p>
          <a:p>
            <a:pPr marL="628650" lvl="1" indent="-171450">
              <a:buFontTx/>
              <a:buChar char="-"/>
            </a:pPr>
            <a:r>
              <a:rPr lang="fi-FI" baseline="0" dirty="0" err="1" smtClean="0"/>
              <a:t>Multiplexaus</a:t>
            </a:r>
            <a:r>
              <a:rPr lang="fi-FI" baseline="0" dirty="0" smtClean="0"/>
              <a:t> ja </a:t>
            </a:r>
            <a:r>
              <a:rPr lang="fi-FI" baseline="0" dirty="0" err="1" smtClean="0"/>
              <a:t>demultiplexaus</a:t>
            </a:r>
            <a:r>
              <a:rPr lang="fi-FI" baseline="0" dirty="0" smtClean="0"/>
              <a:t> eli samalla fyysisellä kanavalla voi kulkea monta loogista kanavaa.</a:t>
            </a:r>
          </a:p>
          <a:p>
            <a:pPr marL="628650" lvl="1" indent="-171450">
              <a:buFontTx/>
              <a:buChar char="-"/>
            </a:pPr>
            <a:r>
              <a:rPr lang="fi-FI" baseline="0" dirty="0" smtClean="0"/>
              <a:t>Tehonsäätö, ajastuksen säätö, mittausraporttien välitys</a:t>
            </a:r>
          </a:p>
          <a:p>
            <a:pPr marL="628650" lvl="1" indent="-171450">
              <a:buFontTx/>
              <a:buChar char="-"/>
            </a:pPr>
            <a:r>
              <a:rPr lang="fi-FI" baseline="0" dirty="0" smtClean="0"/>
              <a:t>Yleislähetysviestien lähettäminen, </a:t>
            </a:r>
            <a:r>
              <a:rPr lang="fi-FI" baseline="0" dirty="0" err="1" smtClean="0"/>
              <a:t>autentikointi</a:t>
            </a:r>
            <a:r>
              <a:rPr lang="fi-FI" baseline="0" dirty="0" smtClean="0"/>
              <a:t> ja assosiointiproseduurit, kanavan varaaminen </a:t>
            </a:r>
            <a:r>
              <a:rPr lang="fi-FI" baseline="0" dirty="0" err="1" smtClean="0"/>
              <a:t>random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access</a:t>
            </a:r>
            <a:r>
              <a:rPr lang="fi-FI" baseline="0" dirty="0" smtClean="0"/>
              <a:t> ja kanavan luovuttaminen.</a:t>
            </a:r>
          </a:p>
          <a:p>
            <a:pPr marL="171450" indent="-171450">
              <a:buFontTx/>
              <a:buChar char="-"/>
            </a:pPr>
            <a:endParaRPr lang="fi-FI" baseline="0" dirty="0" smtClean="0"/>
          </a:p>
          <a:p>
            <a:pPr marL="171450" indent="-171450">
              <a:buFontTx/>
              <a:buChar char="-"/>
            </a:pPr>
            <a:endParaRPr lang="fi-FI" baseline="0" dirty="0" smtClean="0"/>
          </a:p>
          <a:p>
            <a:pPr marL="171450" indent="-171450">
              <a:buFontTx/>
              <a:buChar char="-"/>
            </a:pPr>
            <a:endParaRPr lang="fi-FI" dirty="0" smtClean="0"/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C76-0FE4-4DEA-9414-E69BA3D264C3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6765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2800" dirty="0" err="1" smtClean="0"/>
              <a:t>Free</a:t>
            </a:r>
            <a:r>
              <a:rPr lang="fi-FI" sz="2800" dirty="0" smtClean="0"/>
              <a:t> </a:t>
            </a:r>
            <a:r>
              <a:rPr lang="fi-FI" sz="2800" dirty="0" err="1" smtClean="0"/>
              <a:t>space</a:t>
            </a:r>
            <a:r>
              <a:rPr lang="fi-FI" sz="2800" dirty="0" smtClean="0"/>
              <a:t> laskin netissä: https://www.pasternack.com/t-calculator-fspl.aspx</a:t>
            </a:r>
          </a:p>
          <a:p>
            <a:endParaRPr lang="fi-FI" sz="2800" b="1" dirty="0" smtClean="0"/>
          </a:p>
          <a:p>
            <a:r>
              <a:rPr lang="fi-FI" sz="2800" dirty="0" smtClean="0"/>
              <a:t>Tehtävä: Mikä</a:t>
            </a:r>
            <a:r>
              <a:rPr lang="fi-FI" sz="2800" baseline="0" dirty="0" smtClean="0"/>
              <a:t> on 433 MHz radiosignaalin voimakkuus 10 m, 100m ja 1000m päässä antennista, jos lähtöteho on 0dBm.</a:t>
            </a:r>
            <a:endParaRPr lang="fi-FI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C76-0FE4-4DEA-9414-E69BA3D264C3}" type="slidenum">
              <a:rPr lang="fi-FI" smtClean="0"/>
              <a:t>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487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Tutorial</a:t>
            </a:r>
            <a:r>
              <a:rPr lang="fi-FI" dirty="0" smtClean="0"/>
              <a:t> on </a:t>
            </a:r>
            <a:r>
              <a:rPr lang="fi-FI" dirty="0" err="1" smtClean="0"/>
              <a:t>desibels</a:t>
            </a:r>
            <a:r>
              <a:rPr lang="fi-FI" dirty="0" smtClean="0"/>
              <a:t> materiaali tämän tehtävän tueksi.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C76-0FE4-4DEA-9414-E69BA3D264C3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1365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C76-0FE4-4DEA-9414-E69BA3D264C3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9342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Tehtävä: Laske näkyvän valon taajuus, kun sen aallon pituus on 500 </a:t>
            </a:r>
            <a:r>
              <a:rPr lang="fi-FI" dirty="0" err="1" smtClean="0"/>
              <a:t>nm</a:t>
            </a:r>
            <a:r>
              <a:rPr lang="fi-FI" dirty="0" smtClean="0"/>
              <a:t>. Laske myös RF signaalin aallon pituus, kun sen taajuus on 2.4 GHz.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C76-0FE4-4DEA-9414-E69BA3D264C3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99270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Kun signaalin aallonpituus on pienempi kuin johtimen pituus signaalin käyttäytyminen</a:t>
            </a:r>
            <a:r>
              <a:rPr lang="fi-FI" baseline="0" dirty="0" smtClean="0"/>
              <a:t> kannattaa mallintaa </a:t>
            </a:r>
            <a:r>
              <a:rPr lang="fi-FI" baseline="0" dirty="0" err="1" smtClean="0"/>
              <a:t>travelling</a:t>
            </a:r>
            <a:r>
              <a:rPr lang="fi-FI" baseline="0" dirty="0" smtClean="0"/>
              <a:t> </a:t>
            </a:r>
            <a:r>
              <a:rPr lang="fi-FI" baseline="0" dirty="0" err="1" smtClean="0"/>
              <a:t>waves</a:t>
            </a:r>
            <a:r>
              <a:rPr lang="fi-FI" baseline="0" dirty="0" smtClean="0"/>
              <a:t> (kahteen suuntaan kulkevien aaltojen mukaan. Eli laitteen suuntaan menevä signaaliaalto ja laitteesta heijastuva signaaliaalto). Siirtojohdolla on </a:t>
            </a:r>
            <a:r>
              <a:rPr lang="fi-FI" baseline="0" dirty="0" err="1" smtClean="0"/>
              <a:t>ns</a:t>
            </a:r>
            <a:r>
              <a:rPr lang="fi-FI" baseline="0" dirty="0" smtClean="0"/>
              <a:t> karakteristinen impedanssi (ominaisimpedanssi) ja kuorman tulisi näkyä johtimen päässä saman kokoisena impedanssina, jotta heijastumista ei tapahtuisi ja signaali siirtyisi kuormaan täysin.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C76-0FE4-4DEA-9414-E69BA3D264C3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5816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Tehtävä:</a:t>
            </a:r>
            <a:r>
              <a:rPr lang="fi-FI" baseline="0" dirty="0" smtClean="0"/>
              <a:t> Rs = 50 + 100*j ohmia. Millainen tulee kuorman olla, jotta se on sovitettu optimaalisesti? Eli kuormahan koostuu tietysti 50 ohmin </a:t>
            </a:r>
            <a:r>
              <a:rPr lang="fi-FI" baseline="0" dirty="0" err="1" smtClean="0"/>
              <a:t>resistiivisestä</a:t>
            </a:r>
            <a:r>
              <a:rPr lang="fi-FI" baseline="0" dirty="0" smtClean="0"/>
              <a:t> vastuksesta, mutta kummalla komponentilla sarja kondensaattorilla vai sarja kelalla saadaan -100*j ohmin vastus?</a:t>
            </a:r>
          </a:p>
          <a:p>
            <a:endParaRPr lang="fi-FI" baseline="0" dirty="0" smtClean="0"/>
          </a:p>
          <a:p>
            <a:r>
              <a:rPr lang="fi-FI" baseline="0" dirty="0" smtClean="0"/>
              <a:t>Entä mikä on tuon kelan tai kondensaattorin arvo, kun taajuus on 1 GHz?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C76-0FE4-4DEA-9414-E69BA3D264C3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4694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sz="2800" dirty="0" smtClean="0"/>
              <a:t>Jos siirtolinja päätetty maihin = </a:t>
            </a:r>
            <a:r>
              <a:rPr lang="fi-FI" sz="2800" dirty="0" err="1" smtClean="0"/>
              <a:t>short</a:t>
            </a:r>
            <a:r>
              <a:rPr lang="fi-FI" sz="2800" dirty="0" smtClean="0"/>
              <a:t>, niin jännitteen</a:t>
            </a:r>
            <a:r>
              <a:rPr lang="fi-FI" sz="2800" baseline="0" dirty="0" smtClean="0"/>
              <a:t> pitää siirtolinjan päässä olla 0V. Se toteutuu, kun </a:t>
            </a:r>
            <a:r>
              <a:rPr lang="fi-FI" sz="2800" baseline="0" dirty="0" err="1" smtClean="0"/>
              <a:t>short</a:t>
            </a:r>
            <a:r>
              <a:rPr lang="fi-FI" sz="2800" baseline="0" dirty="0" smtClean="0"/>
              <a:t> kohtaan tulevan jänniteaallon ja siitä palavan jänniteaallon vaihe-ero on 180 astetta, jolloin tuossa kohtaa jännitteet kumoavat toisensa. Jos siirtolinjan pää jätetään avoimeksi (kellumaan), niin silloin virta johdon päässä = 0. Eli kelluntakohtaan tuleva virta ja siitä heijastuva virta ovat yhtä suuria, mutta vastakkaismerkkisiä ja siten kumoavat toisensa.</a:t>
            </a:r>
            <a:endParaRPr lang="fi-FI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C76-0FE4-4DEA-9414-E69BA3D264C3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2342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Eli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reflection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coefficient</a:t>
            </a:r>
            <a:r>
              <a:rPr lang="fi-FI" baseline="0" dirty="0" smtClean="0"/>
              <a:t> kertoo kuinka suuri osa tehosta heijastuu takaisin ja millaisessa vaiheessa.</a:t>
            </a:r>
          </a:p>
          <a:p>
            <a:endParaRPr lang="fi-FI" baseline="0" dirty="0" smtClean="0"/>
          </a:p>
          <a:p>
            <a:r>
              <a:rPr lang="fi-FI" baseline="0" dirty="0" smtClean="0"/>
              <a:t>Return </a:t>
            </a:r>
            <a:r>
              <a:rPr lang="fi-FI" baseline="0" dirty="0" err="1" smtClean="0"/>
              <a:t>loss</a:t>
            </a:r>
            <a:r>
              <a:rPr lang="fi-FI" baseline="0" dirty="0" smtClean="0"/>
              <a:t> kertoo desibeleissä kuinka suuri osa signaalista tulee takaisin. Kysymys: Jos antennista tietyllä taajuudella mitattu </a:t>
            </a:r>
            <a:r>
              <a:rPr lang="fi-FI" baseline="0" dirty="0" err="1" smtClean="0"/>
              <a:t>return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loss</a:t>
            </a:r>
            <a:r>
              <a:rPr lang="fi-FI" baseline="0" dirty="0" smtClean="0"/>
              <a:t> on 40 dB, niin toimiiko antenni tuolla taajuudella hyvin?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C76-0FE4-4DEA-9414-E69BA3D264C3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0220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79C76-0FE4-4DEA-9414-E69BA3D264C3}" type="slidenum">
              <a:rPr lang="fi-FI" smtClean="0"/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570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3DB-93A4-43FB-AE4B-C38EA9675880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6A0F-F475-4E62-BBB4-C2C999DB3E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9171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3DB-93A4-43FB-AE4B-C38EA9675880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6A0F-F475-4E62-BBB4-C2C999DB3E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333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3DB-93A4-43FB-AE4B-C38EA9675880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6A0F-F475-4E62-BBB4-C2C999DB3E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288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3DB-93A4-43FB-AE4B-C38EA9675880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6A0F-F475-4E62-BBB4-C2C999DB3E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572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3DB-93A4-43FB-AE4B-C38EA9675880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6A0F-F475-4E62-BBB4-C2C999DB3E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7088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3DB-93A4-43FB-AE4B-C38EA9675880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6A0F-F475-4E62-BBB4-C2C999DB3E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890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3DB-93A4-43FB-AE4B-C38EA9675880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6A0F-F475-4E62-BBB4-C2C999DB3E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785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3DB-93A4-43FB-AE4B-C38EA9675880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6A0F-F475-4E62-BBB4-C2C999DB3E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1967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3DB-93A4-43FB-AE4B-C38EA9675880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6A0F-F475-4E62-BBB4-C2C999DB3E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580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3DB-93A4-43FB-AE4B-C38EA9675880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6A0F-F475-4E62-BBB4-C2C999DB3E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4855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3F3DB-93A4-43FB-AE4B-C38EA9675880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F6A0F-F475-4E62-BBB4-C2C999DB3E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786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3F3DB-93A4-43FB-AE4B-C38EA9675880}" type="datetimeFigureOut">
              <a:rPr lang="fi-FI" smtClean="0"/>
              <a:t>12.12.2017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6A0F-F475-4E62-BBB4-C2C999DB3E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220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imintegrated.com/en/app-notes/index.mvp/id/742" TargetMode="External"/><Relationship Id="rId2" Type="http://schemas.openxmlformats.org/officeDocument/2006/relationships/hyperlink" Target="http://prk.ayy.fi/wp-content/uploads/2014/11/PRK_rakurssi14_Modulaatio_arkkitehtuuri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re.iitd.ac.in/People/Faculty/bspanwar/crl713/smith_chart_basics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Langaton tiedonsiirto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Materiaalit</a:t>
            </a:r>
          </a:p>
          <a:p>
            <a:r>
              <a:rPr lang="fi-FI" dirty="0" smtClean="0"/>
              <a:t>Kari Jyrkkä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407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608" y="81756"/>
            <a:ext cx="3754795" cy="28519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1515268"/>
            <a:ext cx="4107487" cy="28368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29101"/>
            <a:ext cx="3937842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862012"/>
            <a:ext cx="79152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823912"/>
            <a:ext cx="79438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1" y="520700"/>
            <a:ext cx="8883130" cy="582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0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" y="1716345"/>
            <a:ext cx="10182225" cy="49053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25" y="0"/>
            <a:ext cx="49053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Lisää tietoa </a:t>
            </a:r>
            <a:r>
              <a:rPr lang="fi-FI" dirty="0" err="1" smtClean="0"/>
              <a:t>esim</a:t>
            </a:r>
            <a:r>
              <a:rPr lang="fi-FI" dirty="0" smtClean="0"/>
              <a:t>…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>
                <a:hlinkClick r:id="rId2"/>
              </a:rPr>
              <a:t>https://</a:t>
            </a:r>
            <a:r>
              <a:rPr lang="fi-FI" dirty="0" smtClean="0">
                <a:hlinkClick r:id="rId2"/>
              </a:rPr>
              <a:t>www.youtube.com/watch?v=hmqM8PnUkmo</a:t>
            </a:r>
          </a:p>
          <a:p>
            <a:r>
              <a:rPr lang="fi-FI" dirty="0">
                <a:hlinkClick r:id="rId2"/>
              </a:rPr>
              <a:t>https://</a:t>
            </a:r>
            <a:r>
              <a:rPr lang="fi-FI" dirty="0" smtClean="0">
                <a:hlinkClick r:id="rId2"/>
              </a:rPr>
              <a:t>www.youtube.com/watch?v=YbZ9RBw7-js</a:t>
            </a:r>
          </a:p>
          <a:p>
            <a:endParaRPr lang="fi-FI" dirty="0">
              <a:hlinkClick r:id="rId2"/>
            </a:endParaRPr>
          </a:p>
          <a:p>
            <a:r>
              <a:rPr lang="fi-FI" dirty="0" smtClean="0">
                <a:hlinkClick r:id="rId2"/>
              </a:rPr>
              <a:t>http</a:t>
            </a:r>
            <a:r>
              <a:rPr lang="fi-FI" dirty="0">
                <a:hlinkClick r:id="rId2"/>
              </a:rPr>
              <a:t>://</a:t>
            </a:r>
            <a:r>
              <a:rPr lang="fi-FI" dirty="0" smtClean="0">
                <a:hlinkClick r:id="rId2"/>
              </a:rPr>
              <a:t>prk.ayy.fi/wp-content/uploads/2014/11/PRK_rakurssi14_Modulaatio_arkkitehtuuri.pdf</a:t>
            </a:r>
            <a:endParaRPr lang="fi-FI" dirty="0"/>
          </a:p>
          <a:p>
            <a:r>
              <a:rPr lang="fi-FI" dirty="0">
                <a:hlinkClick r:id="rId3"/>
              </a:rPr>
              <a:t>https://</a:t>
            </a:r>
            <a:r>
              <a:rPr lang="fi-FI" dirty="0" smtClean="0">
                <a:hlinkClick r:id="rId3"/>
              </a:rPr>
              <a:t>www.maximintegrated.com/en/app-notes/index.mvp/id/742</a:t>
            </a:r>
            <a:endParaRPr lang="fi-FI" dirty="0" smtClean="0"/>
          </a:p>
          <a:p>
            <a:r>
              <a:rPr lang="fi-FI" dirty="0">
                <a:hlinkClick r:id="rId4"/>
              </a:rPr>
              <a:t>http://</a:t>
            </a:r>
            <a:r>
              <a:rPr lang="fi-FI" dirty="0" smtClean="0">
                <a:hlinkClick r:id="rId4"/>
              </a:rPr>
              <a:t>care.iitd.ac.in/People/Faculty/bspanwar/crl713/smith_chart_basics.pdf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82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Sisältö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-FI" dirty="0" smtClean="0"/>
              <a:t>Johdatusta aiheeseen ja langattoman tietoliikenteen historiaa</a:t>
            </a:r>
          </a:p>
          <a:p>
            <a:pPr marL="514350" indent="-514350">
              <a:buFont typeface="+mj-lt"/>
              <a:buAutoNum type="arabicPeriod"/>
            </a:pPr>
            <a:r>
              <a:rPr lang="fi-FI" b="1" dirty="0" smtClean="0"/>
              <a:t>Perusteita ja termistöä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Modulaatio ja </a:t>
            </a:r>
            <a:r>
              <a:rPr lang="fi-FI" dirty="0" err="1" smtClean="0"/>
              <a:t>demodulaatio</a:t>
            </a:r>
            <a:endParaRPr lang="fi-FI" dirty="0" smtClean="0"/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Radiotien ominaisuudet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Radiolaiteen lohkokaavio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 smtClean="0"/>
              <a:t>Protokollapino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603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Ryhmätehtävä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Selvitä ja selitä mikä on desibeli ja miksi sitä käytetään radiotekniikassa niin paljon.</a:t>
            </a:r>
          </a:p>
          <a:p>
            <a:r>
              <a:rPr lang="fi-FI" dirty="0" smtClean="0"/>
              <a:t>Mikä on vahvistimen vahvistus desibeleinä, kun vahvistimeen sisään menevä jännite = 1V ja vahvistimesta tulee ulos 15V?</a:t>
            </a:r>
          </a:p>
          <a:p>
            <a:r>
              <a:rPr lang="fi-FI" dirty="0" smtClean="0"/>
              <a:t>Kuinka monta wattia tehoa lähettää lähetin, jonka teho on -10dBm?</a:t>
            </a:r>
          </a:p>
          <a:p>
            <a:r>
              <a:rPr lang="fi-FI" dirty="0" smtClean="0"/>
              <a:t>Kuinka paljon signaali saa radiotiellä vaimentua desibeleinä </a:t>
            </a:r>
            <a:r>
              <a:rPr lang="fi-FI" smtClean="0"/>
              <a:t>ja lineaariasteikolla, </a:t>
            </a:r>
            <a:r>
              <a:rPr lang="fi-FI" dirty="0" smtClean="0"/>
              <a:t>jos lähettimen teho on -10dBm ja vastaanotin tunnistaa vielä -100 </a:t>
            </a:r>
            <a:r>
              <a:rPr lang="fi-FI" dirty="0" err="1" smtClean="0"/>
              <a:t>dBm</a:t>
            </a:r>
            <a:r>
              <a:rPr lang="fi-FI" dirty="0" smtClean="0"/>
              <a:t> tasoisen signaalin?</a:t>
            </a:r>
          </a:p>
          <a:p>
            <a:r>
              <a:rPr lang="fi-FI" dirty="0" smtClean="0"/>
              <a:t>Mikä on signaalin teho milli watteina vastaanottimen antennissa, kun lähettimestä signaali lähtee -10 </a:t>
            </a:r>
            <a:r>
              <a:rPr lang="fi-FI" dirty="0" err="1" smtClean="0"/>
              <a:t>dBm</a:t>
            </a:r>
            <a:r>
              <a:rPr lang="fi-FI" dirty="0" smtClean="0"/>
              <a:t> teholla, kulkee </a:t>
            </a:r>
            <a:r>
              <a:rPr lang="fi-FI" dirty="0" err="1" smtClean="0"/>
              <a:t>tx</a:t>
            </a:r>
            <a:r>
              <a:rPr lang="fi-FI" dirty="0" smtClean="0"/>
              <a:t> antennin kautta, joka vaimentaa signaalin tehon puoleen ja radiotiellä signaali vaimenee 1000 kertaa pienemmäksi.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4803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Muita perusteita, joita tarvitaan </a:t>
            </a:r>
            <a:r>
              <a:rPr lang="fi-FI" dirty="0" err="1" smtClean="0"/>
              <a:t>labroissa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Taajuus, aallonpituus ja signaalin etenemisnopeus</a:t>
            </a:r>
          </a:p>
          <a:p>
            <a:r>
              <a:rPr lang="fi-FI" dirty="0" smtClean="0"/>
              <a:t>Mikä on radiotaajuinen signaali ja miten sen eteneminen on erilaista kuin muiden signaalien?</a:t>
            </a:r>
          </a:p>
          <a:p>
            <a:r>
              <a:rPr lang="fi-FI" dirty="0" err="1" smtClean="0"/>
              <a:t>Free</a:t>
            </a:r>
            <a:r>
              <a:rPr lang="fi-FI" dirty="0" smtClean="0"/>
              <a:t> </a:t>
            </a:r>
            <a:r>
              <a:rPr lang="fi-FI" dirty="0" err="1" smtClean="0"/>
              <a:t>space</a:t>
            </a:r>
            <a:r>
              <a:rPr lang="fi-FI" dirty="0" smtClean="0"/>
              <a:t> </a:t>
            </a:r>
            <a:r>
              <a:rPr lang="fi-FI" dirty="0" err="1" smtClean="0"/>
              <a:t>loss</a:t>
            </a:r>
            <a:r>
              <a:rPr lang="fi-FI" dirty="0" smtClean="0"/>
              <a:t> kaava</a:t>
            </a:r>
          </a:p>
          <a:p>
            <a:r>
              <a:rPr lang="fi-FI" dirty="0" smtClean="0"/>
              <a:t>Signaalin heijastuminen rajapinnoissa, </a:t>
            </a:r>
            <a:r>
              <a:rPr lang="fi-FI" dirty="0" err="1" smtClean="0"/>
              <a:t>standing</a:t>
            </a:r>
            <a:r>
              <a:rPr lang="fi-FI" dirty="0" smtClean="0"/>
              <a:t> </a:t>
            </a:r>
            <a:r>
              <a:rPr lang="fi-FI" dirty="0" err="1" smtClean="0"/>
              <a:t>wave</a:t>
            </a:r>
            <a:r>
              <a:rPr lang="fi-FI" dirty="0" smtClean="0"/>
              <a:t> </a:t>
            </a:r>
            <a:r>
              <a:rPr lang="fi-FI" dirty="0" err="1" smtClean="0"/>
              <a:t>ratio</a:t>
            </a:r>
            <a:r>
              <a:rPr lang="fi-FI" dirty="0" smtClean="0"/>
              <a:t>, heijastuskerroin, S-parametrit.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8294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09" y="838200"/>
            <a:ext cx="10410996" cy="50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2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850900"/>
            <a:ext cx="10050552" cy="513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3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795337"/>
            <a:ext cx="78486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77800"/>
            <a:ext cx="10034745" cy="656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166812"/>
            <a:ext cx="78486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795</Words>
  <Application>Microsoft Office PowerPoint</Application>
  <PresentationFormat>Widescreen</PresentationFormat>
  <Paragraphs>89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Langaton tiedonsiirto</vt:lpstr>
      <vt:lpstr>Sisältö</vt:lpstr>
      <vt:lpstr>Ryhmätehtävä</vt:lpstr>
      <vt:lpstr>Muita perusteita, joita tarvitaan labroissa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Lisää tietoa esim…</vt:lpstr>
    </vt:vector>
  </TitlesOfParts>
  <Company>OAMK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Langaton tiedonsiirto</dc:title>
  <dc:creator>Kari Jyrkkä</dc:creator>
  <cp:lastModifiedBy>Kari Jyrkkä</cp:lastModifiedBy>
  <cp:revision>65</cp:revision>
  <dcterms:created xsi:type="dcterms:W3CDTF">2015-01-06T17:30:51Z</dcterms:created>
  <dcterms:modified xsi:type="dcterms:W3CDTF">2017-12-12T12:18:16Z</dcterms:modified>
</cp:coreProperties>
</file>