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Lst>
  <p:notesMasterIdLst>
    <p:notesMasterId r:id="rId6"/>
  </p:notesMasterIdLst>
  <p:handoutMasterIdLst>
    <p:handoutMasterId r:id="rId7"/>
  </p:handoutMasterIdLst>
  <p:sldIdLst>
    <p:sldId id="265" r:id="rId5"/>
  </p:sldIdLst>
  <p:sldSz cx="9601200" cy="12801600" type="A3"/>
  <p:notesSz cx="6797675" cy="9926638"/>
  <p:defaultText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1" userDrawn="1">
          <p15:clr>
            <a:srgbClr val="A4A3A4"/>
          </p15:clr>
        </p15:guide>
        <p15:guide id="2" pos="6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EB8AFA-E863-B657-7924-8C90DB92F9F3}" v="14" dt="2018-12-11T19:51:41.993"/>
    <p1510:client id="{0D59479A-C1C6-450C-95CB-A701D7FB3A17}" v="1265" dt="2018-12-11T19:30:40.371"/>
    <p1510:client id="{35EC6AB3-FBEB-B93F-F724-325131AAA6DF}" v="257" dt="2018-12-11T16:41:44.834"/>
    <p1510:client id="{399CE791-7833-4D83-B135-25DBD1F374C9}" v="18" dt="2018-12-11T20:06:27.943"/>
    <p1510:client id="{50DD2749-4BB5-F51C-6024-0B3635B04BA0}" v="13" dt="2018-12-11T20:08:39.474"/>
    <p1510:client id="{744E8C9E-4FB9-4B5E-8287-A378FA2664B3}" v="3" dt="2018-12-11T19:45:42.347"/>
    <p1510:client id="{F1248455-3986-40A0-9D8C-E4CDF0A74F43}" v="28" dt="2018-12-12T10:26:58.617"/>
  </p1510:revLst>
</p1510:revInfo>
</file>

<file path=ppt/tableStyles.xml><?xml version="1.0" encoding="utf-8"?>
<a:tblStyleLst xmlns:a="http://schemas.openxmlformats.org/drawingml/2006/main" def="{5C22544A-7EE6-4342-B048-85BDC9FD1C3A}">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770" y="72"/>
      </p:cViewPr>
      <p:guideLst>
        <p:guide orient="horz" pos="1021"/>
        <p:guide pos="67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19EC9BF0-2C59-2C46-BBD9-7948B59DC01B}" type="datetime1">
              <a:rPr lang="fi-FI" smtClean="0"/>
              <a:pPr/>
              <a:t>6.3.2020</a:t>
            </a:fld>
            <a:endParaRPr lang="fi-FI"/>
          </a:p>
        </p:txBody>
      </p:sp>
      <p:sp>
        <p:nvSpPr>
          <p:cNvPr id="4" name="Alatunnisteen paikkamerkki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fi-FI"/>
          </a:p>
        </p:txBody>
      </p:sp>
      <p:sp>
        <p:nvSpPr>
          <p:cNvPr id="5" name="Dian numeron paikkamerkki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0FF46C8D-04D7-9749-B301-C990981E0E3C}" type="slidenum">
              <a:rPr lang="fi-FI" smtClean="0"/>
              <a:pPr/>
              <a:t>‹#›</a:t>
            </a:fld>
            <a:endParaRPr lang="fi-FI"/>
          </a:p>
        </p:txBody>
      </p:sp>
    </p:spTree>
    <p:extLst>
      <p:ext uri="{BB962C8B-B14F-4D97-AF65-F5344CB8AC3E}">
        <p14:creationId xmlns:p14="http://schemas.microsoft.com/office/powerpoint/2010/main" val="39189823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0E4AA8A8-4D46-BD40-89BF-70B4CBE4D6DF}" type="datetime1">
              <a:rPr lang="fi-FI" smtClean="0"/>
              <a:pPr/>
              <a:t>6.3.2020</a:t>
            </a:fld>
            <a:endParaRPr lang="fi-FI"/>
          </a:p>
        </p:txBody>
      </p:sp>
      <p:sp>
        <p:nvSpPr>
          <p:cNvPr id="4" name="Dian kuvan paikkamerkki 3"/>
          <p:cNvSpPr>
            <a:spLocks noGrp="1" noRot="1" noChangeAspect="1"/>
          </p:cNvSpPr>
          <p:nvPr>
            <p:ph type="sldImg" idx="2"/>
          </p:nvPr>
        </p:nvSpPr>
        <p:spPr>
          <a:xfrm>
            <a:off x="2003425" y="744538"/>
            <a:ext cx="2790825" cy="3722687"/>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fi-FI"/>
          </a:p>
        </p:txBody>
      </p:sp>
      <p:sp>
        <p:nvSpPr>
          <p:cNvPr id="7" name="Dian numeron paikkamerkki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63C4081-9F01-AD42-AD4E-1E44DCE50C8C}" type="slidenum">
              <a:rPr lang="fi-FI" smtClean="0"/>
              <a:pPr/>
              <a:t>‹#›</a:t>
            </a:fld>
            <a:endParaRPr lang="fi-FI"/>
          </a:p>
        </p:txBody>
      </p:sp>
    </p:spTree>
    <p:extLst>
      <p:ext uri="{BB962C8B-B14F-4D97-AF65-F5344CB8AC3E}">
        <p14:creationId xmlns:p14="http://schemas.microsoft.com/office/powerpoint/2010/main" val="2231995098"/>
      </p:ext>
    </p:extLst>
  </p:cSld>
  <p:clrMap bg1="lt1" tx1="dk1" bg2="lt2" tx2="dk2" accent1="accent1" accent2="accent2" accent3="accent3" accent4="accent4" accent5="accent5" accent6="accent6" hlink="hlink" folHlink="folHlink"/>
  <p:hf hdr="0" ftr="0" dt="0"/>
  <p:notesStyle>
    <a:lvl1pPr marL="0" algn="l" defTabSz="610956" rtl="0" eaLnBrk="1" latinLnBrk="0" hangingPunct="1">
      <a:defRPr sz="1600" kern="1200">
        <a:solidFill>
          <a:schemeClr val="tx1"/>
        </a:solidFill>
        <a:latin typeface="+mn-lt"/>
        <a:ea typeface="+mn-ea"/>
        <a:cs typeface="+mn-cs"/>
      </a:defRPr>
    </a:lvl1pPr>
    <a:lvl2pPr marL="610956" algn="l" defTabSz="610956" rtl="0" eaLnBrk="1" latinLnBrk="0" hangingPunct="1">
      <a:defRPr sz="1600" kern="1200">
        <a:solidFill>
          <a:schemeClr val="tx1"/>
        </a:solidFill>
        <a:latin typeface="+mn-lt"/>
        <a:ea typeface="+mn-ea"/>
        <a:cs typeface="+mn-cs"/>
      </a:defRPr>
    </a:lvl2pPr>
    <a:lvl3pPr marL="1221913" algn="l" defTabSz="610956" rtl="0" eaLnBrk="1" latinLnBrk="0" hangingPunct="1">
      <a:defRPr sz="1600" kern="1200">
        <a:solidFill>
          <a:schemeClr val="tx1"/>
        </a:solidFill>
        <a:latin typeface="+mn-lt"/>
        <a:ea typeface="+mn-ea"/>
        <a:cs typeface="+mn-cs"/>
      </a:defRPr>
    </a:lvl3pPr>
    <a:lvl4pPr marL="1832869" algn="l" defTabSz="610956" rtl="0" eaLnBrk="1" latinLnBrk="0" hangingPunct="1">
      <a:defRPr sz="1600" kern="1200">
        <a:solidFill>
          <a:schemeClr val="tx1"/>
        </a:solidFill>
        <a:latin typeface="+mn-lt"/>
        <a:ea typeface="+mn-ea"/>
        <a:cs typeface="+mn-cs"/>
      </a:defRPr>
    </a:lvl4pPr>
    <a:lvl5pPr marL="2443825" algn="l" defTabSz="610956" rtl="0" eaLnBrk="1" latinLnBrk="0" hangingPunct="1">
      <a:defRPr sz="1600" kern="1200">
        <a:solidFill>
          <a:schemeClr val="tx1"/>
        </a:solidFill>
        <a:latin typeface="+mn-lt"/>
        <a:ea typeface="+mn-ea"/>
        <a:cs typeface="+mn-cs"/>
      </a:defRPr>
    </a:lvl5pPr>
    <a:lvl6pPr marL="3054782" algn="l" defTabSz="610956" rtl="0" eaLnBrk="1" latinLnBrk="0" hangingPunct="1">
      <a:defRPr sz="1600" kern="1200">
        <a:solidFill>
          <a:schemeClr val="tx1"/>
        </a:solidFill>
        <a:latin typeface="+mn-lt"/>
        <a:ea typeface="+mn-ea"/>
        <a:cs typeface="+mn-cs"/>
      </a:defRPr>
    </a:lvl6pPr>
    <a:lvl7pPr marL="3665738" algn="l" defTabSz="610956" rtl="0" eaLnBrk="1" latinLnBrk="0" hangingPunct="1">
      <a:defRPr sz="1600" kern="1200">
        <a:solidFill>
          <a:schemeClr val="tx1"/>
        </a:solidFill>
        <a:latin typeface="+mn-lt"/>
        <a:ea typeface="+mn-ea"/>
        <a:cs typeface="+mn-cs"/>
      </a:defRPr>
    </a:lvl7pPr>
    <a:lvl8pPr marL="4276695" algn="l" defTabSz="610956" rtl="0" eaLnBrk="1" latinLnBrk="0" hangingPunct="1">
      <a:defRPr sz="1600" kern="1200">
        <a:solidFill>
          <a:schemeClr val="tx1"/>
        </a:solidFill>
        <a:latin typeface="+mn-lt"/>
        <a:ea typeface="+mn-ea"/>
        <a:cs typeface="+mn-cs"/>
      </a:defRPr>
    </a:lvl8pPr>
    <a:lvl9pPr marL="4887651" algn="l" defTabSz="610956"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a:p>
        </p:txBody>
      </p:sp>
      <p:sp>
        <p:nvSpPr>
          <p:cNvPr id="4" name="Slide Number Placeholder 3"/>
          <p:cNvSpPr>
            <a:spLocks noGrp="1"/>
          </p:cNvSpPr>
          <p:nvPr>
            <p:ph type="sldNum" sz="quarter" idx="10"/>
          </p:nvPr>
        </p:nvSpPr>
        <p:spPr/>
        <p:txBody>
          <a:bodyPr/>
          <a:lstStyle/>
          <a:p>
            <a:fld id="{A63C4081-9F01-AD42-AD4E-1E44DCE50C8C}" type="slidenum">
              <a:rPr lang="fi-FI" smtClean="0"/>
              <a:pPr/>
              <a:t>1</a:t>
            </a:fld>
            <a:endParaRPr lang="fi-FI"/>
          </a:p>
        </p:txBody>
      </p:sp>
    </p:spTree>
    <p:extLst>
      <p:ext uri="{BB962C8B-B14F-4D97-AF65-F5344CB8AC3E}">
        <p14:creationId xmlns:p14="http://schemas.microsoft.com/office/powerpoint/2010/main" val="3442644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57269"/>
            <a:ext cx="8700801" cy="8527106"/>
          </a:xfrm>
          <a:prstGeom prst="rect">
            <a:avLst/>
          </a:prstGeom>
        </p:spPr>
        <p:txBody>
          <a:bodyPr lIns="122191" tIns="61096" rIns="122191" bIns="61096"/>
          <a:lstStyle/>
          <a:p>
            <a:pPr lvl="0"/>
            <a:r>
              <a:rPr lang="fi-FI"/>
              <a:t>CONTENT</a:t>
            </a:r>
          </a:p>
        </p:txBody>
      </p:sp>
    </p:spTree>
    <p:extLst>
      <p:ext uri="{BB962C8B-B14F-4D97-AF65-F5344CB8AC3E}">
        <p14:creationId xmlns:p14="http://schemas.microsoft.com/office/powerpoint/2010/main" val="2846995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wo contents">
    <p:spTree>
      <p:nvGrpSpPr>
        <p:cNvPr id="1" name=""/>
        <p:cNvGrpSpPr/>
        <p:nvPr/>
      </p:nvGrpSpPr>
      <p:grpSpPr>
        <a:xfrm>
          <a:off x="0" y="0"/>
          <a:ext cx="0" cy="0"/>
          <a:chOff x="0" y="0"/>
          <a:chExt cx="0" cy="0"/>
        </a:xfrm>
      </p:grpSpPr>
      <p:sp>
        <p:nvSpPr>
          <p:cNvPr id="5" name="Sisällön paikkamerkki 2"/>
          <p:cNvSpPr>
            <a:spLocks noGrp="1"/>
          </p:cNvSpPr>
          <p:nvPr>
            <p:ph idx="1" hasCustomPrompt="1"/>
          </p:nvPr>
        </p:nvSpPr>
        <p:spPr>
          <a:xfrm>
            <a:off x="502152" y="2765250"/>
            <a:ext cx="4307341"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6" name="Sisällön paikkamerkki 2"/>
          <p:cNvSpPr>
            <a:spLocks noGrp="1"/>
          </p:cNvSpPr>
          <p:nvPr>
            <p:ph idx="10" hasCustomPrompt="1"/>
          </p:nvPr>
        </p:nvSpPr>
        <p:spPr>
          <a:xfrm>
            <a:off x="4898392" y="2765250"/>
            <a:ext cx="4304562" cy="8519125"/>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Tree>
    <p:extLst>
      <p:ext uri="{BB962C8B-B14F-4D97-AF65-F5344CB8AC3E}">
        <p14:creationId xmlns:p14="http://schemas.microsoft.com/office/powerpoint/2010/main" val="370781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hree contents">
    <p:spTree>
      <p:nvGrpSpPr>
        <p:cNvPr id="1" name=""/>
        <p:cNvGrpSpPr/>
        <p:nvPr/>
      </p:nvGrpSpPr>
      <p:grpSpPr>
        <a:xfrm>
          <a:off x="0" y="0"/>
          <a:ext cx="0" cy="0"/>
          <a:chOff x="0" y="0"/>
          <a:chExt cx="0" cy="0"/>
        </a:xfrm>
      </p:grpSpPr>
      <p:sp>
        <p:nvSpPr>
          <p:cNvPr id="4" name="Sisällön paikkamerkki 2"/>
          <p:cNvSpPr>
            <a:spLocks noGrp="1"/>
          </p:cNvSpPr>
          <p:nvPr>
            <p:ph idx="1" hasCustomPrompt="1"/>
          </p:nvPr>
        </p:nvSpPr>
        <p:spPr>
          <a:xfrm>
            <a:off x="50215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7" name="Sisällön paikkamerkki 2"/>
          <p:cNvSpPr>
            <a:spLocks noGrp="1"/>
          </p:cNvSpPr>
          <p:nvPr>
            <p:ph idx="10" hasCustomPrompt="1"/>
          </p:nvPr>
        </p:nvSpPr>
        <p:spPr>
          <a:xfrm>
            <a:off x="344564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
        <p:nvSpPr>
          <p:cNvPr id="8" name="Sisällön paikkamerkki 2"/>
          <p:cNvSpPr>
            <a:spLocks noGrp="1"/>
          </p:cNvSpPr>
          <p:nvPr>
            <p:ph idx="11" hasCustomPrompt="1"/>
          </p:nvPr>
        </p:nvSpPr>
        <p:spPr>
          <a:xfrm>
            <a:off x="6389132" y="2735386"/>
            <a:ext cx="2813821" cy="8548989"/>
          </a:xfrm>
          <a:prstGeom prst="rect">
            <a:avLst/>
          </a:prstGeom>
        </p:spPr>
        <p:txBody>
          <a:bodyPr lIns="122191" tIns="61096" rIns="122191" bIns="61096"/>
          <a:lstStyle>
            <a:lvl1pPr marL="0" marR="0" indent="0" algn="l" defTabSz="610956" rtl="0" eaLnBrk="1" fontAlgn="auto" latinLnBrk="0" hangingPunct="1">
              <a:lnSpc>
                <a:spcPct val="100000"/>
              </a:lnSpc>
              <a:spcBef>
                <a:spcPct val="20000"/>
              </a:spcBef>
              <a:spcAft>
                <a:spcPts val="0"/>
              </a:spcAft>
              <a:buClrTx/>
              <a:buSzTx/>
              <a:buFontTx/>
              <a:buNone/>
              <a:tabLst/>
              <a:defRPr/>
            </a:lvl1pPr>
          </a:lstStyle>
          <a:p>
            <a:pPr marL="0" marR="0" lvl="0" indent="0" algn="l" defTabSz="610956" rtl="0" eaLnBrk="1" fontAlgn="auto" latinLnBrk="0" hangingPunct="1">
              <a:lnSpc>
                <a:spcPct val="100000"/>
              </a:lnSpc>
              <a:spcBef>
                <a:spcPct val="20000"/>
              </a:spcBef>
              <a:spcAft>
                <a:spcPts val="0"/>
              </a:spcAft>
              <a:buClrTx/>
              <a:buSzTx/>
              <a:buFontTx/>
              <a:buNone/>
              <a:tabLst/>
              <a:defRPr/>
            </a:pPr>
            <a:r>
              <a:rPr lang="fi-FI"/>
              <a:t>CONTENT</a:t>
            </a:r>
          </a:p>
          <a:p>
            <a:pPr lvl="0"/>
            <a:endParaRPr lang="fi-FI"/>
          </a:p>
        </p:txBody>
      </p:sp>
    </p:spTree>
    <p:extLst>
      <p:ext uri="{BB962C8B-B14F-4D97-AF65-F5344CB8AC3E}">
        <p14:creationId xmlns:p14="http://schemas.microsoft.com/office/powerpoint/2010/main" val="37900746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ti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p:cNvSpPr>
            <a:spLocks noGrp="1"/>
          </p:cNvSpPr>
          <p:nvPr>
            <p:ph type="title"/>
          </p:nvPr>
        </p:nvSpPr>
        <p:spPr>
          <a:xfrm>
            <a:off x="502152" y="909737"/>
            <a:ext cx="8700801" cy="797139"/>
          </a:xfrm>
          <a:prstGeom prst="rect">
            <a:avLst/>
          </a:prstGeom>
        </p:spPr>
        <p:txBody>
          <a:bodyPr vert="horz" lIns="122191" tIns="61096" rIns="122191" bIns="61096" rtlCol="0" anchor="t" anchorCtr="0">
            <a:normAutofit/>
          </a:bodyPr>
          <a:lstStyle/>
          <a:p>
            <a:r>
              <a:rPr lang="fi-FI" err="1"/>
              <a:t>Title</a:t>
            </a:r>
            <a:endParaRPr lang="fi-FI"/>
          </a:p>
        </p:txBody>
      </p:sp>
      <p:sp>
        <p:nvSpPr>
          <p:cNvPr id="10" name="Alatunnisteen paikkamerkki 4"/>
          <p:cNvSpPr>
            <a:spLocks noGrp="1"/>
          </p:cNvSpPr>
          <p:nvPr>
            <p:ph type="ftr" sz="quarter" idx="3"/>
          </p:nvPr>
        </p:nvSpPr>
        <p:spPr>
          <a:xfrm>
            <a:off x="502152" y="1720778"/>
            <a:ext cx="8700801" cy="645019"/>
          </a:xfrm>
          <a:prstGeom prst="rect">
            <a:avLst/>
          </a:prstGeom>
        </p:spPr>
        <p:txBody>
          <a:bodyPr lIns="122191" tIns="0" rIns="122191" bIns="0"/>
          <a:lstStyle>
            <a:lvl1pPr algn="l">
              <a:defRPr sz="1300">
                <a:solidFill>
                  <a:schemeClr val="tx1">
                    <a:lumMod val="50000"/>
                    <a:lumOff val="50000"/>
                  </a:schemeClr>
                </a:solidFill>
                <a:latin typeface="Arial Narrow"/>
                <a:cs typeface="Arial Narrow"/>
              </a:defRPr>
            </a:lvl1pPr>
          </a:lstStyle>
          <a:p>
            <a:r>
              <a:rPr lang="fi-FI"/>
              <a:t>Author, Group </a:t>
            </a:r>
            <a:r>
              <a:rPr lang="fi-FI" err="1"/>
              <a:t>code</a:t>
            </a:r>
            <a:endParaRPr lang="fi-FI"/>
          </a:p>
          <a:p>
            <a:r>
              <a:rPr lang="fi-FI"/>
              <a:t>School of Engineering, Department, </a:t>
            </a:r>
            <a:r>
              <a:rPr lang="fi-FI" err="1"/>
              <a:t>Degree</a:t>
            </a:r>
            <a:r>
              <a:rPr lang="fi-FI"/>
              <a:t> </a:t>
            </a:r>
            <a:r>
              <a:rPr lang="fi-FI" err="1"/>
              <a:t>Programme</a:t>
            </a:r>
            <a:endParaRPr lang="fi-FI"/>
          </a:p>
        </p:txBody>
      </p:sp>
      <p:cxnSp>
        <p:nvCxnSpPr>
          <p:cNvPr id="5" name="Suora yhdysviiva 4"/>
          <p:cNvCxnSpPr/>
          <p:nvPr userDrawn="1"/>
        </p:nvCxnSpPr>
        <p:spPr>
          <a:xfrm>
            <a:off x="502152" y="2479383"/>
            <a:ext cx="8700801"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243828" y="308876"/>
            <a:ext cx="2886456" cy="362712"/>
          </a:xfrm>
          <a:prstGeom prst="rect">
            <a:avLst/>
          </a:prstGeom>
        </p:spPr>
      </p:pic>
    </p:spTree>
    <p:extLst>
      <p:ext uri="{BB962C8B-B14F-4D97-AF65-F5344CB8AC3E}">
        <p14:creationId xmlns:p14="http://schemas.microsoft.com/office/powerpoint/2010/main" val="473042272"/>
      </p:ext>
    </p:extLst>
  </p:cSld>
  <p:clrMap bg1="lt1" tx1="dk1" bg2="lt2" tx2="dk2" accent1="accent1" accent2="accent2" accent3="accent3" accent4="accent4" accent5="accent5" accent6="accent6" hlink="hlink" folHlink="folHlink"/>
  <p:sldLayoutIdLst>
    <p:sldLayoutId id="2147483736" r:id="rId1"/>
    <p:sldLayoutId id="2147483733" r:id="rId2"/>
    <p:sldLayoutId id="2147483734" r:id="rId3"/>
  </p:sldLayoutIdLst>
  <p:hf sldNum="0" hdr="0" dt="0"/>
  <p:txStyles>
    <p:titleStyle>
      <a:lvl1pPr algn="l" defTabSz="610956" rtl="0" eaLnBrk="1" latinLnBrk="0" hangingPunct="1">
        <a:spcBef>
          <a:spcPct val="0"/>
        </a:spcBef>
        <a:buNone/>
        <a:defRPr sz="3200" kern="1200" baseline="0">
          <a:solidFill>
            <a:schemeClr val="tx2"/>
          </a:solidFill>
          <a:latin typeface="Arial Narrow"/>
          <a:ea typeface="+mj-ea"/>
          <a:cs typeface="Arial Narrow"/>
        </a:defRPr>
      </a:lvl1pPr>
    </p:titleStyle>
    <p:bodyStyle>
      <a:lvl1pPr marL="0" indent="0" algn="l" defTabSz="610956" rtl="0" eaLnBrk="1" latinLnBrk="0" hangingPunct="1">
        <a:spcBef>
          <a:spcPct val="20000"/>
        </a:spcBef>
        <a:buFontTx/>
        <a:buNone/>
        <a:defRPr sz="1500" kern="1200">
          <a:solidFill>
            <a:schemeClr val="tx1"/>
          </a:solidFill>
          <a:latin typeface="Arial Narrow"/>
          <a:ea typeface="+mn-ea"/>
          <a:cs typeface="Arial Narrow"/>
        </a:defRPr>
      </a:lvl1pPr>
      <a:lvl2pPr marL="610956" indent="0" algn="l" defTabSz="610956" rtl="0" eaLnBrk="1" latinLnBrk="0" hangingPunct="1">
        <a:spcBef>
          <a:spcPct val="20000"/>
        </a:spcBef>
        <a:buFontTx/>
        <a:buNone/>
        <a:defRPr sz="1600" kern="1200">
          <a:solidFill>
            <a:schemeClr val="tx1"/>
          </a:solidFill>
          <a:latin typeface="Arial Narrow"/>
          <a:ea typeface="+mn-ea"/>
          <a:cs typeface="Arial Narrow"/>
        </a:defRPr>
      </a:lvl2pPr>
      <a:lvl3pPr marL="1221913" indent="0" algn="l" defTabSz="610956" rtl="0" eaLnBrk="1" latinLnBrk="0" hangingPunct="1">
        <a:spcBef>
          <a:spcPct val="20000"/>
        </a:spcBef>
        <a:buFontTx/>
        <a:buNone/>
        <a:defRPr sz="1600" kern="1200">
          <a:solidFill>
            <a:schemeClr val="tx1"/>
          </a:solidFill>
          <a:latin typeface="Arial Narrow"/>
          <a:ea typeface="+mn-ea"/>
          <a:cs typeface="Arial Narrow"/>
        </a:defRPr>
      </a:lvl3pPr>
      <a:lvl4pPr marL="1832869" indent="0" algn="l" defTabSz="610956" rtl="0" eaLnBrk="1" latinLnBrk="0" hangingPunct="1">
        <a:spcBef>
          <a:spcPct val="20000"/>
        </a:spcBef>
        <a:buFontTx/>
        <a:buNone/>
        <a:defRPr sz="1600" kern="1200">
          <a:solidFill>
            <a:schemeClr val="tx1"/>
          </a:solidFill>
          <a:latin typeface="Arial Narrow"/>
          <a:ea typeface="+mn-ea"/>
          <a:cs typeface="Arial Narrow"/>
        </a:defRPr>
      </a:lvl4pPr>
      <a:lvl5pPr marL="2443825" indent="0" algn="l" defTabSz="610956" rtl="0" eaLnBrk="1" latinLnBrk="0" hangingPunct="1">
        <a:spcBef>
          <a:spcPct val="20000"/>
        </a:spcBef>
        <a:buFontTx/>
        <a:buNone/>
        <a:defRPr sz="1600" kern="1200">
          <a:solidFill>
            <a:schemeClr val="tx1"/>
          </a:solidFill>
          <a:latin typeface="Arial Narrow"/>
          <a:ea typeface="+mn-ea"/>
          <a:cs typeface="Arial Narrow"/>
        </a:defRPr>
      </a:lvl5pPr>
      <a:lvl6pPr marL="3360260" indent="-305478" algn="l" defTabSz="610956" rtl="0" eaLnBrk="1" latinLnBrk="0" hangingPunct="1">
        <a:spcBef>
          <a:spcPct val="20000"/>
        </a:spcBef>
        <a:buFont typeface="Arial"/>
        <a:buChar char="•"/>
        <a:defRPr sz="2700" kern="1200">
          <a:solidFill>
            <a:schemeClr val="tx1"/>
          </a:solidFill>
          <a:latin typeface="+mn-lt"/>
          <a:ea typeface="+mn-ea"/>
          <a:cs typeface="+mn-cs"/>
        </a:defRPr>
      </a:lvl6pPr>
      <a:lvl7pPr marL="3971216" indent="-305478" algn="l" defTabSz="610956" rtl="0" eaLnBrk="1" latinLnBrk="0" hangingPunct="1">
        <a:spcBef>
          <a:spcPct val="20000"/>
        </a:spcBef>
        <a:buFont typeface="Arial"/>
        <a:buChar char="•"/>
        <a:defRPr sz="2700" kern="1200">
          <a:solidFill>
            <a:schemeClr val="tx1"/>
          </a:solidFill>
          <a:latin typeface="+mn-lt"/>
          <a:ea typeface="+mn-ea"/>
          <a:cs typeface="+mn-cs"/>
        </a:defRPr>
      </a:lvl7pPr>
      <a:lvl8pPr marL="4582173" indent="-305478" algn="l" defTabSz="610956" rtl="0" eaLnBrk="1" latinLnBrk="0" hangingPunct="1">
        <a:spcBef>
          <a:spcPct val="20000"/>
        </a:spcBef>
        <a:buFont typeface="Arial"/>
        <a:buChar char="•"/>
        <a:defRPr sz="2700" kern="1200">
          <a:solidFill>
            <a:schemeClr val="tx1"/>
          </a:solidFill>
          <a:latin typeface="+mn-lt"/>
          <a:ea typeface="+mn-ea"/>
          <a:cs typeface="+mn-cs"/>
        </a:defRPr>
      </a:lvl8pPr>
      <a:lvl9pPr marL="5193129" indent="-305478" algn="l" defTabSz="610956" rtl="0" eaLnBrk="1" latinLnBrk="0" hangingPunct="1">
        <a:spcBef>
          <a:spcPct val="20000"/>
        </a:spcBef>
        <a:buFont typeface="Arial"/>
        <a:buChar char="•"/>
        <a:defRPr sz="2700" kern="1200">
          <a:solidFill>
            <a:schemeClr val="tx1"/>
          </a:solidFill>
          <a:latin typeface="+mn-lt"/>
          <a:ea typeface="+mn-ea"/>
          <a:cs typeface="+mn-cs"/>
        </a:defRPr>
      </a:lvl9pPr>
    </p:bodyStyle>
    <p:otherStyle>
      <a:defPPr>
        <a:defRPr lang="fi-FI"/>
      </a:defPPr>
      <a:lvl1pPr marL="0" algn="l" defTabSz="610956" rtl="0" eaLnBrk="1" latinLnBrk="0" hangingPunct="1">
        <a:defRPr sz="2400" kern="1200">
          <a:solidFill>
            <a:schemeClr val="tx1"/>
          </a:solidFill>
          <a:latin typeface="+mn-lt"/>
          <a:ea typeface="+mn-ea"/>
          <a:cs typeface="+mn-cs"/>
        </a:defRPr>
      </a:lvl1pPr>
      <a:lvl2pPr marL="610956" algn="l" defTabSz="610956" rtl="0" eaLnBrk="1" latinLnBrk="0" hangingPunct="1">
        <a:defRPr sz="2400" kern="1200">
          <a:solidFill>
            <a:schemeClr val="tx1"/>
          </a:solidFill>
          <a:latin typeface="+mn-lt"/>
          <a:ea typeface="+mn-ea"/>
          <a:cs typeface="+mn-cs"/>
        </a:defRPr>
      </a:lvl2pPr>
      <a:lvl3pPr marL="1221913" algn="l" defTabSz="610956" rtl="0" eaLnBrk="1" latinLnBrk="0" hangingPunct="1">
        <a:defRPr sz="2400" kern="1200">
          <a:solidFill>
            <a:schemeClr val="tx1"/>
          </a:solidFill>
          <a:latin typeface="+mn-lt"/>
          <a:ea typeface="+mn-ea"/>
          <a:cs typeface="+mn-cs"/>
        </a:defRPr>
      </a:lvl3pPr>
      <a:lvl4pPr marL="1832869" algn="l" defTabSz="610956" rtl="0" eaLnBrk="1" latinLnBrk="0" hangingPunct="1">
        <a:defRPr sz="2400" kern="1200">
          <a:solidFill>
            <a:schemeClr val="tx1"/>
          </a:solidFill>
          <a:latin typeface="+mn-lt"/>
          <a:ea typeface="+mn-ea"/>
          <a:cs typeface="+mn-cs"/>
        </a:defRPr>
      </a:lvl4pPr>
      <a:lvl5pPr marL="2443825" algn="l" defTabSz="610956" rtl="0" eaLnBrk="1" latinLnBrk="0" hangingPunct="1">
        <a:defRPr sz="2400" kern="1200">
          <a:solidFill>
            <a:schemeClr val="tx1"/>
          </a:solidFill>
          <a:latin typeface="+mn-lt"/>
          <a:ea typeface="+mn-ea"/>
          <a:cs typeface="+mn-cs"/>
        </a:defRPr>
      </a:lvl5pPr>
      <a:lvl6pPr marL="3054782" algn="l" defTabSz="610956" rtl="0" eaLnBrk="1" latinLnBrk="0" hangingPunct="1">
        <a:defRPr sz="2400" kern="1200">
          <a:solidFill>
            <a:schemeClr val="tx1"/>
          </a:solidFill>
          <a:latin typeface="+mn-lt"/>
          <a:ea typeface="+mn-ea"/>
          <a:cs typeface="+mn-cs"/>
        </a:defRPr>
      </a:lvl6pPr>
      <a:lvl7pPr marL="3665738" algn="l" defTabSz="610956" rtl="0" eaLnBrk="1" latinLnBrk="0" hangingPunct="1">
        <a:defRPr sz="2400" kern="1200">
          <a:solidFill>
            <a:schemeClr val="tx1"/>
          </a:solidFill>
          <a:latin typeface="+mn-lt"/>
          <a:ea typeface="+mn-ea"/>
          <a:cs typeface="+mn-cs"/>
        </a:defRPr>
      </a:lvl7pPr>
      <a:lvl8pPr marL="4276695" algn="l" defTabSz="610956" rtl="0" eaLnBrk="1" latinLnBrk="0" hangingPunct="1">
        <a:defRPr sz="2400" kern="1200">
          <a:solidFill>
            <a:schemeClr val="tx1"/>
          </a:solidFill>
          <a:latin typeface="+mn-lt"/>
          <a:ea typeface="+mn-ea"/>
          <a:cs typeface="+mn-cs"/>
        </a:defRPr>
      </a:lvl8pPr>
      <a:lvl9pPr marL="4887651" algn="l" defTabSz="610956"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isällön paikkamerkki 8"/>
          <p:cNvSpPr>
            <a:spLocks noGrp="1"/>
          </p:cNvSpPr>
          <p:nvPr>
            <p:ph idx="10"/>
          </p:nvPr>
        </p:nvSpPr>
        <p:spPr>
          <a:xfrm>
            <a:off x="3444875" y="2735263"/>
            <a:ext cx="2814638" cy="8374242"/>
          </a:xfrm>
        </p:spPr>
        <p:txBody>
          <a:bodyPr lIns="122191" tIns="61096" rIns="122191" bIns="61096" anchor="t"/>
          <a:lstStyle/>
          <a:p>
            <a:r>
              <a:rPr lang="en-US" sz="1200" b="1" dirty="0"/>
              <a:t>Methods</a:t>
            </a:r>
          </a:p>
          <a:p>
            <a:r>
              <a:rPr lang="en-US" sz="1200" dirty="0"/>
              <a:t>The purpose of the website is to act as a proxy that listens POST requests sent by different stations. Requests are processed and measurements then inserted into database. HMAC authentication for messages is implemented but not used because the memory limitations on station side.</a:t>
            </a:r>
          </a:p>
          <a:p>
            <a:endParaRPr lang="fi-FI" dirty="0"/>
          </a:p>
          <a:p>
            <a:endParaRPr lang="fi-FI" dirty="0"/>
          </a:p>
          <a:p>
            <a:endParaRPr lang="fi-FI" dirty="0"/>
          </a:p>
          <a:p>
            <a:endParaRPr lang="fi-FI" sz="1100" i="1" dirty="0"/>
          </a:p>
          <a:p>
            <a:pPr algn="just"/>
            <a:endParaRPr lang="fi-FI" sz="1200" dirty="0"/>
          </a:p>
          <a:p>
            <a:pPr algn="just"/>
            <a:endParaRPr lang="fi-FI" sz="1200" dirty="0"/>
          </a:p>
          <a:p>
            <a:pPr algn="just"/>
            <a:endParaRPr lang="en-US" sz="1200" dirty="0"/>
          </a:p>
          <a:p>
            <a:pPr algn="just"/>
            <a:endParaRPr lang="fi-FI" sz="1100" i="1" dirty="0"/>
          </a:p>
          <a:p>
            <a:pPr algn="just"/>
            <a:endParaRPr lang="fi-FI" sz="1200" dirty="0"/>
          </a:p>
          <a:p>
            <a:pPr algn="just"/>
            <a:endParaRPr lang="fi-FI" sz="1200" dirty="0"/>
          </a:p>
          <a:p>
            <a:pPr algn="just"/>
            <a:endParaRPr lang="fi-FI" sz="1200" dirty="0"/>
          </a:p>
          <a:p>
            <a:pPr algn="just"/>
            <a:endParaRPr lang="fi-FI" sz="1200" dirty="0"/>
          </a:p>
          <a:p>
            <a:pPr algn="just"/>
            <a:endParaRPr lang="fi-FI" sz="1200" dirty="0"/>
          </a:p>
          <a:p>
            <a:pPr algn="just"/>
            <a:endParaRPr lang="fi-FI" sz="1200" dirty="0"/>
          </a:p>
          <a:p>
            <a:pPr algn="just"/>
            <a:endParaRPr lang="fi-FI" sz="1200" dirty="0"/>
          </a:p>
          <a:p>
            <a:pPr algn="just"/>
            <a:endParaRPr lang="fi-FI" sz="1200" dirty="0"/>
          </a:p>
          <a:p>
            <a:pPr algn="just"/>
            <a:endParaRPr lang="fi-FI" sz="1200" dirty="0"/>
          </a:p>
          <a:p>
            <a:pPr algn="just"/>
            <a:endParaRPr lang="fi-FI" sz="1200" dirty="0"/>
          </a:p>
          <a:p>
            <a:endParaRPr lang="fi-FI" sz="1200" dirty="0"/>
          </a:p>
          <a:p>
            <a:pPr algn="just"/>
            <a:endParaRPr lang="fi-FI" dirty="0"/>
          </a:p>
          <a:p>
            <a:pPr algn="just"/>
            <a:endParaRPr lang="fi-FI" dirty="0"/>
          </a:p>
          <a:p>
            <a:pPr algn="just"/>
            <a:endParaRPr lang="fi-FI" dirty="0"/>
          </a:p>
          <a:p>
            <a:pPr algn="just"/>
            <a:endParaRPr lang="fi-FI" dirty="0"/>
          </a:p>
          <a:p>
            <a:pPr algn="just"/>
            <a:endParaRPr lang="fi-FI" dirty="0"/>
          </a:p>
          <a:p>
            <a:pPr algn="just"/>
            <a:endParaRPr lang="fi-FI" dirty="0"/>
          </a:p>
          <a:p>
            <a:pPr algn="just"/>
            <a:endParaRPr lang="fi-FI" i="1" dirty="0"/>
          </a:p>
        </p:txBody>
      </p:sp>
      <p:sp>
        <p:nvSpPr>
          <p:cNvPr id="4" name="Sisällön paikkamerkki 3"/>
          <p:cNvSpPr>
            <a:spLocks noGrp="1"/>
          </p:cNvSpPr>
          <p:nvPr>
            <p:ph idx="1"/>
          </p:nvPr>
        </p:nvSpPr>
        <p:spPr>
          <a:xfrm>
            <a:off x="501650" y="2735263"/>
            <a:ext cx="2814638" cy="8374242"/>
          </a:xfrm>
        </p:spPr>
        <p:txBody>
          <a:bodyPr lIns="122191" tIns="61096" rIns="122191" bIns="61096" anchor="t"/>
          <a:lstStyle/>
          <a:p>
            <a:pPr algn="just"/>
            <a:r>
              <a:rPr lang="fi-FI" sz="1200" b="1" dirty="0"/>
              <a:t>Objective</a:t>
            </a:r>
          </a:p>
          <a:p>
            <a:pPr algn="just"/>
            <a:r>
              <a:rPr lang="en-US" sz="1100" dirty="0"/>
              <a:t>Project aimed to create a something able to stay operational for one year or something about database.</a:t>
            </a:r>
            <a:endParaRPr lang="fi-FI" sz="1200" i="1" dirty="0"/>
          </a:p>
          <a:p>
            <a:pPr algn="just"/>
            <a:endParaRPr lang="fi-FI" sz="1100" i="1" dirty="0"/>
          </a:p>
          <a:p>
            <a:pPr algn="just"/>
            <a:endParaRPr lang="fi-FI" sz="1100" i="1" dirty="0"/>
          </a:p>
          <a:p>
            <a:pPr algn="just"/>
            <a:endParaRPr lang="fi-FI" sz="1100" i="1" dirty="0"/>
          </a:p>
          <a:p>
            <a:pPr algn="just"/>
            <a:endParaRPr lang="fi-FI" sz="1100" i="1" dirty="0"/>
          </a:p>
          <a:p>
            <a:pPr algn="just"/>
            <a:endParaRPr lang="fi-FI" sz="1100" i="1" dirty="0"/>
          </a:p>
          <a:p>
            <a:pPr algn="just"/>
            <a:endParaRPr lang="fi-FI" sz="1000" b="1" dirty="0"/>
          </a:p>
        </p:txBody>
      </p:sp>
      <p:sp>
        <p:nvSpPr>
          <p:cNvPr id="6" name="Alatunnisteen paikkamerkki 4"/>
          <p:cNvSpPr>
            <a:spLocks noGrp="1"/>
          </p:cNvSpPr>
          <p:nvPr/>
        </p:nvSpPr>
        <p:spPr>
          <a:xfrm>
            <a:off x="487427" y="11666665"/>
            <a:ext cx="8700801" cy="284478"/>
          </a:xfrm>
          <a:prstGeom prst="rect">
            <a:avLst/>
          </a:prstGeom>
        </p:spPr>
        <p:txBody>
          <a:bodyPr lIns="122191" tIns="0" rIns="122191" bIns="0" anchor="t"/>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a:solidFill>
                  <a:schemeClr val="tx1">
                    <a:lumMod val="50000"/>
                    <a:lumOff val="50000"/>
                  </a:schemeClr>
                </a:solidFill>
              </a:rPr>
              <a:t>ECTS </a:t>
            </a:r>
            <a:r>
              <a:rPr lang="fi-FI" sz="1200" dirty="0" err="1">
                <a:solidFill>
                  <a:schemeClr val="tx1">
                    <a:lumMod val="50000"/>
                    <a:lumOff val="50000"/>
                  </a:schemeClr>
                </a:solidFill>
              </a:rPr>
              <a:t>credits</a:t>
            </a:r>
            <a:r>
              <a:rPr lang="fi-FI" sz="1200" dirty="0">
                <a:solidFill>
                  <a:schemeClr val="tx1">
                    <a:lumMod val="50000"/>
                    <a:lumOff val="50000"/>
                  </a:schemeClr>
                </a:solidFill>
              </a:rPr>
              <a:t>:  15</a:t>
            </a:r>
          </a:p>
        </p:txBody>
      </p:sp>
      <p:sp>
        <p:nvSpPr>
          <p:cNvPr id="7" name="Alatunnisteen paikkamerkki 4"/>
          <p:cNvSpPr>
            <a:spLocks noGrp="1"/>
          </p:cNvSpPr>
          <p:nvPr/>
        </p:nvSpPr>
        <p:spPr>
          <a:xfrm>
            <a:off x="487427" y="11951144"/>
            <a:ext cx="8700801" cy="284478"/>
          </a:xfrm>
          <a:prstGeom prst="rect">
            <a:avLst/>
          </a:prstGeom>
        </p:spPr>
        <p:txBody>
          <a:bodyPr lIns="122191" tIns="0" rIns="122191" bIns="0" anchor="t"/>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err="1">
                <a:solidFill>
                  <a:schemeClr val="tx1">
                    <a:lumMod val="50000"/>
                    <a:lumOff val="50000"/>
                  </a:schemeClr>
                </a:solidFill>
              </a:rPr>
              <a:t>Date</a:t>
            </a:r>
            <a:r>
              <a:rPr lang="fi-FI" sz="1200" dirty="0">
                <a:solidFill>
                  <a:schemeClr val="tx1">
                    <a:lumMod val="50000"/>
                    <a:lumOff val="50000"/>
                  </a:schemeClr>
                </a:solidFill>
              </a:rPr>
              <a:t> of </a:t>
            </a:r>
            <a:r>
              <a:rPr lang="fi-FI" sz="1200" dirty="0" err="1">
                <a:solidFill>
                  <a:schemeClr val="tx1">
                    <a:lumMod val="50000"/>
                    <a:lumOff val="50000"/>
                  </a:schemeClr>
                </a:solidFill>
              </a:rPr>
              <a:t>publication</a:t>
            </a:r>
            <a:r>
              <a:rPr lang="fi-FI" sz="1200" dirty="0">
                <a:solidFill>
                  <a:schemeClr val="tx1">
                    <a:lumMod val="50000"/>
                    <a:lumOff val="50000"/>
                  </a:schemeClr>
                </a:solidFill>
              </a:rPr>
              <a:t>: 2020, </a:t>
            </a:r>
            <a:r>
              <a:rPr lang="fi-FI" sz="1200" dirty="0" err="1">
                <a:solidFill>
                  <a:schemeClr val="tx1">
                    <a:lumMod val="50000"/>
                    <a:lumOff val="50000"/>
                  </a:schemeClr>
                </a:solidFill>
              </a:rPr>
              <a:t>Spring</a:t>
            </a:r>
            <a:endParaRPr lang="en-US" dirty="0"/>
          </a:p>
          <a:p>
            <a:endParaRPr lang="fi-FI" sz="1200" dirty="0">
              <a:solidFill>
                <a:schemeClr val="tx1">
                  <a:lumMod val="50000"/>
                  <a:lumOff val="50000"/>
                </a:schemeClr>
              </a:solidFill>
            </a:endParaRPr>
          </a:p>
        </p:txBody>
      </p:sp>
      <p:sp>
        <p:nvSpPr>
          <p:cNvPr id="8" name="Alatunnisteen paikkamerkki 4"/>
          <p:cNvSpPr>
            <a:spLocks noGrp="1"/>
          </p:cNvSpPr>
          <p:nvPr/>
        </p:nvSpPr>
        <p:spPr>
          <a:xfrm>
            <a:off x="487427" y="12235625"/>
            <a:ext cx="8700801" cy="284478"/>
          </a:xfrm>
          <a:prstGeom prst="rect">
            <a:avLst/>
          </a:prstGeom>
        </p:spPr>
        <p:txBody>
          <a:bodyPr lIns="122191" tIns="0" rIns="122191" bIns="0" anchor="t"/>
          <a:lstStyle>
            <a:defPPr>
              <a:defRPr lang="fi-F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sz="1200" dirty="0" err="1">
                <a:solidFill>
                  <a:schemeClr val="tx1">
                    <a:lumMod val="50000"/>
                    <a:lumOff val="50000"/>
                  </a:schemeClr>
                </a:solidFill>
              </a:rPr>
              <a:t>Instructor</a:t>
            </a:r>
            <a:r>
              <a:rPr lang="fi-FI" sz="1200" dirty="0">
                <a:solidFill>
                  <a:schemeClr val="tx1">
                    <a:lumMod val="50000"/>
                    <a:lumOff val="50000"/>
                  </a:schemeClr>
                </a:solidFill>
              </a:rPr>
              <a:t>: Kari Jyrkkä</a:t>
            </a:r>
          </a:p>
        </p:txBody>
      </p:sp>
      <p:sp>
        <p:nvSpPr>
          <p:cNvPr id="31" name="Otsikon paikkamerkki 1"/>
          <p:cNvSpPr txBox="1">
            <a:spLocks/>
          </p:cNvSpPr>
          <p:nvPr/>
        </p:nvSpPr>
        <p:spPr>
          <a:xfrm>
            <a:off x="502152" y="909737"/>
            <a:ext cx="8700801" cy="797139"/>
          </a:xfrm>
          <a:prstGeom prst="rect">
            <a:avLst/>
          </a:prstGeom>
        </p:spPr>
        <p:txBody>
          <a:bodyPr vert="horz" lIns="122191" tIns="61096" rIns="122191" bIns="61096" rtlCol="0" anchor="t" anchorCtr="0">
            <a:normAutofit/>
          </a:bodyPr>
          <a:lstStyle>
            <a:lvl1pPr algn="l" defTabSz="457200" rtl="0" eaLnBrk="1" latinLnBrk="0" hangingPunct="1">
              <a:spcBef>
                <a:spcPct val="0"/>
              </a:spcBef>
              <a:buNone/>
              <a:defRPr sz="2400" kern="1200" baseline="0">
                <a:solidFill>
                  <a:schemeClr val="tx2"/>
                </a:solidFill>
                <a:latin typeface="Arial Narrow"/>
                <a:ea typeface="+mj-ea"/>
                <a:cs typeface="Arial Narrow"/>
              </a:defRPr>
            </a:lvl1pPr>
          </a:lstStyle>
          <a:p>
            <a:r>
              <a:rPr lang="en-US" dirty="0"/>
              <a:t>Poster Template</a:t>
            </a:r>
          </a:p>
        </p:txBody>
      </p:sp>
      <p:sp>
        <p:nvSpPr>
          <p:cNvPr id="32" name="Alatunnisteen paikkamerkki 4"/>
          <p:cNvSpPr txBox="1">
            <a:spLocks/>
          </p:cNvSpPr>
          <p:nvPr/>
        </p:nvSpPr>
        <p:spPr>
          <a:xfrm>
            <a:off x="502152" y="1852081"/>
            <a:ext cx="8700801" cy="645019"/>
          </a:xfrm>
          <a:prstGeom prst="rect">
            <a:avLst/>
          </a:prstGeom>
        </p:spPr>
        <p:txBody>
          <a:bodyPr lIns="122191" tIns="0" rIns="122191" bIns="0" anchor="t"/>
          <a:lstStyle>
            <a:defPPr>
              <a:defRPr lang="fi-FI"/>
            </a:defPPr>
            <a:lvl1pPr marL="0" algn="l" defTabSz="457200" rtl="0" eaLnBrk="1" latinLnBrk="0" hangingPunct="1">
              <a:defRPr sz="1000" kern="1200">
                <a:solidFill>
                  <a:schemeClr val="tx1">
                    <a:lumMod val="50000"/>
                    <a:lumOff val="50000"/>
                  </a:schemeClr>
                </a:solidFill>
                <a:latin typeface="Arial Narrow"/>
                <a:ea typeface="+mn-ea"/>
                <a:cs typeface="Arial Narrow"/>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fi-FI" dirty="0"/>
              <a:t>Santtu Nyman TVT17SPL</a:t>
            </a:r>
          </a:p>
          <a:p>
            <a:r>
              <a:rPr lang="fi-FI" dirty="0" err="1"/>
              <a:t>Information</a:t>
            </a:r>
            <a:r>
              <a:rPr lang="fi-FI" dirty="0"/>
              <a:t> &amp; </a:t>
            </a:r>
            <a:r>
              <a:rPr lang="fi-FI" dirty="0" err="1"/>
              <a:t>Communication</a:t>
            </a:r>
            <a:r>
              <a:rPr lang="fi-FI" dirty="0"/>
              <a:t> Technology, Product and Device Design</a:t>
            </a:r>
          </a:p>
        </p:txBody>
      </p:sp>
      <p:sp>
        <p:nvSpPr>
          <p:cNvPr id="10" name="Sisällön paikkamerkki 9"/>
          <p:cNvSpPr>
            <a:spLocks noGrp="1"/>
          </p:cNvSpPr>
          <p:nvPr>
            <p:ph idx="11"/>
          </p:nvPr>
        </p:nvSpPr>
        <p:spPr>
          <a:xfrm>
            <a:off x="6286500" y="2735262"/>
            <a:ext cx="2813050" cy="8642829"/>
          </a:xfrm>
        </p:spPr>
        <p:txBody>
          <a:bodyPr lIns="122191" tIns="61096" rIns="122191" bIns="61096" anchor="t"/>
          <a:lstStyle/>
          <a:p>
            <a:r>
              <a:rPr lang="fi-FI" sz="1200" b="1" dirty="0" err="1"/>
              <a:t>Results</a:t>
            </a:r>
            <a:endParaRPr lang="en-US" sz="1200" dirty="0"/>
          </a:p>
          <a:p>
            <a:r>
              <a:rPr lang="fi-FI" sz="1200" dirty="0"/>
              <a:t>Integrating the sensors with the controller board proved problematic and the process was still ongoing with only few days before the deadline. Ultimately issues were resolved and integration </a:t>
            </a:r>
            <a:r>
              <a:rPr lang="fi-FI" sz="1200" dirty="0" err="1"/>
              <a:t>was</a:t>
            </a:r>
            <a:r>
              <a:rPr lang="fi-FI" sz="1200" dirty="0"/>
              <a:t> </a:t>
            </a:r>
            <a:r>
              <a:rPr lang="fi-FI" sz="1200" dirty="0" err="1"/>
              <a:t>successful</a:t>
            </a:r>
            <a:endParaRPr lang="fi-FI" sz="1100" dirty="0"/>
          </a:p>
          <a:p>
            <a:endParaRPr lang="fi-FI" dirty="0"/>
          </a:p>
          <a:p>
            <a:endParaRPr lang="fi-FI" dirty="0"/>
          </a:p>
          <a:p>
            <a:endParaRPr lang="fi-FI" dirty="0"/>
          </a:p>
          <a:p>
            <a:endParaRPr lang="fi-FI" sz="1200" dirty="0"/>
          </a:p>
          <a:p>
            <a:endParaRPr lang="fi-FI" sz="1200" dirty="0"/>
          </a:p>
        </p:txBody>
      </p:sp>
      <p:grpSp>
        <p:nvGrpSpPr>
          <p:cNvPr id="22" name="Group 21">
            <a:extLst>
              <a:ext uri="{FF2B5EF4-FFF2-40B4-BE49-F238E27FC236}">
                <a16:creationId xmlns:a16="http://schemas.microsoft.com/office/drawing/2014/main" id="{8CB487B0-5506-497C-B04D-F28813F62507}"/>
              </a:ext>
            </a:extLst>
          </p:cNvPr>
          <p:cNvGrpSpPr/>
          <p:nvPr/>
        </p:nvGrpSpPr>
        <p:grpSpPr>
          <a:xfrm>
            <a:off x="3403222" y="9376670"/>
            <a:ext cx="2710231" cy="1838428"/>
            <a:chOff x="3484483" y="6581775"/>
            <a:chExt cx="2710231" cy="1838428"/>
          </a:xfrm>
        </p:grpSpPr>
        <p:pic>
          <p:nvPicPr>
            <p:cNvPr id="16" name="Picture 15">
              <a:extLst>
                <a:ext uri="{FF2B5EF4-FFF2-40B4-BE49-F238E27FC236}">
                  <a16:creationId xmlns:a16="http://schemas.microsoft.com/office/drawing/2014/main" id="{AC1DC2BF-64D8-42A8-A766-E68E213B6A85}"/>
                </a:ext>
              </a:extLst>
            </p:cNvPr>
            <p:cNvPicPr>
              <a:picLocks noChangeAspect="1"/>
            </p:cNvPicPr>
            <p:nvPr/>
          </p:nvPicPr>
          <p:blipFill>
            <a:blip r:embed="rId3"/>
            <a:stretch>
              <a:fillRect/>
            </a:stretch>
          </p:blipFill>
          <p:spPr>
            <a:xfrm>
              <a:off x="3552825" y="6581775"/>
              <a:ext cx="2641889" cy="1433563"/>
            </a:xfrm>
            <a:prstGeom prst="rect">
              <a:avLst/>
            </a:prstGeom>
          </p:spPr>
        </p:pic>
        <p:sp>
          <p:nvSpPr>
            <p:cNvPr id="21" name="TextBox 20">
              <a:extLst>
                <a:ext uri="{FF2B5EF4-FFF2-40B4-BE49-F238E27FC236}">
                  <a16:creationId xmlns:a16="http://schemas.microsoft.com/office/drawing/2014/main" id="{C6A370B2-DA17-4401-9B73-BCECAC1FC5E9}"/>
                </a:ext>
              </a:extLst>
            </p:cNvPr>
            <p:cNvSpPr txBox="1"/>
            <p:nvPr/>
          </p:nvSpPr>
          <p:spPr>
            <a:xfrm>
              <a:off x="3484483" y="7989316"/>
              <a:ext cx="2706688" cy="430887"/>
            </a:xfrm>
            <a:prstGeom prst="rect">
              <a:avLst/>
            </a:prstGeom>
            <a:noFill/>
          </p:spPr>
          <p:txBody>
            <a:bodyPr wrap="square" rtlCol="0">
              <a:spAutoFit/>
            </a:bodyPr>
            <a:lstStyle/>
            <a:p>
              <a:r>
                <a:rPr lang="en-US" sz="1100" i="1" dirty="0"/>
                <a:t>Figure 2</a:t>
              </a:r>
              <a:r>
                <a:rPr lang="en-US" sz="1100" dirty="0"/>
                <a:t>. </a:t>
              </a:r>
              <a:r>
                <a:rPr lang="en-US" sz="1100" i="1" dirty="0"/>
                <a:t>Front page displaying latest readings and statistics</a:t>
              </a:r>
            </a:p>
          </p:txBody>
        </p:sp>
      </p:grpSp>
      <p:grpSp>
        <p:nvGrpSpPr>
          <p:cNvPr id="29" name="Group 28">
            <a:extLst>
              <a:ext uri="{FF2B5EF4-FFF2-40B4-BE49-F238E27FC236}">
                <a16:creationId xmlns:a16="http://schemas.microsoft.com/office/drawing/2014/main" id="{9785C4A6-EAD6-4CEE-BCAB-088277524EA8}"/>
              </a:ext>
            </a:extLst>
          </p:cNvPr>
          <p:cNvGrpSpPr/>
          <p:nvPr/>
        </p:nvGrpSpPr>
        <p:grpSpPr>
          <a:xfrm>
            <a:off x="6388100" y="9376669"/>
            <a:ext cx="2814794" cy="1476331"/>
            <a:chOff x="3487591" y="16681881"/>
            <a:chExt cx="2814794" cy="1296741"/>
          </a:xfrm>
        </p:grpSpPr>
        <p:pic>
          <p:nvPicPr>
            <p:cNvPr id="30" name="Picture 29">
              <a:extLst>
                <a:ext uri="{FF2B5EF4-FFF2-40B4-BE49-F238E27FC236}">
                  <a16:creationId xmlns:a16="http://schemas.microsoft.com/office/drawing/2014/main" id="{921FFE21-A8C0-45C3-BF60-8EBDED0F7C39}"/>
                </a:ext>
              </a:extLst>
            </p:cNvPr>
            <p:cNvPicPr>
              <a:picLocks noChangeAspect="1"/>
            </p:cNvPicPr>
            <p:nvPr/>
          </p:nvPicPr>
          <p:blipFill rotWithShape="1">
            <a:blip r:embed="rId4"/>
            <a:srcRect t="6022"/>
            <a:stretch/>
          </p:blipFill>
          <p:spPr>
            <a:xfrm>
              <a:off x="3487591" y="16681881"/>
              <a:ext cx="2814794" cy="1019175"/>
            </a:xfrm>
            <a:prstGeom prst="rect">
              <a:avLst/>
            </a:prstGeom>
          </p:spPr>
        </p:pic>
        <p:sp>
          <p:nvSpPr>
            <p:cNvPr id="33" name="TextBox 32">
              <a:extLst>
                <a:ext uri="{FF2B5EF4-FFF2-40B4-BE49-F238E27FC236}">
                  <a16:creationId xmlns:a16="http://schemas.microsoft.com/office/drawing/2014/main" id="{E398DDED-6CF8-488F-8197-DB507798E960}"/>
                </a:ext>
              </a:extLst>
            </p:cNvPr>
            <p:cNvSpPr txBox="1"/>
            <p:nvPr/>
          </p:nvSpPr>
          <p:spPr>
            <a:xfrm>
              <a:off x="3492353" y="17717012"/>
              <a:ext cx="2706688" cy="261610"/>
            </a:xfrm>
            <a:prstGeom prst="rect">
              <a:avLst/>
            </a:prstGeom>
            <a:noFill/>
          </p:spPr>
          <p:txBody>
            <a:bodyPr wrap="square" rtlCol="0">
              <a:spAutoFit/>
            </a:bodyPr>
            <a:lstStyle/>
            <a:p>
              <a:r>
                <a:rPr lang="en-US" sz="1100" i="1" dirty="0"/>
                <a:t>Figure 3. Different tables in database</a:t>
              </a:r>
              <a:r>
                <a:rPr lang="fi-FI" sz="1100" i="1" dirty="0"/>
                <a:t>.</a:t>
              </a:r>
            </a:p>
          </p:txBody>
        </p:sp>
      </p:grpSp>
      <p:sp>
        <p:nvSpPr>
          <p:cNvPr id="19" name="TextBox 18">
            <a:extLst>
              <a:ext uri="{FF2B5EF4-FFF2-40B4-BE49-F238E27FC236}">
                <a16:creationId xmlns:a16="http://schemas.microsoft.com/office/drawing/2014/main" id="{4025A73F-978E-4996-8278-2FB45FFBBE17}"/>
              </a:ext>
            </a:extLst>
          </p:cNvPr>
          <p:cNvSpPr txBox="1"/>
          <p:nvPr/>
        </p:nvSpPr>
        <p:spPr>
          <a:xfrm>
            <a:off x="501650" y="10917205"/>
            <a:ext cx="2706688" cy="261610"/>
          </a:xfrm>
          <a:prstGeom prst="rect">
            <a:avLst/>
          </a:prstGeom>
          <a:noFill/>
        </p:spPr>
        <p:txBody>
          <a:bodyPr wrap="square" rtlCol="0">
            <a:spAutoFit/>
          </a:bodyPr>
          <a:lstStyle/>
          <a:p>
            <a:r>
              <a:rPr lang="en-US" sz="1100" i="1" dirty="0"/>
              <a:t>Figure 1</a:t>
            </a:r>
            <a:r>
              <a:rPr lang="en-US" sz="1100" dirty="0"/>
              <a:t>. Weather station board</a:t>
            </a:r>
            <a:r>
              <a:rPr lang="fi-FI" sz="1100" dirty="0"/>
              <a:t>.</a:t>
            </a:r>
            <a:endParaRPr lang="fi-FI" sz="1100" i="1" dirty="0"/>
          </a:p>
        </p:txBody>
      </p:sp>
      <p:pic>
        <p:nvPicPr>
          <p:cNvPr id="12" name="Picture 11">
            <a:extLst>
              <a:ext uri="{FF2B5EF4-FFF2-40B4-BE49-F238E27FC236}">
                <a16:creationId xmlns:a16="http://schemas.microsoft.com/office/drawing/2014/main" id="{0A88B44C-3BAA-4922-811E-CAC33C736557}"/>
              </a:ext>
            </a:extLst>
          </p:cNvPr>
          <p:cNvPicPr>
            <a:picLocks noChangeAspect="1"/>
          </p:cNvPicPr>
          <p:nvPr/>
        </p:nvPicPr>
        <p:blipFill>
          <a:blip r:embed="rId5"/>
          <a:stretch>
            <a:fillRect/>
          </a:stretch>
        </p:blipFill>
        <p:spPr>
          <a:xfrm>
            <a:off x="555629" y="9367526"/>
            <a:ext cx="2500461" cy="1581993"/>
          </a:xfrm>
          <a:prstGeom prst="rect">
            <a:avLst/>
          </a:prstGeom>
        </p:spPr>
      </p:pic>
    </p:spTree>
  </p:cSld>
  <p:clrMapOvr>
    <a:masterClrMapping/>
  </p:clrMapOvr>
</p:sld>
</file>

<file path=ppt/theme/theme1.xml><?xml version="1.0" encoding="utf-8"?>
<a:theme xmlns:a="http://schemas.openxmlformats.org/drawingml/2006/main" name="Oamk oranssi">
  <a:themeElements>
    <a:clrScheme name="Oamk oranssi 2">
      <a:dk1>
        <a:sysClr val="windowText" lastClr="000000"/>
      </a:dk1>
      <a:lt1>
        <a:sysClr val="window" lastClr="FFFFFF"/>
      </a:lt1>
      <a:dk2>
        <a:srgbClr val="FD7813"/>
      </a:dk2>
      <a:lt2>
        <a:srgbClr val="E6E6E6"/>
      </a:lt2>
      <a:accent1>
        <a:srgbClr val="FD7813"/>
      </a:accent1>
      <a:accent2>
        <a:srgbClr val="FFA558"/>
      </a:accent2>
      <a:accent3>
        <a:srgbClr val="FFBC86"/>
      </a:accent3>
      <a:accent4>
        <a:srgbClr val="FFD3B1"/>
      </a:accent4>
      <a:accent5>
        <a:srgbClr val="FFE9D9"/>
      </a:accent5>
      <a:accent6>
        <a:srgbClr val="F7F4EC"/>
      </a:accent6>
      <a:hlink>
        <a:srgbClr val="2E809E"/>
      </a:hlink>
      <a:folHlink>
        <a:srgbClr val="3CA5CD"/>
      </a:folHlink>
    </a:clrScheme>
    <a:fontScheme name="Horisontti">
      <a:maj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华文新魏"/>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defPPr>
      </a:lstStyle>
    </a:txDef>
  </a:objectDefaults>
  <a:extraClrScheme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Asiakirja" ma:contentTypeID="0x010100DA96BFD80B16024692F39307E4A36224" ma:contentTypeVersion="5" ma:contentTypeDescription="Luo uusi asiakirja." ma:contentTypeScope="" ma:versionID="7240be8579684cb1689b0c404b0db749">
  <xsd:schema xmlns:xsd="http://www.w3.org/2001/XMLSchema" xmlns:xs="http://www.w3.org/2001/XMLSchema" xmlns:p="http://schemas.microsoft.com/office/2006/metadata/properties" xmlns:ns2="c48b2dfd-0a5c-41a5-9115-fbbc6e406c8c" targetNamespace="http://schemas.microsoft.com/office/2006/metadata/properties" ma:root="true" ma:fieldsID="c656afe25f109fe5f688fe2804b22093" ns2:_="">
    <xsd:import namespace="c48b2dfd-0a5c-41a5-9115-fbbc6e406c8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8b2dfd-0a5c-41a5-9115-fbbc6e406c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6981A5-AADA-4C5A-8604-2879BFCF4D5A}">
  <ds:schemaRefs>
    <ds:schemaRef ds:uri="http://schemas.microsoft.com/sharepoint/v3/contenttype/forms"/>
  </ds:schemaRefs>
</ds:datastoreItem>
</file>

<file path=customXml/itemProps2.xml><?xml version="1.0" encoding="utf-8"?>
<ds:datastoreItem xmlns:ds="http://schemas.openxmlformats.org/officeDocument/2006/customXml" ds:itemID="{0B3F99A2-DB2D-47E8-818E-356E8759F3E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CF122AD-1CF5-4DC3-A9AD-9E0A919AB1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8b2dfd-0a5c-41a5-9115-fbbc6e406c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TotalTime>
  <Words>154</Words>
  <Application>Microsoft Office PowerPoint</Application>
  <PresentationFormat>A3 Paper (297x420 mm)</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Narrow</vt:lpstr>
      <vt:lpstr>Calibri</vt:lpstr>
      <vt:lpstr>Oamk oranssi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D-135</dc:creator>
  <cp:lastModifiedBy>Illuminati</cp:lastModifiedBy>
  <cp:revision>12</cp:revision>
  <dcterms:modified xsi:type="dcterms:W3CDTF">2020-03-06T18:58:07Z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0x010100DA96BFD80B16024692F39307E4A36224</vt:lpwstr>
  </property>
</Properties>
</file>