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</p:sldMasterIdLst>
  <p:notesMasterIdLst>
    <p:notesMasterId r:id="rId42"/>
  </p:notesMasterIdLst>
  <p:sldIdLst>
    <p:sldId id="348" r:id="rId2"/>
    <p:sldId id="349" r:id="rId3"/>
    <p:sldId id="350" r:id="rId4"/>
    <p:sldId id="288" r:id="rId5"/>
    <p:sldId id="365" r:id="rId6"/>
    <p:sldId id="366" r:id="rId7"/>
    <p:sldId id="351" r:id="rId8"/>
    <p:sldId id="323" r:id="rId9"/>
    <p:sldId id="367" r:id="rId10"/>
    <p:sldId id="353" r:id="rId11"/>
    <p:sldId id="368" r:id="rId12"/>
    <p:sldId id="369" r:id="rId13"/>
    <p:sldId id="370" r:id="rId14"/>
    <p:sldId id="355" r:id="rId15"/>
    <p:sldId id="290" r:id="rId16"/>
    <p:sldId id="356" r:id="rId17"/>
    <p:sldId id="373" r:id="rId18"/>
    <p:sldId id="357" r:id="rId19"/>
    <p:sldId id="374" r:id="rId20"/>
    <p:sldId id="358" r:id="rId21"/>
    <p:sldId id="359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92" r:id="rId34"/>
    <p:sldId id="393" r:id="rId35"/>
    <p:sldId id="388" r:id="rId36"/>
    <p:sldId id="389" r:id="rId37"/>
    <p:sldId id="390" r:id="rId38"/>
    <p:sldId id="321" r:id="rId39"/>
    <p:sldId id="391" r:id="rId40"/>
    <p:sldId id="319" r:id="rId41"/>
  </p:sldIdLst>
  <p:sldSz cx="9144000" cy="6858000" type="screen4x3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77077A-4020-4471-8812-FAE96DC68E64}">
          <p14:sldIdLst/>
        </p14:section>
        <p14:section name="4 P" id="{6998BEE3-2C33-488D-B2A0-26E4AB1164BA}">
          <p14:sldIdLst>
            <p14:sldId id="348"/>
            <p14:sldId id="349"/>
            <p14:sldId id="350"/>
          </p14:sldIdLst>
        </p14:section>
        <p14:section name="Tuote" id="{4A2FC3D3-1982-4036-A81B-F59C501DFA93}">
          <p14:sldIdLst>
            <p14:sldId id="288"/>
            <p14:sldId id="365"/>
            <p14:sldId id="366"/>
            <p14:sldId id="351"/>
            <p14:sldId id="323"/>
            <p14:sldId id="367"/>
            <p14:sldId id="353"/>
            <p14:sldId id="368"/>
            <p14:sldId id="369"/>
            <p14:sldId id="370"/>
            <p14:sldId id="355"/>
            <p14:sldId id="290"/>
            <p14:sldId id="356"/>
            <p14:sldId id="373"/>
            <p14:sldId id="357"/>
            <p14:sldId id="374"/>
            <p14:sldId id="358"/>
            <p14:sldId id="359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92"/>
            <p14:sldId id="393"/>
            <p14:sldId id="388"/>
            <p14:sldId id="389"/>
            <p14:sldId id="390"/>
            <p14:sldId id="321"/>
            <p14:sldId id="391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>
      <p:cViewPr varScale="1">
        <p:scale>
          <a:sx n="68" d="100"/>
          <a:sy n="68" d="100"/>
        </p:scale>
        <p:origin x="13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endParaRPr 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endParaRPr lang="fi-FI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endParaRPr lang="fi-FI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fld id="{BB9D1BAD-DB69-4196-8B60-6CBCE770AAC6}" type="slidenum">
              <a:rPr lang="fi-FI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1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7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3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2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5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4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6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1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5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6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4" descr="logo-tekniikka-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08725" y="6224588"/>
            <a:ext cx="2414588" cy="317500"/>
          </a:xfrm>
          <a:prstGeom prst="rect">
            <a:avLst/>
          </a:prstGeom>
          <a:noFill/>
        </p:spPr>
      </p:pic>
      <p:pic>
        <p:nvPicPr>
          <p:cNvPr id="8" name="Picture 25" descr="OAMK_kalvo_opetuk_mx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57200" y="381000"/>
            <a:ext cx="8275638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802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592" y="620688"/>
            <a:ext cx="7128792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b="1" dirty="0">
                <a:solidFill>
                  <a:srgbClr val="5723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MARKKINOINNIN</a:t>
            </a:r>
          </a:p>
          <a:p>
            <a:r>
              <a:rPr lang="fi-FI" sz="2400" b="1" dirty="0">
                <a:solidFill>
                  <a:srgbClr val="5723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KILPAILUKEINOT</a:t>
            </a:r>
          </a:p>
          <a:p>
            <a:endParaRPr lang="fi-FI" sz="2400" b="1" dirty="0">
              <a:solidFill>
                <a:srgbClr val="5723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i-FI" sz="2400" b="1" dirty="0">
              <a:solidFill>
                <a:srgbClr val="5723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Markkinoinnin kilpailukeinojen neljä P:tä:</a:t>
            </a:r>
          </a:p>
          <a:p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Tuote (</a:t>
            </a:r>
            <a:r>
              <a:rPr lang="fi-FI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Hinta (</a:t>
            </a:r>
            <a:r>
              <a:rPr lang="fi-FI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Saatavuus/jakelu (</a:t>
            </a:r>
            <a:r>
              <a:rPr lang="fi-FI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Markkinointiviestintä (</a:t>
            </a:r>
            <a:r>
              <a:rPr lang="fi-FI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</a:t>
            </a:r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fi-FI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Markkinoinnin kilpailukeinot ovat markkinoinnin</a:t>
            </a:r>
          </a:p>
          <a:p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työvälineitä, joista mikään ei toimi yksin.</a:t>
            </a:r>
          </a:p>
          <a:p>
            <a:endParaRPr lang="fi-FI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Niiden yhdistelmällä ns. markkinointi-</a:t>
            </a:r>
            <a:r>
              <a:rPr lang="fi-FI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mixillä</a:t>
            </a:r>
            <a:endParaRPr lang="fi-FI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yrityksen markkinointi pyrkii saavuttamaan</a:t>
            </a:r>
          </a:p>
          <a:p>
            <a:r>
              <a:rPr lang="fi-FI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toiminnalle asetut tavoitteet</a:t>
            </a:r>
          </a:p>
          <a:p>
            <a:r>
              <a:rPr lang="fi-FI" sz="200" dirty="0">
                <a:solidFill>
                  <a:srgbClr val="B6A889"/>
                </a:solidFill>
                <a:latin typeface="GillSansMT"/>
              </a:rPr>
              <a:t>Petteri Aro OAMK 2010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7593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4176" y="188640"/>
            <a:ext cx="6174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sz="2800" dirty="0">
              <a:solidFill>
                <a:srgbClr val="320E04"/>
              </a:solidFill>
              <a:latin typeface="GillSansMT"/>
            </a:endParaRPr>
          </a:p>
          <a:p>
            <a:endParaRPr lang="fi-FI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71" y="2956005"/>
            <a:ext cx="6552728" cy="348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1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2286000" y="1215574"/>
            <a:ext cx="5526360" cy="5193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 err="1"/>
              <a:t>Hotelli</a:t>
            </a:r>
            <a:r>
              <a:rPr lang="en-GB" sz="2800" dirty="0"/>
              <a:t>:</a:t>
            </a:r>
          </a:p>
          <a:p>
            <a:pPr marL="341313" indent="-341313" eaLnBrk="1" hangingPunct="1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600" dirty="0" err="1"/>
              <a:t>Ydinhyöty</a:t>
            </a:r>
            <a:r>
              <a:rPr lang="en-GB" sz="1600" dirty="0"/>
              <a:t> (core benefit)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600" dirty="0" err="1"/>
              <a:t>peruspalvelu</a:t>
            </a:r>
            <a:r>
              <a:rPr lang="en-GB" sz="1600" dirty="0"/>
              <a:t> tai </a:t>
            </a:r>
            <a:r>
              <a:rPr lang="en-GB" sz="1600" dirty="0" err="1"/>
              <a:t>hyöty</a:t>
            </a:r>
            <a:r>
              <a:rPr lang="en-GB" sz="1600" dirty="0"/>
              <a:t>, </a:t>
            </a:r>
            <a:r>
              <a:rPr lang="en-GB" sz="1600" dirty="0" err="1"/>
              <a:t>jonka</a:t>
            </a:r>
            <a:r>
              <a:rPr lang="en-GB" sz="1600" dirty="0"/>
              <a:t> </a:t>
            </a:r>
            <a:r>
              <a:rPr lang="en-GB" sz="1600" dirty="0" err="1"/>
              <a:t>asiakas</a:t>
            </a:r>
            <a:r>
              <a:rPr lang="en-GB" sz="1600" dirty="0"/>
              <a:t> </a:t>
            </a:r>
            <a:r>
              <a:rPr lang="en-GB" sz="1600" dirty="0" err="1"/>
              <a:t>ostaa</a:t>
            </a:r>
            <a:r>
              <a:rPr lang="en-GB" sz="1600" dirty="0"/>
              <a:t>, </a:t>
            </a:r>
            <a:r>
              <a:rPr lang="en-GB" sz="1600" dirty="0" err="1"/>
              <a:t>hotellissa</a:t>
            </a:r>
            <a:r>
              <a:rPr lang="en-GB" sz="1600" dirty="0"/>
              <a:t> </a:t>
            </a:r>
            <a:r>
              <a:rPr lang="en-GB" sz="1600" dirty="0" err="1"/>
              <a:t>lepo</a:t>
            </a:r>
            <a:r>
              <a:rPr lang="en-GB" sz="1600" dirty="0"/>
              <a:t> </a:t>
            </a:r>
            <a:r>
              <a:rPr lang="en-GB" sz="1600" dirty="0" err="1"/>
              <a:t>ja</a:t>
            </a:r>
            <a:r>
              <a:rPr lang="en-GB" sz="1600" dirty="0"/>
              <a:t> </a:t>
            </a:r>
            <a:r>
              <a:rPr lang="en-GB" sz="1600" dirty="0" err="1"/>
              <a:t>uni</a:t>
            </a:r>
            <a:r>
              <a:rPr lang="en-GB" sz="1600" dirty="0"/>
              <a:t>, </a:t>
            </a:r>
            <a:r>
              <a:rPr lang="en-GB" sz="1600" dirty="0" err="1"/>
              <a:t>sateenvarjossa</a:t>
            </a:r>
            <a:r>
              <a:rPr lang="en-GB" sz="1600" dirty="0"/>
              <a:t> </a:t>
            </a:r>
            <a:r>
              <a:rPr lang="en-GB" sz="1600" dirty="0" err="1"/>
              <a:t>suoja</a:t>
            </a:r>
            <a:r>
              <a:rPr lang="en-GB" sz="1600" dirty="0"/>
              <a:t> </a:t>
            </a:r>
            <a:r>
              <a:rPr lang="en-GB" sz="1600" dirty="0" err="1"/>
              <a:t>sateelta</a:t>
            </a:r>
            <a:endParaRPr lang="en-GB" sz="1600" dirty="0"/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600" dirty="0" err="1"/>
              <a:t>markkinoijien</a:t>
            </a:r>
            <a:r>
              <a:rPr lang="en-GB" sz="1600" dirty="0"/>
              <a:t> on </a:t>
            </a:r>
            <a:r>
              <a:rPr lang="en-GB" sz="1600" dirty="0" err="1"/>
              <a:t>huolehdittava</a:t>
            </a:r>
            <a:r>
              <a:rPr lang="en-GB" sz="1600" dirty="0"/>
              <a:t> </a:t>
            </a:r>
            <a:r>
              <a:rPr lang="en-GB" sz="1600" dirty="0" err="1"/>
              <a:t>perustarpeista</a:t>
            </a:r>
            <a:endParaRPr lang="en-GB" sz="1600" dirty="0"/>
          </a:p>
          <a:p>
            <a:pPr marL="341313" indent="-341313" eaLnBrk="1" hangingPunct="1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600" dirty="0" err="1"/>
              <a:t>Perustuote</a:t>
            </a:r>
            <a:r>
              <a:rPr lang="en-GB" sz="1600" dirty="0"/>
              <a:t> (basic product)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600" dirty="0" err="1"/>
              <a:t>ydinhyöty</a:t>
            </a:r>
            <a:r>
              <a:rPr lang="en-GB" sz="1600" dirty="0"/>
              <a:t> on </a:t>
            </a:r>
            <a:r>
              <a:rPr lang="en-GB" sz="1600" dirty="0" err="1"/>
              <a:t>muutettava</a:t>
            </a:r>
            <a:r>
              <a:rPr lang="en-GB" sz="1600" dirty="0"/>
              <a:t> </a:t>
            </a:r>
            <a:r>
              <a:rPr lang="en-GB" sz="1600" dirty="0" err="1"/>
              <a:t>perustuotteeksi</a:t>
            </a:r>
            <a:r>
              <a:rPr lang="en-GB" sz="1600" dirty="0"/>
              <a:t>, </a:t>
            </a:r>
            <a:r>
              <a:rPr lang="en-GB" sz="1600" dirty="0" err="1"/>
              <a:t>hotellihuoneeseen</a:t>
            </a:r>
            <a:r>
              <a:rPr lang="en-GB" sz="1600" dirty="0"/>
              <a:t> </a:t>
            </a:r>
            <a:r>
              <a:rPr lang="en-GB" sz="1600" dirty="0" err="1"/>
              <a:t>sisältyy</a:t>
            </a:r>
            <a:r>
              <a:rPr lang="en-GB" sz="1600" dirty="0"/>
              <a:t> </a:t>
            </a:r>
            <a:r>
              <a:rPr lang="en-GB" sz="1600" dirty="0" err="1"/>
              <a:t>sänky</a:t>
            </a:r>
            <a:r>
              <a:rPr lang="en-GB" sz="1600" dirty="0"/>
              <a:t>, </a:t>
            </a:r>
            <a:r>
              <a:rPr lang="en-GB" sz="1600" dirty="0" err="1"/>
              <a:t>kylpyhuone</a:t>
            </a:r>
            <a:r>
              <a:rPr lang="en-GB" sz="1600" dirty="0"/>
              <a:t>, </a:t>
            </a:r>
            <a:r>
              <a:rPr lang="en-GB" sz="1600" dirty="0" err="1"/>
              <a:t>pyyhkeet</a:t>
            </a:r>
            <a:r>
              <a:rPr lang="en-GB" sz="1600" dirty="0"/>
              <a:t>, </a:t>
            </a:r>
            <a:r>
              <a:rPr lang="en-GB" sz="1600" dirty="0" err="1"/>
              <a:t>pöytä</a:t>
            </a:r>
            <a:r>
              <a:rPr lang="en-GB" sz="1600" dirty="0"/>
              <a:t> </a:t>
            </a:r>
            <a:r>
              <a:rPr lang="en-GB" sz="1600" dirty="0" err="1"/>
              <a:t>ja</a:t>
            </a:r>
            <a:r>
              <a:rPr lang="en-GB" sz="1600" dirty="0"/>
              <a:t> </a:t>
            </a:r>
            <a:r>
              <a:rPr lang="en-GB" sz="1600" dirty="0" err="1"/>
              <a:t>kaappi</a:t>
            </a:r>
            <a:endParaRPr lang="en-GB" sz="1600" dirty="0"/>
          </a:p>
          <a:p>
            <a:pPr marL="341313" indent="-341313" eaLnBrk="1" hangingPunct="1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600" dirty="0" err="1"/>
              <a:t>Odotettu</a:t>
            </a:r>
            <a:r>
              <a:rPr lang="en-GB" sz="1600" dirty="0"/>
              <a:t> </a:t>
            </a:r>
            <a:r>
              <a:rPr lang="en-GB" sz="1600" dirty="0" err="1"/>
              <a:t>tuote</a:t>
            </a:r>
            <a:r>
              <a:rPr lang="en-GB" sz="1600" dirty="0"/>
              <a:t> (expected product)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600" dirty="0" err="1"/>
              <a:t>ominaisuuksia</a:t>
            </a:r>
            <a:r>
              <a:rPr lang="en-GB" sz="1600" dirty="0"/>
              <a:t>, </a:t>
            </a:r>
            <a:r>
              <a:rPr lang="en-GB" sz="1600" dirty="0" err="1"/>
              <a:t>joita</a:t>
            </a:r>
            <a:r>
              <a:rPr lang="en-GB" sz="1600" dirty="0"/>
              <a:t> </a:t>
            </a:r>
            <a:r>
              <a:rPr lang="en-GB" sz="1600" dirty="0" err="1"/>
              <a:t>asiakas</a:t>
            </a:r>
            <a:r>
              <a:rPr lang="en-GB" sz="1600" dirty="0"/>
              <a:t> </a:t>
            </a:r>
            <a:r>
              <a:rPr lang="en-GB" sz="1600" dirty="0" err="1"/>
              <a:t>odottaa</a:t>
            </a:r>
            <a:r>
              <a:rPr lang="en-GB" sz="1600" dirty="0"/>
              <a:t> </a:t>
            </a:r>
            <a:r>
              <a:rPr lang="en-GB" sz="1600" dirty="0" err="1"/>
              <a:t>ostaessaan</a:t>
            </a:r>
            <a:r>
              <a:rPr lang="en-GB" sz="1600" dirty="0"/>
              <a:t> </a:t>
            </a:r>
            <a:r>
              <a:rPr lang="en-GB" sz="1600" dirty="0" err="1"/>
              <a:t>tuotteen</a:t>
            </a:r>
            <a:endParaRPr lang="en-GB" sz="1600" dirty="0"/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600" dirty="0" err="1"/>
              <a:t>hotellissa</a:t>
            </a:r>
            <a:r>
              <a:rPr lang="en-GB" sz="1600" dirty="0"/>
              <a:t>; </a:t>
            </a:r>
            <a:r>
              <a:rPr lang="en-GB" sz="1600" dirty="0" err="1"/>
              <a:t>puhtaat</a:t>
            </a:r>
            <a:r>
              <a:rPr lang="en-GB" sz="1600" dirty="0"/>
              <a:t> </a:t>
            </a:r>
            <a:r>
              <a:rPr lang="en-GB" sz="1600" dirty="0" err="1"/>
              <a:t>lakanat</a:t>
            </a:r>
            <a:r>
              <a:rPr lang="en-GB" sz="1600" dirty="0"/>
              <a:t> </a:t>
            </a:r>
            <a:r>
              <a:rPr lang="en-GB" sz="1600" dirty="0" err="1"/>
              <a:t>ja</a:t>
            </a:r>
            <a:r>
              <a:rPr lang="en-GB" sz="1600" dirty="0"/>
              <a:t> </a:t>
            </a:r>
            <a:r>
              <a:rPr lang="en-GB" sz="1600" dirty="0" err="1"/>
              <a:t>pyyhkeet</a:t>
            </a:r>
            <a:r>
              <a:rPr lang="en-GB" sz="1600" dirty="0"/>
              <a:t>, </a:t>
            </a:r>
            <a:r>
              <a:rPr lang="en-GB" sz="1600" dirty="0" err="1"/>
              <a:t>toimivat</a:t>
            </a:r>
            <a:r>
              <a:rPr lang="en-GB" sz="1600" dirty="0"/>
              <a:t> </a:t>
            </a:r>
            <a:r>
              <a:rPr lang="en-GB" sz="1600" dirty="0" err="1"/>
              <a:t>lamput</a:t>
            </a:r>
            <a:r>
              <a:rPr lang="en-GB" sz="1600" dirty="0"/>
              <a:t> </a:t>
            </a:r>
            <a:r>
              <a:rPr lang="en-GB" sz="1600" dirty="0" err="1"/>
              <a:t>ja</a:t>
            </a:r>
            <a:r>
              <a:rPr lang="en-GB" sz="1600" dirty="0"/>
              <a:t> </a:t>
            </a:r>
            <a:r>
              <a:rPr lang="en-GB" sz="1600" dirty="0" err="1"/>
              <a:t>nukkumisrauha</a:t>
            </a:r>
            <a:endParaRPr lang="en-GB" sz="1600" dirty="0"/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600" dirty="0" err="1"/>
              <a:t>kaikkien</a:t>
            </a:r>
            <a:r>
              <a:rPr lang="en-GB" sz="1600" dirty="0"/>
              <a:t> </a:t>
            </a:r>
            <a:r>
              <a:rPr lang="en-GB" sz="1600" dirty="0" err="1"/>
              <a:t>hotellien</a:t>
            </a:r>
            <a:r>
              <a:rPr lang="en-GB" sz="1600" dirty="0"/>
              <a:t> </a:t>
            </a:r>
            <a:r>
              <a:rPr lang="en-GB" sz="1600" dirty="0" err="1"/>
              <a:t>odotetaan</a:t>
            </a:r>
            <a:r>
              <a:rPr lang="en-GB" sz="1600" dirty="0"/>
              <a:t> </a:t>
            </a:r>
            <a:r>
              <a:rPr lang="en-GB" sz="1600" dirty="0" err="1"/>
              <a:t>täyttävän</a:t>
            </a:r>
            <a:r>
              <a:rPr lang="en-GB" sz="1600" dirty="0"/>
              <a:t> </a:t>
            </a:r>
            <a:r>
              <a:rPr lang="en-GB" sz="1600" dirty="0" err="1"/>
              <a:t>nämä</a:t>
            </a:r>
            <a:r>
              <a:rPr lang="en-GB" sz="1600" dirty="0"/>
              <a:t> </a:t>
            </a:r>
            <a:r>
              <a:rPr lang="en-GB" sz="1600" dirty="0" err="1"/>
              <a:t>minimiehdot</a:t>
            </a:r>
            <a:r>
              <a:rPr lang="en-GB" sz="1600" dirty="0"/>
              <a:t> </a:t>
            </a:r>
            <a:r>
              <a:rPr lang="en-GB" sz="1600" dirty="0" err="1"/>
              <a:t>ja</a:t>
            </a:r>
            <a:r>
              <a:rPr lang="en-GB" sz="1600" dirty="0"/>
              <a:t> </a:t>
            </a:r>
            <a:r>
              <a:rPr lang="en-GB" sz="1600" dirty="0" err="1"/>
              <a:t>hinta</a:t>
            </a:r>
            <a:r>
              <a:rPr lang="en-GB" sz="1600" dirty="0"/>
              <a:t> tai </a:t>
            </a:r>
            <a:r>
              <a:rPr lang="en-GB" sz="1600" dirty="0" err="1"/>
              <a:t>sijainti</a:t>
            </a:r>
            <a:r>
              <a:rPr lang="en-GB" sz="1600" dirty="0"/>
              <a:t> </a:t>
            </a:r>
            <a:r>
              <a:rPr lang="en-GB" sz="1600" dirty="0" err="1"/>
              <a:t>ratkaisee</a:t>
            </a:r>
            <a:r>
              <a:rPr lang="en-GB" sz="1600" dirty="0"/>
              <a:t> </a:t>
            </a:r>
            <a:r>
              <a:rPr lang="en-GB" sz="1600" dirty="0" err="1"/>
              <a:t>valinnan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7073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orakulmio 2"/>
          <p:cNvSpPr/>
          <p:nvPr/>
        </p:nvSpPr>
        <p:spPr>
          <a:xfrm>
            <a:off x="1763688" y="260648"/>
            <a:ext cx="4572000" cy="60170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indent="-341313" eaLnBrk="1" hangingPunct="1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dirty="0" err="1"/>
              <a:t>Laajennettu</a:t>
            </a:r>
            <a:r>
              <a:rPr lang="en-GB" sz="1800" dirty="0"/>
              <a:t> </a:t>
            </a:r>
            <a:r>
              <a:rPr lang="en-GB" sz="1800" dirty="0" err="1"/>
              <a:t>tuote</a:t>
            </a:r>
            <a:endParaRPr lang="en-GB" sz="1800" dirty="0"/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dirty="0" err="1"/>
              <a:t>ylittää</a:t>
            </a:r>
            <a:r>
              <a:rPr lang="en-GB" sz="1800" dirty="0"/>
              <a:t> </a:t>
            </a:r>
            <a:r>
              <a:rPr lang="en-GB" sz="1800" dirty="0" err="1"/>
              <a:t>asiakkaan</a:t>
            </a:r>
            <a:r>
              <a:rPr lang="en-GB" sz="1800" dirty="0"/>
              <a:t> </a:t>
            </a:r>
            <a:r>
              <a:rPr lang="en-GB" sz="1800" dirty="0" err="1"/>
              <a:t>odotukset</a:t>
            </a:r>
            <a:endParaRPr lang="en-GB" sz="1800" dirty="0"/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dirty="0" err="1"/>
              <a:t>hotellissa</a:t>
            </a:r>
            <a:r>
              <a:rPr lang="en-GB" sz="1800" dirty="0"/>
              <a:t> on TV </a:t>
            </a:r>
            <a:r>
              <a:rPr lang="en-GB" sz="1800" dirty="0" err="1"/>
              <a:t>ja</a:t>
            </a:r>
            <a:r>
              <a:rPr lang="en-GB" sz="1800" dirty="0"/>
              <a:t> </a:t>
            </a:r>
            <a:r>
              <a:rPr lang="en-GB" sz="1800" dirty="0" err="1"/>
              <a:t>stereot</a:t>
            </a:r>
            <a:r>
              <a:rPr lang="en-GB" sz="1800" dirty="0"/>
              <a:t>, </a:t>
            </a:r>
            <a:r>
              <a:rPr lang="en-GB" sz="1800" dirty="0" err="1"/>
              <a:t>kukkia</a:t>
            </a:r>
            <a:r>
              <a:rPr lang="en-GB" sz="1800" dirty="0"/>
              <a:t> </a:t>
            </a:r>
            <a:r>
              <a:rPr lang="en-GB" sz="1800" dirty="0" err="1"/>
              <a:t>pöydällä</a:t>
            </a:r>
            <a:r>
              <a:rPr lang="en-GB" sz="1800" dirty="0"/>
              <a:t>, </a:t>
            </a:r>
            <a:r>
              <a:rPr lang="en-GB" sz="1800" dirty="0" err="1"/>
              <a:t>nopea</a:t>
            </a:r>
            <a:r>
              <a:rPr lang="en-GB" sz="1800" dirty="0"/>
              <a:t> </a:t>
            </a:r>
            <a:r>
              <a:rPr lang="en-GB" sz="1800" dirty="0" err="1"/>
              <a:t>palvelu</a:t>
            </a:r>
            <a:r>
              <a:rPr lang="en-GB" sz="1800" dirty="0"/>
              <a:t>, </a:t>
            </a:r>
            <a:r>
              <a:rPr lang="en-GB" sz="1800" dirty="0" err="1"/>
              <a:t>hieno</a:t>
            </a:r>
            <a:r>
              <a:rPr lang="en-GB" sz="1800" dirty="0"/>
              <a:t> </a:t>
            </a:r>
            <a:r>
              <a:rPr lang="en-GB" sz="1800" dirty="0" err="1"/>
              <a:t>ravintola</a:t>
            </a:r>
            <a:r>
              <a:rPr lang="en-GB" sz="1800" dirty="0"/>
              <a:t>, </a:t>
            </a:r>
            <a:r>
              <a:rPr lang="en-GB" sz="1800" dirty="0" err="1"/>
              <a:t>erinomainen</a:t>
            </a:r>
            <a:r>
              <a:rPr lang="en-GB" sz="1800" dirty="0"/>
              <a:t> </a:t>
            </a:r>
            <a:r>
              <a:rPr lang="en-GB" sz="1800" dirty="0" err="1"/>
              <a:t>aamiainen</a:t>
            </a:r>
            <a:r>
              <a:rPr lang="en-GB" sz="1800" dirty="0"/>
              <a:t> </a:t>
            </a:r>
            <a:r>
              <a:rPr lang="en-GB" sz="1800" dirty="0" err="1"/>
              <a:t>jne</a:t>
            </a:r>
            <a:r>
              <a:rPr lang="en-GB" sz="1800" dirty="0"/>
              <a:t>.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dirty="0" err="1"/>
              <a:t>nykyaikainen</a:t>
            </a:r>
            <a:r>
              <a:rPr lang="en-GB" sz="1800" dirty="0"/>
              <a:t> </a:t>
            </a:r>
            <a:r>
              <a:rPr lang="en-GB" sz="1800" dirty="0" err="1"/>
              <a:t>kilpailu</a:t>
            </a:r>
            <a:r>
              <a:rPr lang="en-GB" sz="1800" dirty="0"/>
              <a:t> </a:t>
            </a:r>
            <a:r>
              <a:rPr lang="en-GB" sz="1800" dirty="0" err="1"/>
              <a:t>tapahtuu</a:t>
            </a:r>
            <a:r>
              <a:rPr lang="en-GB" sz="1800" dirty="0"/>
              <a:t> </a:t>
            </a:r>
            <a:r>
              <a:rPr lang="en-GB" sz="1800" dirty="0" err="1"/>
              <a:t>laajennetun</a:t>
            </a:r>
            <a:r>
              <a:rPr lang="en-GB" sz="1800" dirty="0"/>
              <a:t> </a:t>
            </a:r>
            <a:r>
              <a:rPr lang="en-GB" sz="1800" dirty="0" err="1"/>
              <a:t>tuotteen</a:t>
            </a:r>
            <a:r>
              <a:rPr lang="en-GB" sz="1800" dirty="0"/>
              <a:t> </a:t>
            </a:r>
            <a:r>
              <a:rPr lang="en-GB" sz="1800" dirty="0" err="1"/>
              <a:t>tasolla</a:t>
            </a:r>
            <a:endParaRPr lang="en-GB" sz="1800" dirty="0"/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dirty="0" err="1"/>
              <a:t>tuotteen</a:t>
            </a:r>
            <a:r>
              <a:rPr lang="en-GB" sz="1800" dirty="0"/>
              <a:t> </a:t>
            </a:r>
            <a:r>
              <a:rPr lang="en-GB" sz="1800" dirty="0" err="1"/>
              <a:t>laajentaminen</a:t>
            </a:r>
            <a:r>
              <a:rPr lang="en-GB" sz="1800" dirty="0"/>
              <a:t> </a:t>
            </a:r>
            <a:r>
              <a:rPr lang="en-GB" sz="1800" dirty="0" err="1"/>
              <a:t>edellyttää</a:t>
            </a:r>
            <a:r>
              <a:rPr lang="en-GB" sz="1800" dirty="0"/>
              <a:t>, </a:t>
            </a:r>
            <a:r>
              <a:rPr lang="en-GB" sz="1800" dirty="0" err="1"/>
              <a:t>että</a:t>
            </a:r>
            <a:r>
              <a:rPr lang="en-GB" sz="1800" dirty="0"/>
              <a:t> </a:t>
            </a:r>
            <a:r>
              <a:rPr lang="en-GB" sz="1800" dirty="0" err="1"/>
              <a:t>markkinoija</a:t>
            </a:r>
            <a:r>
              <a:rPr lang="en-GB" sz="1800" dirty="0"/>
              <a:t> </a:t>
            </a:r>
            <a:r>
              <a:rPr lang="en-GB" sz="1800" dirty="0" err="1"/>
              <a:t>tutkii</a:t>
            </a:r>
            <a:r>
              <a:rPr lang="en-GB" sz="1800" dirty="0"/>
              <a:t> </a:t>
            </a:r>
            <a:r>
              <a:rPr lang="en-GB" sz="1800" dirty="0" err="1"/>
              <a:t>kokonaan</a:t>
            </a:r>
            <a:r>
              <a:rPr lang="en-GB" sz="1800" dirty="0"/>
              <a:t> </a:t>
            </a:r>
            <a:r>
              <a:rPr lang="en-GB" sz="1800" dirty="0" err="1"/>
              <a:t>asiakkaan</a:t>
            </a:r>
            <a:r>
              <a:rPr lang="en-GB" sz="1800" dirty="0"/>
              <a:t> </a:t>
            </a:r>
            <a:r>
              <a:rPr lang="en-GB" sz="1800" dirty="0" err="1"/>
              <a:t>kulutusjärjestelmän</a:t>
            </a:r>
            <a:endParaRPr lang="en-GB" sz="1800" dirty="0"/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dirty="0"/>
              <a:t>”</a:t>
            </a:r>
            <a:r>
              <a:rPr lang="en-GB" sz="1800" dirty="0" err="1"/>
              <a:t>nykyajan</a:t>
            </a:r>
            <a:r>
              <a:rPr lang="en-GB" sz="1800" dirty="0"/>
              <a:t> </a:t>
            </a:r>
            <a:r>
              <a:rPr lang="en-GB" sz="1800" dirty="0" err="1"/>
              <a:t>kilpailu</a:t>
            </a:r>
            <a:r>
              <a:rPr lang="en-GB" sz="1800" dirty="0"/>
              <a:t> </a:t>
            </a:r>
            <a:r>
              <a:rPr lang="en-GB" sz="1800" dirty="0" err="1"/>
              <a:t>ei</a:t>
            </a:r>
            <a:r>
              <a:rPr lang="en-GB" sz="1800" dirty="0"/>
              <a:t> ole </a:t>
            </a:r>
            <a:r>
              <a:rPr lang="en-GB" sz="1800" dirty="0" err="1"/>
              <a:t>siinä</a:t>
            </a:r>
            <a:r>
              <a:rPr lang="en-GB" sz="1800" dirty="0"/>
              <a:t> </a:t>
            </a:r>
            <a:r>
              <a:rPr lang="en-GB" sz="1800" dirty="0" err="1"/>
              <a:t>mitä</a:t>
            </a:r>
            <a:r>
              <a:rPr lang="en-GB" sz="1800" dirty="0"/>
              <a:t> </a:t>
            </a:r>
            <a:r>
              <a:rPr lang="en-GB" sz="1800" dirty="0" err="1"/>
              <a:t>tuotteita</a:t>
            </a:r>
            <a:r>
              <a:rPr lang="en-GB" sz="1800" dirty="0"/>
              <a:t> </a:t>
            </a:r>
            <a:r>
              <a:rPr lang="en-GB" sz="1800" dirty="0" err="1"/>
              <a:t>tehdään</a:t>
            </a:r>
            <a:r>
              <a:rPr lang="en-GB" sz="1800" dirty="0"/>
              <a:t> </a:t>
            </a:r>
            <a:r>
              <a:rPr lang="en-GB" sz="1800" dirty="0" err="1"/>
              <a:t>tehtaissa</a:t>
            </a:r>
            <a:r>
              <a:rPr lang="en-GB" sz="1800" dirty="0"/>
              <a:t> </a:t>
            </a:r>
            <a:r>
              <a:rPr lang="en-GB" sz="1800" dirty="0" err="1"/>
              <a:t>vaan</a:t>
            </a:r>
            <a:r>
              <a:rPr lang="en-GB" sz="1800" dirty="0"/>
              <a:t> </a:t>
            </a:r>
            <a:r>
              <a:rPr lang="en-GB" sz="1800" dirty="0" err="1"/>
              <a:t>siinä</a:t>
            </a:r>
            <a:r>
              <a:rPr lang="en-GB" sz="1800" dirty="0"/>
              <a:t> </a:t>
            </a:r>
            <a:r>
              <a:rPr lang="en-GB" sz="1800" dirty="0" err="1"/>
              <a:t>mitä</a:t>
            </a:r>
            <a:r>
              <a:rPr lang="en-GB" sz="1800" dirty="0"/>
              <a:t> </a:t>
            </a:r>
            <a:r>
              <a:rPr lang="en-GB" sz="1800" dirty="0" err="1"/>
              <a:t>lisätään</a:t>
            </a:r>
            <a:r>
              <a:rPr lang="en-GB" sz="1800" dirty="0"/>
              <a:t> </a:t>
            </a:r>
            <a:r>
              <a:rPr lang="en-GB" sz="1800" dirty="0" err="1"/>
              <a:t>tehdastuotteisiin</a:t>
            </a:r>
            <a:r>
              <a:rPr lang="en-GB" sz="1800" dirty="0"/>
              <a:t> </a:t>
            </a:r>
            <a:r>
              <a:rPr lang="en-GB" sz="1800" dirty="0" err="1"/>
              <a:t>pakkauksen</a:t>
            </a:r>
            <a:r>
              <a:rPr lang="en-GB" sz="1800" dirty="0"/>
              <a:t>, </a:t>
            </a:r>
            <a:r>
              <a:rPr lang="en-GB" sz="1800" dirty="0" err="1"/>
              <a:t>palvelun</a:t>
            </a:r>
            <a:r>
              <a:rPr lang="en-GB" sz="1800" dirty="0"/>
              <a:t>, </a:t>
            </a:r>
            <a:r>
              <a:rPr lang="en-GB" sz="1800" dirty="0" err="1"/>
              <a:t>mainonnan</a:t>
            </a:r>
            <a:r>
              <a:rPr lang="en-GB" sz="1800" dirty="0"/>
              <a:t>, </a:t>
            </a:r>
            <a:r>
              <a:rPr lang="en-GB" sz="1800" dirty="0" err="1"/>
              <a:t>asiakkaiden</a:t>
            </a:r>
            <a:r>
              <a:rPr lang="en-GB" sz="1800" dirty="0"/>
              <a:t> </a:t>
            </a:r>
            <a:r>
              <a:rPr lang="en-GB" sz="1800" dirty="0" err="1"/>
              <a:t>koulutuksen</a:t>
            </a:r>
            <a:r>
              <a:rPr lang="en-GB" sz="1800" dirty="0"/>
              <a:t>, </a:t>
            </a:r>
            <a:r>
              <a:rPr lang="en-GB" sz="1800" dirty="0" err="1"/>
              <a:t>rahoituksen</a:t>
            </a:r>
            <a:r>
              <a:rPr lang="en-GB" sz="1800" dirty="0"/>
              <a:t>, </a:t>
            </a:r>
            <a:r>
              <a:rPr lang="en-GB" sz="1800" dirty="0" err="1"/>
              <a:t>toimituksen</a:t>
            </a:r>
            <a:r>
              <a:rPr lang="en-GB" sz="1800" dirty="0"/>
              <a:t>, </a:t>
            </a:r>
            <a:r>
              <a:rPr lang="en-GB" sz="1800" dirty="0" err="1"/>
              <a:t>varastoinnin</a:t>
            </a:r>
            <a:r>
              <a:rPr lang="en-GB" sz="1800" dirty="0"/>
              <a:t> </a:t>
            </a:r>
            <a:r>
              <a:rPr lang="en-GB" sz="1800" dirty="0" err="1"/>
              <a:t>ja</a:t>
            </a:r>
            <a:r>
              <a:rPr lang="en-GB" sz="1800" dirty="0"/>
              <a:t> </a:t>
            </a:r>
            <a:r>
              <a:rPr lang="en-GB" sz="1800" dirty="0" err="1"/>
              <a:t>muiden</a:t>
            </a:r>
            <a:r>
              <a:rPr lang="en-GB" sz="1800" dirty="0"/>
              <a:t> </a:t>
            </a:r>
            <a:r>
              <a:rPr lang="en-GB" sz="1800" dirty="0" err="1"/>
              <a:t>asiakkaiden</a:t>
            </a:r>
            <a:r>
              <a:rPr lang="en-GB" sz="1800" dirty="0"/>
              <a:t> </a:t>
            </a:r>
            <a:r>
              <a:rPr lang="en-GB" sz="1800" dirty="0" err="1"/>
              <a:t>arvostamien</a:t>
            </a:r>
            <a:r>
              <a:rPr lang="en-GB" sz="1800" dirty="0"/>
              <a:t> </a:t>
            </a:r>
            <a:r>
              <a:rPr lang="en-GB" sz="1800" dirty="0" err="1"/>
              <a:t>asioiden</a:t>
            </a:r>
            <a:r>
              <a:rPr lang="en-GB" sz="1800" dirty="0"/>
              <a:t> </a:t>
            </a:r>
            <a:r>
              <a:rPr lang="en-GB" sz="1800" dirty="0" err="1"/>
              <a:t>muodossa</a:t>
            </a:r>
            <a:r>
              <a:rPr lang="en-GB" sz="1800" dirty="0"/>
              <a:t>” Theodore Levitt 1969 </a:t>
            </a:r>
          </a:p>
        </p:txBody>
      </p:sp>
    </p:spTree>
    <p:extLst>
      <p:ext uri="{BB962C8B-B14F-4D97-AF65-F5344CB8AC3E}">
        <p14:creationId xmlns:p14="http://schemas.microsoft.com/office/powerpoint/2010/main" val="42085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2195736" y="620688"/>
            <a:ext cx="4572000" cy="58298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dirty="0"/>
              <a:t>on </a:t>
            </a:r>
            <a:r>
              <a:rPr lang="en-GB" sz="1800" dirty="0" err="1"/>
              <a:t>kuitenkin</a:t>
            </a:r>
            <a:r>
              <a:rPr lang="en-GB" sz="1800" dirty="0"/>
              <a:t> </a:t>
            </a:r>
            <a:r>
              <a:rPr lang="en-GB" sz="1800" dirty="0" err="1"/>
              <a:t>muistettava</a:t>
            </a:r>
            <a:r>
              <a:rPr lang="en-GB" sz="1800" dirty="0"/>
              <a:t>, </a:t>
            </a:r>
            <a:r>
              <a:rPr lang="en-GB" sz="1800" dirty="0" err="1"/>
              <a:t>että</a:t>
            </a:r>
            <a:r>
              <a:rPr lang="en-GB" sz="1800" dirty="0"/>
              <a:t> </a:t>
            </a:r>
            <a:r>
              <a:rPr lang="en-GB" sz="1800" dirty="0" err="1"/>
              <a:t>laajentaminen</a:t>
            </a:r>
            <a:r>
              <a:rPr lang="en-GB" sz="1800" dirty="0"/>
              <a:t> </a:t>
            </a:r>
            <a:r>
              <a:rPr lang="en-GB" sz="1800" dirty="0" err="1"/>
              <a:t>maksaa</a:t>
            </a:r>
            <a:r>
              <a:rPr lang="en-GB" sz="1800" dirty="0"/>
              <a:t> </a:t>
            </a:r>
            <a:r>
              <a:rPr lang="en-GB" sz="1800" dirty="0" err="1"/>
              <a:t>yritykselle</a:t>
            </a:r>
            <a:r>
              <a:rPr lang="en-GB" sz="1800" dirty="0"/>
              <a:t> </a:t>
            </a:r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dirty="0"/>
              <a:t>on </a:t>
            </a:r>
            <a:r>
              <a:rPr lang="en-GB" sz="1800" dirty="0" err="1"/>
              <a:t>kysyttävä</a:t>
            </a:r>
            <a:r>
              <a:rPr lang="en-GB" sz="1800" dirty="0"/>
              <a:t>, </a:t>
            </a:r>
            <a:r>
              <a:rPr lang="en-GB" sz="1800" dirty="0" err="1"/>
              <a:t>onko</a:t>
            </a:r>
            <a:r>
              <a:rPr lang="en-GB" sz="1800" dirty="0"/>
              <a:t> </a:t>
            </a:r>
            <a:r>
              <a:rPr lang="en-GB" sz="1800" dirty="0" err="1"/>
              <a:t>asiakas</a:t>
            </a:r>
            <a:r>
              <a:rPr lang="en-GB" sz="1800" dirty="0"/>
              <a:t> </a:t>
            </a:r>
            <a:r>
              <a:rPr lang="en-GB" sz="1800" dirty="0" err="1"/>
              <a:t>valmis</a:t>
            </a:r>
            <a:r>
              <a:rPr lang="en-GB" sz="1800" dirty="0"/>
              <a:t> </a:t>
            </a:r>
            <a:r>
              <a:rPr lang="en-GB" sz="1800" dirty="0" err="1"/>
              <a:t>maksamaan</a:t>
            </a:r>
            <a:endParaRPr lang="en-GB" sz="1800" dirty="0"/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dirty="0" err="1"/>
              <a:t>laajennuksista</a:t>
            </a:r>
            <a:r>
              <a:rPr lang="en-GB" sz="1800" dirty="0"/>
              <a:t> </a:t>
            </a:r>
            <a:r>
              <a:rPr lang="en-GB" sz="1800" dirty="0" err="1"/>
              <a:t>tulee</a:t>
            </a:r>
            <a:r>
              <a:rPr lang="en-GB" sz="1800" dirty="0"/>
              <a:t> </a:t>
            </a:r>
            <a:r>
              <a:rPr lang="en-GB" sz="1800" dirty="0" err="1"/>
              <a:t>myös</a:t>
            </a:r>
            <a:r>
              <a:rPr lang="en-GB" sz="1800" dirty="0"/>
              <a:t> </a:t>
            </a:r>
            <a:r>
              <a:rPr lang="en-GB" sz="1800" dirty="0" err="1"/>
              <a:t>helposti</a:t>
            </a:r>
            <a:r>
              <a:rPr lang="en-GB" sz="1800" dirty="0"/>
              <a:t> </a:t>
            </a:r>
            <a:r>
              <a:rPr lang="en-GB" sz="1800" dirty="0" err="1"/>
              <a:t>odotettuja</a:t>
            </a:r>
            <a:r>
              <a:rPr lang="en-GB" sz="1800" dirty="0"/>
              <a:t>, </a:t>
            </a:r>
            <a:r>
              <a:rPr lang="en-GB" sz="1800" dirty="0" err="1"/>
              <a:t>nykyajan</a:t>
            </a:r>
            <a:r>
              <a:rPr lang="en-GB" sz="1800" dirty="0"/>
              <a:t> </a:t>
            </a:r>
            <a:r>
              <a:rPr lang="en-GB" sz="1800" dirty="0" err="1"/>
              <a:t>hotellivieras</a:t>
            </a:r>
            <a:r>
              <a:rPr lang="en-GB" sz="1800" dirty="0"/>
              <a:t> </a:t>
            </a:r>
            <a:r>
              <a:rPr lang="en-GB" sz="1800" dirty="0" err="1"/>
              <a:t>odottaa</a:t>
            </a:r>
            <a:r>
              <a:rPr lang="en-GB" sz="1800" dirty="0"/>
              <a:t>, </a:t>
            </a:r>
            <a:r>
              <a:rPr lang="en-GB" sz="1800" dirty="0" err="1"/>
              <a:t>että</a:t>
            </a:r>
            <a:r>
              <a:rPr lang="en-GB" sz="1800" dirty="0"/>
              <a:t> </a:t>
            </a:r>
            <a:r>
              <a:rPr lang="en-GB" sz="1800" dirty="0" err="1"/>
              <a:t>huoneessa</a:t>
            </a:r>
            <a:r>
              <a:rPr lang="en-GB" sz="1800" dirty="0"/>
              <a:t> on </a:t>
            </a:r>
            <a:r>
              <a:rPr lang="en-GB" sz="1800" dirty="0" err="1"/>
              <a:t>televisio</a:t>
            </a:r>
            <a:r>
              <a:rPr lang="en-GB" sz="1800" dirty="0"/>
              <a:t> </a:t>
            </a:r>
            <a:r>
              <a:rPr lang="en-GB" sz="1800" dirty="0" err="1"/>
              <a:t>ja</a:t>
            </a:r>
            <a:r>
              <a:rPr lang="en-GB" sz="1800" dirty="0"/>
              <a:t> on </a:t>
            </a:r>
            <a:r>
              <a:rPr lang="en-GB" sz="1800" dirty="0" err="1"/>
              <a:t>etsittävä</a:t>
            </a:r>
            <a:r>
              <a:rPr lang="en-GB" sz="1800" dirty="0"/>
              <a:t> </a:t>
            </a:r>
            <a:r>
              <a:rPr lang="en-GB" sz="1800" dirty="0" err="1"/>
              <a:t>uusia</a:t>
            </a:r>
            <a:r>
              <a:rPr lang="en-GB" sz="1800" dirty="0"/>
              <a:t> </a:t>
            </a:r>
            <a:r>
              <a:rPr lang="en-GB" sz="1800" dirty="0" err="1"/>
              <a:t>laajennuksia</a:t>
            </a:r>
            <a:endParaRPr lang="en-GB" sz="1800" dirty="0"/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dirty="0" err="1"/>
              <a:t>syntyy</a:t>
            </a:r>
            <a:r>
              <a:rPr lang="en-GB" sz="1800" dirty="0"/>
              <a:t> </a:t>
            </a:r>
            <a:r>
              <a:rPr lang="en-GB" sz="1800" dirty="0" err="1"/>
              <a:t>tilanne</a:t>
            </a:r>
            <a:r>
              <a:rPr lang="en-GB" sz="1800" dirty="0"/>
              <a:t>, </a:t>
            </a:r>
            <a:r>
              <a:rPr lang="en-GB" sz="1800" dirty="0" err="1"/>
              <a:t>jossa</a:t>
            </a:r>
            <a:r>
              <a:rPr lang="en-GB" sz="1800" dirty="0"/>
              <a:t> </a:t>
            </a:r>
            <a:r>
              <a:rPr lang="en-GB" sz="1800" dirty="0" err="1"/>
              <a:t>voidaan</a:t>
            </a:r>
            <a:r>
              <a:rPr lang="en-GB" sz="1800" dirty="0"/>
              <a:t> </a:t>
            </a:r>
            <a:r>
              <a:rPr lang="en-GB" sz="1800" dirty="0" err="1"/>
              <a:t>tarjota</a:t>
            </a:r>
            <a:r>
              <a:rPr lang="en-GB" sz="1800" dirty="0"/>
              <a:t> </a:t>
            </a:r>
            <a:r>
              <a:rPr lang="en-GB" sz="1800" dirty="0" err="1"/>
              <a:t>halvemmalla</a:t>
            </a:r>
            <a:r>
              <a:rPr lang="en-GB" sz="1800" dirty="0"/>
              <a:t> </a:t>
            </a:r>
            <a:r>
              <a:rPr lang="en-GB" sz="1800" dirty="0" err="1"/>
              <a:t>riisuttuja</a:t>
            </a:r>
            <a:r>
              <a:rPr lang="en-GB" sz="1800" dirty="0"/>
              <a:t> </a:t>
            </a:r>
            <a:r>
              <a:rPr lang="en-GB" sz="1800" dirty="0" err="1"/>
              <a:t>tuotteita</a:t>
            </a:r>
            <a:endParaRPr lang="en-GB" sz="1800" dirty="0"/>
          </a:p>
          <a:p>
            <a:pPr marL="341313" indent="-341313" eaLnBrk="1" hangingPunct="1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dirty="0" err="1"/>
              <a:t>Potentiaalinen</a:t>
            </a:r>
            <a:r>
              <a:rPr lang="en-GB" sz="1800" dirty="0"/>
              <a:t> </a:t>
            </a:r>
            <a:r>
              <a:rPr lang="en-GB" sz="1800" dirty="0" err="1"/>
              <a:t>tuote</a:t>
            </a:r>
            <a:endParaRPr lang="en-GB" sz="1800" dirty="0"/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dirty="0" err="1"/>
              <a:t>sisältää</a:t>
            </a:r>
            <a:r>
              <a:rPr lang="en-GB" sz="1800" dirty="0"/>
              <a:t> </a:t>
            </a:r>
            <a:r>
              <a:rPr lang="en-GB" sz="1800" dirty="0" err="1"/>
              <a:t>kaikki</a:t>
            </a:r>
            <a:r>
              <a:rPr lang="en-GB" sz="1800" dirty="0"/>
              <a:t> </a:t>
            </a:r>
            <a:r>
              <a:rPr lang="en-GB" sz="1800" dirty="0" err="1"/>
              <a:t>laajennukset</a:t>
            </a:r>
            <a:r>
              <a:rPr lang="en-GB" sz="1800" dirty="0"/>
              <a:t> </a:t>
            </a:r>
            <a:r>
              <a:rPr lang="en-GB" sz="1800" dirty="0" err="1"/>
              <a:t>ja</a:t>
            </a:r>
            <a:r>
              <a:rPr lang="en-GB" sz="1800" dirty="0"/>
              <a:t> </a:t>
            </a:r>
            <a:r>
              <a:rPr lang="en-GB" sz="1800" dirty="0" err="1"/>
              <a:t>muunnokset</a:t>
            </a:r>
            <a:r>
              <a:rPr lang="en-GB" sz="1800" dirty="0"/>
              <a:t>, </a:t>
            </a:r>
            <a:r>
              <a:rPr lang="en-GB" sz="1800" dirty="0" err="1"/>
              <a:t>joita</a:t>
            </a:r>
            <a:r>
              <a:rPr lang="en-GB" sz="1800" dirty="0"/>
              <a:t> </a:t>
            </a:r>
            <a:r>
              <a:rPr lang="en-GB" sz="1800" dirty="0" err="1"/>
              <a:t>tuotteelle</a:t>
            </a:r>
            <a:r>
              <a:rPr lang="en-GB" sz="1800" dirty="0"/>
              <a:t> </a:t>
            </a:r>
            <a:r>
              <a:rPr lang="en-GB" sz="1800" dirty="0" err="1"/>
              <a:t>voidaan</a:t>
            </a:r>
            <a:r>
              <a:rPr lang="en-GB" sz="1800" dirty="0"/>
              <a:t> </a:t>
            </a:r>
            <a:r>
              <a:rPr lang="en-GB" sz="1800" dirty="0" err="1"/>
              <a:t>saada</a:t>
            </a:r>
            <a:r>
              <a:rPr lang="en-GB" sz="1800" dirty="0"/>
              <a:t> </a:t>
            </a:r>
            <a:r>
              <a:rPr lang="en-GB" sz="1800" dirty="0" err="1"/>
              <a:t>aikaan</a:t>
            </a:r>
            <a:r>
              <a:rPr lang="en-GB" sz="1800" dirty="0"/>
              <a:t> </a:t>
            </a:r>
            <a:r>
              <a:rPr lang="en-GB" sz="1800" dirty="0" err="1"/>
              <a:t>tulevaisuudessa</a:t>
            </a:r>
            <a:endParaRPr lang="en-GB" sz="1800" dirty="0"/>
          </a:p>
          <a:p>
            <a:pPr marL="741363" lvl="1" indent="-284163" eaLnBrk="1" hangingPunct="1">
              <a:spcBef>
                <a:spcPts val="6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dirty="0" err="1"/>
              <a:t>menestyksellisimmät</a:t>
            </a:r>
            <a:r>
              <a:rPr lang="en-GB" sz="1800" dirty="0"/>
              <a:t> </a:t>
            </a:r>
            <a:r>
              <a:rPr lang="en-GB" sz="1800" dirty="0" err="1"/>
              <a:t>yritykset</a:t>
            </a:r>
            <a:r>
              <a:rPr lang="en-GB" sz="1800" dirty="0"/>
              <a:t> </a:t>
            </a:r>
            <a:r>
              <a:rPr lang="en-GB" sz="1800" dirty="0" err="1"/>
              <a:t>eivät</a:t>
            </a:r>
            <a:r>
              <a:rPr lang="en-GB" sz="1800" dirty="0"/>
              <a:t> vain </a:t>
            </a:r>
            <a:r>
              <a:rPr lang="en-GB" sz="1800" dirty="0" err="1"/>
              <a:t>tyydytä</a:t>
            </a:r>
            <a:r>
              <a:rPr lang="en-GB" sz="1800" dirty="0"/>
              <a:t> </a:t>
            </a:r>
            <a:r>
              <a:rPr lang="en-GB" sz="1800" dirty="0" err="1"/>
              <a:t>asiakkaiden</a:t>
            </a:r>
            <a:r>
              <a:rPr lang="en-GB" sz="1800" dirty="0"/>
              <a:t> </a:t>
            </a:r>
            <a:r>
              <a:rPr lang="en-GB" sz="1800" dirty="0" err="1"/>
              <a:t>tarpeita</a:t>
            </a:r>
            <a:r>
              <a:rPr lang="en-GB" sz="1800" dirty="0"/>
              <a:t>, </a:t>
            </a:r>
            <a:r>
              <a:rPr lang="en-GB" sz="1800" dirty="0" err="1"/>
              <a:t>vaan</a:t>
            </a:r>
            <a:r>
              <a:rPr lang="en-GB" sz="1800" dirty="0"/>
              <a:t> </a:t>
            </a:r>
            <a:r>
              <a:rPr lang="en-GB" sz="1800" dirty="0" err="1"/>
              <a:t>ylittävät</a:t>
            </a:r>
            <a:r>
              <a:rPr lang="en-GB" sz="1800" dirty="0"/>
              <a:t> ne </a:t>
            </a:r>
            <a:r>
              <a:rPr lang="en-GB" sz="1800" dirty="0" err="1"/>
              <a:t>ja</a:t>
            </a:r>
            <a:r>
              <a:rPr lang="en-GB" sz="1800" dirty="0"/>
              <a:t> </a:t>
            </a:r>
            <a:r>
              <a:rPr lang="en-GB" sz="1800" dirty="0" err="1"/>
              <a:t>saavat</a:t>
            </a:r>
            <a:r>
              <a:rPr lang="en-GB" sz="1800" dirty="0"/>
              <a:t> </a:t>
            </a:r>
            <a:r>
              <a:rPr lang="en-GB" sz="1800" dirty="0" err="1"/>
              <a:t>aikaan</a:t>
            </a:r>
            <a:r>
              <a:rPr lang="en-GB" sz="1800" dirty="0"/>
              <a:t> </a:t>
            </a:r>
            <a:r>
              <a:rPr lang="en-GB" sz="1800" dirty="0" err="1"/>
              <a:t>ihastusta</a:t>
            </a:r>
            <a:r>
              <a:rPr lang="en-GB" sz="1800" dirty="0"/>
              <a:t> </a:t>
            </a:r>
            <a:r>
              <a:rPr lang="en-GB" sz="1800" dirty="0" err="1"/>
              <a:t>ja</a:t>
            </a:r>
            <a:r>
              <a:rPr lang="en-GB" sz="1800" dirty="0"/>
              <a:t> </a:t>
            </a:r>
            <a:r>
              <a:rPr lang="en-GB" sz="1800" dirty="0" err="1"/>
              <a:t>hämmästystä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3439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354" y="692696"/>
            <a:ext cx="47607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rgbClr val="572314"/>
                </a:solidFill>
                <a:latin typeface="GillSansMT"/>
              </a:rPr>
              <a:t>Tuotteen erilaistaminen eli </a:t>
            </a:r>
            <a:r>
              <a:rPr lang="fi-FI" sz="2400" dirty="0" err="1">
                <a:solidFill>
                  <a:srgbClr val="572314"/>
                </a:solidFill>
                <a:latin typeface="GillSansMT"/>
              </a:rPr>
              <a:t>differointi</a:t>
            </a:r>
            <a:endParaRPr lang="fi-FI" sz="2400" dirty="0"/>
          </a:p>
        </p:txBody>
      </p:sp>
      <p:sp>
        <p:nvSpPr>
          <p:cNvPr id="3" name="Rectangle 2"/>
          <p:cNvSpPr/>
          <p:nvPr/>
        </p:nvSpPr>
        <p:spPr>
          <a:xfrm>
            <a:off x="683568" y="2420888"/>
            <a:ext cx="6408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•Asiakas ei useinkaan pysty vertaamaan</a:t>
            </a:r>
          </a:p>
          <a:p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kilpailevia tuotteiden ominaisuuksia</a:t>
            </a:r>
          </a:p>
          <a:p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objektiivisesti, vaan vain subjektiivisesti,</a:t>
            </a:r>
          </a:p>
          <a:p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mielikuvan perusteella. Siksi markkinoijan on</a:t>
            </a:r>
          </a:p>
          <a:p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saatava tuote näyttämään asiakkaan</a:t>
            </a:r>
          </a:p>
          <a:p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silmissä paremmalta kun kilpailevat tuotteet.</a:t>
            </a:r>
          </a:p>
          <a:p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Tuote erilaistetaan eli </a:t>
            </a:r>
            <a:r>
              <a:rPr lang="fi-FI" sz="1800" dirty="0" err="1">
                <a:solidFill>
                  <a:srgbClr val="000000"/>
                </a:solidFill>
                <a:latin typeface="Verdana" panose="020B0604030504040204" pitchFamily="34" charset="0"/>
              </a:rPr>
              <a:t>differoidaan</a:t>
            </a:r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345441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Tuotteen erilaistamis- eli differointikeinoja</a:t>
            </a: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fi-FI"/>
              <a:t>Laatu</a:t>
            </a:r>
          </a:p>
          <a:p>
            <a:pPr>
              <a:buFontTx/>
              <a:buChar char="•"/>
            </a:pPr>
            <a:r>
              <a:rPr lang="fi-FI"/>
              <a:t>Nimi ja merkki</a:t>
            </a:r>
          </a:p>
          <a:p>
            <a:pPr>
              <a:buFontTx/>
              <a:buChar char="•"/>
            </a:pPr>
            <a:r>
              <a:rPr lang="fi-FI"/>
              <a:t>Ulkoasu, muotoilu</a:t>
            </a:r>
          </a:p>
          <a:p>
            <a:pPr>
              <a:buFontTx/>
              <a:buChar char="•"/>
            </a:pPr>
            <a:r>
              <a:rPr lang="fi-FI"/>
              <a:t>Pakkaus</a:t>
            </a:r>
          </a:p>
          <a:p>
            <a:pPr>
              <a:buFontTx/>
              <a:buChar char="•"/>
            </a:pPr>
            <a:r>
              <a:rPr lang="fi-FI"/>
              <a:t>Käyttöohjeet, tavaraselosteet, käyttökoulutus</a:t>
            </a:r>
          </a:p>
          <a:p>
            <a:pPr>
              <a:buFontTx/>
              <a:buChar char="•"/>
            </a:pPr>
            <a:r>
              <a:rPr lang="fi-FI"/>
              <a:t>Tuote- ja yrityskuva</a:t>
            </a:r>
          </a:p>
          <a:p>
            <a:pPr>
              <a:buFontTx/>
              <a:buChar char="•"/>
            </a:pPr>
            <a:r>
              <a:rPr lang="fi-FI"/>
              <a:t>Mainonta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fi-FI" sz="3600" b="1" dirty="0">
                <a:latin typeface="GillSansMT-Bold"/>
              </a:rPr>
              <a:t>Merkkipolitiikka</a:t>
            </a:r>
            <a:br>
              <a:rPr lang="fi-FI" sz="3600" b="1" dirty="0">
                <a:latin typeface="GillSansMT-Bold"/>
              </a:rPr>
            </a:b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1187624" y="2582615"/>
            <a:ext cx="56703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>
                <a:latin typeface="Verdana" panose="020B0604030504040204" pitchFamily="34" charset="0"/>
              </a:rPr>
              <a:t>Tuotetta ei voida myydä tai markkinoida ilman merkkiä tai nimeä. Markkinoitavan tuotteen peruselementti on tuotteen nimen varaan rakennettu merkki.</a:t>
            </a:r>
          </a:p>
          <a:p>
            <a:endParaRPr lang="fi-FI" sz="1600" dirty="0">
              <a:latin typeface="Verdana" panose="020B0604030504040204" pitchFamily="34" charset="0"/>
            </a:endParaRPr>
          </a:p>
          <a:p>
            <a:r>
              <a:rPr lang="fi-FI" sz="1600" dirty="0">
                <a:latin typeface="Verdana" panose="020B0604030504040204" pitchFamily="34" charset="0"/>
              </a:rPr>
              <a:t>Tuotemerkillä tarkoitetaan nimeä, käsitettä, symbolia, kuvaa tai niiden yhdistelmää, jonka tarkoituksena on yksilöidä myyjän tai myyjäryhmän tavarat tai palvelut, erottaa ne kilpailijoiden tarjonnasta ja luoda tuotteelle arvoa ja houkuttelevuutta.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88047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orakulmio 2"/>
          <p:cNvSpPr/>
          <p:nvPr/>
        </p:nvSpPr>
        <p:spPr>
          <a:xfrm>
            <a:off x="611560" y="1052736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fi-FI" altLang="fi-FI" sz="2000" b="1" dirty="0">
                <a:ea typeface="ＭＳ Ｐゴシック" panose="020B0600070205080204" pitchFamily="34" charset="-128"/>
              </a:rPr>
              <a:t>Merkkikäsitteet</a:t>
            </a:r>
          </a:p>
          <a:p>
            <a:pPr>
              <a:lnSpc>
                <a:spcPct val="90000"/>
              </a:lnSpc>
              <a:buFontTx/>
              <a:buNone/>
            </a:pPr>
            <a:endParaRPr lang="fi-FI" altLang="fi-FI" sz="2000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fi-FI" altLang="fi-FI" sz="2000" b="1" dirty="0">
              <a:ea typeface="ＭＳ Ｐゴシック" panose="020B0600070205080204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1800" dirty="0">
                <a:ea typeface="ＭＳ Ｐゴシック" panose="020B0600070205080204" pitchFamily="34" charset="-128"/>
              </a:rPr>
              <a:t>tuotenimi, joka on lausuttava osa merkkiä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1800" dirty="0">
                <a:ea typeface="ＭＳ Ｐゴシック" panose="020B0600070205080204" pitchFamily="34" charset="-128"/>
              </a:rPr>
              <a:t>logo, joka on tuotteen tai yrityksen nimen visuaalinen esitys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1800" dirty="0">
                <a:ea typeface="ＭＳ Ｐゴシック" panose="020B0600070205080204" pitchFamily="34" charset="-128"/>
              </a:rPr>
              <a:t>tuotehahmo, joka on merkin persoona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1800" dirty="0">
                <a:ea typeface="ＭＳ Ｐゴシック" panose="020B0600070205080204" pitchFamily="34" charset="-128"/>
              </a:rPr>
              <a:t>tavaramerkki, joka on oikeudellinen suoja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1800" dirty="0">
                <a:ea typeface="ＭＳ Ｐゴシック" panose="020B0600070205080204" pitchFamily="34" charset="-128"/>
              </a:rPr>
              <a:t>copyright eli tekijänoikeus, joka on yksinoikeus julkaisuun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1800" dirty="0">
                <a:ea typeface="ＭＳ Ｐゴシック" panose="020B0600070205080204" pitchFamily="34" charset="-128"/>
              </a:rPr>
              <a:t>iskulause, </a:t>
            </a:r>
            <a:r>
              <a:rPr lang="fi-FI" altLang="fi-FI" sz="1800" i="1" dirty="0">
                <a:ea typeface="ＭＳ Ｐゴシック" panose="020B0600070205080204" pitchFamily="34" charset="-128"/>
              </a:rPr>
              <a:t>slogan,</a:t>
            </a:r>
            <a:r>
              <a:rPr lang="fi-FI" altLang="fi-FI" sz="1800" dirty="0">
                <a:ea typeface="ＭＳ Ｐゴシック" panose="020B0600070205080204" pitchFamily="34" charset="-128"/>
              </a:rPr>
              <a:t> jolla kuvataan brändin olemusta</a:t>
            </a:r>
          </a:p>
        </p:txBody>
      </p:sp>
    </p:spTree>
    <p:extLst>
      <p:ext uri="{BB962C8B-B14F-4D97-AF65-F5344CB8AC3E}">
        <p14:creationId xmlns:p14="http://schemas.microsoft.com/office/powerpoint/2010/main" val="92843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908721"/>
            <a:ext cx="639045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dirty="0">
                <a:solidFill>
                  <a:srgbClr val="572314"/>
                </a:solidFill>
                <a:latin typeface="GillSansMT"/>
              </a:rPr>
              <a:t>Tuotenimi</a:t>
            </a:r>
          </a:p>
          <a:p>
            <a:endParaRPr lang="fi-FI" sz="1800" dirty="0">
              <a:solidFill>
                <a:srgbClr val="572314"/>
              </a:solidFill>
              <a:latin typeface="GillSan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rgbClr val="000000"/>
                </a:solidFill>
                <a:latin typeface="GillSansMT"/>
              </a:rPr>
              <a:t>nimi kuvaa tuotetta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rgbClr val="000000"/>
                </a:solidFill>
                <a:latin typeface="GillSansMT"/>
              </a:rPr>
              <a:t>nimi painuu mieleen, on lyhyt, iskevä ja yksinkertainen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rgbClr val="000000"/>
                </a:solidFill>
                <a:latin typeface="GillSansMT"/>
              </a:rPr>
              <a:t>nimi on helppo lausua, tunnistaa ja lukea</a:t>
            </a:r>
            <a:endParaRPr lang="fi-FI" sz="2000" dirty="0">
              <a:solidFill>
                <a:srgbClr val="3892A8"/>
              </a:solidFill>
              <a:latin typeface="Wingdings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rgbClr val="000000"/>
                </a:solidFill>
                <a:latin typeface="GillSansMT"/>
              </a:rPr>
              <a:t>nimi erottelee ja luo mielikuvia, jotka vastaavat ostajien odotuksiin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rgbClr val="000000"/>
                </a:solidFill>
                <a:latin typeface="GillSansMT"/>
              </a:rPr>
              <a:t>nimelle on mahdollista muodostaa tuoteperhe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rgbClr val="000000"/>
                </a:solidFill>
                <a:latin typeface="GillSansMT"/>
              </a:rPr>
              <a:t>nimeä on helppo käyttää markkinointiviestinnässä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rgbClr val="000000"/>
                </a:solidFill>
                <a:latin typeface="GillSansMT"/>
              </a:rPr>
              <a:t>nimen rekisteröinti on mahdollista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rgbClr val="000000"/>
                </a:solidFill>
                <a:latin typeface="GillSansMT"/>
              </a:rPr>
              <a:t>nimi soveltuu tarvittaessa ulkomaanmarkkinoille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rgbClr val="000000"/>
                </a:solidFill>
                <a:latin typeface="GillSansMT"/>
              </a:rPr>
              <a:t>nimi puhuttelee kohderyhmää huomiota herättävästi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000" dirty="0">
                <a:solidFill>
                  <a:srgbClr val="000000"/>
                </a:solidFill>
                <a:latin typeface="GillSansMT"/>
              </a:rPr>
              <a:t>ostajat ostavat elämyksiä; nimi on signaali, joka osaltaan tuottaa niitä</a:t>
            </a:r>
          </a:p>
        </p:txBody>
      </p:sp>
    </p:spTree>
    <p:extLst>
      <p:ext uri="{BB962C8B-B14F-4D97-AF65-F5344CB8AC3E}">
        <p14:creationId xmlns:p14="http://schemas.microsoft.com/office/powerpoint/2010/main" val="2177251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orakulmio 1"/>
          <p:cNvSpPr/>
          <p:nvPr/>
        </p:nvSpPr>
        <p:spPr>
          <a:xfrm>
            <a:off x="899592" y="476672"/>
            <a:ext cx="6408712" cy="668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i-FI" altLang="fi-FI" sz="1800" b="1" dirty="0">
                <a:ea typeface="ＭＳ Ｐゴシック" panose="020B0600070205080204" pitchFamily="34" charset="-128"/>
              </a:rPr>
              <a:t>Esimerkkejä iskulauseista:</a:t>
            </a:r>
          </a:p>
          <a:p>
            <a:pPr>
              <a:lnSpc>
                <a:spcPct val="150000"/>
              </a:lnSpc>
            </a:pPr>
            <a:endParaRPr lang="fi-FI" altLang="fi-FI" sz="1800" dirty="0">
              <a:ea typeface="ＭＳ Ｐゴシック" panose="020B0600070205080204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1800" dirty="0">
                <a:ea typeface="ＭＳ Ｐゴシック" panose="020B0600070205080204" pitchFamily="34" charset="-128"/>
              </a:rPr>
              <a:t>v. 2004 Munimatta paras </a:t>
            </a:r>
            <a:r>
              <a:rPr lang="fi-FI" altLang="fi-FI" sz="1800" i="1" dirty="0">
                <a:ea typeface="ＭＳ Ｐゴシック" panose="020B0600070205080204" pitchFamily="34" charset="-128"/>
              </a:rPr>
              <a:t>(Mainoslinnut Oy)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1800" dirty="0">
                <a:ea typeface="ＭＳ Ｐゴシック" panose="020B0600070205080204" pitchFamily="34" charset="-128"/>
              </a:rPr>
              <a:t>v. 2005 Merta edemmäs </a:t>
            </a:r>
            <a:r>
              <a:rPr lang="fi-FI" altLang="fi-FI" sz="1800" i="1" dirty="0">
                <a:ea typeface="ＭＳ Ｐゴシック" panose="020B0600070205080204" pitchFamily="34" charset="-128"/>
              </a:rPr>
              <a:t>(Varustamoliikelaitos)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1800" dirty="0">
                <a:ea typeface="ＭＳ Ｐゴシック" panose="020B0600070205080204" pitchFamily="34" charset="-128"/>
              </a:rPr>
              <a:t>v. 2006 Keksi ja tee </a:t>
            </a:r>
            <a:r>
              <a:rPr lang="fi-FI" altLang="fi-FI" sz="1800" i="1" dirty="0">
                <a:ea typeface="ＭＳ Ｐゴシック" panose="020B0600070205080204" pitchFamily="34" charset="-128"/>
              </a:rPr>
              <a:t>(keksintösäätiö)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1800" dirty="0">
                <a:ea typeface="ＭＳ Ｐゴシック" panose="020B0600070205080204" pitchFamily="34" charset="-128"/>
              </a:rPr>
              <a:t>v. 2007 Kaupan päälle hyvä mieli </a:t>
            </a:r>
            <a:r>
              <a:rPr lang="fi-FI" altLang="fi-FI" sz="1800" i="1" dirty="0">
                <a:ea typeface="ＭＳ Ｐゴシック" panose="020B0600070205080204" pitchFamily="34" charset="-128"/>
              </a:rPr>
              <a:t>(Ruokakesko Oy)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1800" dirty="0">
                <a:ea typeface="ＭＳ Ｐゴシック" panose="020B0600070205080204" pitchFamily="34" charset="-128"/>
              </a:rPr>
              <a:t>v. 2008 Hyvistä Syistä – Puumesta </a:t>
            </a:r>
            <a:r>
              <a:rPr lang="fi-FI" altLang="fi-FI" sz="1800" i="1" dirty="0">
                <a:ea typeface="ＭＳ Ｐゴシック" panose="020B0600070205080204" pitchFamily="34" charset="-128"/>
              </a:rPr>
              <a:t>(Puumesta Oy)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1800" i="1" dirty="0">
                <a:ea typeface="ＭＳ Ｐゴシック" panose="020B0600070205080204" pitchFamily="34" charset="-128"/>
              </a:rPr>
              <a:t>V. 2016 </a:t>
            </a:r>
            <a:r>
              <a:rPr lang="fi-FI" sz="1800" dirty="0"/>
              <a:t>Vuokra-asuntoja kotikäyttöön (TVT Asunnot Oy)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1800" dirty="0"/>
              <a:t>V. 2016 Action for </a:t>
            </a:r>
            <a:r>
              <a:rPr lang="fi-FI" sz="1800" dirty="0" err="1"/>
              <a:t>the</a:t>
            </a:r>
            <a:r>
              <a:rPr lang="fi-FI" sz="1800" dirty="0"/>
              <a:t> </a:t>
            </a:r>
            <a:r>
              <a:rPr lang="fi-FI" sz="1800" dirty="0" err="1"/>
              <a:t>FutureSeAMK</a:t>
            </a:r>
            <a:r>
              <a:rPr lang="fi-FI" sz="1800" dirty="0"/>
              <a:t>  (Seinäjoen ammattikorkeakoulu)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1800" dirty="0"/>
              <a:t>v.2018 Eläintärkeällä asialla (</a:t>
            </a:r>
            <a:r>
              <a:rPr lang="fi-FI" sz="1800" dirty="0" err="1"/>
              <a:t>Biofarm</a:t>
            </a:r>
            <a:r>
              <a:rPr lang="fi-FI" sz="1800" dirty="0"/>
              <a:t> Oy)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1800" dirty="0"/>
              <a:t>V. 2018 Teen huonekaluistanne entisiä )Verhoomo- ja entisöintiliike Anne Silver)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i-FI" altLang="fi-FI" sz="1800" i="1" dirty="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fi-FI" altLang="fi-FI" sz="1800" i="1" dirty="0">
                <a:ea typeface="ＭＳ Ｐゴシック" panose="020B0600070205080204" pitchFamily="34" charset="-128"/>
              </a:rPr>
              <a:t>https://www.mark.fi/iskulauserekisteri/</a:t>
            </a:r>
          </a:p>
          <a:p>
            <a:pPr>
              <a:lnSpc>
                <a:spcPct val="150000"/>
              </a:lnSpc>
            </a:pPr>
            <a:endParaRPr lang="fi-FI" altLang="fi-FI" sz="1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007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60648"/>
            <a:ext cx="6021462" cy="59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1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88640"/>
            <a:ext cx="756084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dirty="0">
                <a:solidFill>
                  <a:srgbClr val="572314"/>
                </a:solidFill>
                <a:latin typeface="GillSansMT"/>
              </a:rPr>
              <a:t>Pakkaus</a:t>
            </a:r>
          </a:p>
          <a:p>
            <a:endParaRPr lang="fi-FI" sz="3600" dirty="0">
              <a:solidFill>
                <a:srgbClr val="572314"/>
              </a:solidFill>
              <a:latin typeface="GillSansMT"/>
            </a:endParaRPr>
          </a:p>
          <a:p>
            <a:endParaRPr lang="fi-FI" sz="3600" dirty="0">
              <a:solidFill>
                <a:srgbClr val="572314"/>
              </a:solidFill>
              <a:latin typeface="GillSansMT"/>
            </a:endParaRPr>
          </a:p>
          <a:p>
            <a:endParaRPr lang="fi-FI" sz="2000" dirty="0">
              <a:solidFill>
                <a:srgbClr val="572314"/>
              </a:solidFill>
              <a:latin typeface="GillSans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rgbClr val="000000"/>
                </a:solidFill>
                <a:latin typeface="GillSansMT"/>
              </a:rPr>
              <a:t>Tuotteen suojaaminen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rgbClr val="000000"/>
                </a:solidFill>
                <a:latin typeface="GillSansMT"/>
              </a:rPr>
              <a:t>Tuotteen käytön helpottaminen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rgbClr val="000000"/>
                </a:solidFill>
                <a:latin typeface="GillSansMT"/>
              </a:rPr>
              <a:t>Viestin välittäminen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rgbClr val="000000"/>
                </a:solidFill>
                <a:latin typeface="GillSansMT"/>
              </a:rPr>
              <a:t>Segmentointi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rgbClr val="000000"/>
                </a:solidFill>
                <a:latin typeface="GillSansMT"/>
              </a:rPr>
              <a:t>Kuljetuksen, varastoinnin ja käsittelyn helpottaminen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rgbClr val="000000"/>
                </a:solidFill>
                <a:latin typeface="GillSansMT"/>
              </a:rPr>
              <a:t>Tuotesuunnittelun ja –kehityksen osoittaminen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sz="2400" dirty="0">
                <a:solidFill>
                  <a:srgbClr val="000000"/>
                </a:solidFill>
                <a:latin typeface="GillSansMT"/>
              </a:rPr>
              <a:t>Ympäristönäkökulmien huomioon ottaminen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143829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116632"/>
            <a:ext cx="610242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3600" b="1" dirty="0">
                <a:solidFill>
                  <a:srgbClr val="572314"/>
                </a:solidFill>
                <a:latin typeface="GillSansMT-Bold"/>
              </a:rPr>
              <a:t>Tuotesuunnittelu- ja kehitys</a:t>
            </a:r>
          </a:p>
          <a:p>
            <a:endParaRPr lang="fi-FI" sz="2400" b="1" dirty="0">
              <a:solidFill>
                <a:srgbClr val="572314"/>
              </a:solidFill>
              <a:latin typeface="GillSansMT-Bold"/>
            </a:endParaRPr>
          </a:p>
          <a:p>
            <a:endParaRPr lang="fi-FI" sz="2000" b="1" dirty="0">
              <a:solidFill>
                <a:srgbClr val="572314"/>
              </a:solidFill>
              <a:latin typeface="GillSansMT-Bold"/>
            </a:endParaRPr>
          </a:p>
          <a:p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Ennen varsinaista tuotekehitystä yrityksen tulee tehdä perusselvitykset, jotta lanseeraus onnistuisi:</a:t>
            </a:r>
          </a:p>
          <a:p>
            <a:endParaRPr lang="fi-FI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•Ympäristöanalyysi; yrityksen on tärkeä tietää taloudellisen, lainsäädännölliset, kulttuurisen ja teknologisen kehityksen suunta</a:t>
            </a:r>
          </a:p>
          <a:p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•Markkina-analyysi; selvittää markkinoiden koko ja</a:t>
            </a:r>
          </a:p>
          <a:p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kylläisyys, ostokäyttäytyminen ja segmentit</a:t>
            </a:r>
          </a:p>
          <a:p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•Kilpailija-analyysi; selvittää kilpailijat, niiden</a:t>
            </a:r>
          </a:p>
          <a:p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markkinaosuudet ja menestystekijät sekä kilpailun</a:t>
            </a:r>
          </a:p>
          <a:p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erityispiirteet. On tärkeä tietää, ketkä ovat ylivoimaisia kilpailijoita ja onko vaarallisia haastajia.</a:t>
            </a:r>
          </a:p>
          <a:p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•Yritysanalyysi; selvittää yrityksen taloudelliset,</a:t>
            </a:r>
          </a:p>
          <a:p>
            <a:r>
              <a:rPr lang="fi-FI" sz="1800" dirty="0">
                <a:solidFill>
                  <a:srgbClr val="000000"/>
                </a:solidFill>
                <a:latin typeface="Verdana" panose="020B0604030504040204" pitchFamily="34" charset="0"/>
              </a:rPr>
              <a:t>tuotannolliset sekä henkiset resurssit.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297173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Untitled-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836712"/>
            <a:ext cx="4514850" cy="539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308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578445"/>
          </a:xfrm>
        </p:spPr>
        <p:txBody>
          <a:bodyPr>
            <a:normAutofit fontScale="90000"/>
          </a:bodyPr>
          <a:lstStyle/>
          <a:p>
            <a:r>
              <a:rPr lang="fi-FI" altLang="fi-FI" dirty="0">
                <a:ea typeface="ＭＳ Ｐゴシック" panose="020B0600070205080204" pitchFamily="34" charset="-128"/>
              </a:rPr>
              <a:t>Lanseerauksen edellytykset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143000" y="1844824"/>
            <a:ext cx="6858000" cy="4104456"/>
          </a:xfrm>
        </p:spPr>
        <p:txBody>
          <a:bodyPr>
            <a:normAutofit fontScale="47500" lnSpcReduction="20000"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i-FI" altLang="fi-FI" sz="4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ympäristö-, markkina-, kilpailija- ja yritysanalyysien tulosten hyväksikäyttö ja huomioon ottaminen ratkaisuissa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i-FI" altLang="fi-FI" sz="4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onnistunut tuotekehitys: testattu, markkinakelpoinen tuote, joka on vastaus tarpeeseen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i-FI" altLang="fi-FI" sz="4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lanseerauksen perusteellinen suunnittelu, aikataulutus ja riittävä budjetti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i-FI" altLang="fi-FI" sz="4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lanseerausriskien huolellinen kartoitus eli onko tuote oikeanlainen oikealle segmentille ja soveltuva omaan lajitelmaan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i-FI" altLang="fi-FI" sz="4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onnistunut kilpailukeinojen suunnittelu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fi-FI" altLang="fi-FI" sz="45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varsinaisen lanseerauksen suunnitelman mukainen toteuttaminen ja ajoitus sekä seuranta</a:t>
            </a:r>
          </a:p>
          <a:p>
            <a:endParaRPr lang="fi-FI" altLang="fi-FI" sz="45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7102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938485"/>
          </a:xfrm>
        </p:spPr>
        <p:txBody>
          <a:bodyPr>
            <a:normAutofit fontScale="90000"/>
          </a:bodyPr>
          <a:lstStyle/>
          <a:p>
            <a:r>
              <a:rPr lang="fi-FI" altLang="fi-FI" dirty="0">
                <a:ea typeface="ＭＳ Ｐゴシック" panose="020B0600070205080204" pitchFamily="34" charset="-128"/>
              </a:rPr>
              <a:t>Laadun tarkastelun näkökulmat</a:t>
            </a:r>
            <a:endParaRPr lang="fi-FI" dirty="0"/>
          </a:p>
        </p:txBody>
      </p:sp>
      <p:sp>
        <p:nvSpPr>
          <p:cNvPr id="5" name="Alaotsikko 4"/>
          <p:cNvSpPr>
            <a:spLocks noGrp="1"/>
          </p:cNvSpPr>
          <p:nvPr>
            <p:ph type="subTitle" idx="1"/>
          </p:nvPr>
        </p:nvSpPr>
        <p:spPr>
          <a:xfrm>
            <a:off x="1143000" y="2348880"/>
            <a:ext cx="6858000" cy="2908920"/>
          </a:xfrm>
        </p:spPr>
        <p:txBody>
          <a:bodyPr>
            <a:normAutofit fontScale="70000" lnSpcReduction="20000"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tuote: laatu on suorituskykyä ja kestävyyttä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kilpailu: ei huonompi kuin kilpailijoilla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asiakas: soveltuu asiakkaalle ja täyttää tarpeet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valmistus: vastaa suunniteltua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arvo: hyvä hinta-laatusuhde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altLang="fi-FI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ympäristö: materiaalit, energiankulutus, ympäristövaikutukset</a:t>
            </a:r>
          </a:p>
          <a:p>
            <a:pPr>
              <a:lnSpc>
                <a:spcPct val="150000"/>
              </a:lnSpc>
            </a:pPr>
            <a:endParaRPr lang="fi-FI" altLang="fi-FI" dirty="0">
              <a:ea typeface="ＭＳ Ｐゴシック" panose="020B0600070205080204" pitchFamily="34" charset="-128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61957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1277"/>
          </a:xfrm>
        </p:spPr>
        <p:txBody>
          <a:bodyPr/>
          <a:lstStyle/>
          <a:p>
            <a:r>
              <a:rPr lang="fi-FI" altLang="fi-FI" dirty="0">
                <a:ea typeface="ＭＳ Ｐゴシック" panose="020B0600070205080204" pitchFamily="34" charset="-128"/>
              </a:rPr>
              <a:t>Tuotteen laatuun vaikuttavat tekijät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4" descr="Untitled-1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2776"/>
            <a:ext cx="8404225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688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886700" cy="1325563"/>
          </a:xfrm>
        </p:spPr>
        <p:txBody>
          <a:bodyPr/>
          <a:lstStyle/>
          <a:p>
            <a:r>
              <a:rPr lang="fi-FI" altLang="fi-FI" dirty="0">
                <a:ea typeface="ＭＳ Ｐゴシック" panose="020B0600070205080204" pitchFamily="34" charset="-128"/>
              </a:rPr>
              <a:t>Markkinoinnin laatukäsitteet</a:t>
            </a:r>
            <a:endParaRPr lang="fi-FI" dirty="0"/>
          </a:p>
        </p:txBody>
      </p:sp>
      <p:pic>
        <p:nvPicPr>
          <p:cNvPr id="4" name="Picture 4" descr="Untitled-2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2196"/>
            <a:ext cx="5062306" cy="533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874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 dirty="0">
                <a:ea typeface="ＭＳ Ｐゴシック" panose="020B0600070205080204" pitchFamily="34" charset="-128"/>
              </a:rPr>
              <a:t>Palvelun laatu</a:t>
            </a:r>
            <a:endParaRPr lang="fi-FI" dirty="0"/>
          </a:p>
        </p:txBody>
      </p:sp>
      <p:pic>
        <p:nvPicPr>
          <p:cNvPr id="6" name="Picture 3" descr="Untitled-2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90769"/>
            <a:ext cx="7405892" cy="509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26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Nimi, brändi ja vahva brändi</a:t>
            </a:r>
          </a:p>
        </p:txBody>
      </p:sp>
      <p:pic>
        <p:nvPicPr>
          <p:cNvPr id="54275" name="Picture 3" descr="Untitled-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057400"/>
            <a:ext cx="8712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F10FE4-B0D7-4309-A073-A0BCAAE95D6C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749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Brändin rakentamisen ainekset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557338"/>
            <a:ext cx="7631112" cy="4032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viesti (nimi, värit ja erilaiset symbolit)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tuoteominaisuudet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ostajien tuoteominaisuuksista muodostamat mielikuvat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vuoropuhelu, jota yritys asiakkaan kanssa käy.</a:t>
            </a:r>
          </a:p>
          <a:p>
            <a:pPr>
              <a:lnSpc>
                <a:spcPct val="150000"/>
              </a:lnSpc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5530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303E33-1616-42A4-B267-9C1A0B9DA75F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04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1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6480720" cy="4968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4746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Brändin rakentamisen prosessi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857250" y="1500188"/>
            <a:ext cx="7631113" cy="403225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1. Tutkiminen. Selvitetään asiakkaiden asenteet ja arvomaailma sekä kilpailijoiden tarjooma, kilpailevien tuotteiden asemointi ja niiden kilpailuedut. Myös oman yrityksen lähtökohdat, tavoitteet, resurssit ja olemassa olevat tuotteet.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2. Brändin persoonallisuuden suunnittelu.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3. Brändin positiointi ja markkinointitoimenpiteiden suunnittelu.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fi-FI" altLang="fi-FI">
                <a:ea typeface="ＭＳ Ｐゴシック" panose="020B0600070205080204" pitchFamily="34" charset="-128"/>
              </a:rPr>
              <a:t>4. Toteutus ja seuranta. Yrityksen tulee jatkuvasti seurata brändin kehittymistä markkinoilla.</a:t>
            </a:r>
            <a:endParaRPr lang="fi-FI" altLang="fi-FI" sz="240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5632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E00C81-CF0D-4E01-B633-FE6246CC17C5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88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Brändin identiteetti</a:t>
            </a:r>
          </a:p>
        </p:txBody>
      </p:sp>
      <p:pic>
        <p:nvPicPr>
          <p:cNvPr id="57347" name="Picture 4" descr="Untitled-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20900"/>
            <a:ext cx="876300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ECFF93-C2E1-495B-B54F-9EB4B91E0883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91294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Brändin arvovalta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557338"/>
            <a:ext cx="7631112" cy="4032250"/>
          </a:xfrm>
        </p:spPr>
        <p:txBody>
          <a:bodyPr/>
          <a:lstStyle/>
          <a:p>
            <a:pPr>
              <a:buFontTx/>
              <a:buNone/>
            </a:pPr>
            <a:r>
              <a:rPr lang="fi-FI" altLang="fi-FI" sz="2400">
                <a:ea typeface="ＭＳ Ｐゴシック" panose="020B0600070205080204" pitchFamily="34" charset="-128"/>
              </a:rPr>
              <a:t>Perustuu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todelliseen tuote-etuun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erikoistumiseen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yksinomaan emotionaalisiin mielikuvatekijöihin eli niihin ominaisuuksiin, joita ei voi mitata</a:t>
            </a:r>
          </a:p>
          <a:p>
            <a:pPr>
              <a:lnSpc>
                <a:spcPct val="150000"/>
              </a:lnSpc>
            </a:pPr>
            <a:r>
              <a:rPr lang="fi-FI" altLang="fi-FI" sz="2400">
                <a:ea typeface="ＭＳ Ｐゴシック" panose="020B0600070205080204" pitchFamily="34" charset="-128"/>
              </a:rPr>
              <a:t>useampaan edellisistä</a:t>
            </a:r>
          </a:p>
        </p:txBody>
      </p:sp>
      <p:sp>
        <p:nvSpPr>
          <p:cNvPr id="58372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7188F5-1AE5-4284-85D4-7ED66343910F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010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C409-1889-4D5A-9802-0B97C5F7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2657"/>
            <a:ext cx="7886700" cy="432048"/>
          </a:xfrm>
        </p:spPr>
        <p:txBody>
          <a:bodyPr>
            <a:normAutofit fontScale="90000"/>
          </a:bodyPr>
          <a:lstStyle/>
          <a:p>
            <a:r>
              <a:rPr lang="fi-FI" sz="3600" b="1" dirty="0"/>
              <a:t>TOP 20 – Maailman arvokkaimmat brändit 2017</a:t>
            </a:r>
            <a:br>
              <a:rPr lang="fi-FI" sz="3600" b="1" dirty="0"/>
            </a:b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CC12-8C08-444C-A0E1-24B6E54DC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92696"/>
            <a:ext cx="7886700" cy="6264695"/>
          </a:xfrm>
        </p:spPr>
        <p:txBody>
          <a:bodyPr>
            <a:normAutofit fontScale="40000" lnSpcReduction="20000"/>
          </a:bodyPr>
          <a:lstStyle/>
          <a:p>
            <a:r>
              <a:rPr lang="fi-FI" sz="4800" b="1" dirty="0"/>
              <a:t>Google</a:t>
            </a:r>
            <a:r>
              <a:rPr lang="fi-FI" sz="4800" dirty="0"/>
              <a:t>, 245,5 B</a:t>
            </a:r>
          </a:p>
          <a:p>
            <a:r>
              <a:rPr lang="fi-FI" sz="4800" b="1" dirty="0"/>
              <a:t>Apple</a:t>
            </a:r>
            <a:r>
              <a:rPr lang="fi-FI" sz="4800" dirty="0"/>
              <a:t>, 234,7 B</a:t>
            </a:r>
          </a:p>
          <a:p>
            <a:r>
              <a:rPr lang="fi-FI" sz="4800" b="1" dirty="0"/>
              <a:t>Microsoft</a:t>
            </a:r>
            <a:r>
              <a:rPr lang="fi-FI" sz="4800" dirty="0"/>
              <a:t>, 143,2 B</a:t>
            </a:r>
          </a:p>
          <a:p>
            <a:r>
              <a:rPr lang="fi-FI" sz="4800" b="1" dirty="0"/>
              <a:t>Amazon</a:t>
            </a:r>
            <a:r>
              <a:rPr lang="fi-FI" sz="4800" dirty="0"/>
              <a:t>, 137,3 B</a:t>
            </a:r>
          </a:p>
          <a:p>
            <a:r>
              <a:rPr lang="fi-FI" sz="4800" b="1" dirty="0"/>
              <a:t>Facebook</a:t>
            </a:r>
            <a:r>
              <a:rPr lang="fi-FI" sz="4800" dirty="0"/>
              <a:t>, 129,8 B</a:t>
            </a:r>
          </a:p>
          <a:p>
            <a:r>
              <a:rPr lang="fi-FI" sz="4800" b="1" dirty="0"/>
              <a:t>AT&amp;T</a:t>
            </a:r>
            <a:r>
              <a:rPr lang="fi-FI" sz="4800" dirty="0"/>
              <a:t>, 115,0 B</a:t>
            </a:r>
          </a:p>
          <a:p>
            <a:r>
              <a:rPr lang="fi-FI" sz="4800" b="1" dirty="0"/>
              <a:t>VISA</a:t>
            </a:r>
            <a:r>
              <a:rPr lang="fi-FI" sz="4800" dirty="0"/>
              <a:t>, 111,0 B</a:t>
            </a:r>
          </a:p>
          <a:p>
            <a:r>
              <a:rPr lang="fi-FI" sz="4800" b="1" dirty="0" err="1"/>
              <a:t>Tencent</a:t>
            </a:r>
            <a:r>
              <a:rPr lang="fi-FI" sz="4800" dirty="0"/>
              <a:t>, 108,3 B</a:t>
            </a:r>
          </a:p>
          <a:p>
            <a:r>
              <a:rPr lang="fi-FI" sz="4800" b="1" dirty="0"/>
              <a:t>IBM</a:t>
            </a:r>
            <a:r>
              <a:rPr lang="fi-FI" sz="4800" dirty="0"/>
              <a:t>, 102,1 B</a:t>
            </a:r>
          </a:p>
          <a:p>
            <a:r>
              <a:rPr lang="fi-FI" sz="4800" b="1" dirty="0"/>
              <a:t>McDonald’s</a:t>
            </a:r>
            <a:r>
              <a:rPr lang="fi-FI" sz="4800" dirty="0"/>
              <a:t>, 97,7 B</a:t>
            </a:r>
          </a:p>
          <a:p>
            <a:r>
              <a:rPr lang="fi-FI" sz="4800" b="1" dirty="0"/>
              <a:t>Verizon</a:t>
            </a:r>
            <a:r>
              <a:rPr lang="fi-FI" sz="4800" dirty="0"/>
              <a:t>, 89,3 B</a:t>
            </a:r>
          </a:p>
          <a:p>
            <a:r>
              <a:rPr lang="fi-FI" sz="4800" b="1" dirty="0"/>
              <a:t>Marlboro</a:t>
            </a:r>
            <a:r>
              <a:rPr lang="fi-FI" sz="4800" dirty="0"/>
              <a:t>, 87,5 B</a:t>
            </a:r>
          </a:p>
          <a:p>
            <a:r>
              <a:rPr lang="fi-FI" sz="4800" b="1" dirty="0"/>
              <a:t>Coca Cola</a:t>
            </a:r>
            <a:r>
              <a:rPr lang="fi-FI" sz="4800" dirty="0"/>
              <a:t>, 78,1 B</a:t>
            </a:r>
          </a:p>
          <a:p>
            <a:r>
              <a:rPr lang="fi-FI" sz="4800" b="1" dirty="0"/>
              <a:t>Alibaba Group</a:t>
            </a:r>
            <a:r>
              <a:rPr lang="fi-FI" sz="4800" dirty="0"/>
              <a:t>, 59,1 B</a:t>
            </a:r>
          </a:p>
          <a:p>
            <a:r>
              <a:rPr lang="fi-FI" sz="4800" b="1" dirty="0"/>
              <a:t>WELLS FARGO</a:t>
            </a:r>
            <a:r>
              <a:rPr lang="fi-FI" sz="4800" dirty="0"/>
              <a:t>, 58,4 B</a:t>
            </a:r>
          </a:p>
          <a:p>
            <a:r>
              <a:rPr lang="fi-FI" sz="4800" b="1" dirty="0"/>
              <a:t>UPS</a:t>
            </a:r>
            <a:r>
              <a:rPr lang="fi-FI" sz="4800" dirty="0"/>
              <a:t>, 58,3 B</a:t>
            </a:r>
          </a:p>
          <a:p>
            <a:r>
              <a:rPr lang="fi-FI" sz="4800" b="1" dirty="0"/>
              <a:t>China Mobile</a:t>
            </a:r>
            <a:r>
              <a:rPr lang="fi-FI" sz="4800" dirty="0"/>
              <a:t>, 56,5 B</a:t>
            </a:r>
          </a:p>
          <a:p>
            <a:r>
              <a:rPr lang="fi-FI" sz="4800" b="1" dirty="0"/>
              <a:t>Disney</a:t>
            </a:r>
            <a:r>
              <a:rPr lang="fi-FI" sz="4800" dirty="0"/>
              <a:t>, 52,0 B</a:t>
            </a:r>
          </a:p>
          <a:p>
            <a:r>
              <a:rPr lang="fi-FI" sz="4800" b="1" dirty="0"/>
              <a:t>GE</a:t>
            </a:r>
            <a:r>
              <a:rPr lang="fi-FI" sz="4800" dirty="0"/>
              <a:t>, 50,2 B</a:t>
            </a:r>
          </a:p>
          <a:p>
            <a:r>
              <a:rPr lang="fi-FI" sz="4800" b="1" dirty="0"/>
              <a:t>MasterCard</a:t>
            </a:r>
            <a:r>
              <a:rPr lang="fi-FI" sz="4800" dirty="0"/>
              <a:t>, 49,9 B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99379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E9AC4-E8FC-46EA-94E8-80559A107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80729"/>
            <a:ext cx="7886700" cy="5084252"/>
          </a:xfrm>
        </p:spPr>
      </p:pic>
    </p:spTree>
    <p:extLst>
      <p:ext uri="{BB962C8B-B14F-4D97-AF65-F5344CB8AC3E}">
        <p14:creationId xmlns:p14="http://schemas.microsoft.com/office/powerpoint/2010/main" val="2572346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Tuotteen elinkaari</a:t>
            </a:r>
          </a:p>
        </p:txBody>
      </p:sp>
      <p:pic>
        <p:nvPicPr>
          <p:cNvPr id="62467" name="Picture 4" descr="Untitled-2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209800"/>
            <a:ext cx="856773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9BDC53-BCEC-4761-8FB9-7670AC6CF1CC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293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Erilaiset elinkaaret</a:t>
            </a:r>
          </a:p>
        </p:txBody>
      </p:sp>
      <p:pic>
        <p:nvPicPr>
          <p:cNvPr id="64515" name="Picture 4" descr="Untitled-2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7851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DE4697-7F0E-45D4-BE8B-54A49E782E02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339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Suunnitelmallinen vanhentaminen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557338"/>
            <a:ext cx="7631112" cy="4032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i-FI" altLang="fi-FI" sz="2400" b="1">
                <a:ea typeface="ＭＳ Ｐゴシック" panose="020B0600070205080204" pitchFamily="34" charset="-128"/>
              </a:rPr>
              <a:t>tekninen vanhentaminen</a:t>
            </a:r>
            <a:r>
              <a:rPr lang="fi-FI" altLang="fi-FI" sz="2400">
                <a:ea typeface="ＭＳ Ｐゴシック" panose="020B0600070205080204" pitchFamily="34" charset="-128"/>
              </a:rPr>
              <a:t>, jolloin tuotteen ominaisuuksia parannetaan tai lisätään ja vanha malli syrjäytyy </a:t>
            </a:r>
          </a:p>
          <a:p>
            <a:pPr>
              <a:lnSpc>
                <a:spcPct val="150000"/>
              </a:lnSpc>
            </a:pPr>
            <a:r>
              <a:rPr lang="fi-FI" altLang="fi-FI" sz="2400" b="1">
                <a:ea typeface="ＭＳ Ｐゴシック" panose="020B0600070205080204" pitchFamily="34" charset="-128"/>
              </a:rPr>
              <a:t>muotivanhentaminen</a:t>
            </a:r>
            <a:r>
              <a:rPr lang="fi-FI" altLang="fi-FI" sz="2400">
                <a:ea typeface="ＭＳ Ｐゴシック" panose="020B0600070205080204" pitchFamily="34" charset="-128"/>
              </a:rPr>
              <a:t>, jolloin kaupallisilla muutoksilla </a:t>
            </a:r>
            <a:br>
              <a:rPr lang="fi-FI" altLang="fi-FI" sz="2400">
                <a:ea typeface="ＭＳ Ｐゴシック" panose="020B0600070205080204" pitchFamily="34" charset="-128"/>
              </a:rPr>
            </a:br>
            <a:r>
              <a:rPr lang="fi-FI" altLang="fi-FI" sz="2400">
                <a:ea typeface="ＭＳ Ｐゴシック" panose="020B0600070205080204" pitchFamily="34" charset="-128"/>
              </a:rPr>
              <a:t>kuten väreillä ja muodoilla vanha tuote saadaan tuntumaan vanhanaikaiselta </a:t>
            </a:r>
          </a:p>
          <a:p>
            <a:pPr>
              <a:lnSpc>
                <a:spcPct val="150000"/>
              </a:lnSpc>
            </a:pPr>
            <a:endParaRPr lang="fi-FI" altLang="fi-FI" sz="2400">
              <a:ea typeface="ＭＳ Ｐゴシック" panose="020B0600070205080204" pitchFamily="34" charset="-128"/>
            </a:endParaRPr>
          </a:p>
        </p:txBody>
      </p:sp>
      <p:sp>
        <p:nvSpPr>
          <p:cNvPr id="65540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979182-DAC0-4742-98F8-DF8D2C366E3E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640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Tuoteportfolio</a:t>
            </a:r>
            <a:br>
              <a:rPr lang="fi-FI" b="1" dirty="0"/>
            </a:br>
            <a:endParaRPr lang="fi-FI" dirty="0"/>
          </a:p>
        </p:txBody>
      </p:sp>
      <p:pic>
        <p:nvPicPr>
          <p:cNvPr id="4" name="Kuva 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2643182"/>
            <a:ext cx="6045200" cy="2294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fi-FI">
                <a:ea typeface="ＭＳ Ｐゴシック" panose="020B0600070205080204" pitchFamily="34" charset="-128"/>
              </a:rPr>
              <a:t>Yhteenveto elinkaarista</a:t>
            </a:r>
          </a:p>
        </p:txBody>
      </p:sp>
      <p:pic>
        <p:nvPicPr>
          <p:cNvPr id="66563" name="Picture 4" descr="Untitled-3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23976"/>
            <a:ext cx="7848600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Dian numeron paikkamerkki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96DCA7-6E83-4357-AB2D-8FC0EDD02968}" type="slidenum">
              <a:rPr lang="fi-FI" altLang="fi-FI" sz="1400">
                <a:latin typeface="Times New Roman" panose="02020603050405020304" pitchFamily="18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fi-FI" altLang="fi-FI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46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7886700" cy="1325563"/>
          </a:xfrm>
        </p:spPr>
        <p:txBody>
          <a:bodyPr/>
          <a:lstStyle/>
          <a:p>
            <a:r>
              <a:rPr lang="fi-FI"/>
              <a:t>Tuote</a:t>
            </a:r>
            <a:br>
              <a:rPr lang="fi-FI"/>
            </a:b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Tuote on tärkein kilpailukeino, jota tukee hinta, saatavuus ja viestintä päätökset (4 p)</a:t>
            </a:r>
          </a:p>
          <a:p>
            <a:r>
              <a:rPr lang="fi-FI" dirty="0"/>
              <a:t>Asiakkaat eivät pelkästään osta aineellista tuotetta,</a:t>
            </a:r>
          </a:p>
          <a:p>
            <a:pPr marL="0" indent="0">
              <a:buNone/>
            </a:pPr>
            <a:r>
              <a:rPr lang="fi-FI" dirty="0"/>
              <a:t>vaan ratkaisuja omiin tarpeisiinsa ja ongelmiinsa.</a:t>
            </a:r>
          </a:p>
          <a:p>
            <a:r>
              <a:rPr lang="fi-FI" dirty="0"/>
              <a:t>Vain kannattavat tuotteet takaavat yritykselle tarvittavan kokonaiskannattavuuden.</a:t>
            </a:r>
          </a:p>
          <a:p>
            <a:r>
              <a:rPr lang="fi-FI" dirty="0"/>
              <a:t>Syvällinen ja ajantasainen tieto markkinoista ja asiakkaista on ensiarvoisen tärkeää tuotteen suunnitteluun ja ylläpitoon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Bostonin malli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  <a:p>
            <a:endParaRPr lang="fi-FI" dirty="0"/>
          </a:p>
        </p:txBody>
      </p:sp>
      <p:pic>
        <p:nvPicPr>
          <p:cNvPr id="4" name="Kuva 4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2040774"/>
            <a:ext cx="5117333" cy="33884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Tuote ja </a:t>
            </a:r>
            <a:r>
              <a:rPr lang="fi-FI" dirty="0" err="1"/>
              <a:t>tarjooma</a:t>
            </a:r>
            <a:r>
              <a:rPr lang="fi-FI" dirty="0"/>
              <a:t> kilpailukeinona 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3" descr="5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3050"/>
            <a:ext cx="77724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17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Esimerkki hiihtokeskuksen </a:t>
            </a:r>
            <a:r>
              <a:rPr lang="fi-FI" dirty="0" err="1"/>
              <a:t>tarjoomasta</a:t>
            </a:r>
            <a:endParaRPr lang="fi-FI" dirty="0"/>
          </a:p>
        </p:txBody>
      </p:sp>
      <p:pic>
        <p:nvPicPr>
          <p:cNvPr id="4" name="Picture 5" descr="5.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74" y="1988840"/>
            <a:ext cx="8344161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90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Tuotteiden ryhmittelyä:</a:t>
            </a:r>
            <a:br>
              <a:rPr lang="fi-FI" dirty="0"/>
            </a:b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Sisällön mukaan</a:t>
            </a:r>
          </a:p>
          <a:p>
            <a:pPr lvl="1"/>
            <a:r>
              <a:rPr lang="fi-FI" dirty="0"/>
              <a:t>tavaratuotteet (autot, kamerat, toimistolaitteet)</a:t>
            </a:r>
          </a:p>
          <a:p>
            <a:pPr lvl="1"/>
            <a:r>
              <a:rPr lang="fi-FI" dirty="0"/>
              <a:t>palvelutuotteet (huoltopalvelut, matkapalvelut)</a:t>
            </a:r>
          </a:p>
          <a:p>
            <a:pPr lvl="1"/>
            <a:r>
              <a:rPr lang="fi-FI" dirty="0"/>
              <a:t>paikkapalvelut (huvipuisto, kauppakeskukset)</a:t>
            </a:r>
          </a:p>
          <a:p>
            <a:pPr lvl="1"/>
            <a:r>
              <a:rPr lang="fi-FI" dirty="0"/>
              <a:t>aatepalvelut (uskonnot, poliittiset liikkeet, järjestötoiminta)</a:t>
            </a:r>
          </a:p>
          <a:p>
            <a:pPr lvl="1"/>
            <a:r>
              <a:rPr lang="fi-FI" dirty="0"/>
              <a:t>taidetuotteet (maalaukset, sävellykset, musiikkiesitykset)</a:t>
            </a:r>
          </a:p>
          <a:p>
            <a:pPr lvl="1"/>
            <a:r>
              <a:rPr lang="fi-FI" dirty="0"/>
              <a:t>tapahtumatuotteet (konsertit, festivaalit, urheilutapahtumat)</a:t>
            </a:r>
          </a:p>
          <a:p>
            <a:pPr lvl="1"/>
            <a:r>
              <a:rPr lang="fi-FI" dirty="0"/>
              <a:t>henkilötuotteet (taitelijat, poliitikot, urheilijat</a:t>
            </a:r>
          </a:p>
          <a:p>
            <a:endParaRPr lang="fi-FI" dirty="0"/>
          </a:p>
          <a:p>
            <a:r>
              <a:rPr lang="fi-FI" dirty="0"/>
              <a:t>Markkinoijan kannalta</a:t>
            </a:r>
          </a:p>
          <a:p>
            <a:pPr lvl="1"/>
            <a:r>
              <a:rPr lang="fi-FI" dirty="0"/>
              <a:t>Kulutushyödykkeet</a:t>
            </a:r>
          </a:p>
          <a:p>
            <a:pPr lvl="1"/>
            <a:r>
              <a:rPr lang="fi-FI" dirty="0"/>
              <a:t>Tuotantohyödykkeet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6520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5"/>
            <a:ext cx="7772400" cy="504056"/>
          </a:xfrm>
        </p:spPr>
        <p:txBody>
          <a:bodyPr>
            <a:normAutofit fontScale="90000"/>
          </a:bodyPr>
          <a:lstStyle/>
          <a:p>
            <a:r>
              <a:rPr lang="fi-FI" dirty="0"/>
              <a:t>Tuotantohyödykkeiden ja kulutushyödykkeen eroja: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3865984"/>
          </a:xfrm>
        </p:spPr>
        <p:txBody>
          <a:bodyPr/>
          <a:lstStyle/>
          <a:p>
            <a:endParaRPr lang="fi-FI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25676"/>
              </p:ext>
            </p:extLst>
          </p:nvPr>
        </p:nvGraphicFramePr>
        <p:xfrm>
          <a:off x="1475656" y="2636912"/>
          <a:ext cx="6045200" cy="1771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 dirty="0">
                          <a:effectLst/>
                        </a:rPr>
                        <a:t>TUOTANTOHYÖDYKKEET:</a:t>
                      </a:r>
                      <a:endParaRPr lang="fi-FI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>
                          <a:effectLst/>
                        </a:rPr>
                        <a:t>KULUTUSHYÖDYKKEET:</a:t>
                      </a:r>
                      <a:endParaRPr lang="fi-FI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>
                          <a:effectLst/>
                        </a:rPr>
                        <a:t>Vähän asiakkaita</a:t>
                      </a:r>
                      <a:endParaRPr lang="fi-FI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>
                          <a:effectLst/>
                        </a:rPr>
                        <a:t>Paljon asiakkaita</a:t>
                      </a:r>
                      <a:endParaRPr lang="fi-FI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>
                          <a:effectLst/>
                        </a:rPr>
                        <a:t>Korkea ostajan ja myyjän välinen riippuvuus</a:t>
                      </a:r>
                      <a:endParaRPr lang="fi-FI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>
                          <a:effectLst/>
                        </a:rPr>
                        <a:t>Alhainen ostajan ja myyjän välinen riippuvuus</a:t>
                      </a:r>
                      <a:endParaRPr lang="fi-FI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>
                          <a:effectLst/>
                        </a:rPr>
                        <a:t>Epäsuora kysyntä</a:t>
                      </a:r>
                      <a:endParaRPr lang="fi-FI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>
                          <a:effectLst/>
                        </a:rPr>
                        <a:t>Suora kysyntä</a:t>
                      </a:r>
                      <a:endParaRPr lang="fi-FI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>
                          <a:effectLst/>
                        </a:rPr>
                        <a:t>Ostoprosessin monimutkaisuus</a:t>
                      </a:r>
                      <a:endParaRPr lang="fi-FI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 dirty="0">
                          <a:effectLst/>
                        </a:rPr>
                        <a:t>Ostoprosessin yksinkertaisuus</a:t>
                      </a:r>
                      <a:endParaRPr lang="fi-FI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>
                          <a:effectLst/>
                        </a:rPr>
                        <a:t>Henkilökohtaisen myynnin suuri merkitys</a:t>
                      </a:r>
                      <a:endParaRPr lang="fi-FI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>
                          <a:effectLst/>
                        </a:rPr>
                        <a:t>Henkilökohtaisen myynnin merkitys pieni</a:t>
                      </a:r>
                      <a:endParaRPr lang="fi-FI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>
                          <a:effectLst/>
                        </a:rPr>
                        <a:t>Järkiperäiset ostoperusteet</a:t>
                      </a:r>
                      <a:endParaRPr lang="fi-FI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>
                          <a:effectLst/>
                        </a:rPr>
                        <a:t>Tunne- ja järkiperusteiset ostoperusteet</a:t>
                      </a:r>
                      <a:endParaRPr lang="fi-FI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>
                          <a:effectLst/>
                        </a:rPr>
                        <a:t>Suora yhteys asiakkaaseen</a:t>
                      </a:r>
                      <a:endParaRPr lang="fi-FI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>
                          <a:effectLst/>
                        </a:rPr>
                        <a:t>Epäsuora yhteys asiakkaaseen</a:t>
                      </a:r>
                      <a:endParaRPr lang="fi-FI" sz="120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 dirty="0">
                          <a:effectLst/>
                        </a:rPr>
                        <a:t>Tarve yksityiskohtaiseen informaatioon </a:t>
                      </a:r>
                      <a:endParaRPr lang="fi-FI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1200" dirty="0">
                          <a:effectLst/>
                        </a:rPr>
                        <a:t>Epätarkka informaatio riittää</a:t>
                      </a:r>
                      <a:endParaRPr lang="fi-FI" sz="1200" dirty="0">
                        <a:effectLst/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41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Tavara- ja palvelutuotteiden kerrokset</a:t>
            </a:r>
          </a:p>
        </p:txBody>
      </p:sp>
      <p:pic>
        <p:nvPicPr>
          <p:cNvPr id="4" name="Content Placeholder 3" descr="g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95" y="1825625"/>
            <a:ext cx="3876809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553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1278</Words>
  <Application>Microsoft Office PowerPoint</Application>
  <PresentationFormat>On-screen Show (4:3)</PresentationFormat>
  <Paragraphs>232</Paragraphs>
  <Slides>40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MS PGothic</vt:lpstr>
      <vt:lpstr>SimSun</vt:lpstr>
      <vt:lpstr>Arial</vt:lpstr>
      <vt:lpstr>Calibri</vt:lpstr>
      <vt:lpstr>Calibri Light</vt:lpstr>
      <vt:lpstr>GillSansMT</vt:lpstr>
      <vt:lpstr>GillSansMT-Bold</vt:lpstr>
      <vt:lpstr>Times</vt:lpstr>
      <vt:lpstr>Times New Roman</vt:lpstr>
      <vt:lpstr>Verdana</vt:lpstr>
      <vt:lpstr>Wingdings2</vt:lpstr>
      <vt:lpstr>Office Theme</vt:lpstr>
      <vt:lpstr>PowerPoint Presentation</vt:lpstr>
      <vt:lpstr>PowerPoint Presentation</vt:lpstr>
      <vt:lpstr>PowerPoint Presentation</vt:lpstr>
      <vt:lpstr>Tuote </vt:lpstr>
      <vt:lpstr>Tuote ja tarjooma kilpailukeinona </vt:lpstr>
      <vt:lpstr>Esimerkki hiihtokeskuksen tarjoomasta</vt:lpstr>
      <vt:lpstr>Tuotteiden ryhmittelyä: </vt:lpstr>
      <vt:lpstr>Tuotantohyödykkeiden ja kulutushyödykkeen eroja:</vt:lpstr>
      <vt:lpstr>Tavara- ja palvelutuotteiden kerrokset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Tuotteen erilaistamis- eli differointikeinoja</vt:lpstr>
      <vt:lpstr>Merkkipolitiikka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Lanseerauksen edellytykset</vt:lpstr>
      <vt:lpstr>Laadun tarkastelun näkökulmat</vt:lpstr>
      <vt:lpstr>Tuotteen laatuun vaikuttavat tekijät</vt:lpstr>
      <vt:lpstr>Markkinoinnin laatukäsitteet</vt:lpstr>
      <vt:lpstr>Palvelun laatu</vt:lpstr>
      <vt:lpstr>Nimi, brändi ja vahva brändi</vt:lpstr>
      <vt:lpstr>Brändin rakentamisen ainekset</vt:lpstr>
      <vt:lpstr>Brändin rakentamisen prosessi</vt:lpstr>
      <vt:lpstr>Brändin identiteetti</vt:lpstr>
      <vt:lpstr>Brändin arvovalta</vt:lpstr>
      <vt:lpstr>TOP 20 – Maailman arvokkaimmat brändit 2017 </vt:lpstr>
      <vt:lpstr>PowerPoint Presentation</vt:lpstr>
      <vt:lpstr>Tuotteen elinkaari</vt:lpstr>
      <vt:lpstr>Erilaiset elinkaaret</vt:lpstr>
      <vt:lpstr>Suunnitelmallinen vanhentaminen</vt:lpstr>
      <vt:lpstr>Tuoteportfolio </vt:lpstr>
      <vt:lpstr>Yhteenveto elinkaarista</vt:lpstr>
      <vt:lpstr>Bostonin malli</vt:lpstr>
    </vt:vector>
  </TitlesOfParts>
  <Company>OAMK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Kalvopohja/kuvaton/opetus/Otek</dc:title>
  <dc:creator>OAMK</dc:creator>
  <cp:lastModifiedBy>Raija Westerlund</cp:lastModifiedBy>
  <cp:revision>79</cp:revision>
  <cp:lastPrinted>2002-05-30T09:15:44Z</cp:lastPrinted>
  <dcterms:created xsi:type="dcterms:W3CDTF">2002-09-05T13:54:24Z</dcterms:created>
  <dcterms:modified xsi:type="dcterms:W3CDTF">2018-10-11T12:20:23Z</dcterms:modified>
</cp:coreProperties>
</file>