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78" r:id="rId2"/>
    <p:sldId id="257" r:id="rId3"/>
    <p:sldId id="262" r:id="rId4"/>
    <p:sldId id="258" r:id="rId5"/>
    <p:sldId id="263" r:id="rId6"/>
    <p:sldId id="326" r:id="rId7"/>
    <p:sldId id="266" r:id="rId8"/>
    <p:sldId id="268" r:id="rId9"/>
    <p:sldId id="269" r:id="rId10"/>
    <p:sldId id="259" r:id="rId11"/>
    <p:sldId id="260" r:id="rId12"/>
    <p:sldId id="261" r:id="rId13"/>
    <p:sldId id="270" r:id="rId14"/>
    <p:sldId id="271" r:id="rId15"/>
    <p:sldId id="272" r:id="rId16"/>
    <p:sldId id="273" r:id="rId17"/>
    <p:sldId id="274" r:id="rId18"/>
    <p:sldId id="275" r:id="rId19"/>
    <p:sldId id="276" r:id="rId20"/>
    <p:sldId id="277" r:id="rId21"/>
    <p:sldId id="327" r:id="rId22"/>
    <p:sldId id="328" r:id="rId23"/>
    <p:sldId id="329" r:id="rId24"/>
    <p:sldId id="264" r:id="rId25"/>
    <p:sldId id="340" r:id="rId26"/>
    <p:sldId id="301" r:id="rId27"/>
    <p:sldId id="341" r:id="rId28"/>
    <p:sldId id="342" r:id="rId29"/>
    <p:sldId id="297" r:id="rId30"/>
    <p:sldId id="299" r:id="rId31"/>
    <p:sldId id="300" r:id="rId32"/>
    <p:sldId id="265" r:id="rId33"/>
    <p:sldId id="333" r:id="rId34"/>
    <p:sldId id="334" r:id="rId35"/>
    <p:sldId id="335" r:id="rId36"/>
    <p:sldId id="336" r:id="rId37"/>
    <p:sldId id="337" r:id="rId38"/>
    <p:sldId id="338" r:id="rId39"/>
    <p:sldId id="343" r:id="rId40"/>
    <p:sldId id="344" r:id="rId41"/>
    <p:sldId id="345" r:id="rId42"/>
    <p:sldId id="346" r:id="rId43"/>
    <p:sldId id="303" r:id="rId44"/>
    <p:sldId id="304" r:id="rId45"/>
    <p:sldId id="305" r:id="rId46"/>
    <p:sldId id="267" r:id="rId47"/>
    <p:sldId id="347" r:id="rId48"/>
    <p:sldId id="348" r:id="rId49"/>
    <p:sldId id="349" r:id="rId50"/>
    <p:sldId id="350" r:id="rId51"/>
    <p:sldId id="351" r:id="rId52"/>
    <p:sldId id="352" r:id="rId53"/>
    <p:sldId id="353" r:id="rId54"/>
    <p:sldId id="354" r:id="rId55"/>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rittäjyys" id="{281A49B3-D22A-40AF-AA8A-5CBD3A2CBBE4}">
          <p14:sldIdLst>
            <p14:sldId id="278"/>
            <p14:sldId id="257"/>
            <p14:sldId id="262"/>
            <p14:sldId id="258"/>
            <p14:sldId id="263"/>
            <p14:sldId id="326"/>
            <p14:sldId id="266"/>
            <p14:sldId id="268"/>
            <p14:sldId id="269"/>
            <p14:sldId id="259"/>
            <p14:sldId id="260"/>
            <p14:sldId id="261"/>
            <p14:sldId id="270"/>
            <p14:sldId id="271"/>
            <p14:sldId id="272"/>
            <p14:sldId id="273"/>
            <p14:sldId id="274"/>
            <p14:sldId id="275"/>
            <p14:sldId id="276"/>
            <p14:sldId id="277"/>
          </p14:sldIdLst>
        </p14:section>
        <p14:section name="Strateginen/operatiivinen suunnittelu" id="{18033A7E-AAA7-45DA-B0B6-F3108FD18080}">
          <p14:sldIdLst>
            <p14:sldId id="327"/>
            <p14:sldId id="328"/>
            <p14:sldId id="329"/>
            <p14:sldId id="264"/>
            <p14:sldId id="340"/>
            <p14:sldId id="301"/>
            <p14:sldId id="341"/>
            <p14:sldId id="342"/>
          </p14:sldIdLst>
        </p14:section>
        <p14:section name="Toiminta-ajatus/Liikeidea" id="{30ABE943-C8F8-4F81-AA11-059607CC7F64}">
          <p14:sldIdLst>
            <p14:sldId id="297"/>
            <p14:sldId id="299"/>
            <p14:sldId id="300"/>
            <p14:sldId id="265"/>
            <p14:sldId id="333"/>
            <p14:sldId id="334"/>
            <p14:sldId id="335"/>
            <p14:sldId id="336"/>
            <p14:sldId id="337"/>
            <p14:sldId id="338"/>
            <p14:sldId id="343"/>
            <p14:sldId id="344"/>
            <p14:sldId id="345"/>
            <p14:sldId id="346"/>
          </p14:sldIdLst>
        </p14:section>
        <p14:section name="Kilpailu" id="{CC3B05EC-D13E-49BB-94E3-AB9A76628888}">
          <p14:sldIdLst>
            <p14:sldId id="303"/>
            <p14:sldId id="304"/>
            <p14:sldId id="305"/>
          </p14:sldIdLst>
        </p14:section>
        <p14:section name="Yritysmuodot" id="{8AEAD93A-0412-4325-B34C-AA9F0C30503A}">
          <p14:sldIdLst>
            <p14:sldId id="267"/>
            <p14:sldId id="347"/>
            <p14:sldId id="348"/>
            <p14:sldId id="349"/>
            <p14:sldId id="350"/>
            <p14:sldId id="351"/>
            <p14:sldId id="352"/>
            <p14:sldId id="353"/>
            <p14:sldId id="35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15" autoAdjust="0"/>
    <p:restoredTop sz="94660"/>
  </p:normalViewPr>
  <p:slideViewPr>
    <p:cSldViewPr snapToGrid="0">
      <p:cViewPr varScale="1">
        <p:scale>
          <a:sx n="36" d="100"/>
          <a:sy n="36" d="100"/>
        </p:scale>
        <p:origin x="6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F29F1-6881-4B89-B2B5-923394F3FDE0}"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fi-FI"/>
        </a:p>
      </dgm:t>
    </dgm:pt>
    <dgm:pt modelId="{7E428975-E08C-4997-8CF8-0ED15ABFA8F1}">
      <dgm:prSet phldrT="[Teksti]" custT="1"/>
      <dgm:spPr>
        <a:solidFill>
          <a:srgbClr val="92D050"/>
        </a:solidFill>
      </dgm:spPr>
      <dgm:t>
        <a:bodyPr/>
        <a:lstStyle/>
        <a:p>
          <a:r>
            <a:rPr lang="fi-FI" sz="1500" dirty="0"/>
            <a:t>Avaintuotteet ja </a:t>
          </a:r>
          <a:r>
            <a:rPr lang="fi-FI" sz="1400" baseline="0" dirty="0"/>
            <a:t>keskeiset</a:t>
          </a:r>
          <a:r>
            <a:rPr lang="fi-FI" sz="1500" dirty="0"/>
            <a:t> toimijat</a:t>
          </a:r>
        </a:p>
      </dgm:t>
    </dgm:pt>
    <dgm:pt modelId="{038D27B1-3449-4750-9E42-2EDBC4250D4B}" type="parTrans" cxnId="{C03BE0A4-82C4-435B-B50E-C980CAC05862}">
      <dgm:prSet/>
      <dgm:spPr/>
      <dgm:t>
        <a:bodyPr/>
        <a:lstStyle/>
        <a:p>
          <a:endParaRPr lang="fi-FI"/>
        </a:p>
      </dgm:t>
    </dgm:pt>
    <dgm:pt modelId="{55C7D199-9D19-4505-B862-F88F1E043572}" type="sibTrans" cxnId="{C03BE0A4-82C4-435B-B50E-C980CAC05862}">
      <dgm:prSet/>
      <dgm:spPr/>
      <dgm:t>
        <a:bodyPr/>
        <a:lstStyle/>
        <a:p>
          <a:endParaRPr lang="fi-FI"/>
        </a:p>
      </dgm:t>
    </dgm:pt>
    <dgm:pt modelId="{F37702DE-3D53-484B-A11C-E7A10211C90A}">
      <dgm:prSet phldrT="[Teksti]" custT="1"/>
      <dgm:spPr/>
      <dgm:t>
        <a:bodyPr/>
        <a:lstStyle/>
        <a:p>
          <a:r>
            <a:rPr lang="fi-FI" sz="1400" baseline="0" dirty="0"/>
            <a:t>Kilpailu</a:t>
          </a:r>
        </a:p>
      </dgm:t>
    </dgm:pt>
    <dgm:pt modelId="{BB5095CA-589F-467A-8ECC-9EE8AF0B7163}" type="parTrans" cxnId="{C137C316-3556-457D-B984-4860B1163AC2}">
      <dgm:prSet/>
      <dgm:spPr/>
      <dgm:t>
        <a:bodyPr/>
        <a:lstStyle/>
        <a:p>
          <a:endParaRPr lang="fi-FI"/>
        </a:p>
      </dgm:t>
    </dgm:pt>
    <dgm:pt modelId="{5163355E-557D-4D0F-B992-F12312C66C42}" type="sibTrans" cxnId="{C137C316-3556-457D-B984-4860B1163AC2}">
      <dgm:prSet/>
      <dgm:spPr/>
      <dgm:t>
        <a:bodyPr/>
        <a:lstStyle/>
        <a:p>
          <a:endParaRPr lang="fi-FI"/>
        </a:p>
      </dgm:t>
    </dgm:pt>
    <dgm:pt modelId="{3CE91DED-0C71-4CF5-9A64-E2EF2869D12E}">
      <dgm:prSet phldrT="[Teksti]" custT="1"/>
      <dgm:spPr/>
      <dgm:t>
        <a:bodyPr/>
        <a:lstStyle/>
        <a:p>
          <a:r>
            <a:rPr lang="fi-FI" sz="1400" baseline="0" dirty="0"/>
            <a:t>Lähialat</a:t>
          </a:r>
        </a:p>
      </dgm:t>
    </dgm:pt>
    <dgm:pt modelId="{E7D656FA-6560-4C61-B0F1-FE6BA080E9B7}" type="parTrans" cxnId="{9FDD61B4-59FA-492D-A6C4-2F53A96A4359}">
      <dgm:prSet/>
      <dgm:spPr/>
      <dgm:t>
        <a:bodyPr/>
        <a:lstStyle/>
        <a:p>
          <a:endParaRPr lang="fi-FI"/>
        </a:p>
      </dgm:t>
    </dgm:pt>
    <dgm:pt modelId="{2E4047FD-A044-4A21-8118-0EF0766327F8}" type="sibTrans" cxnId="{9FDD61B4-59FA-492D-A6C4-2F53A96A4359}">
      <dgm:prSet/>
      <dgm:spPr/>
      <dgm:t>
        <a:bodyPr/>
        <a:lstStyle/>
        <a:p>
          <a:endParaRPr lang="fi-FI"/>
        </a:p>
      </dgm:t>
    </dgm:pt>
    <dgm:pt modelId="{275EC0E9-97E5-4D15-A9AA-17ED8FB3FE1E}">
      <dgm:prSet phldrT="[Teksti]" custT="1"/>
      <dgm:spPr/>
      <dgm:t>
        <a:bodyPr/>
        <a:lstStyle/>
        <a:p>
          <a:r>
            <a:rPr lang="fi-FI" sz="1400" baseline="0" dirty="0"/>
            <a:t>Asiakkaat</a:t>
          </a:r>
        </a:p>
      </dgm:t>
    </dgm:pt>
    <dgm:pt modelId="{EFAE68BC-6D4A-4ED5-A3FB-20E62EE02567}" type="parTrans" cxnId="{3831FDAB-81E8-440B-BCF7-F916C32532D6}">
      <dgm:prSet/>
      <dgm:spPr/>
      <dgm:t>
        <a:bodyPr/>
        <a:lstStyle/>
        <a:p>
          <a:endParaRPr lang="fi-FI"/>
        </a:p>
      </dgm:t>
    </dgm:pt>
    <dgm:pt modelId="{01210F67-67E1-437B-B91E-9B995E5168A5}" type="sibTrans" cxnId="{3831FDAB-81E8-440B-BCF7-F916C32532D6}">
      <dgm:prSet/>
      <dgm:spPr/>
      <dgm:t>
        <a:bodyPr/>
        <a:lstStyle/>
        <a:p>
          <a:endParaRPr lang="fi-FI"/>
        </a:p>
      </dgm:t>
    </dgm:pt>
    <dgm:pt modelId="{76A5CE30-AF0E-42C3-8A50-0208856E7C07}">
      <dgm:prSet phldrT="[Teksti]" custT="1"/>
      <dgm:spPr/>
      <dgm:t>
        <a:bodyPr/>
        <a:lstStyle/>
        <a:p>
          <a:r>
            <a:rPr lang="fi-FI" sz="1400" dirty="0" err="1"/>
            <a:t>Erityispa-nokset</a:t>
          </a:r>
          <a:r>
            <a:rPr lang="fi-FI" sz="1400" dirty="0"/>
            <a:t> ja –</a:t>
          </a:r>
          <a:r>
            <a:rPr lang="fi-FI" sz="1400" baseline="0" dirty="0" err="1"/>
            <a:t>osaami-nen</a:t>
          </a:r>
          <a:endParaRPr lang="fi-FI" sz="1400" baseline="0" dirty="0"/>
        </a:p>
      </dgm:t>
    </dgm:pt>
    <dgm:pt modelId="{F40C59DD-046D-4D4F-B8B5-2D7C0F631F54}" type="parTrans" cxnId="{C7B6A900-FFA4-43F4-8BD6-9F8C25BB839A}">
      <dgm:prSet/>
      <dgm:spPr/>
      <dgm:t>
        <a:bodyPr/>
        <a:lstStyle/>
        <a:p>
          <a:endParaRPr lang="fi-FI"/>
        </a:p>
      </dgm:t>
    </dgm:pt>
    <dgm:pt modelId="{701ED622-DA47-42F1-8BEB-C78FF922A5AB}" type="sibTrans" cxnId="{C7B6A900-FFA4-43F4-8BD6-9F8C25BB839A}">
      <dgm:prSet/>
      <dgm:spPr/>
      <dgm:t>
        <a:bodyPr/>
        <a:lstStyle/>
        <a:p>
          <a:endParaRPr lang="fi-FI"/>
        </a:p>
      </dgm:t>
    </dgm:pt>
    <dgm:pt modelId="{9DD376FF-977A-44BD-B06E-6E8B3E0389D1}">
      <dgm:prSet custT="1"/>
      <dgm:spPr/>
      <dgm:t>
        <a:bodyPr/>
        <a:lstStyle/>
        <a:p>
          <a:r>
            <a:rPr lang="fi-FI" sz="1400" baseline="0" dirty="0" err="1"/>
            <a:t>Teknolo-giat</a:t>
          </a:r>
          <a:endParaRPr lang="fi-FI" sz="1400" baseline="0" dirty="0"/>
        </a:p>
      </dgm:t>
    </dgm:pt>
    <dgm:pt modelId="{9B8082D1-87B5-4A3C-AB20-14C2151B1B17}" type="parTrans" cxnId="{F131AA6F-1BFD-42C5-B02D-33256E502401}">
      <dgm:prSet/>
      <dgm:spPr/>
      <dgm:t>
        <a:bodyPr/>
        <a:lstStyle/>
        <a:p>
          <a:endParaRPr lang="fi-FI"/>
        </a:p>
      </dgm:t>
    </dgm:pt>
    <dgm:pt modelId="{168400FF-B785-4408-9AFF-73BE1A05BCFF}" type="sibTrans" cxnId="{F131AA6F-1BFD-42C5-B02D-33256E502401}">
      <dgm:prSet/>
      <dgm:spPr/>
      <dgm:t>
        <a:bodyPr/>
        <a:lstStyle/>
        <a:p>
          <a:endParaRPr lang="fi-FI"/>
        </a:p>
      </dgm:t>
    </dgm:pt>
    <dgm:pt modelId="{F61D68D9-2383-4304-B264-2C4B3C30485C}">
      <dgm:prSet custT="1"/>
      <dgm:spPr/>
      <dgm:t>
        <a:bodyPr/>
        <a:lstStyle/>
        <a:p>
          <a:r>
            <a:rPr lang="fi-FI" sz="1400" baseline="0" dirty="0"/>
            <a:t>Tukialat</a:t>
          </a:r>
        </a:p>
      </dgm:t>
    </dgm:pt>
    <dgm:pt modelId="{8800E773-6620-439B-A766-854DE1F621DA}" type="parTrans" cxnId="{42F031AD-3A84-459C-A4DB-51011B86CF63}">
      <dgm:prSet/>
      <dgm:spPr/>
      <dgm:t>
        <a:bodyPr/>
        <a:lstStyle/>
        <a:p>
          <a:endParaRPr lang="fi-FI"/>
        </a:p>
      </dgm:t>
    </dgm:pt>
    <dgm:pt modelId="{6DC745F9-5451-40FE-A2BC-29511C5D2190}" type="sibTrans" cxnId="{42F031AD-3A84-459C-A4DB-51011B86CF63}">
      <dgm:prSet/>
      <dgm:spPr/>
      <dgm:t>
        <a:bodyPr/>
        <a:lstStyle/>
        <a:p>
          <a:endParaRPr lang="fi-FI"/>
        </a:p>
      </dgm:t>
    </dgm:pt>
    <dgm:pt modelId="{003D0625-3BBB-406E-8A86-FB5560E1C56F}" type="pres">
      <dgm:prSet presAssocID="{FB5F29F1-6881-4B89-B2B5-923394F3FDE0}" presName="Name0" presStyleCnt="0">
        <dgm:presLayoutVars>
          <dgm:chMax val="1"/>
          <dgm:dir/>
          <dgm:animLvl val="ctr"/>
          <dgm:resizeHandles val="exact"/>
        </dgm:presLayoutVars>
      </dgm:prSet>
      <dgm:spPr/>
    </dgm:pt>
    <dgm:pt modelId="{972BC32F-F4C6-4C5B-BB6A-340AAF1DBED2}" type="pres">
      <dgm:prSet presAssocID="{7E428975-E08C-4997-8CF8-0ED15ABFA8F1}" presName="centerShape" presStyleLbl="node0" presStyleIdx="0" presStyleCnt="1"/>
      <dgm:spPr/>
    </dgm:pt>
    <dgm:pt modelId="{C2EA29C4-8E22-4DF3-91F2-67731476D35B}" type="pres">
      <dgm:prSet presAssocID="{F37702DE-3D53-484B-A11C-E7A10211C90A}" presName="node" presStyleLbl="node1" presStyleIdx="0" presStyleCnt="6" custRadScaleRad="99459" custRadScaleInc="0">
        <dgm:presLayoutVars>
          <dgm:bulletEnabled val="1"/>
        </dgm:presLayoutVars>
      </dgm:prSet>
      <dgm:spPr/>
    </dgm:pt>
    <dgm:pt modelId="{97B52C43-3F02-4CC0-9717-864D6FF3E869}" type="pres">
      <dgm:prSet presAssocID="{F37702DE-3D53-484B-A11C-E7A10211C90A}" presName="dummy" presStyleCnt="0"/>
      <dgm:spPr/>
    </dgm:pt>
    <dgm:pt modelId="{5836EF08-4D77-44AF-BF86-A1B2F1647815}" type="pres">
      <dgm:prSet presAssocID="{5163355E-557D-4D0F-B992-F12312C66C42}" presName="sibTrans" presStyleLbl="sibTrans2D1" presStyleIdx="0" presStyleCnt="6"/>
      <dgm:spPr/>
    </dgm:pt>
    <dgm:pt modelId="{2E72CF78-B281-4A28-82C4-EBF22C7F54EE}" type="pres">
      <dgm:prSet presAssocID="{3CE91DED-0C71-4CF5-9A64-E2EF2869D12E}" presName="node" presStyleLbl="node1" presStyleIdx="1" presStyleCnt="6">
        <dgm:presLayoutVars>
          <dgm:bulletEnabled val="1"/>
        </dgm:presLayoutVars>
      </dgm:prSet>
      <dgm:spPr/>
    </dgm:pt>
    <dgm:pt modelId="{297CA9CC-C5CD-40F4-A578-4289A12FAB06}" type="pres">
      <dgm:prSet presAssocID="{3CE91DED-0C71-4CF5-9A64-E2EF2869D12E}" presName="dummy" presStyleCnt="0"/>
      <dgm:spPr/>
    </dgm:pt>
    <dgm:pt modelId="{2874724F-9C1D-4BC4-ABD2-0322E102A0F7}" type="pres">
      <dgm:prSet presAssocID="{2E4047FD-A044-4A21-8118-0EF0766327F8}" presName="sibTrans" presStyleLbl="sibTrans2D1" presStyleIdx="1" presStyleCnt="6"/>
      <dgm:spPr/>
    </dgm:pt>
    <dgm:pt modelId="{05DE0A44-7435-412F-B416-7884B8ECAE50}" type="pres">
      <dgm:prSet presAssocID="{275EC0E9-97E5-4D15-A9AA-17ED8FB3FE1E}" presName="node" presStyleLbl="node1" presStyleIdx="2" presStyleCnt="6">
        <dgm:presLayoutVars>
          <dgm:bulletEnabled val="1"/>
        </dgm:presLayoutVars>
      </dgm:prSet>
      <dgm:spPr/>
    </dgm:pt>
    <dgm:pt modelId="{F457AD04-51EB-4074-83AF-9F52A87869BE}" type="pres">
      <dgm:prSet presAssocID="{275EC0E9-97E5-4D15-A9AA-17ED8FB3FE1E}" presName="dummy" presStyleCnt="0"/>
      <dgm:spPr/>
    </dgm:pt>
    <dgm:pt modelId="{E49C6E77-39B7-4AA1-9B2D-7624B284CCEE}" type="pres">
      <dgm:prSet presAssocID="{01210F67-67E1-437B-B91E-9B995E5168A5}" presName="sibTrans" presStyleLbl="sibTrans2D1" presStyleIdx="2" presStyleCnt="6"/>
      <dgm:spPr/>
    </dgm:pt>
    <dgm:pt modelId="{C1B5505E-C837-424A-9E8E-5E58E98732C3}" type="pres">
      <dgm:prSet presAssocID="{F61D68D9-2383-4304-B264-2C4B3C30485C}" presName="node" presStyleLbl="node1" presStyleIdx="3" presStyleCnt="6">
        <dgm:presLayoutVars>
          <dgm:bulletEnabled val="1"/>
        </dgm:presLayoutVars>
      </dgm:prSet>
      <dgm:spPr/>
    </dgm:pt>
    <dgm:pt modelId="{1114C27A-FC7C-4459-9175-338399F53479}" type="pres">
      <dgm:prSet presAssocID="{F61D68D9-2383-4304-B264-2C4B3C30485C}" presName="dummy" presStyleCnt="0"/>
      <dgm:spPr/>
    </dgm:pt>
    <dgm:pt modelId="{EEA4D6CA-F37E-429F-A4D0-9010E76B2343}" type="pres">
      <dgm:prSet presAssocID="{6DC745F9-5451-40FE-A2BC-29511C5D2190}" presName="sibTrans" presStyleLbl="sibTrans2D1" presStyleIdx="3" presStyleCnt="6"/>
      <dgm:spPr/>
    </dgm:pt>
    <dgm:pt modelId="{4E2BBA71-93D9-4483-9886-C35F2D33A350}" type="pres">
      <dgm:prSet presAssocID="{9DD376FF-977A-44BD-B06E-6E8B3E0389D1}" presName="node" presStyleLbl="node1" presStyleIdx="4" presStyleCnt="6">
        <dgm:presLayoutVars>
          <dgm:bulletEnabled val="1"/>
        </dgm:presLayoutVars>
      </dgm:prSet>
      <dgm:spPr/>
    </dgm:pt>
    <dgm:pt modelId="{56771C8E-6BC3-40D2-BF51-B4CD707B582E}" type="pres">
      <dgm:prSet presAssocID="{9DD376FF-977A-44BD-B06E-6E8B3E0389D1}" presName="dummy" presStyleCnt="0"/>
      <dgm:spPr/>
    </dgm:pt>
    <dgm:pt modelId="{A3F7C24C-13BF-40F5-9A0B-0801AB1D05F1}" type="pres">
      <dgm:prSet presAssocID="{168400FF-B785-4408-9AFF-73BE1A05BCFF}" presName="sibTrans" presStyleLbl="sibTrans2D1" presStyleIdx="4" presStyleCnt="6"/>
      <dgm:spPr/>
    </dgm:pt>
    <dgm:pt modelId="{1150C904-DD8F-48FE-928A-14179A0476BE}" type="pres">
      <dgm:prSet presAssocID="{76A5CE30-AF0E-42C3-8A50-0208856E7C07}" presName="node" presStyleLbl="node1" presStyleIdx="5" presStyleCnt="6" custRadScaleRad="99150" custRadScaleInc="5057">
        <dgm:presLayoutVars>
          <dgm:bulletEnabled val="1"/>
        </dgm:presLayoutVars>
      </dgm:prSet>
      <dgm:spPr/>
    </dgm:pt>
    <dgm:pt modelId="{F808DE27-337C-4E2D-BDBC-03E514AB312B}" type="pres">
      <dgm:prSet presAssocID="{76A5CE30-AF0E-42C3-8A50-0208856E7C07}" presName="dummy" presStyleCnt="0"/>
      <dgm:spPr/>
    </dgm:pt>
    <dgm:pt modelId="{505DC9B1-6069-41E3-ACE0-6F5FBD481965}" type="pres">
      <dgm:prSet presAssocID="{701ED622-DA47-42F1-8BEB-C78FF922A5AB}" presName="sibTrans" presStyleLbl="sibTrans2D1" presStyleIdx="5" presStyleCnt="6" custLinFactNeighborX="-326" custLinFactNeighborY="-1323"/>
      <dgm:spPr/>
    </dgm:pt>
  </dgm:ptLst>
  <dgm:cxnLst>
    <dgm:cxn modelId="{C7B6A900-FFA4-43F4-8BD6-9F8C25BB839A}" srcId="{7E428975-E08C-4997-8CF8-0ED15ABFA8F1}" destId="{76A5CE30-AF0E-42C3-8A50-0208856E7C07}" srcOrd="5" destOrd="0" parTransId="{F40C59DD-046D-4D4F-B8B5-2D7C0F631F54}" sibTransId="{701ED622-DA47-42F1-8BEB-C78FF922A5AB}"/>
    <dgm:cxn modelId="{5389820F-F062-4A6E-AEC4-96980CFAA01F}" type="presOf" srcId="{2E4047FD-A044-4A21-8118-0EF0766327F8}" destId="{2874724F-9C1D-4BC4-ABD2-0322E102A0F7}" srcOrd="0" destOrd="0" presId="urn:microsoft.com/office/officeart/2005/8/layout/radial6"/>
    <dgm:cxn modelId="{C137C316-3556-457D-B984-4860B1163AC2}" srcId="{7E428975-E08C-4997-8CF8-0ED15ABFA8F1}" destId="{F37702DE-3D53-484B-A11C-E7A10211C90A}" srcOrd="0" destOrd="0" parTransId="{BB5095CA-589F-467A-8ECC-9EE8AF0B7163}" sibTransId="{5163355E-557D-4D0F-B992-F12312C66C42}"/>
    <dgm:cxn modelId="{5ABCFF27-B531-412D-9CD3-00F4BD542926}" type="presOf" srcId="{701ED622-DA47-42F1-8BEB-C78FF922A5AB}" destId="{505DC9B1-6069-41E3-ACE0-6F5FBD481965}" srcOrd="0" destOrd="0" presId="urn:microsoft.com/office/officeart/2005/8/layout/radial6"/>
    <dgm:cxn modelId="{E23E425C-C601-45A1-88FE-C5036F89D357}" type="presOf" srcId="{275EC0E9-97E5-4D15-A9AA-17ED8FB3FE1E}" destId="{05DE0A44-7435-412F-B416-7884B8ECAE50}" srcOrd="0" destOrd="0" presId="urn:microsoft.com/office/officeart/2005/8/layout/radial6"/>
    <dgm:cxn modelId="{25019A64-8A4F-4CF5-B415-B82EDE98A1FD}" type="presOf" srcId="{F61D68D9-2383-4304-B264-2C4B3C30485C}" destId="{C1B5505E-C837-424A-9E8E-5E58E98732C3}" srcOrd="0" destOrd="0" presId="urn:microsoft.com/office/officeart/2005/8/layout/radial6"/>
    <dgm:cxn modelId="{EB0DBE48-9901-4BCD-AEB6-27F72EF58576}" type="presOf" srcId="{5163355E-557D-4D0F-B992-F12312C66C42}" destId="{5836EF08-4D77-44AF-BF86-A1B2F1647815}" srcOrd="0" destOrd="0" presId="urn:microsoft.com/office/officeart/2005/8/layout/radial6"/>
    <dgm:cxn modelId="{93DF4D4E-C67B-4134-8590-FCF19A7FF94B}" type="presOf" srcId="{F37702DE-3D53-484B-A11C-E7A10211C90A}" destId="{C2EA29C4-8E22-4DF3-91F2-67731476D35B}" srcOrd="0" destOrd="0" presId="urn:microsoft.com/office/officeart/2005/8/layout/radial6"/>
    <dgm:cxn modelId="{F131AA6F-1BFD-42C5-B02D-33256E502401}" srcId="{7E428975-E08C-4997-8CF8-0ED15ABFA8F1}" destId="{9DD376FF-977A-44BD-B06E-6E8B3E0389D1}" srcOrd="4" destOrd="0" parTransId="{9B8082D1-87B5-4A3C-AB20-14C2151B1B17}" sibTransId="{168400FF-B785-4408-9AFF-73BE1A05BCFF}"/>
    <dgm:cxn modelId="{D4928780-E420-4DC8-90EF-7917A20E3C2A}" type="presOf" srcId="{FB5F29F1-6881-4B89-B2B5-923394F3FDE0}" destId="{003D0625-3BBB-406E-8A86-FB5560E1C56F}" srcOrd="0" destOrd="0" presId="urn:microsoft.com/office/officeart/2005/8/layout/radial6"/>
    <dgm:cxn modelId="{23FFBD90-271B-4EFF-BB93-16B52DE535B3}" type="presOf" srcId="{168400FF-B785-4408-9AFF-73BE1A05BCFF}" destId="{A3F7C24C-13BF-40F5-9A0B-0801AB1D05F1}" srcOrd="0" destOrd="0" presId="urn:microsoft.com/office/officeart/2005/8/layout/radial6"/>
    <dgm:cxn modelId="{09B885A4-3808-43DE-86A7-4892C0CE27A3}" type="presOf" srcId="{6DC745F9-5451-40FE-A2BC-29511C5D2190}" destId="{EEA4D6CA-F37E-429F-A4D0-9010E76B2343}" srcOrd="0" destOrd="0" presId="urn:microsoft.com/office/officeart/2005/8/layout/radial6"/>
    <dgm:cxn modelId="{C03BE0A4-82C4-435B-B50E-C980CAC05862}" srcId="{FB5F29F1-6881-4B89-B2B5-923394F3FDE0}" destId="{7E428975-E08C-4997-8CF8-0ED15ABFA8F1}" srcOrd="0" destOrd="0" parTransId="{038D27B1-3449-4750-9E42-2EDBC4250D4B}" sibTransId="{55C7D199-9D19-4505-B862-F88F1E043572}"/>
    <dgm:cxn modelId="{3831FDAB-81E8-440B-BCF7-F916C32532D6}" srcId="{7E428975-E08C-4997-8CF8-0ED15ABFA8F1}" destId="{275EC0E9-97E5-4D15-A9AA-17ED8FB3FE1E}" srcOrd="2" destOrd="0" parTransId="{EFAE68BC-6D4A-4ED5-A3FB-20E62EE02567}" sibTransId="{01210F67-67E1-437B-B91E-9B995E5168A5}"/>
    <dgm:cxn modelId="{42F031AD-3A84-459C-A4DB-51011B86CF63}" srcId="{7E428975-E08C-4997-8CF8-0ED15ABFA8F1}" destId="{F61D68D9-2383-4304-B264-2C4B3C30485C}" srcOrd="3" destOrd="0" parTransId="{8800E773-6620-439B-A766-854DE1F621DA}" sibTransId="{6DC745F9-5451-40FE-A2BC-29511C5D2190}"/>
    <dgm:cxn modelId="{9FDD61B4-59FA-492D-A6C4-2F53A96A4359}" srcId="{7E428975-E08C-4997-8CF8-0ED15ABFA8F1}" destId="{3CE91DED-0C71-4CF5-9A64-E2EF2869D12E}" srcOrd="1" destOrd="0" parTransId="{E7D656FA-6560-4C61-B0F1-FE6BA080E9B7}" sibTransId="{2E4047FD-A044-4A21-8118-0EF0766327F8}"/>
    <dgm:cxn modelId="{E7EC67BE-DD06-4581-B11D-D524E31962C7}" type="presOf" srcId="{7E428975-E08C-4997-8CF8-0ED15ABFA8F1}" destId="{972BC32F-F4C6-4C5B-BB6A-340AAF1DBED2}" srcOrd="0" destOrd="0" presId="urn:microsoft.com/office/officeart/2005/8/layout/radial6"/>
    <dgm:cxn modelId="{90A3F2CB-4E88-417B-BBE9-EAF604B2F0FB}" type="presOf" srcId="{3CE91DED-0C71-4CF5-9A64-E2EF2869D12E}" destId="{2E72CF78-B281-4A28-82C4-EBF22C7F54EE}" srcOrd="0" destOrd="0" presId="urn:microsoft.com/office/officeart/2005/8/layout/radial6"/>
    <dgm:cxn modelId="{9E4581DB-79C4-44B4-9330-DF1ABE8EE66E}" type="presOf" srcId="{76A5CE30-AF0E-42C3-8A50-0208856E7C07}" destId="{1150C904-DD8F-48FE-928A-14179A0476BE}" srcOrd="0" destOrd="0" presId="urn:microsoft.com/office/officeart/2005/8/layout/radial6"/>
    <dgm:cxn modelId="{181C53F3-D7F5-42F2-8E92-B2838CC1F7BA}" type="presOf" srcId="{9DD376FF-977A-44BD-B06E-6E8B3E0389D1}" destId="{4E2BBA71-93D9-4483-9886-C35F2D33A350}" srcOrd="0" destOrd="0" presId="urn:microsoft.com/office/officeart/2005/8/layout/radial6"/>
    <dgm:cxn modelId="{31F608FF-6F82-4900-8D74-01ED3B2BA0D6}" type="presOf" srcId="{01210F67-67E1-437B-B91E-9B995E5168A5}" destId="{E49C6E77-39B7-4AA1-9B2D-7624B284CCEE}" srcOrd="0" destOrd="0" presId="urn:microsoft.com/office/officeart/2005/8/layout/radial6"/>
    <dgm:cxn modelId="{9D01201F-D336-456E-A457-0AB6EEA20F0E}" type="presParOf" srcId="{003D0625-3BBB-406E-8A86-FB5560E1C56F}" destId="{972BC32F-F4C6-4C5B-BB6A-340AAF1DBED2}" srcOrd="0" destOrd="0" presId="urn:microsoft.com/office/officeart/2005/8/layout/radial6"/>
    <dgm:cxn modelId="{D59309A8-3946-42C3-BCAD-2C5997B46BB5}" type="presParOf" srcId="{003D0625-3BBB-406E-8A86-FB5560E1C56F}" destId="{C2EA29C4-8E22-4DF3-91F2-67731476D35B}" srcOrd="1" destOrd="0" presId="urn:microsoft.com/office/officeart/2005/8/layout/radial6"/>
    <dgm:cxn modelId="{C91D1091-276B-4F8D-873A-5C2EFC79D020}" type="presParOf" srcId="{003D0625-3BBB-406E-8A86-FB5560E1C56F}" destId="{97B52C43-3F02-4CC0-9717-864D6FF3E869}" srcOrd="2" destOrd="0" presId="urn:microsoft.com/office/officeart/2005/8/layout/radial6"/>
    <dgm:cxn modelId="{60398762-E4A1-45B0-944C-5B2E694C4E39}" type="presParOf" srcId="{003D0625-3BBB-406E-8A86-FB5560E1C56F}" destId="{5836EF08-4D77-44AF-BF86-A1B2F1647815}" srcOrd="3" destOrd="0" presId="urn:microsoft.com/office/officeart/2005/8/layout/radial6"/>
    <dgm:cxn modelId="{865F4B34-693B-4B57-9AD2-E230DF736C70}" type="presParOf" srcId="{003D0625-3BBB-406E-8A86-FB5560E1C56F}" destId="{2E72CF78-B281-4A28-82C4-EBF22C7F54EE}" srcOrd="4" destOrd="0" presId="urn:microsoft.com/office/officeart/2005/8/layout/radial6"/>
    <dgm:cxn modelId="{6DD78B97-8B89-464D-B766-A6E4C6C4F2C5}" type="presParOf" srcId="{003D0625-3BBB-406E-8A86-FB5560E1C56F}" destId="{297CA9CC-C5CD-40F4-A578-4289A12FAB06}" srcOrd="5" destOrd="0" presId="urn:microsoft.com/office/officeart/2005/8/layout/radial6"/>
    <dgm:cxn modelId="{C637B3F8-A94E-4452-9CBF-59AE289A0413}" type="presParOf" srcId="{003D0625-3BBB-406E-8A86-FB5560E1C56F}" destId="{2874724F-9C1D-4BC4-ABD2-0322E102A0F7}" srcOrd="6" destOrd="0" presId="urn:microsoft.com/office/officeart/2005/8/layout/radial6"/>
    <dgm:cxn modelId="{EC69421D-71D0-4A4E-8D4F-3B6A168233CC}" type="presParOf" srcId="{003D0625-3BBB-406E-8A86-FB5560E1C56F}" destId="{05DE0A44-7435-412F-B416-7884B8ECAE50}" srcOrd="7" destOrd="0" presId="urn:microsoft.com/office/officeart/2005/8/layout/radial6"/>
    <dgm:cxn modelId="{6DBD9CA8-E725-4612-B1AB-DF83FFE41520}" type="presParOf" srcId="{003D0625-3BBB-406E-8A86-FB5560E1C56F}" destId="{F457AD04-51EB-4074-83AF-9F52A87869BE}" srcOrd="8" destOrd="0" presId="urn:microsoft.com/office/officeart/2005/8/layout/radial6"/>
    <dgm:cxn modelId="{DCA35297-32C2-41B7-8368-F4C669F2E220}" type="presParOf" srcId="{003D0625-3BBB-406E-8A86-FB5560E1C56F}" destId="{E49C6E77-39B7-4AA1-9B2D-7624B284CCEE}" srcOrd="9" destOrd="0" presId="urn:microsoft.com/office/officeart/2005/8/layout/radial6"/>
    <dgm:cxn modelId="{5BA5D185-C07F-4A88-A7ED-E9DE21386652}" type="presParOf" srcId="{003D0625-3BBB-406E-8A86-FB5560E1C56F}" destId="{C1B5505E-C837-424A-9E8E-5E58E98732C3}" srcOrd="10" destOrd="0" presId="urn:microsoft.com/office/officeart/2005/8/layout/radial6"/>
    <dgm:cxn modelId="{FB51CC2C-B37E-48E0-AC20-BB8342C7BF1B}" type="presParOf" srcId="{003D0625-3BBB-406E-8A86-FB5560E1C56F}" destId="{1114C27A-FC7C-4459-9175-338399F53479}" srcOrd="11" destOrd="0" presId="urn:microsoft.com/office/officeart/2005/8/layout/radial6"/>
    <dgm:cxn modelId="{E5E22349-6769-44E5-9BFD-C5049D119E86}" type="presParOf" srcId="{003D0625-3BBB-406E-8A86-FB5560E1C56F}" destId="{EEA4D6CA-F37E-429F-A4D0-9010E76B2343}" srcOrd="12" destOrd="0" presId="urn:microsoft.com/office/officeart/2005/8/layout/radial6"/>
    <dgm:cxn modelId="{9E21C120-9DD6-445C-A9F5-FA370AAC7386}" type="presParOf" srcId="{003D0625-3BBB-406E-8A86-FB5560E1C56F}" destId="{4E2BBA71-93D9-4483-9886-C35F2D33A350}" srcOrd="13" destOrd="0" presId="urn:microsoft.com/office/officeart/2005/8/layout/radial6"/>
    <dgm:cxn modelId="{F7422C63-CC09-4F1D-B203-812F4019BF86}" type="presParOf" srcId="{003D0625-3BBB-406E-8A86-FB5560E1C56F}" destId="{56771C8E-6BC3-40D2-BF51-B4CD707B582E}" srcOrd="14" destOrd="0" presId="urn:microsoft.com/office/officeart/2005/8/layout/radial6"/>
    <dgm:cxn modelId="{1C6FFEAA-9467-4EFF-9F3B-FB7D51A0BE27}" type="presParOf" srcId="{003D0625-3BBB-406E-8A86-FB5560E1C56F}" destId="{A3F7C24C-13BF-40F5-9A0B-0801AB1D05F1}" srcOrd="15" destOrd="0" presId="urn:microsoft.com/office/officeart/2005/8/layout/radial6"/>
    <dgm:cxn modelId="{1420B0C4-60D2-413F-9657-A918ECE19D3E}" type="presParOf" srcId="{003D0625-3BBB-406E-8A86-FB5560E1C56F}" destId="{1150C904-DD8F-48FE-928A-14179A0476BE}" srcOrd="16" destOrd="0" presId="urn:microsoft.com/office/officeart/2005/8/layout/radial6"/>
    <dgm:cxn modelId="{C52CF08A-1085-4C3F-B2B9-4371D8231BFA}" type="presParOf" srcId="{003D0625-3BBB-406E-8A86-FB5560E1C56F}" destId="{F808DE27-337C-4E2D-BDBC-03E514AB312B}" srcOrd="17" destOrd="0" presId="urn:microsoft.com/office/officeart/2005/8/layout/radial6"/>
    <dgm:cxn modelId="{A9D0B823-DABA-4183-A897-B94EAB8A4974}" type="presParOf" srcId="{003D0625-3BBB-406E-8A86-FB5560E1C56F}" destId="{505DC9B1-6069-41E3-ACE0-6F5FBD481965}"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0B2035-6319-4020-8ED3-9B02DB8B301C}" type="doc">
      <dgm:prSet loTypeId="urn:microsoft.com/office/officeart/2005/8/layout/chevron1" loCatId="process" qsTypeId="urn:microsoft.com/office/officeart/2005/8/quickstyle/simple1" qsCatId="simple" csTypeId="urn:microsoft.com/office/officeart/2005/8/colors/accent1_2" csCatId="accent1" phldr="1"/>
      <dgm:spPr/>
    </dgm:pt>
    <dgm:pt modelId="{88295486-3985-49CA-A311-C3E49E4E3ADF}">
      <dgm:prSet phldrT="[Text]"/>
      <dgm:spPr/>
      <dgm:t>
        <a:bodyPr/>
        <a:lstStyle/>
        <a:p>
          <a:r>
            <a:rPr lang="fi-FI" dirty="0"/>
            <a:t>Panokset</a:t>
          </a:r>
        </a:p>
      </dgm:t>
    </dgm:pt>
    <dgm:pt modelId="{C5245046-4EB0-43A9-A0DA-8906D24EF720}" type="parTrans" cxnId="{33EDB63A-8DB6-40B1-B26B-805A184FF3FF}">
      <dgm:prSet/>
      <dgm:spPr/>
      <dgm:t>
        <a:bodyPr/>
        <a:lstStyle/>
        <a:p>
          <a:endParaRPr lang="fi-FI"/>
        </a:p>
      </dgm:t>
    </dgm:pt>
    <dgm:pt modelId="{9FDB86C4-0B6A-45AD-9A8E-D4BAE52FA491}" type="sibTrans" cxnId="{33EDB63A-8DB6-40B1-B26B-805A184FF3FF}">
      <dgm:prSet/>
      <dgm:spPr/>
      <dgm:t>
        <a:bodyPr/>
        <a:lstStyle/>
        <a:p>
          <a:endParaRPr lang="fi-FI"/>
        </a:p>
      </dgm:t>
    </dgm:pt>
    <dgm:pt modelId="{ACE41D1A-4190-42D3-9668-3ADB937CA38B}">
      <dgm:prSet phldrT="[Text]"/>
      <dgm:spPr/>
      <dgm:t>
        <a:bodyPr/>
        <a:lstStyle/>
        <a:p>
          <a:r>
            <a:rPr lang="fi-FI" dirty="0"/>
            <a:t>Järjestelmä</a:t>
          </a:r>
        </a:p>
      </dgm:t>
    </dgm:pt>
    <dgm:pt modelId="{6D65CC93-322E-4CC9-B2E8-AB523E04DE05}" type="parTrans" cxnId="{EED446F4-3CBC-44DA-95B1-D12EF3924261}">
      <dgm:prSet/>
      <dgm:spPr/>
      <dgm:t>
        <a:bodyPr/>
        <a:lstStyle/>
        <a:p>
          <a:endParaRPr lang="fi-FI"/>
        </a:p>
      </dgm:t>
    </dgm:pt>
    <dgm:pt modelId="{54641570-2335-4181-A208-154CF4243F1F}" type="sibTrans" cxnId="{EED446F4-3CBC-44DA-95B1-D12EF3924261}">
      <dgm:prSet/>
      <dgm:spPr/>
      <dgm:t>
        <a:bodyPr/>
        <a:lstStyle/>
        <a:p>
          <a:endParaRPr lang="fi-FI"/>
        </a:p>
      </dgm:t>
    </dgm:pt>
    <dgm:pt modelId="{AF55E183-1BE1-42B0-B9E8-4206BF9E8A62}">
      <dgm:prSet phldrT="[Text]"/>
      <dgm:spPr/>
      <dgm:t>
        <a:bodyPr/>
        <a:lstStyle/>
        <a:p>
          <a:r>
            <a:rPr lang="fi-FI" dirty="0"/>
            <a:t>Tuotokset</a:t>
          </a:r>
        </a:p>
      </dgm:t>
    </dgm:pt>
    <dgm:pt modelId="{7859BF1C-6FD6-41A4-A503-A42F3BE4682A}" type="parTrans" cxnId="{2ABCC442-3552-4FB5-9F0D-834753B6BE14}">
      <dgm:prSet/>
      <dgm:spPr/>
      <dgm:t>
        <a:bodyPr/>
        <a:lstStyle/>
        <a:p>
          <a:endParaRPr lang="fi-FI"/>
        </a:p>
      </dgm:t>
    </dgm:pt>
    <dgm:pt modelId="{1E3FAD3A-5085-48F0-A9CA-92CDD3B0FE90}" type="sibTrans" cxnId="{2ABCC442-3552-4FB5-9F0D-834753B6BE14}">
      <dgm:prSet/>
      <dgm:spPr/>
      <dgm:t>
        <a:bodyPr/>
        <a:lstStyle/>
        <a:p>
          <a:endParaRPr lang="fi-FI"/>
        </a:p>
      </dgm:t>
    </dgm:pt>
    <dgm:pt modelId="{99BA4E5B-0E6E-4EAA-9076-4B839D5A8320}" type="pres">
      <dgm:prSet presAssocID="{6D0B2035-6319-4020-8ED3-9B02DB8B301C}" presName="Name0" presStyleCnt="0">
        <dgm:presLayoutVars>
          <dgm:dir/>
          <dgm:animLvl val="lvl"/>
          <dgm:resizeHandles val="exact"/>
        </dgm:presLayoutVars>
      </dgm:prSet>
      <dgm:spPr/>
    </dgm:pt>
    <dgm:pt modelId="{2E559C1D-6AFC-4529-B240-47D8E97A40FD}" type="pres">
      <dgm:prSet presAssocID="{88295486-3985-49CA-A311-C3E49E4E3ADF}" presName="parTxOnly" presStyleLbl="node1" presStyleIdx="0" presStyleCnt="3">
        <dgm:presLayoutVars>
          <dgm:chMax val="0"/>
          <dgm:chPref val="0"/>
          <dgm:bulletEnabled val="1"/>
        </dgm:presLayoutVars>
      </dgm:prSet>
      <dgm:spPr/>
    </dgm:pt>
    <dgm:pt modelId="{8BFE1277-9539-40D5-84EC-0A462024EEDC}" type="pres">
      <dgm:prSet presAssocID="{9FDB86C4-0B6A-45AD-9A8E-D4BAE52FA491}" presName="parTxOnlySpace" presStyleCnt="0"/>
      <dgm:spPr/>
    </dgm:pt>
    <dgm:pt modelId="{1298C8DA-0A9F-48F8-88BC-B40A25020C4B}" type="pres">
      <dgm:prSet presAssocID="{ACE41D1A-4190-42D3-9668-3ADB937CA38B}" presName="parTxOnly" presStyleLbl="node1" presStyleIdx="1" presStyleCnt="3">
        <dgm:presLayoutVars>
          <dgm:chMax val="0"/>
          <dgm:chPref val="0"/>
          <dgm:bulletEnabled val="1"/>
        </dgm:presLayoutVars>
      </dgm:prSet>
      <dgm:spPr/>
    </dgm:pt>
    <dgm:pt modelId="{BF1DE5BC-3F1E-4B88-9FA3-01ADA3DE09B5}" type="pres">
      <dgm:prSet presAssocID="{54641570-2335-4181-A208-154CF4243F1F}" presName="parTxOnlySpace" presStyleCnt="0"/>
      <dgm:spPr/>
    </dgm:pt>
    <dgm:pt modelId="{7F1F61CB-14D9-41C9-9B73-4F6710CF9DFF}" type="pres">
      <dgm:prSet presAssocID="{AF55E183-1BE1-42B0-B9E8-4206BF9E8A62}" presName="parTxOnly" presStyleLbl="node1" presStyleIdx="2" presStyleCnt="3">
        <dgm:presLayoutVars>
          <dgm:chMax val="0"/>
          <dgm:chPref val="0"/>
          <dgm:bulletEnabled val="1"/>
        </dgm:presLayoutVars>
      </dgm:prSet>
      <dgm:spPr/>
    </dgm:pt>
  </dgm:ptLst>
  <dgm:cxnLst>
    <dgm:cxn modelId="{47408822-66AE-47BD-9EF8-F086B8402E25}" type="presOf" srcId="{88295486-3985-49CA-A311-C3E49E4E3ADF}" destId="{2E559C1D-6AFC-4529-B240-47D8E97A40FD}" srcOrd="0" destOrd="0" presId="urn:microsoft.com/office/officeart/2005/8/layout/chevron1"/>
    <dgm:cxn modelId="{33EDB63A-8DB6-40B1-B26B-805A184FF3FF}" srcId="{6D0B2035-6319-4020-8ED3-9B02DB8B301C}" destId="{88295486-3985-49CA-A311-C3E49E4E3ADF}" srcOrd="0" destOrd="0" parTransId="{C5245046-4EB0-43A9-A0DA-8906D24EF720}" sibTransId="{9FDB86C4-0B6A-45AD-9A8E-D4BAE52FA491}"/>
    <dgm:cxn modelId="{2ABCC442-3552-4FB5-9F0D-834753B6BE14}" srcId="{6D0B2035-6319-4020-8ED3-9B02DB8B301C}" destId="{AF55E183-1BE1-42B0-B9E8-4206BF9E8A62}" srcOrd="2" destOrd="0" parTransId="{7859BF1C-6FD6-41A4-A503-A42F3BE4682A}" sibTransId="{1E3FAD3A-5085-48F0-A9CA-92CDD3B0FE90}"/>
    <dgm:cxn modelId="{A70D6364-35E7-429A-B588-136E4685AA9F}" type="presOf" srcId="{ACE41D1A-4190-42D3-9668-3ADB937CA38B}" destId="{1298C8DA-0A9F-48F8-88BC-B40A25020C4B}" srcOrd="0" destOrd="0" presId="urn:microsoft.com/office/officeart/2005/8/layout/chevron1"/>
    <dgm:cxn modelId="{69D0BA6F-746C-463B-A886-2A6100DFB230}" type="presOf" srcId="{AF55E183-1BE1-42B0-B9E8-4206BF9E8A62}" destId="{7F1F61CB-14D9-41C9-9B73-4F6710CF9DFF}" srcOrd="0" destOrd="0" presId="urn:microsoft.com/office/officeart/2005/8/layout/chevron1"/>
    <dgm:cxn modelId="{C8F87570-3850-4606-B77F-252E612E866D}" type="presOf" srcId="{6D0B2035-6319-4020-8ED3-9B02DB8B301C}" destId="{99BA4E5B-0E6E-4EAA-9076-4B839D5A8320}" srcOrd="0" destOrd="0" presId="urn:microsoft.com/office/officeart/2005/8/layout/chevron1"/>
    <dgm:cxn modelId="{EED446F4-3CBC-44DA-95B1-D12EF3924261}" srcId="{6D0B2035-6319-4020-8ED3-9B02DB8B301C}" destId="{ACE41D1A-4190-42D3-9668-3ADB937CA38B}" srcOrd="1" destOrd="0" parTransId="{6D65CC93-322E-4CC9-B2E8-AB523E04DE05}" sibTransId="{54641570-2335-4181-A208-154CF4243F1F}"/>
    <dgm:cxn modelId="{FCD7A7C1-ECC1-4B69-AC6F-DC1C6738820D}" type="presParOf" srcId="{99BA4E5B-0E6E-4EAA-9076-4B839D5A8320}" destId="{2E559C1D-6AFC-4529-B240-47D8E97A40FD}" srcOrd="0" destOrd="0" presId="urn:microsoft.com/office/officeart/2005/8/layout/chevron1"/>
    <dgm:cxn modelId="{8EC266B5-225B-4E96-A728-E4075945D2E8}" type="presParOf" srcId="{99BA4E5B-0E6E-4EAA-9076-4B839D5A8320}" destId="{8BFE1277-9539-40D5-84EC-0A462024EEDC}" srcOrd="1" destOrd="0" presId="urn:microsoft.com/office/officeart/2005/8/layout/chevron1"/>
    <dgm:cxn modelId="{AF3D9D43-3638-44EC-8A18-00BB3E8200F4}" type="presParOf" srcId="{99BA4E5B-0E6E-4EAA-9076-4B839D5A8320}" destId="{1298C8DA-0A9F-48F8-88BC-B40A25020C4B}" srcOrd="2" destOrd="0" presId="urn:microsoft.com/office/officeart/2005/8/layout/chevron1"/>
    <dgm:cxn modelId="{85932AEA-FF34-4DC5-B25A-DCC5149C83F6}" type="presParOf" srcId="{99BA4E5B-0E6E-4EAA-9076-4B839D5A8320}" destId="{BF1DE5BC-3F1E-4B88-9FA3-01ADA3DE09B5}" srcOrd="3" destOrd="0" presId="urn:microsoft.com/office/officeart/2005/8/layout/chevron1"/>
    <dgm:cxn modelId="{6758DCE5-C517-4E2D-93A7-9DFD58532A51}" type="presParOf" srcId="{99BA4E5B-0E6E-4EAA-9076-4B839D5A8320}" destId="{7F1F61CB-14D9-41C9-9B73-4F6710CF9DFF}"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0A5550-6CC0-4B2C-9B92-63B43F0065E6}" type="doc">
      <dgm:prSet loTypeId="urn:microsoft.com/office/officeart/2005/8/layout/hProcess9" loCatId="process" qsTypeId="urn:microsoft.com/office/officeart/2005/8/quickstyle/simple1" qsCatId="simple" csTypeId="urn:microsoft.com/office/officeart/2005/8/colors/accent1_2" csCatId="accent1" phldr="1"/>
      <dgm:spPr/>
    </dgm:pt>
    <dgm:pt modelId="{BA284A7B-4519-4523-882E-50C30B2A2A8A}">
      <dgm:prSet phldrT="[Text]"/>
      <dgm:spPr/>
      <dgm:t>
        <a:bodyPr/>
        <a:lstStyle/>
        <a:p>
          <a:r>
            <a:rPr lang="fi-FI" dirty="0"/>
            <a:t>Tuotannontekijöi-den toimittajat</a:t>
          </a:r>
        </a:p>
      </dgm:t>
    </dgm:pt>
    <dgm:pt modelId="{F2F7AD5E-3057-43AF-A6F4-484765FE11CD}" type="parTrans" cxnId="{698CB69D-0CC7-4C17-8165-28803A6FDB75}">
      <dgm:prSet/>
      <dgm:spPr/>
      <dgm:t>
        <a:bodyPr/>
        <a:lstStyle/>
        <a:p>
          <a:endParaRPr lang="fi-FI"/>
        </a:p>
      </dgm:t>
    </dgm:pt>
    <dgm:pt modelId="{E9EF8BD9-11EB-4CD6-81A6-4D0ED4E7ECDD}" type="sibTrans" cxnId="{698CB69D-0CC7-4C17-8165-28803A6FDB75}">
      <dgm:prSet/>
      <dgm:spPr/>
      <dgm:t>
        <a:bodyPr/>
        <a:lstStyle/>
        <a:p>
          <a:endParaRPr lang="fi-FI"/>
        </a:p>
      </dgm:t>
    </dgm:pt>
    <dgm:pt modelId="{4D86AB5D-27C6-47AC-9109-ABA0D018E25F}">
      <dgm:prSet phldrT="[Text]"/>
      <dgm:spPr/>
      <dgm:t>
        <a:bodyPr/>
        <a:lstStyle/>
        <a:p>
          <a:r>
            <a:rPr lang="fi-FI" dirty="0"/>
            <a:t>Yritys</a:t>
          </a:r>
        </a:p>
      </dgm:t>
    </dgm:pt>
    <dgm:pt modelId="{A1EE5728-EB98-4ACE-AE48-4D6BF5B70150}" type="parTrans" cxnId="{FCB57ED1-E776-4ECC-BD65-FE35CBD6605F}">
      <dgm:prSet/>
      <dgm:spPr/>
      <dgm:t>
        <a:bodyPr/>
        <a:lstStyle/>
        <a:p>
          <a:endParaRPr lang="fi-FI"/>
        </a:p>
      </dgm:t>
    </dgm:pt>
    <dgm:pt modelId="{034EA903-2C0C-4BC1-9F87-2B4ABCF91D55}" type="sibTrans" cxnId="{FCB57ED1-E776-4ECC-BD65-FE35CBD6605F}">
      <dgm:prSet/>
      <dgm:spPr/>
      <dgm:t>
        <a:bodyPr/>
        <a:lstStyle/>
        <a:p>
          <a:endParaRPr lang="fi-FI"/>
        </a:p>
      </dgm:t>
    </dgm:pt>
    <dgm:pt modelId="{490EEF33-2F33-4AA1-B7EF-3CC304C093B4}">
      <dgm:prSet phldrT="[Text]"/>
      <dgm:spPr/>
      <dgm:t>
        <a:bodyPr/>
        <a:lstStyle/>
        <a:p>
          <a:r>
            <a:rPr lang="fi-FI" dirty="0"/>
            <a:t>Asiakas</a:t>
          </a:r>
        </a:p>
      </dgm:t>
    </dgm:pt>
    <dgm:pt modelId="{704000A3-A266-43D8-9622-A7A351505277}" type="parTrans" cxnId="{532E1F21-1C54-444A-ADD8-A1853F825073}">
      <dgm:prSet/>
      <dgm:spPr/>
      <dgm:t>
        <a:bodyPr/>
        <a:lstStyle/>
        <a:p>
          <a:endParaRPr lang="fi-FI"/>
        </a:p>
      </dgm:t>
    </dgm:pt>
    <dgm:pt modelId="{55837864-DB1E-486C-ACC1-204E50314621}" type="sibTrans" cxnId="{532E1F21-1C54-444A-ADD8-A1853F825073}">
      <dgm:prSet/>
      <dgm:spPr/>
      <dgm:t>
        <a:bodyPr/>
        <a:lstStyle/>
        <a:p>
          <a:endParaRPr lang="fi-FI"/>
        </a:p>
      </dgm:t>
    </dgm:pt>
    <dgm:pt modelId="{C24B0FE0-4AB9-46F7-8B98-FA5CCDA436C9}" type="pres">
      <dgm:prSet presAssocID="{390A5550-6CC0-4B2C-9B92-63B43F0065E6}" presName="CompostProcess" presStyleCnt="0">
        <dgm:presLayoutVars>
          <dgm:dir/>
          <dgm:resizeHandles val="exact"/>
        </dgm:presLayoutVars>
      </dgm:prSet>
      <dgm:spPr/>
    </dgm:pt>
    <dgm:pt modelId="{D4E67521-70DE-4118-82EA-27498F44F2CC}" type="pres">
      <dgm:prSet presAssocID="{390A5550-6CC0-4B2C-9B92-63B43F0065E6}" presName="arrow" presStyleLbl="bgShp" presStyleIdx="0" presStyleCnt="1"/>
      <dgm:spPr/>
    </dgm:pt>
    <dgm:pt modelId="{728BB7D0-5961-4E32-A542-BF823DA46656}" type="pres">
      <dgm:prSet presAssocID="{390A5550-6CC0-4B2C-9B92-63B43F0065E6}" presName="linearProcess" presStyleCnt="0"/>
      <dgm:spPr/>
    </dgm:pt>
    <dgm:pt modelId="{C92E2D09-DC31-402B-9DA9-26C31B539858}" type="pres">
      <dgm:prSet presAssocID="{BA284A7B-4519-4523-882E-50C30B2A2A8A}" presName="textNode" presStyleLbl="node1" presStyleIdx="0" presStyleCnt="3">
        <dgm:presLayoutVars>
          <dgm:bulletEnabled val="1"/>
        </dgm:presLayoutVars>
      </dgm:prSet>
      <dgm:spPr/>
    </dgm:pt>
    <dgm:pt modelId="{D82AA553-3DC3-47DF-99A1-9C1BA0D4E8B5}" type="pres">
      <dgm:prSet presAssocID="{E9EF8BD9-11EB-4CD6-81A6-4D0ED4E7ECDD}" presName="sibTrans" presStyleCnt="0"/>
      <dgm:spPr/>
    </dgm:pt>
    <dgm:pt modelId="{E5F85E19-1C4E-463A-97FC-2D1E2092DEE1}" type="pres">
      <dgm:prSet presAssocID="{4D86AB5D-27C6-47AC-9109-ABA0D018E25F}" presName="textNode" presStyleLbl="node1" presStyleIdx="1" presStyleCnt="3" custLinFactNeighborX="-11658" custLinFactNeighborY="-3516">
        <dgm:presLayoutVars>
          <dgm:bulletEnabled val="1"/>
        </dgm:presLayoutVars>
      </dgm:prSet>
      <dgm:spPr/>
    </dgm:pt>
    <dgm:pt modelId="{5E98C3A9-6A3C-4DB4-855D-DA682A34017A}" type="pres">
      <dgm:prSet presAssocID="{034EA903-2C0C-4BC1-9F87-2B4ABCF91D55}" presName="sibTrans" presStyleCnt="0"/>
      <dgm:spPr/>
    </dgm:pt>
    <dgm:pt modelId="{1F168D3D-CAEF-46B7-89B7-1D9D5C02839B}" type="pres">
      <dgm:prSet presAssocID="{490EEF33-2F33-4AA1-B7EF-3CC304C093B4}" presName="textNode" presStyleLbl="node1" presStyleIdx="2" presStyleCnt="3">
        <dgm:presLayoutVars>
          <dgm:bulletEnabled val="1"/>
        </dgm:presLayoutVars>
      </dgm:prSet>
      <dgm:spPr/>
    </dgm:pt>
  </dgm:ptLst>
  <dgm:cxnLst>
    <dgm:cxn modelId="{532E1F21-1C54-444A-ADD8-A1853F825073}" srcId="{390A5550-6CC0-4B2C-9B92-63B43F0065E6}" destId="{490EEF33-2F33-4AA1-B7EF-3CC304C093B4}" srcOrd="2" destOrd="0" parTransId="{704000A3-A266-43D8-9622-A7A351505277}" sibTransId="{55837864-DB1E-486C-ACC1-204E50314621}"/>
    <dgm:cxn modelId="{DD365A88-0FEF-4DCF-A5B5-A67E39F7174D}" type="presOf" srcId="{BA284A7B-4519-4523-882E-50C30B2A2A8A}" destId="{C92E2D09-DC31-402B-9DA9-26C31B539858}" srcOrd="0" destOrd="0" presId="urn:microsoft.com/office/officeart/2005/8/layout/hProcess9"/>
    <dgm:cxn modelId="{698CB69D-0CC7-4C17-8165-28803A6FDB75}" srcId="{390A5550-6CC0-4B2C-9B92-63B43F0065E6}" destId="{BA284A7B-4519-4523-882E-50C30B2A2A8A}" srcOrd="0" destOrd="0" parTransId="{F2F7AD5E-3057-43AF-A6F4-484765FE11CD}" sibTransId="{E9EF8BD9-11EB-4CD6-81A6-4D0ED4E7ECDD}"/>
    <dgm:cxn modelId="{D78C949E-1CB0-4D2D-BC4B-1FA7B858569A}" type="presOf" srcId="{390A5550-6CC0-4B2C-9B92-63B43F0065E6}" destId="{C24B0FE0-4AB9-46F7-8B98-FA5CCDA436C9}" srcOrd="0" destOrd="0" presId="urn:microsoft.com/office/officeart/2005/8/layout/hProcess9"/>
    <dgm:cxn modelId="{988C37AD-31D1-478A-9463-F5D7B9C75110}" type="presOf" srcId="{490EEF33-2F33-4AA1-B7EF-3CC304C093B4}" destId="{1F168D3D-CAEF-46B7-89B7-1D9D5C02839B}" srcOrd="0" destOrd="0" presId="urn:microsoft.com/office/officeart/2005/8/layout/hProcess9"/>
    <dgm:cxn modelId="{FCB57ED1-E776-4ECC-BD65-FE35CBD6605F}" srcId="{390A5550-6CC0-4B2C-9B92-63B43F0065E6}" destId="{4D86AB5D-27C6-47AC-9109-ABA0D018E25F}" srcOrd="1" destOrd="0" parTransId="{A1EE5728-EB98-4ACE-AE48-4D6BF5B70150}" sibTransId="{034EA903-2C0C-4BC1-9F87-2B4ABCF91D55}"/>
    <dgm:cxn modelId="{37F103E1-6C3D-4988-8624-8A575ED2D30A}" type="presOf" srcId="{4D86AB5D-27C6-47AC-9109-ABA0D018E25F}" destId="{E5F85E19-1C4E-463A-97FC-2D1E2092DEE1}" srcOrd="0" destOrd="0" presId="urn:microsoft.com/office/officeart/2005/8/layout/hProcess9"/>
    <dgm:cxn modelId="{2FF03C9A-445C-489B-A9CE-3AC281628942}" type="presParOf" srcId="{C24B0FE0-4AB9-46F7-8B98-FA5CCDA436C9}" destId="{D4E67521-70DE-4118-82EA-27498F44F2CC}" srcOrd="0" destOrd="0" presId="urn:microsoft.com/office/officeart/2005/8/layout/hProcess9"/>
    <dgm:cxn modelId="{6D2D718A-134B-44B0-A9A8-F34A4C8A02B8}" type="presParOf" srcId="{C24B0FE0-4AB9-46F7-8B98-FA5CCDA436C9}" destId="{728BB7D0-5961-4E32-A542-BF823DA46656}" srcOrd="1" destOrd="0" presId="urn:microsoft.com/office/officeart/2005/8/layout/hProcess9"/>
    <dgm:cxn modelId="{C7C8A005-884E-4670-910F-583F1A99832B}" type="presParOf" srcId="{728BB7D0-5961-4E32-A542-BF823DA46656}" destId="{C92E2D09-DC31-402B-9DA9-26C31B539858}" srcOrd="0" destOrd="0" presId="urn:microsoft.com/office/officeart/2005/8/layout/hProcess9"/>
    <dgm:cxn modelId="{248E47D9-9CD9-4609-8103-2690216C11AE}" type="presParOf" srcId="{728BB7D0-5961-4E32-A542-BF823DA46656}" destId="{D82AA553-3DC3-47DF-99A1-9C1BA0D4E8B5}" srcOrd="1" destOrd="0" presId="urn:microsoft.com/office/officeart/2005/8/layout/hProcess9"/>
    <dgm:cxn modelId="{776AFDAB-68DF-404F-A0BA-01D1D348745C}" type="presParOf" srcId="{728BB7D0-5961-4E32-A542-BF823DA46656}" destId="{E5F85E19-1C4E-463A-97FC-2D1E2092DEE1}" srcOrd="2" destOrd="0" presId="urn:microsoft.com/office/officeart/2005/8/layout/hProcess9"/>
    <dgm:cxn modelId="{223CCA9F-CE29-4BA0-8A77-3DCEB1B6F2D7}" type="presParOf" srcId="{728BB7D0-5961-4E32-A542-BF823DA46656}" destId="{5E98C3A9-6A3C-4DB4-855D-DA682A34017A}" srcOrd="3" destOrd="0" presId="urn:microsoft.com/office/officeart/2005/8/layout/hProcess9"/>
    <dgm:cxn modelId="{7AB096EF-1C48-4F56-8117-A79C182DFDF6}" type="presParOf" srcId="{728BB7D0-5961-4E32-A542-BF823DA46656}" destId="{1F168D3D-CAEF-46B7-89B7-1D9D5C02839B}"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5DC9B1-6069-41E3-ACE0-6F5FBD481965}">
      <dsp:nvSpPr>
        <dsp:cNvPr id="0" name=""/>
        <dsp:cNvSpPr/>
      </dsp:nvSpPr>
      <dsp:spPr>
        <a:xfrm>
          <a:off x="3457967" y="487696"/>
          <a:ext cx="3599689" cy="3599689"/>
        </a:xfrm>
        <a:prstGeom prst="blockArc">
          <a:avLst>
            <a:gd name="adj1" fmla="val 12664730"/>
            <a:gd name="adj2" fmla="val 16177042"/>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F7C24C-13BF-40F5-9A0B-0801AB1D05F1}">
      <dsp:nvSpPr>
        <dsp:cNvPr id="0" name=""/>
        <dsp:cNvSpPr/>
      </dsp:nvSpPr>
      <dsp:spPr>
        <a:xfrm>
          <a:off x="3466441" y="540708"/>
          <a:ext cx="3599689" cy="3599689"/>
        </a:xfrm>
        <a:prstGeom prst="blockArc">
          <a:avLst>
            <a:gd name="adj1" fmla="val 9033452"/>
            <a:gd name="adj2" fmla="val 12677038"/>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A4D6CA-F37E-429F-A4D0-9010E76B2343}">
      <dsp:nvSpPr>
        <dsp:cNvPr id="0" name=""/>
        <dsp:cNvSpPr/>
      </dsp:nvSpPr>
      <dsp:spPr>
        <a:xfrm>
          <a:off x="3457955" y="525842"/>
          <a:ext cx="3599689" cy="3599689"/>
        </a:xfrm>
        <a:prstGeom prst="blockArc">
          <a:avLst>
            <a:gd name="adj1" fmla="val 5400000"/>
            <a:gd name="adj2" fmla="val 9000000"/>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9C6E77-39B7-4AA1-9B2D-7624B284CCEE}">
      <dsp:nvSpPr>
        <dsp:cNvPr id="0" name=""/>
        <dsp:cNvSpPr/>
      </dsp:nvSpPr>
      <dsp:spPr>
        <a:xfrm>
          <a:off x="3457955" y="525842"/>
          <a:ext cx="3599689" cy="3599689"/>
        </a:xfrm>
        <a:prstGeom prst="blockArc">
          <a:avLst>
            <a:gd name="adj1" fmla="val 1800000"/>
            <a:gd name="adj2" fmla="val 5400000"/>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74724F-9C1D-4BC4-ABD2-0322E102A0F7}">
      <dsp:nvSpPr>
        <dsp:cNvPr id="0" name=""/>
        <dsp:cNvSpPr/>
      </dsp:nvSpPr>
      <dsp:spPr>
        <a:xfrm>
          <a:off x="3457955" y="525842"/>
          <a:ext cx="3599689" cy="3599689"/>
        </a:xfrm>
        <a:prstGeom prst="blockArc">
          <a:avLst>
            <a:gd name="adj1" fmla="val 19800000"/>
            <a:gd name="adj2" fmla="val 1800000"/>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36EF08-4D77-44AF-BF86-A1B2F1647815}">
      <dsp:nvSpPr>
        <dsp:cNvPr id="0" name=""/>
        <dsp:cNvSpPr/>
      </dsp:nvSpPr>
      <dsp:spPr>
        <a:xfrm>
          <a:off x="3463484" y="535350"/>
          <a:ext cx="3599689" cy="3599689"/>
        </a:xfrm>
        <a:prstGeom prst="blockArc">
          <a:avLst>
            <a:gd name="adj1" fmla="val 16189195"/>
            <a:gd name="adj2" fmla="val 19778505"/>
            <a:gd name="adj3" fmla="val 452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2BC32F-F4C6-4C5B-BB6A-340AAF1DBED2}">
      <dsp:nvSpPr>
        <dsp:cNvPr id="0" name=""/>
        <dsp:cNvSpPr/>
      </dsp:nvSpPr>
      <dsp:spPr>
        <a:xfrm>
          <a:off x="4449105" y="1516992"/>
          <a:ext cx="1617389" cy="1617389"/>
        </a:xfrm>
        <a:prstGeom prst="ellipse">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i-FI" sz="1500" kern="1200" dirty="0"/>
            <a:t>Avaintuotteet ja </a:t>
          </a:r>
          <a:r>
            <a:rPr lang="fi-FI" sz="1400" kern="1200" baseline="0" dirty="0"/>
            <a:t>keskeiset</a:t>
          </a:r>
          <a:r>
            <a:rPr lang="fi-FI" sz="1500" kern="1200" dirty="0"/>
            <a:t> toimijat</a:t>
          </a:r>
        </a:p>
      </dsp:txBody>
      <dsp:txXfrm>
        <a:off x="4685966" y="1753853"/>
        <a:ext cx="1143667" cy="1143667"/>
      </dsp:txXfrm>
    </dsp:sp>
    <dsp:sp modelId="{C2EA29C4-8E22-4DF3-91F2-67731476D35B}">
      <dsp:nvSpPr>
        <dsp:cNvPr id="0" name=""/>
        <dsp:cNvSpPr/>
      </dsp:nvSpPr>
      <dsp:spPr>
        <a:xfrm>
          <a:off x="4691713" y="10031"/>
          <a:ext cx="1132172" cy="1132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i-FI" sz="1400" kern="1200" baseline="0" dirty="0"/>
            <a:t>Kilpailu</a:t>
          </a:r>
        </a:p>
      </dsp:txBody>
      <dsp:txXfrm>
        <a:off x="4857516" y="175834"/>
        <a:ext cx="800566" cy="800566"/>
      </dsp:txXfrm>
    </dsp:sp>
    <dsp:sp modelId="{2E72CF78-B281-4A28-82C4-EBF22C7F54EE}">
      <dsp:nvSpPr>
        <dsp:cNvPr id="0" name=""/>
        <dsp:cNvSpPr/>
      </dsp:nvSpPr>
      <dsp:spPr>
        <a:xfrm>
          <a:off x="6215127" y="880057"/>
          <a:ext cx="1132172" cy="1132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i-FI" sz="1400" kern="1200" baseline="0" dirty="0"/>
            <a:t>Lähialat</a:t>
          </a:r>
        </a:p>
      </dsp:txBody>
      <dsp:txXfrm>
        <a:off x="6380930" y="1045860"/>
        <a:ext cx="800566" cy="800566"/>
      </dsp:txXfrm>
    </dsp:sp>
    <dsp:sp modelId="{05DE0A44-7435-412F-B416-7884B8ECAE50}">
      <dsp:nvSpPr>
        <dsp:cNvPr id="0" name=""/>
        <dsp:cNvSpPr/>
      </dsp:nvSpPr>
      <dsp:spPr>
        <a:xfrm>
          <a:off x="6215127" y="2639144"/>
          <a:ext cx="1132172" cy="1132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i-FI" sz="1400" kern="1200" baseline="0" dirty="0"/>
            <a:t>Asiakkaat</a:t>
          </a:r>
        </a:p>
      </dsp:txBody>
      <dsp:txXfrm>
        <a:off x="6380930" y="2804947"/>
        <a:ext cx="800566" cy="800566"/>
      </dsp:txXfrm>
    </dsp:sp>
    <dsp:sp modelId="{C1B5505E-C837-424A-9E8E-5E58E98732C3}">
      <dsp:nvSpPr>
        <dsp:cNvPr id="0" name=""/>
        <dsp:cNvSpPr/>
      </dsp:nvSpPr>
      <dsp:spPr>
        <a:xfrm>
          <a:off x="4691713" y="3518687"/>
          <a:ext cx="1132172" cy="1132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i-FI" sz="1400" kern="1200" baseline="0" dirty="0"/>
            <a:t>Tukialat</a:t>
          </a:r>
        </a:p>
      </dsp:txBody>
      <dsp:txXfrm>
        <a:off x="4857516" y="3684490"/>
        <a:ext cx="800566" cy="800566"/>
      </dsp:txXfrm>
    </dsp:sp>
    <dsp:sp modelId="{4E2BBA71-93D9-4483-9886-C35F2D33A350}">
      <dsp:nvSpPr>
        <dsp:cNvPr id="0" name=""/>
        <dsp:cNvSpPr/>
      </dsp:nvSpPr>
      <dsp:spPr>
        <a:xfrm>
          <a:off x="3168299" y="2639144"/>
          <a:ext cx="1132172" cy="1132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i-FI" sz="1400" kern="1200" baseline="0" dirty="0" err="1"/>
            <a:t>Teknolo-giat</a:t>
          </a:r>
          <a:endParaRPr lang="fi-FI" sz="1400" kern="1200" baseline="0" dirty="0"/>
        </a:p>
      </dsp:txBody>
      <dsp:txXfrm>
        <a:off x="3334102" y="2804947"/>
        <a:ext cx="800566" cy="800566"/>
      </dsp:txXfrm>
    </dsp:sp>
    <dsp:sp modelId="{1150C904-DD8F-48FE-928A-14179A0476BE}">
      <dsp:nvSpPr>
        <dsp:cNvPr id="0" name=""/>
        <dsp:cNvSpPr/>
      </dsp:nvSpPr>
      <dsp:spPr>
        <a:xfrm>
          <a:off x="3196877" y="861008"/>
          <a:ext cx="1132172" cy="1132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i-FI" sz="1400" kern="1200" dirty="0" err="1"/>
            <a:t>Erityispa-nokset</a:t>
          </a:r>
          <a:r>
            <a:rPr lang="fi-FI" sz="1400" kern="1200" dirty="0"/>
            <a:t> ja –</a:t>
          </a:r>
          <a:r>
            <a:rPr lang="fi-FI" sz="1400" kern="1200" baseline="0" dirty="0" err="1"/>
            <a:t>osaami-nen</a:t>
          </a:r>
          <a:endParaRPr lang="fi-FI" sz="1400" kern="1200" baseline="0" dirty="0"/>
        </a:p>
      </dsp:txBody>
      <dsp:txXfrm>
        <a:off x="3362680" y="1026811"/>
        <a:ext cx="800566" cy="800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59C1D-6AFC-4529-B240-47D8E97A40FD}">
      <dsp:nvSpPr>
        <dsp:cNvPr id="0" name=""/>
        <dsp:cNvSpPr/>
      </dsp:nvSpPr>
      <dsp:spPr>
        <a:xfrm>
          <a:off x="1785"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i-FI" sz="2000" kern="1200" dirty="0"/>
            <a:t>Panokset</a:t>
          </a:r>
        </a:p>
      </dsp:txBody>
      <dsp:txXfrm>
        <a:off x="436958" y="1596826"/>
        <a:ext cx="1305521" cy="870346"/>
      </dsp:txXfrm>
    </dsp:sp>
    <dsp:sp modelId="{1298C8DA-0A9F-48F8-88BC-B40A25020C4B}">
      <dsp:nvSpPr>
        <dsp:cNvPr id="0" name=""/>
        <dsp:cNvSpPr/>
      </dsp:nvSpPr>
      <dsp:spPr>
        <a:xfrm>
          <a:off x="1960066"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i-FI" sz="2000" kern="1200" dirty="0"/>
            <a:t>Järjestelmä</a:t>
          </a:r>
        </a:p>
      </dsp:txBody>
      <dsp:txXfrm>
        <a:off x="2395239" y="1596826"/>
        <a:ext cx="1305521" cy="870346"/>
      </dsp:txXfrm>
    </dsp:sp>
    <dsp:sp modelId="{7F1F61CB-14D9-41C9-9B73-4F6710CF9DFF}">
      <dsp:nvSpPr>
        <dsp:cNvPr id="0" name=""/>
        <dsp:cNvSpPr/>
      </dsp:nvSpPr>
      <dsp:spPr>
        <a:xfrm>
          <a:off x="3918346" y="1596826"/>
          <a:ext cx="2175867" cy="87034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fi-FI" sz="2000" kern="1200" dirty="0"/>
            <a:t>Tuotokset</a:t>
          </a:r>
        </a:p>
      </dsp:txBody>
      <dsp:txXfrm>
        <a:off x="4353519" y="1596826"/>
        <a:ext cx="1305521" cy="8703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67521-70DE-4118-82EA-27498F44F2CC}">
      <dsp:nvSpPr>
        <dsp:cNvPr id="0" name=""/>
        <dsp:cNvSpPr/>
      </dsp:nvSpPr>
      <dsp:spPr>
        <a:xfrm>
          <a:off x="453389" y="0"/>
          <a:ext cx="5138420" cy="344330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2E2D09-DC31-402B-9DA9-26C31B539858}">
      <dsp:nvSpPr>
        <dsp:cNvPr id="0" name=""/>
        <dsp:cNvSpPr/>
      </dsp:nvSpPr>
      <dsp:spPr>
        <a:xfrm>
          <a:off x="6493" y="1032990"/>
          <a:ext cx="1945798" cy="1377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i-FI" sz="1800" kern="1200" dirty="0"/>
            <a:t>Tuotannontekijöi-den toimittajat</a:t>
          </a:r>
        </a:p>
      </dsp:txBody>
      <dsp:txXfrm>
        <a:off x="73728" y="1100225"/>
        <a:ext cx="1811328" cy="1242850"/>
      </dsp:txXfrm>
    </dsp:sp>
    <dsp:sp modelId="{E5F85E19-1C4E-463A-97FC-2D1E2092DEE1}">
      <dsp:nvSpPr>
        <dsp:cNvPr id="0" name=""/>
        <dsp:cNvSpPr/>
      </dsp:nvSpPr>
      <dsp:spPr>
        <a:xfrm>
          <a:off x="2038344" y="984564"/>
          <a:ext cx="1945798" cy="1377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i-FI" sz="1800" kern="1200" dirty="0"/>
            <a:t>Yritys</a:t>
          </a:r>
        </a:p>
      </dsp:txBody>
      <dsp:txXfrm>
        <a:off x="2105579" y="1051799"/>
        <a:ext cx="1811328" cy="1242850"/>
      </dsp:txXfrm>
    </dsp:sp>
    <dsp:sp modelId="{1F168D3D-CAEF-46B7-89B7-1D9D5C02839B}">
      <dsp:nvSpPr>
        <dsp:cNvPr id="0" name=""/>
        <dsp:cNvSpPr/>
      </dsp:nvSpPr>
      <dsp:spPr>
        <a:xfrm>
          <a:off x="4092907" y="1032990"/>
          <a:ext cx="1945798" cy="1377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i-FI" sz="1800" kern="1200" dirty="0"/>
            <a:t>Asiakas</a:t>
          </a:r>
        </a:p>
      </dsp:txBody>
      <dsp:txXfrm>
        <a:off x="4160142" y="1100225"/>
        <a:ext cx="1811328" cy="124285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1EC6B-4F46-4152-924D-B3051C90A44E}" type="datetimeFigureOut">
              <a:rPr lang="fi-FI" smtClean="0"/>
              <a:t>24.8.2018</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AEA8A-4005-4AC6-A22F-02DD7C0EE9FF}" type="slidenum">
              <a:rPr lang="fi-FI" smtClean="0"/>
              <a:t>‹#›</a:t>
            </a:fld>
            <a:endParaRPr lang="fi-FI"/>
          </a:p>
        </p:txBody>
      </p:sp>
    </p:spTree>
    <p:extLst>
      <p:ext uri="{BB962C8B-B14F-4D97-AF65-F5344CB8AC3E}">
        <p14:creationId xmlns:p14="http://schemas.microsoft.com/office/powerpoint/2010/main" val="332611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84029913-C2E1-164A-8017-5311064D10BD}" type="slidenum">
              <a:rPr lang="fi-FI" sz="1200">
                <a:latin typeface="Times" charset="0"/>
              </a:rPr>
              <a:pPr/>
              <a:t>2</a:t>
            </a:fld>
            <a:endParaRPr lang="fi-FI" sz="1200">
              <a:latin typeface="Times"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p>
        </p:txBody>
      </p:sp>
    </p:spTree>
    <p:extLst>
      <p:ext uri="{BB962C8B-B14F-4D97-AF65-F5344CB8AC3E}">
        <p14:creationId xmlns:p14="http://schemas.microsoft.com/office/powerpoint/2010/main" val="1945882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B161AAE8-3728-1849-9B47-D39E26D27A07}" type="slidenum">
              <a:rPr lang="fi-FI" sz="1200">
                <a:latin typeface="Times" charset="0"/>
              </a:rPr>
              <a:pPr/>
              <a:t>35</a:t>
            </a:fld>
            <a:endParaRPr lang="fi-FI" sz="1200">
              <a:latin typeface="Times"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p>
        </p:txBody>
      </p:sp>
    </p:spTree>
    <p:extLst>
      <p:ext uri="{BB962C8B-B14F-4D97-AF65-F5344CB8AC3E}">
        <p14:creationId xmlns:p14="http://schemas.microsoft.com/office/powerpoint/2010/main" val="1387720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E5FAB4BA-D8FD-EF4E-BF34-15DE909C1C79}" type="slidenum">
              <a:rPr lang="fi-FI" sz="1200">
                <a:latin typeface="Times" charset="0"/>
              </a:rPr>
              <a:pPr/>
              <a:t>36</a:t>
            </a:fld>
            <a:endParaRPr lang="fi-FI" sz="1200">
              <a:latin typeface="Times" charset="0"/>
            </a:endParaRPr>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p>
        </p:txBody>
      </p:sp>
    </p:spTree>
    <p:extLst>
      <p:ext uri="{BB962C8B-B14F-4D97-AF65-F5344CB8AC3E}">
        <p14:creationId xmlns:p14="http://schemas.microsoft.com/office/powerpoint/2010/main" val="1473127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0A2BB63D-D48A-404B-B22B-BBB8E2FEC8C0}" type="slidenum">
              <a:rPr lang="fi-FI" sz="1200">
                <a:latin typeface="Times" charset="0"/>
              </a:rPr>
              <a:pPr/>
              <a:t>37</a:t>
            </a:fld>
            <a:endParaRPr lang="fi-FI" sz="1200">
              <a:latin typeface="Times" charset="0"/>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p>
        </p:txBody>
      </p:sp>
    </p:spTree>
    <p:extLst>
      <p:ext uri="{BB962C8B-B14F-4D97-AF65-F5344CB8AC3E}">
        <p14:creationId xmlns:p14="http://schemas.microsoft.com/office/powerpoint/2010/main" val="803039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0BB94406-36BC-014D-9255-DF0CAE359A1E}" type="slidenum">
              <a:rPr lang="fi-FI" sz="1200">
                <a:latin typeface="Times" charset="0"/>
              </a:rPr>
              <a:pPr/>
              <a:t>38</a:t>
            </a:fld>
            <a:endParaRPr lang="fi-FI" sz="1200">
              <a:latin typeface="Times"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p>
        </p:txBody>
      </p:sp>
    </p:spTree>
    <p:extLst>
      <p:ext uri="{BB962C8B-B14F-4D97-AF65-F5344CB8AC3E}">
        <p14:creationId xmlns:p14="http://schemas.microsoft.com/office/powerpoint/2010/main" val="103377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7BDE0FED-CD13-AA4E-A963-A06C5BEA6330}" type="slidenum">
              <a:rPr lang="fi-FI" sz="1200">
                <a:latin typeface="Times" charset="0"/>
              </a:rPr>
              <a:pPr/>
              <a:t>4</a:t>
            </a:fld>
            <a:endParaRPr lang="fi-FI" sz="1200">
              <a:latin typeface="Times"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p>
        </p:txBody>
      </p:sp>
    </p:spTree>
    <p:extLst>
      <p:ext uri="{BB962C8B-B14F-4D97-AF65-F5344CB8AC3E}">
        <p14:creationId xmlns:p14="http://schemas.microsoft.com/office/powerpoint/2010/main" val="937823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96FB76BC-DD35-F44D-BC70-0082A94E9BCF}" type="slidenum">
              <a:rPr lang="fi-FI" sz="1200">
                <a:latin typeface="Times" charset="0"/>
              </a:rPr>
              <a:pPr/>
              <a:t>7</a:t>
            </a:fld>
            <a:endParaRPr lang="fi-FI" sz="1200">
              <a:latin typeface="Times"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GB"/>
          </a:p>
        </p:txBody>
      </p:sp>
    </p:spTree>
    <p:extLst>
      <p:ext uri="{BB962C8B-B14F-4D97-AF65-F5344CB8AC3E}">
        <p14:creationId xmlns:p14="http://schemas.microsoft.com/office/powerpoint/2010/main" val="376675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8F1C3239-0996-E947-BD37-EE8CB01856B9}" type="slidenum">
              <a:rPr lang="fi-FI" sz="1200">
                <a:latin typeface="Times" charset="0"/>
              </a:rPr>
              <a:pPr/>
              <a:t>8</a:t>
            </a:fld>
            <a:endParaRPr lang="fi-FI" sz="1200">
              <a:latin typeface="Time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GB"/>
          </a:p>
        </p:txBody>
      </p:sp>
    </p:spTree>
    <p:extLst>
      <p:ext uri="{BB962C8B-B14F-4D97-AF65-F5344CB8AC3E}">
        <p14:creationId xmlns:p14="http://schemas.microsoft.com/office/powerpoint/2010/main" val="1538969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A868D-F65E-4662-91F3-7B9CB1333AE0}" type="slidenum">
              <a:rPr lang="fi-FI"/>
              <a:pPr/>
              <a:t>14</a:t>
            </a:fld>
            <a:endParaRPr lang="fi-FI"/>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958644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850BE384-57E1-0542-B169-E84F5482503F}" type="slidenum">
              <a:rPr lang="fi-FI" sz="1200">
                <a:latin typeface="Times" charset="0"/>
              </a:rPr>
              <a:pPr/>
              <a:t>25</a:t>
            </a:fld>
            <a:endParaRPr lang="fi-FI" sz="1200">
              <a:latin typeface="Times" charset="0"/>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p>
        </p:txBody>
      </p:sp>
    </p:spTree>
    <p:extLst>
      <p:ext uri="{BB962C8B-B14F-4D97-AF65-F5344CB8AC3E}">
        <p14:creationId xmlns:p14="http://schemas.microsoft.com/office/powerpoint/2010/main" val="322449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244CFD87-92F7-9549-A479-D0E08B20E055}" type="slidenum">
              <a:rPr lang="fi-FI" sz="1200">
                <a:latin typeface="Times" charset="0"/>
              </a:rPr>
              <a:pPr/>
              <a:t>28</a:t>
            </a:fld>
            <a:endParaRPr lang="fi-FI" sz="1200">
              <a:latin typeface="Times" charset="0"/>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p>
        </p:txBody>
      </p:sp>
    </p:spTree>
    <p:extLst>
      <p:ext uri="{BB962C8B-B14F-4D97-AF65-F5344CB8AC3E}">
        <p14:creationId xmlns:p14="http://schemas.microsoft.com/office/powerpoint/2010/main" val="3298264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844863D7-501C-E940-B5DF-64C9146641AA}" type="slidenum">
              <a:rPr lang="fi-FI" sz="1200">
                <a:latin typeface="Times" charset="0"/>
              </a:rPr>
              <a:pPr/>
              <a:t>33</a:t>
            </a:fld>
            <a:endParaRPr lang="fi-FI" sz="1200">
              <a:latin typeface="Times"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p>
        </p:txBody>
      </p:sp>
    </p:spTree>
    <p:extLst>
      <p:ext uri="{BB962C8B-B14F-4D97-AF65-F5344CB8AC3E}">
        <p14:creationId xmlns:p14="http://schemas.microsoft.com/office/powerpoint/2010/main" val="296338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ＭＳ Ｐゴシック" charset="0"/>
                <a:cs typeface="ＭＳ Ｐゴシック" charset="0"/>
              </a:defRPr>
            </a:lvl1pPr>
            <a:lvl2pPr marL="742950" indent="-285750">
              <a:defRPr sz="1000">
                <a:solidFill>
                  <a:schemeClr val="tx1"/>
                </a:solidFill>
                <a:latin typeface="Arial" charset="0"/>
                <a:ea typeface="ＭＳ Ｐゴシック" charset="0"/>
              </a:defRPr>
            </a:lvl2pPr>
            <a:lvl3pPr marL="1143000" indent="-228600">
              <a:defRPr sz="1000">
                <a:solidFill>
                  <a:schemeClr val="tx1"/>
                </a:solidFill>
                <a:latin typeface="Arial" charset="0"/>
                <a:ea typeface="ＭＳ Ｐゴシック" charset="0"/>
              </a:defRPr>
            </a:lvl3pPr>
            <a:lvl4pPr marL="1600200" indent="-228600">
              <a:defRPr sz="1000">
                <a:solidFill>
                  <a:schemeClr val="tx1"/>
                </a:solidFill>
                <a:latin typeface="Arial" charset="0"/>
                <a:ea typeface="ＭＳ Ｐゴシック" charset="0"/>
              </a:defRPr>
            </a:lvl4pPr>
            <a:lvl5pPr marL="2057400" indent="-228600">
              <a:defRPr sz="1000">
                <a:solidFill>
                  <a:schemeClr val="tx1"/>
                </a:solidFill>
                <a:latin typeface="Arial" charset="0"/>
                <a:ea typeface="ＭＳ Ｐゴシック" charset="0"/>
              </a:defRPr>
            </a:lvl5pPr>
            <a:lvl6pPr marL="2514600" indent="-228600" eaLnBrk="0" fontAlgn="base" hangingPunct="0">
              <a:spcBef>
                <a:spcPct val="0"/>
              </a:spcBef>
              <a:spcAft>
                <a:spcPct val="0"/>
              </a:spcAft>
              <a:defRPr sz="1000">
                <a:solidFill>
                  <a:schemeClr val="tx1"/>
                </a:solidFill>
                <a:latin typeface="Arial" charset="0"/>
                <a:ea typeface="ＭＳ Ｐゴシック" charset="0"/>
              </a:defRPr>
            </a:lvl6pPr>
            <a:lvl7pPr marL="2971800" indent="-228600" eaLnBrk="0" fontAlgn="base" hangingPunct="0">
              <a:spcBef>
                <a:spcPct val="0"/>
              </a:spcBef>
              <a:spcAft>
                <a:spcPct val="0"/>
              </a:spcAft>
              <a:defRPr sz="1000">
                <a:solidFill>
                  <a:schemeClr val="tx1"/>
                </a:solidFill>
                <a:latin typeface="Arial" charset="0"/>
                <a:ea typeface="ＭＳ Ｐゴシック" charset="0"/>
              </a:defRPr>
            </a:lvl7pPr>
            <a:lvl8pPr marL="3429000" indent="-228600" eaLnBrk="0" fontAlgn="base" hangingPunct="0">
              <a:spcBef>
                <a:spcPct val="0"/>
              </a:spcBef>
              <a:spcAft>
                <a:spcPct val="0"/>
              </a:spcAft>
              <a:defRPr sz="1000">
                <a:solidFill>
                  <a:schemeClr val="tx1"/>
                </a:solidFill>
                <a:latin typeface="Arial" charset="0"/>
                <a:ea typeface="ＭＳ Ｐゴシック" charset="0"/>
              </a:defRPr>
            </a:lvl8pPr>
            <a:lvl9pPr marL="3886200" indent="-228600" eaLnBrk="0" fontAlgn="base" hangingPunct="0">
              <a:spcBef>
                <a:spcPct val="0"/>
              </a:spcBef>
              <a:spcAft>
                <a:spcPct val="0"/>
              </a:spcAft>
              <a:defRPr sz="1000">
                <a:solidFill>
                  <a:schemeClr val="tx1"/>
                </a:solidFill>
                <a:latin typeface="Arial" charset="0"/>
                <a:ea typeface="ＭＳ Ｐゴシック" charset="0"/>
              </a:defRPr>
            </a:lvl9pPr>
          </a:lstStyle>
          <a:p>
            <a:fld id="{FFB9CE21-4B86-BA42-819B-2454199464D7}" type="slidenum">
              <a:rPr lang="fi-FI" sz="1200">
                <a:latin typeface="Times" charset="0"/>
              </a:rPr>
              <a:pPr/>
              <a:t>34</a:t>
            </a:fld>
            <a:endParaRPr lang="fi-FI" sz="1200">
              <a:latin typeface="Times"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GB"/>
          </a:p>
        </p:txBody>
      </p:sp>
    </p:spTree>
    <p:extLst>
      <p:ext uri="{BB962C8B-B14F-4D97-AF65-F5344CB8AC3E}">
        <p14:creationId xmlns:p14="http://schemas.microsoft.com/office/powerpoint/2010/main" val="1208770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Otsikkodia">
    <p:spTree>
      <p:nvGrpSpPr>
        <p:cNvPr id="1" name=""/>
        <p:cNvGrpSpPr/>
        <p:nvPr/>
      </p:nvGrpSpPr>
      <p:grpSpPr>
        <a:xfrm>
          <a:off x="0" y="0"/>
          <a:ext cx="0" cy="0"/>
          <a:chOff x="0" y="0"/>
          <a:chExt cx="0" cy="0"/>
        </a:xfrm>
      </p:grpSpPr>
      <p:sp>
        <p:nvSpPr>
          <p:cNvPr id="2" name="Otsikko 1"/>
          <p:cNvSpPr>
            <a:spLocks noGrp="1"/>
          </p:cNvSpPr>
          <p:nvPr>
            <p:ph type="ctrTitle"/>
          </p:nvPr>
        </p:nvSpPr>
        <p:spPr>
          <a:xfrm>
            <a:off x="1524000" y="1122363"/>
            <a:ext cx="9144000" cy="2387600"/>
          </a:xfrm>
        </p:spPr>
        <p:txBody>
          <a:bodyPr anchor="b"/>
          <a:lstStyle>
            <a:lvl1pPr algn="ctr">
              <a:defRPr sz="6000"/>
            </a:lvl1pPr>
          </a:lstStyle>
          <a:p>
            <a:r>
              <a:rPr lang="fi-FI"/>
              <a:t>Muokkaa perustyyl. napsautt.</a:t>
            </a:r>
          </a:p>
        </p:txBody>
      </p:sp>
      <p:sp>
        <p:nvSpPr>
          <p:cNvPr id="3" name="Alaotsikk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i-FI"/>
              <a:t>Muokkaa alaotsikon perustyyliä napsautt.</a:t>
            </a:r>
          </a:p>
        </p:txBody>
      </p:sp>
      <p:sp>
        <p:nvSpPr>
          <p:cNvPr id="4" name="Päivämäärän paikkamerkki 3"/>
          <p:cNvSpPr>
            <a:spLocks noGrp="1"/>
          </p:cNvSpPr>
          <p:nvPr>
            <p:ph type="dt" sz="half" idx="10"/>
          </p:nvPr>
        </p:nvSpPr>
        <p:spPr/>
        <p:txBody>
          <a:bodyPr/>
          <a:lstStyle/>
          <a:p>
            <a:fld id="{C32FF0EC-DAB8-49C5-9C14-433B9B4EC760}" type="datetimeFigureOut">
              <a:rPr lang="fi-FI" smtClean="0"/>
              <a:t>24.8.2018</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30242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Pystysuoran tekstin paikkamerkki 2"/>
          <p:cNvSpPr>
            <a:spLocks noGrp="1"/>
          </p:cNvSpPr>
          <p:nvPr>
            <p:ph type="body" orient="vert" idx="1"/>
          </p:nvPr>
        </p:nvSpPr>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10"/>
          </p:nvPr>
        </p:nvSpPr>
        <p:spPr/>
        <p:txBody>
          <a:bodyPr/>
          <a:lstStyle/>
          <a:p>
            <a:fld id="{C32FF0EC-DAB8-49C5-9C14-433B9B4EC760}" type="datetimeFigureOut">
              <a:rPr lang="fi-FI" smtClean="0"/>
              <a:t>24.8.2018</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91710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8724900" y="365125"/>
            <a:ext cx="2628900" cy="5811838"/>
          </a:xfrm>
        </p:spPr>
        <p:txBody>
          <a:bodyPr vert="eaVert"/>
          <a:lstStyle/>
          <a:p>
            <a:r>
              <a:rPr lang="fi-FI"/>
              <a:t>Muokkaa perustyyl. napsautt.</a:t>
            </a:r>
          </a:p>
        </p:txBody>
      </p:sp>
      <p:sp>
        <p:nvSpPr>
          <p:cNvPr id="3" name="Pystysuoran tekstin paikkamerkki 2"/>
          <p:cNvSpPr>
            <a:spLocks noGrp="1"/>
          </p:cNvSpPr>
          <p:nvPr>
            <p:ph type="body" orient="vert" idx="1"/>
          </p:nvPr>
        </p:nvSpPr>
        <p:spPr>
          <a:xfrm>
            <a:off x="838200" y="365125"/>
            <a:ext cx="7734300" cy="5811838"/>
          </a:xfrm>
        </p:spPr>
        <p:txBody>
          <a:bodyPr vert="eaVert"/>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10"/>
          </p:nvPr>
        </p:nvSpPr>
        <p:spPr/>
        <p:txBody>
          <a:bodyPr/>
          <a:lstStyle/>
          <a:p>
            <a:fld id="{C32FF0EC-DAB8-49C5-9C14-433B9B4EC760}" type="datetimeFigureOut">
              <a:rPr lang="fi-FI" smtClean="0"/>
              <a:t>24.8.2018</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2905100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35200" y="1460500"/>
            <a:ext cx="8077200" cy="723900"/>
          </a:xfrm>
        </p:spPr>
        <p:txBody>
          <a:bodyPr/>
          <a:lstStyle/>
          <a:p>
            <a:r>
              <a:rPr lang="en-US"/>
              <a:t>Click to edit Master title style</a:t>
            </a:r>
            <a:endParaRPr lang="fi-FI"/>
          </a:p>
        </p:txBody>
      </p:sp>
      <p:sp>
        <p:nvSpPr>
          <p:cNvPr id="3" name="Table Placeholder 2"/>
          <p:cNvSpPr>
            <a:spLocks noGrp="1"/>
          </p:cNvSpPr>
          <p:nvPr>
            <p:ph type="tbl" idx="1"/>
          </p:nvPr>
        </p:nvSpPr>
        <p:spPr>
          <a:xfrm>
            <a:off x="2235200" y="2057400"/>
            <a:ext cx="8060267" cy="3048000"/>
          </a:xfrm>
        </p:spPr>
        <p:txBody>
          <a:bodyPr/>
          <a:lstStyle/>
          <a:p>
            <a:endParaRPr lang="fi-FI"/>
          </a:p>
        </p:txBody>
      </p:sp>
    </p:spTree>
    <p:extLst>
      <p:ext uri="{BB962C8B-B14F-4D97-AF65-F5344CB8AC3E}">
        <p14:creationId xmlns:p14="http://schemas.microsoft.com/office/powerpoint/2010/main" val="264030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Sisällön paikkamerkki 2"/>
          <p:cNvSpPr>
            <a:spLocks noGrp="1"/>
          </p:cNvSpPr>
          <p:nvPr>
            <p:ph idx="1"/>
          </p:nvPr>
        </p:nvSpPr>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10"/>
          </p:nvPr>
        </p:nvSpPr>
        <p:spPr/>
        <p:txBody>
          <a:bodyPr/>
          <a:lstStyle/>
          <a:p>
            <a:fld id="{C32FF0EC-DAB8-49C5-9C14-433B9B4EC760}" type="datetimeFigureOut">
              <a:rPr lang="fi-FI" smtClean="0"/>
              <a:t>24.8.2018</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63473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831850" y="1709738"/>
            <a:ext cx="10515600" cy="2852737"/>
          </a:xfrm>
        </p:spPr>
        <p:txBody>
          <a:bodyPr anchor="b"/>
          <a:lstStyle>
            <a:lvl1pPr>
              <a:defRPr sz="6000"/>
            </a:lvl1pPr>
          </a:lstStyle>
          <a:p>
            <a:r>
              <a:rPr lang="fi-FI"/>
              <a:t>Muokkaa perustyyl. napsautt.</a:t>
            </a:r>
          </a:p>
        </p:txBody>
      </p:sp>
      <p:sp>
        <p:nvSpPr>
          <p:cNvPr id="3" name="Tekstin paikkamerkki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i-FI"/>
              <a:t>Muokkaa tekstin perustyylejä</a:t>
            </a:r>
          </a:p>
        </p:txBody>
      </p:sp>
      <p:sp>
        <p:nvSpPr>
          <p:cNvPr id="4" name="Päivämäärän paikkamerkki 3"/>
          <p:cNvSpPr>
            <a:spLocks noGrp="1"/>
          </p:cNvSpPr>
          <p:nvPr>
            <p:ph type="dt" sz="half" idx="10"/>
          </p:nvPr>
        </p:nvSpPr>
        <p:spPr/>
        <p:txBody>
          <a:bodyPr/>
          <a:lstStyle/>
          <a:p>
            <a:fld id="{C32FF0EC-DAB8-49C5-9C14-433B9B4EC760}" type="datetimeFigureOut">
              <a:rPr lang="fi-FI" smtClean="0"/>
              <a:t>24.8.2018</a:t>
            </a:fld>
            <a:endParaRPr lang="fi-FI"/>
          </a:p>
        </p:txBody>
      </p:sp>
      <p:sp>
        <p:nvSpPr>
          <p:cNvPr id="5" name="Alatunnisteen paikkamerkki 4"/>
          <p:cNvSpPr>
            <a:spLocks noGrp="1"/>
          </p:cNvSpPr>
          <p:nvPr>
            <p:ph type="ftr" sz="quarter" idx="11"/>
          </p:nvPr>
        </p:nvSpPr>
        <p:spPr/>
        <p:txBody>
          <a:bodyPr/>
          <a:lstStyle/>
          <a:p>
            <a:endParaRPr lang="fi-FI"/>
          </a:p>
        </p:txBody>
      </p:sp>
      <p:sp>
        <p:nvSpPr>
          <p:cNvPr id="6" name="Dian numeron paikkamerkki 5"/>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1506337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Sisällön paikkamerkki 2"/>
          <p:cNvSpPr>
            <a:spLocks noGrp="1"/>
          </p:cNvSpPr>
          <p:nvPr>
            <p:ph sz="half" idx="1"/>
          </p:nvPr>
        </p:nvSpPr>
        <p:spPr>
          <a:xfrm>
            <a:off x="838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Sisällön paikkamerkki 3"/>
          <p:cNvSpPr>
            <a:spLocks noGrp="1"/>
          </p:cNvSpPr>
          <p:nvPr>
            <p:ph sz="half" idx="2"/>
          </p:nvPr>
        </p:nvSpPr>
        <p:spPr>
          <a:xfrm>
            <a:off x="6172200" y="1825625"/>
            <a:ext cx="5181600" cy="435133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5" name="Päivämäärän paikkamerkki 4"/>
          <p:cNvSpPr>
            <a:spLocks noGrp="1"/>
          </p:cNvSpPr>
          <p:nvPr>
            <p:ph type="dt" sz="half" idx="10"/>
          </p:nvPr>
        </p:nvSpPr>
        <p:spPr/>
        <p:txBody>
          <a:bodyPr/>
          <a:lstStyle/>
          <a:p>
            <a:fld id="{C32FF0EC-DAB8-49C5-9C14-433B9B4EC760}" type="datetimeFigureOut">
              <a:rPr lang="fi-FI" smtClean="0"/>
              <a:t>24.8.2018</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3299673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839788" y="365125"/>
            <a:ext cx="10515600" cy="1325563"/>
          </a:xfrm>
        </p:spPr>
        <p:txBody>
          <a:bodyPr/>
          <a:lstStyle/>
          <a:p>
            <a:r>
              <a:rPr lang="fi-FI"/>
              <a:t>Muokkaa perustyyl. napsautt.</a:t>
            </a:r>
          </a:p>
        </p:txBody>
      </p:sp>
      <p:sp>
        <p:nvSpPr>
          <p:cNvPr id="3" name="Tekstin paikkamerkki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4" name="Sisällön paikkamerkki 3"/>
          <p:cNvSpPr>
            <a:spLocks noGrp="1"/>
          </p:cNvSpPr>
          <p:nvPr>
            <p:ph sz="half" idx="2"/>
          </p:nvPr>
        </p:nvSpPr>
        <p:spPr>
          <a:xfrm>
            <a:off x="839788" y="2505075"/>
            <a:ext cx="5157787"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5" name="Tekstin paikkamerkki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Muokkaa tekstin perustyylejä</a:t>
            </a:r>
          </a:p>
        </p:txBody>
      </p:sp>
      <p:sp>
        <p:nvSpPr>
          <p:cNvPr id="6" name="Sisällön paikkamerkki 5"/>
          <p:cNvSpPr>
            <a:spLocks noGrp="1"/>
          </p:cNvSpPr>
          <p:nvPr>
            <p:ph sz="quarter" idx="4"/>
          </p:nvPr>
        </p:nvSpPr>
        <p:spPr>
          <a:xfrm>
            <a:off x="6172200" y="2505075"/>
            <a:ext cx="5183188" cy="3684588"/>
          </a:xfrm>
        </p:spPr>
        <p:txBody>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7" name="Päivämäärän paikkamerkki 6"/>
          <p:cNvSpPr>
            <a:spLocks noGrp="1"/>
          </p:cNvSpPr>
          <p:nvPr>
            <p:ph type="dt" sz="half" idx="10"/>
          </p:nvPr>
        </p:nvSpPr>
        <p:spPr/>
        <p:txBody>
          <a:bodyPr/>
          <a:lstStyle/>
          <a:p>
            <a:fld id="{C32FF0EC-DAB8-49C5-9C14-433B9B4EC760}" type="datetimeFigureOut">
              <a:rPr lang="fi-FI" smtClean="0"/>
              <a:t>24.8.2018</a:t>
            </a:fld>
            <a:endParaRPr lang="fi-FI"/>
          </a:p>
        </p:txBody>
      </p:sp>
      <p:sp>
        <p:nvSpPr>
          <p:cNvPr id="8" name="Alatunnisteen paikkamerkki 7"/>
          <p:cNvSpPr>
            <a:spLocks noGrp="1"/>
          </p:cNvSpPr>
          <p:nvPr>
            <p:ph type="ftr" sz="quarter" idx="11"/>
          </p:nvPr>
        </p:nvSpPr>
        <p:spPr/>
        <p:txBody>
          <a:bodyPr/>
          <a:lstStyle/>
          <a:p>
            <a:endParaRPr lang="fi-FI"/>
          </a:p>
        </p:txBody>
      </p:sp>
      <p:sp>
        <p:nvSpPr>
          <p:cNvPr id="9" name="Dian numeron paikkamerkki 8"/>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49555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a:t>Muokkaa perustyyl. napsautt.</a:t>
            </a:r>
          </a:p>
        </p:txBody>
      </p:sp>
      <p:sp>
        <p:nvSpPr>
          <p:cNvPr id="3" name="Päivämäärän paikkamerkki 2"/>
          <p:cNvSpPr>
            <a:spLocks noGrp="1"/>
          </p:cNvSpPr>
          <p:nvPr>
            <p:ph type="dt" sz="half" idx="10"/>
          </p:nvPr>
        </p:nvSpPr>
        <p:spPr/>
        <p:txBody>
          <a:bodyPr/>
          <a:lstStyle/>
          <a:p>
            <a:fld id="{C32FF0EC-DAB8-49C5-9C14-433B9B4EC760}" type="datetimeFigureOut">
              <a:rPr lang="fi-FI" smtClean="0"/>
              <a:t>24.8.2018</a:t>
            </a:fld>
            <a:endParaRPr lang="fi-FI"/>
          </a:p>
        </p:txBody>
      </p:sp>
      <p:sp>
        <p:nvSpPr>
          <p:cNvPr id="4" name="Alatunnisteen paikkamerkki 3"/>
          <p:cNvSpPr>
            <a:spLocks noGrp="1"/>
          </p:cNvSpPr>
          <p:nvPr>
            <p:ph type="ftr" sz="quarter" idx="11"/>
          </p:nvPr>
        </p:nvSpPr>
        <p:spPr/>
        <p:txBody>
          <a:bodyPr/>
          <a:lstStyle/>
          <a:p>
            <a:endParaRPr lang="fi-FI"/>
          </a:p>
        </p:txBody>
      </p:sp>
      <p:sp>
        <p:nvSpPr>
          <p:cNvPr id="5" name="Dian numeron paikkamerkki 4"/>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190439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p>
            <a:fld id="{C32FF0EC-DAB8-49C5-9C14-433B9B4EC760}" type="datetimeFigureOut">
              <a:rPr lang="fi-FI" smtClean="0"/>
              <a:t>24.8.2018</a:t>
            </a:fld>
            <a:endParaRPr lang="fi-FI"/>
          </a:p>
        </p:txBody>
      </p:sp>
      <p:sp>
        <p:nvSpPr>
          <p:cNvPr id="3" name="Alatunnisteen paikkamerkki 2"/>
          <p:cNvSpPr>
            <a:spLocks noGrp="1"/>
          </p:cNvSpPr>
          <p:nvPr>
            <p:ph type="ftr" sz="quarter" idx="11"/>
          </p:nvPr>
        </p:nvSpPr>
        <p:spPr/>
        <p:txBody>
          <a:bodyPr/>
          <a:lstStyle/>
          <a:p>
            <a:endParaRPr lang="fi-FI"/>
          </a:p>
        </p:txBody>
      </p:sp>
      <p:sp>
        <p:nvSpPr>
          <p:cNvPr id="4" name="Dian numeron paikkamerkki 3"/>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188646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839788" y="457200"/>
            <a:ext cx="3932237" cy="1600200"/>
          </a:xfrm>
        </p:spPr>
        <p:txBody>
          <a:bodyPr anchor="b"/>
          <a:lstStyle>
            <a:lvl1pPr>
              <a:defRPr sz="3200"/>
            </a:lvl1pPr>
          </a:lstStyle>
          <a:p>
            <a:r>
              <a:rPr lang="fi-FI"/>
              <a:t>Muokkaa perustyyl. napsautt.</a:t>
            </a:r>
          </a:p>
        </p:txBody>
      </p:sp>
      <p:sp>
        <p:nvSpPr>
          <p:cNvPr id="3" name="Sisällön paikkamerkk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Tekstin paikkamerkki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p:cNvSpPr>
            <a:spLocks noGrp="1"/>
          </p:cNvSpPr>
          <p:nvPr>
            <p:ph type="dt" sz="half" idx="10"/>
          </p:nvPr>
        </p:nvSpPr>
        <p:spPr/>
        <p:txBody>
          <a:bodyPr/>
          <a:lstStyle/>
          <a:p>
            <a:fld id="{C32FF0EC-DAB8-49C5-9C14-433B9B4EC760}" type="datetimeFigureOut">
              <a:rPr lang="fi-FI" smtClean="0"/>
              <a:t>24.8.2018</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906180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839788" y="457200"/>
            <a:ext cx="3932237" cy="1600200"/>
          </a:xfrm>
        </p:spPr>
        <p:txBody>
          <a:bodyPr anchor="b"/>
          <a:lstStyle>
            <a:lvl1pPr>
              <a:defRPr sz="3200"/>
            </a:lvl1pPr>
          </a:lstStyle>
          <a:p>
            <a:r>
              <a:rPr lang="fi-FI"/>
              <a:t>Muokkaa perustyyl. napsautt.</a:t>
            </a:r>
          </a:p>
        </p:txBody>
      </p:sp>
      <p:sp>
        <p:nvSpPr>
          <p:cNvPr id="3" name="Kuvan paikkamerkki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i-FI"/>
          </a:p>
        </p:txBody>
      </p:sp>
      <p:sp>
        <p:nvSpPr>
          <p:cNvPr id="4" name="Tekstin paikkamerkki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i-FI"/>
              <a:t>Muokkaa tekstin perustyylejä</a:t>
            </a:r>
          </a:p>
        </p:txBody>
      </p:sp>
      <p:sp>
        <p:nvSpPr>
          <p:cNvPr id="5" name="Päivämäärän paikkamerkki 4"/>
          <p:cNvSpPr>
            <a:spLocks noGrp="1"/>
          </p:cNvSpPr>
          <p:nvPr>
            <p:ph type="dt" sz="half" idx="10"/>
          </p:nvPr>
        </p:nvSpPr>
        <p:spPr/>
        <p:txBody>
          <a:bodyPr/>
          <a:lstStyle/>
          <a:p>
            <a:fld id="{C32FF0EC-DAB8-49C5-9C14-433B9B4EC760}" type="datetimeFigureOut">
              <a:rPr lang="fi-FI" smtClean="0"/>
              <a:t>24.8.2018</a:t>
            </a:fld>
            <a:endParaRPr lang="fi-FI"/>
          </a:p>
        </p:txBody>
      </p:sp>
      <p:sp>
        <p:nvSpPr>
          <p:cNvPr id="6" name="Alatunnisteen paikkamerkki 5"/>
          <p:cNvSpPr>
            <a:spLocks noGrp="1"/>
          </p:cNvSpPr>
          <p:nvPr>
            <p:ph type="ftr" sz="quarter" idx="11"/>
          </p:nvPr>
        </p:nvSpPr>
        <p:spPr/>
        <p:txBody>
          <a:bodyPr/>
          <a:lstStyle/>
          <a:p>
            <a:endParaRPr lang="fi-FI"/>
          </a:p>
        </p:txBody>
      </p:sp>
      <p:sp>
        <p:nvSpPr>
          <p:cNvPr id="7" name="Dian numeron paikkamerkki 6"/>
          <p:cNvSpPr>
            <a:spLocks noGrp="1"/>
          </p:cNvSpPr>
          <p:nvPr>
            <p:ph type="sldNum" sz="quarter" idx="12"/>
          </p:nvPr>
        </p:nvSpPr>
        <p:spPr/>
        <p:txBody>
          <a:bodyPr/>
          <a:lstStyle/>
          <a:p>
            <a:fld id="{F95C1CD3-87CD-4C05-BEEB-68EC32C21954}" type="slidenum">
              <a:rPr lang="fi-FI" smtClean="0"/>
              <a:t>‹#›</a:t>
            </a:fld>
            <a:endParaRPr lang="fi-FI"/>
          </a:p>
        </p:txBody>
      </p:sp>
    </p:spTree>
    <p:extLst>
      <p:ext uri="{BB962C8B-B14F-4D97-AF65-F5344CB8AC3E}">
        <p14:creationId xmlns:p14="http://schemas.microsoft.com/office/powerpoint/2010/main" val="3337609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000">
              <a:schemeClr val="bg1"/>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i-FI"/>
              <a:t>Muokkaa perustyyl. napsautt.</a:t>
            </a:r>
          </a:p>
        </p:txBody>
      </p:sp>
      <p:sp>
        <p:nvSpPr>
          <p:cNvPr id="3" name="Tekstin paikkamerkki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i-FI"/>
              <a:t>Muokkaa tekstin perustyylejä</a:t>
            </a:r>
          </a:p>
          <a:p>
            <a:pPr lvl="1"/>
            <a:r>
              <a:rPr lang="fi-FI"/>
              <a:t>toinen taso</a:t>
            </a:r>
          </a:p>
          <a:p>
            <a:pPr lvl="2"/>
            <a:r>
              <a:rPr lang="fi-FI"/>
              <a:t>kolmas taso</a:t>
            </a:r>
          </a:p>
          <a:p>
            <a:pPr lvl="3"/>
            <a:r>
              <a:rPr lang="fi-FI"/>
              <a:t>neljäs taso</a:t>
            </a:r>
          </a:p>
          <a:p>
            <a:pPr lvl="4"/>
            <a:r>
              <a:rPr lang="fi-FI"/>
              <a:t>viides taso</a:t>
            </a:r>
          </a:p>
        </p:txBody>
      </p:sp>
      <p:sp>
        <p:nvSpPr>
          <p:cNvPr id="4" name="Päivämäärän paikkamerkki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2FF0EC-DAB8-49C5-9C14-433B9B4EC760}" type="datetimeFigureOut">
              <a:rPr lang="fi-FI" smtClean="0"/>
              <a:t>24.8.2018</a:t>
            </a:fld>
            <a:endParaRPr lang="fi-FI"/>
          </a:p>
        </p:txBody>
      </p:sp>
      <p:sp>
        <p:nvSpPr>
          <p:cNvPr id="5" name="Alatunnisteen paikkamerk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i-FI"/>
          </a:p>
        </p:txBody>
      </p:sp>
      <p:sp>
        <p:nvSpPr>
          <p:cNvPr id="6" name="Dian numeron paikkamerkki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C1CD3-87CD-4C05-BEEB-68EC32C21954}" type="slidenum">
              <a:rPr lang="fi-FI" smtClean="0"/>
              <a:t>‹#›</a:t>
            </a:fld>
            <a:endParaRPr lang="fi-FI"/>
          </a:p>
        </p:txBody>
      </p:sp>
    </p:spTree>
    <p:extLst>
      <p:ext uri="{BB962C8B-B14F-4D97-AF65-F5344CB8AC3E}">
        <p14:creationId xmlns:p14="http://schemas.microsoft.com/office/powerpoint/2010/main" val="844296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keksintosaatio.f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876300" y="1622425"/>
            <a:ext cx="10515600" cy="1325563"/>
          </a:xfrm>
        </p:spPr>
        <p:txBody>
          <a:bodyPr>
            <a:noAutofit/>
          </a:bodyPr>
          <a:lstStyle/>
          <a:p>
            <a:r>
              <a:rPr lang="fi-FI" sz="6600" b="1" dirty="0"/>
              <a:t>Yrittäjyys 3 op</a:t>
            </a:r>
          </a:p>
        </p:txBody>
      </p:sp>
    </p:spTree>
    <p:extLst>
      <p:ext uri="{BB962C8B-B14F-4D97-AF65-F5344CB8AC3E}">
        <p14:creationId xmlns:p14="http://schemas.microsoft.com/office/powerpoint/2010/main" val="3166373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a:t>Yrityksen tehtävä</a:t>
            </a:r>
            <a:br>
              <a:rPr lang="fi-FI" b="1" dirty="0"/>
            </a:br>
            <a:endParaRPr lang="fi-FI" dirty="0"/>
          </a:p>
        </p:txBody>
      </p:sp>
      <p:sp>
        <p:nvSpPr>
          <p:cNvPr id="3" name="Content Placeholder 2"/>
          <p:cNvSpPr>
            <a:spLocks noGrp="1"/>
          </p:cNvSpPr>
          <p:nvPr>
            <p:ph idx="1"/>
          </p:nvPr>
        </p:nvSpPr>
        <p:spPr/>
        <p:txBody>
          <a:bodyPr/>
          <a:lstStyle/>
          <a:p>
            <a:endParaRPr lang="fi-FI" dirty="0"/>
          </a:p>
          <a:p>
            <a:endParaRPr lang="fi-FI" dirty="0"/>
          </a:p>
          <a:p>
            <a:endParaRPr lang="fi-FI" dirty="0"/>
          </a:p>
          <a:p>
            <a:endParaRPr lang="fi-FI" dirty="0"/>
          </a:p>
        </p:txBody>
      </p:sp>
      <p:pic>
        <p:nvPicPr>
          <p:cNvPr id="4" name="Kuva 29"/>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595538" y="2488682"/>
            <a:ext cx="5749248" cy="2463328"/>
          </a:xfrm>
          <a:prstGeom prst="rect">
            <a:avLst/>
          </a:prstGeom>
          <a:noFill/>
        </p:spPr>
      </p:pic>
    </p:spTree>
    <p:extLst>
      <p:ext uri="{BB962C8B-B14F-4D97-AF65-F5344CB8AC3E}">
        <p14:creationId xmlns:p14="http://schemas.microsoft.com/office/powerpoint/2010/main" val="221060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a:t>Talousprosessi</a:t>
            </a:r>
            <a:br>
              <a:rPr lang="fi-FI" b="1" dirty="0"/>
            </a:br>
            <a:endParaRPr lang="fi-FI" dirty="0"/>
          </a:p>
        </p:txBody>
      </p:sp>
      <p:pic>
        <p:nvPicPr>
          <p:cNvPr id="4" name="Kuva 21"/>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03144" y="1690688"/>
            <a:ext cx="6429420" cy="4214842"/>
          </a:xfrm>
          <a:prstGeom prst="rect">
            <a:avLst/>
          </a:prstGeom>
          <a:noFill/>
        </p:spPr>
      </p:pic>
    </p:spTree>
    <p:extLst>
      <p:ext uri="{BB962C8B-B14F-4D97-AF65-F5344CB8AC3E}">
        <p14:creationId xmlns:p14="http://schemas.microsoft.com/office/powerpoint/2010/main" val="452180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tsikko 3"/>
          <p:cNvSpPr>
            <a:spLocks noGrp="1"/>
          </p:cNvSpPr>
          <p:nvPr>
            <p:ph type="ctrTitle"/>
          </p:nvPr>
        </p:nvSpPr>
        <p:spPr>
          <a:xfrm>
            <a:off x="1524000" y="457201"/>
            <a:ext cx="9144000" cy="895350"/>
          </a:xfrm>
        </p:spPr>
        <p:txBody>
          <a:bodyPr>
            <a:normAutofit fontScale="90000"/>
          </a:bodyPr>
          <a:lstStyle/>
          <a:p>
            <a:r>
              <a:rPr lang="fi-FI" dirty="0"/>
              <a:t>Liiketoimintaosaaminen</a:t>
            </a:r>
          </a:p>
        </p:txBody>
      </p:sp>
      <p:sp>
        <p:nvSpPr>
          <p:cNvPr id="5" name="Alaotsikko 4"/>
          <p:cNvSpPr>
            <a:spLocks noGrp="1"/>
          </p:cNvSpPr>
          <p:nvPr>
            <p:ph type="subTitle" idx="1"/>
          </p:nvPr>
        </p:nvSpPr>
        <p:spPr>
          <a:xfrm>
            <a:off x="1524000" y="1924050"/>
            <a:ext cx="9144000" cy="3333750"/>
          </a:xfrm>
        </p:spPr>
        <p:txBody>
          <a:bodyPr>
            <a:normAutofit/>
          </a:bodyPr>
          <a:lstStyle/>
          <a:p>
            <a:pPr marL="342900" indent="-342900" algn="l">
              <a:buFont typeface="Arial" panose="020B0604020202020204" pitchFamily="34" charset="0"/>
              <a:buChar char="•"/>
            </a:pPr>
            <a:r>
              <a:rPr lang="fi-FI" sz="2800" dirty="0">
                <a:latin typeface="Arial" panose="020B0604020202020204" pitchFamily="34" charset="0"/>
                <a:cs typeface="Arial" panose="020B0604020202020204" pitchFamily="34" charset="0"/>
              </a:rPr>
              <a:t>Ansaintalogiikka</a:t>
            </a:r>
          </a:p>
          <a:p>
            <a:pPr marL="342900" indent="-342900" algn="l">
              <a:buFont typeface="Arial" panose="020B0604020202020204" pitchFamily="34" charset="0"/>
              <a:buChar char="•"/>
            </a:pPr>
            <a:r>
              <a:rPr lang="fi-FI" sz="2800" dirty="0">
                <a:latin typeface="Arial" panose="020B0604020202020204" pitchFamily="34" charset="0"/>
                <a:cs typeface="Arial" panose="020B0604020202020204" pitchFamily="34" charset="0"/>
              </a:rPr>
              <a:t>Liiketoiminnan ja toimialan logiikka</a:t>
            </a:r>
          </a:p>
          <a:p>
            <a:pPr marL="342900" indent="-342900" algn="l">
              <a:buFont typeface="Arial" panose="020B0604020202020204" pitchFamily="34" charset="0"/>
              <a:buChar char="•"/>
            </a:pPr>
            <a:r>
              <a:rPr lang="fi-FI" sz="2800" dirty="0">
                <a:latin typeface="Arial" panose="020B0604020202020204" pitchFamily="34" charset="0"/>
                <a:cs typeface="Arial" panose="020B0604020202020204" pitchFamily="34" charset="0"/>
              </a:rPr>
              <a:t>Asiakaslähtöisyys</a:t>
            </a:r>
          </a:p>
          <a:p>
            <a:pPr marL="342900" indent="-342900" algn="l">
              <a:buFont typeface="Arial" panose="020B0604020202020204" pitchFamily="34" charset="0"/>
              <a:buChar char="•"/>
            </a:pPr>
            <a:r>
              <a:rPr lang="fi-FI" sz="2800" dirty="0">
                <a:latin typeface="Arial" panose="020B0604020202020204" pitchFamily="34" charset="0"/>
                <a:cs typeface="Arial" panose="020B0604020202020204" pitchFamily="34" charset="0"/>
              </a:rPr>
              <a:t>Kustannustietoisuus</a:t>
            </a:r>
          </a:p>
          <a:p>
            <a:pPr marL="342900" indent="-342900" algn="l">
              <a:buFont typeface="Arial" panose="020B0604020202020204" pitchFamily="34" charset="0"/>
              <a:buChar char="•"/>
            </a:pPr>
            <a:r>
              <a:rPr lang="fi-FI" sz="2800" dirty="0">
                <a:latin typeface="Arial" panose="020B0604020202020204" pitchFamily="34" charset="0"/>
                <a:cs typeface="Arial" panose="020B0604020202020204" pitchFamily="34" charset="0"/>
              </a:rPr>
              <a:t>Kyky kehittää toimintaa ja omaa osaamista</a:t>
            </a:r>
          </a:p>
          <a:p>
            <a:pPr marL="342900" indent="-342900" algn="l">
              <a:buFont typeface="Arial" panose="020B0604020202020204" pitchFamily="34" charset="0"/>
              <a:buChar char="•"/>
            </a:pPr>
            <a:r>
              <a:rPr lang="fi-FI" sz="2800" dirty="0">
                <a:latin typeface="Arial" panose="020B0604020202020204" pitchFamily="34" charset="0"/>
                <a:cs typeface="Arial" panose="020B0604020202020204" pitchFamily="34" charset="0"/>
              </a:rPr>
              <a:t>Innovaatio-osaaminen</a:t>
            </a:r>
          </a:p>
        </p:txBody>
      </p:sp>
    </p:spTree>
    <p:extLst>
      <p:ext uri="{BB962C8B-B14F-4D97-AF65-F5344CB8AC3E}">
        <p14:creationId xmlns:p14="http://schemas.microsoft.com/office/powerpoint/2010/main" val="391236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a:t>Sidosryhmät </a:t>
            </a:r>
            <a:br>
              <a:rPr lang="fi-FI" b="1" dirty="0"/>
            </a:br>
            <a:endParaRPr lang="fi-FI" dirty="0"/>
          </a:p>
        </p:txBody>
      </p:sp>
      <p:pic>
        <p:nvPicPr>
          <p:cNvPr id="4" name="Kuva 2"/>
          <p:cNvPicPr>
            <a:picLocks noGrp="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81291" y="2057400"/>
            <a:ext cx="5825113" cy="4086244"/>
          </a:xfrm>
          <a:prstGeom prst="rect">
            <a:avLst/>
          </a:prstGeom>
          <a:noFill/>
        </p:spPr>
      </p:pic>
    </p:spTree>
    <p:extLst>
      <p:ext uri="{BB962C8B-B14F-4D97-AF65-F5344CB8AC3E}">
        <p14:creationId xmlns:p14="http://schemas.microsoft.com/office/powerpoint/2010/main" val="368781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9"/>
          <p:cNvSpPr>
            <a:spLocks noGrp="1" noChangeArrowheads="1"/>
          </p:cNvSpPr>
          <p:nvPr>
            <p:ph type="title"/>
          </p:nvPr>
        </p:nvSpPr>
        <p:spPr/>
        <p:txBody>
          <a:bodyPr/>
          <a:lstStyle/>
          <a:p>
            <a:r>
              <a:rPr lang="fi-FI"/>
              <a:t>Yrityksen taloudelliset toimintaedellytykset:</a:t>
            </a:r>
          </a:p>
        </p:txBody>
      </p:sp>
      <p:sp>
        <p:nvSpPr>
          <p:cNvPr id="2058" name="Rectangle 10"/>
          <p:cNvSpPr>
            <a:spLocks noGrp="1" noChangeArrowheads="1"/>
          </p:cNvSpPr>
          <p:nvPr>
            <p:ph idx="1"/>
          </p:nvPr>
        </p:nvSpPr>
        <p:spPr>
          <a:xfrm>
            <a:off x="3143250" y="2205038"/>
            <a:ext cx="6045200" cy="3048000"/>
          </a:xfrm>
        </p:spPr>
        <p:txBody>
          <a:bodyPr/>
          <a:lstStyle/>
          <a:p>
            <a:pPr>
              <a:buFontTx/>
              <a:buChar char="–"/>
            </a:pPr>
            <a:r>
              <a:rPr lang="fi-FI">
                <a:solidFill>
                  <a:srgbClr val="000000"/>
                </a:solidFill>
              </a:rPr>
              <a:t> Kannattavuus (lyhytaikaväli: tulot &gt; menot; pitkäaikaväli: voittoa)</a:t>
            </a:r>
          </a:p>
          <a:p>
            <a:pPr>
              <a:buFontTx/>
              <a:buChar char="–"/>
            </a:pPr>
            <a:r>
              <a:rPr lang="fi-FI">
                <a:solidFill>
                  <a:srgbClr val="000000"/>
                </a:solidFill>
              </a:rPr>
              <a:t> Likviditeetti (maksukykyisyys)</a:t>
            </a:r>
          </a:p>
          <a:p>
            <a:pPr>
              <a:buFontTx/>
              <a:buChar char="–"/>
            </a:pPr>
            <a:r>
              <a:rPr lang="fi-FI">
                <a:solidFill>
                  <a:srgbClr val="000000"/>
                </a:solidFill>
              </a:rPr>
              <a:t> Vakavaraisuus (VPO/OPO)</a:t>
            </a:r>
            <a:endParaRPr lang="fi-FI"/>
          </a:p>
        </p:txBody>
      </p:sp>
      <p:sp>
        <p:nvSpPr>
          <p:cNvPr id="2064" name="Text Box 16"/>
          <p:cNvSpPr txBox="1">
            <a:spLocks noChangeArrowheads="1"/>
          </p:cNvSpPr>
          <p:nvPr/>
        </p:nvSpPr>
        <p:spPr bwMode="auto">
          <a:xfrm>
            <a:off x="2117726" y="6324601"/>
            <a:ext cx="1158875" cy="214313"/>
          </a:xfrm>
          <a:prstGeom prst="rect">
            <a:avLst/>
          </a:prstGeom>
          <a:noFill/>
          <a:ln w="9525">
            <a:noFill/>
            <a:miter lim="800000"/>
            <a:headEnd/>
            <a:tailEnd/>
          </a:ln>
          <a:effectLst/>
        </p:spPr>
        <p:txBody>
          <a:bodyPr>
            <a:spAutoFit/>
          </a:bodyPr>
          <a:lstStyle/>
          <a:p>
            <a:r>
              <a:rPr lang="fi-FI" sz="800">
                <a:latin typeface="Arial Narrow" pitchFamily="34" charset="0"/>
              </a:rPr>
              <a:t>RW 2005</a:t>
            </a:r>
            <a:endParaRPr lang="en-GB" sz="800">
              <a:latin typeface="Arial Narrow" pitchFamily="34" charset="0"/>
            </a:endParaRPr>
          </a:p>
        </p:txBody>
      </p:sp>
    </p:spTree>
    <p:extLst>
      <p:ext uri="{BB962C8B-B14F-4D97-AF65-F5344CB8AC3E}">
        <p14:creationId xmlns:p14="http://schemas.microsoft.com/office/powerpoint/2010/main" val="2142984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fi-FI"/>
              <a:t>Tuottavuus:</a:t>
            </a:r>
            <a:endParaRPr lang="en-US"/>
          </a:p>
        </p:txBody>
      </p:sp>
      <p:sp>
        <p:nvSpPr>
          <p:cNvPr id="9219" name="Rectangle 3"/>
          <p:cNvSpPr>
            <a:spLocks noGrp="1" noChangeArrowheads="1"/>
          </p:cNvSpPr>
          <p:nvPr>
            <p:ph idx="1"/>
          </p:nvPr>
        </p:nvSpPr>
        <p:spPr/>
        <p:txBody>
          <a:bodyPr/>
          <a:lstStyle/>
          <a:p>
            <a:r>
              <a:rPr lang="fi-FI" dirty="0"/>
              <a:t>Tuottavuuteen voidaan vaikuttaa parhaiten puuttumalla oikealla tavalla keskeisiin syytekijöihin:</a:t>
            </a:r>
          </a:p>
          <a:p>
            <a:endParaRPr lang="fi-FI" dirty="0"/>
          </a:p>
          <a:p>
            <a:r>
              <a:rPr lang="fi-FI" dirty="0"/>
              <a:t>Tavoitetekijä:	KANNATTAVUUS</a:t>
            </a:r>
          </a:p>
          <a:p>
            <a:endParaRPr lang="fi-FI" dirty="0"/>
          </a:p>
          <a:p>
            <a:pPr marL="0" indent="0">
              <a:buNone/>
            </a:pPr>
            <a:endParaRPr lang="fi-FI" dirty="0"/>
          </a:p>
          <a:p>
            <a:r>
              <a:rPr lang="fi-FI" dirty="0"/>
              <a:t>Syytekijät:             LAATU              TUOTTAVUUS	                   </a:t>
            </a:r>
            <a:endParaRPr lang="en-US" dirty="0"/>
          </a:p>
        </p:txBody>
      </p:sp>
      <p:sp>
        <p:nvSpPr>
          <p:cNvPr id="9230" name="Line 14"/>
          <p:cNvSpPr>
            <a:spLocks noChangeShapeType="1"/>
          </p:cNvSpPr>
          <p:nvPr/>
        </p:nvSpPr>
        <p:spPr bwMode="auto">
          <a:xfrm flipV="1">
            <a:off x="4019551" y="4001293"/>
            <a:ext cx="540024" cy="532606"/>
          </a:xfrm>
          <a:prstGeom prst="line">
            <a:avLst/>
          </a:prstGeom>
          <a:noFill/>
          <a:ln w="9525">
            <a:solidFill>
              <a:schemeClr val="tx1"/>
            </a:solidFill>
            <a:round/>
            <a:headEnd/>
            <a:tailEnd type="triangle" w="med" len="med"/>
          </a:ln>
          <a:effectLst/>
        </p:spPr>
        <p:txBody>
          <a:bodyPr/>
          <a:lstStyle/>
          <a:p>
            <a:endParaRPr lang="fi-FI"/>
          </a:p>
        </p:txBody>
      </p:sp>
      <p:sp>
        <p:nvSpPr>
          <p:cNvPr id="9231" name="Line 15"/>
          <p:cNvSpPr>
            <a:spLocks noChangeShapeType="1"/>
          </p:cNvSpPr>
          <p:nvPr/>
        </p:nvSpPr>
        <p:spPr bwMode="auto">
          <a:xfrm flipH="1" flipV="1">
            <a:off x="5600700" y="4001293"/>
            <a:ext cx="647700" cy="532606"/>
          </a:xfrm>
          <a:prstGeom prst="line">
            <a:avLst/>
          </a:prstGeom>
          <a:noFill/>
          <a:ln w="9525">
            <a:solidFill>
              <a:schemeClr val="tx1"/>
            </a:solidFill>
            <a:round/>
            <a:headEnd/>
            <a:tailEnd type="triangle" w="med" len="med"/>
          </a:ln>
          <a:effectLst/>
        </p:spPr>
        <p:txBody>
          <a:bodyPr/>
          <a:lstStyle/>
          <a:p>
            <a:endParaRPr lang="fi-FI"/>
          </a:p>
        </p:txBody>
      </p:sp>
    </p:spTree>
    <p:extLst>
      <p:ext uri="{BB962C8B-B14F-4D97-AF65-F5344CB8AC3E}">
        <p14:creationId xmlns:p14="http://schemas.microsoft.com/office/powerpoint/2010/main" val="327328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Tuottavuus</a:t>
            </a:r>
          </a:p>
        </p:txBody>
      </p:sp>
      <p:sp>
        <p:nvSpPr>
          <p:cNvPr id="3" name="Content Placeholder 2"/>
          <p:cNvSpPr>
            <a:spLocks noGrp="1"/>
          </p:cNvSpPr>
          <p:nvPr>
            <p:ph idx="1"/>
          </p:nvPr>
        </p:nvSpPr>
        <p:spPr/>
        <p:txBody>
          <a:bodyPr/>
          <a:lstStyle/>
          <a:p>
            <a:r>
              <a:rPr lang="fi-FI" dirty="0"/>
              <a:t>Tuottavuus on tuotosten ja niiden aikaansaamiseksi käytettyjen panosten suhde.</a:t>
            </a:r>
          </a:p>
          <a:p>
            <a:endParaRPr lang="fi-FI" dirty="0"/>
          </a:p>
        </p:txBody>
      </p:sp>
      <p:graphicFrame>
        <p:nvGraphicFramePr>
          <p:cNvPr id="4" name="Diagram 3"/>
          <p:cNvGraphicFramePr/>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667108" y="4214818"/>
            <a:ext cx="2286016" cy="1077218"/>
          </a:xfrm>
          <a:prstGeom prst="rect">
            <a:avLst/>
          </a:prstGeom>
          <a:noFill/>
        </p:spPr>
        <p:txBody>
          <a:bodyPr wrap="square" rtlCol="0">
            <a:spAutoFit/>
          </a:bodyPr>
          <a:lstStyle/>
          <a:p>
            <a:r>
              <a:rPr lang="fi-FI" sz="1600" dirty="0"/>
              <a:t>Tuotantopanoksia:</a:t>
            </a:r>
          </a:p>
          <a:p>
            <a:pPr>
              <a:buFontTx/>
              <a:buChar char="•"/>
            </a:pPr>
            <a:r>
              <a:rPr lang="fi-FI" sz="1600" dirty="0"/>
              <a:t> henkilöpanos</a:t>
            </a:r>
          </a:p>
          <a:p>
            <a:pPr>
              <a:buFontTx/>
              <a:buChar char="•"/>
            </a:pPr>
            <a:r>
              <a:rPr lang="fi-FI" sz="1600" dirty="0"/>
              <a:t> materiaalipanos</a:t>
            </a:r>
          </a:p>
          <a:p>
            <a:pPr>
              <a:buFontTx/>
              <a:buChar char="•"/>
            </a:pPr>
            <a:r>
              <a:rPr lang="fi-FI" sz="1600" dirty="0"/>
              <a:t> pääomapanos</a:t>
            </a:r>
          </a:p>
        </p:txBody>
      </p:sp>
    </p:spTree>
    <p:extLst>
      <p:ext uri="{BB962C8B-B14F-4D97-AF65-F5344CB8AC3E}">
        <p14:creationId xmlns:p14="http://schemas.microsoft.com/office/powerpoint/2010/main" val="155860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71813" y="1225550"/>
            <a:ext cx="6057900" cy="723900"/>
          </a:xfrm>
        </p:spPr>
        <p:txBody>
          <a:bodyPr>
            <a:normAutofit fontScale="90000"/>
          </a:bodyPr>
          <a:lstStyle/>
          <a:p>
            <a:r>
              <a:rPr lang="fi-FI" dirty="0"/>
              <a:t>Tuottavuuskäsitteitä:</a:t>
            </a:r>
            <a:br>
              <a:rPr lang="fi-FI" sz="2000" dirty="0"/>
            </a:br>
            <a:endParaRPr lang="en-US" sz="2000" dirty="0"/>
          </a:p>
        </p:txBody>
      </p:sp>
      <p:sp>
        <p:nvSpPr>
          <p:cNvPr id="7171" name="Rectangle 3"/>
          <p:cNvSpPr>
            <a:spLocks noGrp="1" noChangeArrowheads="1"/>
          </p:cNvSpPr>
          <p:nvPr>
            <p:ph idx="1"/>
          </p:nvPr>
        </p:nvSpPr>
        <p:spPr/>
        <p:txBody>
          <a:bodyPr/>
          <a:lstStyle/>
          <a:p>
            <a:pPr marL="0" indent="0">
              <a:buNone/>
            </a:pPr>
            <a:r>
              <a:rPr lang="fi-FI" sz="1800" dirty="0" err="1"/>
              <a:t>Esim</a:t>
            </a:r>
            <a:r>
              <a:rPr lang="fi-FI" sz="1800" dirty="0"/>
              <a:t>: rautanauloja valmistavassa yrityksessä </a:t>
            </a:r>
          </a:p>
          <a:p>
            <a:r>
              <a:rPr lang="fi-FI" sz="1600" dirty="0"/>
              <a:t>Tuottavuus: Montako tuuman naulaa saadaan kilosta rautaa? (ainekäytön tuottavuus)</a:t>
            </a:r>
          </a:p>
          <a:p>
            <a:r>
              <a:rPr lang="fi-FI" sz="1600" dirty="0"/>
              <a:t>Kulutusluku: Paljonko rautaa tarvitaan yhden naulan tuottamiseen?</a:t>
            </a:r>
          </a:p>
          <a:p>
            <a:r>
              <a:rPr lang="fi-FI" sz="1600" dirty="0"/>
              <a:t>Taloudellisuus: Montako naulaa voidaan tuottaa yhdellä eurolla?</a:t>
            </a:r>
          </a:p>
          <a:p>
            <a:r>
              <a:rPr lang="fi-FI" sz="1600" dirty="0"/>
              <a:t>Yksikkökustannus: Paljonko maksaa yhden naulan tuottaminen? </a:t>
            </a:r>
          </a:p>
          <a:p>
            <a:r>
              <a:rPr lang="fi-FI" sz="1600" dirty="0"/>
              <a:t>Kannattavuus: Paljonko yritys saa voittoa (=hinta – kustannukset) yhdestä myydystä naulasta?</a:t>
            </a:r>
          </a:p>
          <a:p>
            <a:r>
              <a:rPr lang="fi-FI" sz="1600" dirty="0"/>
              <a:t>Tehokkuus: Paljonko toteutuneet valmistusmäärät ovat suhteessa tavoitemääriin?</a:t>
            </a:r>
          </a:p>
          <a:p>
            <a:endParaRPr lang="en-US" sz="1600" dirty="0"/>
          </a:p>
        </p:txBody>
      </p:sp>
    </p:spTree>
    <p:extLst>
      <p:ext uri="{BB962C8B-B14F-4D97-AF65-F5344CB8AC3E}">
        <p14:creationId xmlns:p14="http://schemas.microsoft.com/office/powerpoint/2010/main" val="1016189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Arvoketjut</a:t>
            </a:r>
          </a:p>
        </p:txBody>
      </p:sp>
      <p:graphicFrame>
        <p:nvGraphicFramePr>
          <p:cNvPr id="4" name="Content Placeholder 3"/>
          <p:cNvGraphicFramePr>
            <a:graphicFrameLocks noGrp="1"/>
          </p:cNvGraphicFramePr>
          <p:nvPr>
            <p:ph idx="1"/>
          </p:nvPr>
        </p:nvGraphicFramePr>
        <p:xfrm>
          <a:off x="3200400" y="2057400"/>
          <a:ext cx="6045200" cy="3443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7833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460500"/>
            <a:ext cx="6057900" cy="111112"/>
          </a:xfrm>
        </p:spPr>
        <p:txBody>
          <a:bodyPr>
            <a:normAutofit fontScale="90000"/>
          </a:bodyPr>
          <a:lstStyle/>
          <a:p>
            <a:endParaRPr lang="fi-FI" dirty="0"/>
          </a:p>
        </p:txBody>
      </p:sp>
      <p:pic>
        <p:nvPicPr>
          <p:cNvPr id="4" name="Kuva 9"/>
          <p:cNvPicPr>
            <a:picLocks noGrp="1"/>
          </p:cNvPicPr>
          <p:nvPr>
            <p:ph idx="1"/>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881291" y="2000241"/>
            <a:ext cx="6357981" cy="4214841"/>
          </a:xfrm>
          <a:prstGeom prst="rect">
            <a:avLst/>
          </a:prstGeom>
          <a:noFill/>
        </p:spPr>
      </p:pic>
    </p:spTree>
    <p:extLst>
      <p:ext uri="{BB962C8B-B14F-4D97-AF65-F5344CB8AC3E}">
        <p14:creationId xmlns:p14="http://schemas.microsoft.com/office/powerpoint/2010/main" val="297412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9"/>
          <p:cNvSpPr>
            <a:spLocks noGrp="1" noChangeArrowheads="1"/>
          </p:cNvSpPr>
          <p:nvPr>
            <p:ph type="title"/>
          </p:nvPr>
        </p:nvSpPr>
        <p:spPr>
          <a:xfrm>
            <a:off x="2424113" y="548680"/>
            <a:ext cx="6057900" cy="723900"/>
          </a:xfrm>
        </p:spPr>
        <p:txBody>
          <a:bodyPr>
            <a:normAutofit fontScale="90000"/>
          </a:bodyPr>
          <a:lstStyle/>
          <a:p>
            <a:r>
              <a:rPr lang="en-GB" dirty="0" err="1">
                <a:latin typeface="Arial Narrow" charset="0"/>
              </a:rPr>
              <a:t>Yrittäjyyden</a:t>
            </a:r>
            <a:r>
              <a:rPr lang="en-GB" dirty="0">
                <a:latin typeface="Arial Narrow" charset="0"/>
              </a:rPr>
              <a:t> </a:t>
            </a:r>
            <a:r>
              <a:rPr lang="en-GB" dirty="0" err="1">
                <a:latin typeface="Arial Narrow" charset="0"/>
              </a:rPr>
              <a:t>merkitys</a:t>
            </a:r>
            <a:r>
              <a:rPr lang="en-GB" dirty="0">
                <a:latin typeface="Arial Narrow" charset="0"/>
              </a:rPr>
              <a:t> </a:t>
            </a:r>
            <a:r>
              <a:rPr lang="en-GB" dirty="0" err="1">
                <a:latin typeface="Arial Narrow" charset="0"/>
              </a:rPr>
              <a:t>yhteiskunnassa</a:t>
            </a:r>
            <a:endParaRPr lang="en-GB" dirty="0">
              <a:latin typeface="Arial Narrow" charset="0"/>
            </a:endParaRPr>
          </a:p>
        </p:txBody>
      </p:sp>
      <p:sp>
        <p:nvSpPr>
          <p:cNvPr id="5122" name="Rectangle 10"/>
          <p:cNvSpPr>
            <a:spLocks noGrp="1" noChangeArrowheads="1"/>
          </p:cNvSpPr>
          <p:nvPr>
            <p:ph idx="1"/>
          </p:nvPr>
        </p:nvSpPr>
        <p:spPr>
          <a:xfrm>
            <a:off x="2424114" y="1773238"/>
            <a:ext cx="7424737" cy="4392612"/>
          </a:xfrm>
        </p:spPr>
        <p:txBody>
          <a:bodyPr>
            <a:noAutofit/>
          </a:bodyPr>
          <a:lstStyle/>
          <a:p>
            <a:pPr>
              <a:lnSpc>
                <a:spcPct val="100000"/>
              </a:lnSpc>
              <a:spcBef>
                <a:spcPts val="600"/>
              </a:spcBef>
              <a:buFont typeface="Arial"/>
              <a:buChar char="•"/>
              <a:defRPr/>
            </a:pPr>
            <a:r>
              <a:rPr lang="fi-FI" sz="2400" dirty="0"/>
              <a:t>Yhteiskuntaa uudistava ja kehittävä voima syntyneitten innovaatioiden kautta</a:t>
            </a:r>
            <a:endParaRPr lang="en-US" sz="2400" dirty="0"/>
          </a:p>
          <a:p>
            <a:pPr>
              <a:lnSpc>
                <a:spcPct val="100000"/>
              </a:lnSpc>
              <a:spcBef>
                <a:spcPts val="600"/>
              </a:spcBef>
              <a:buFont typeface="Arial"/>
              <a:buChar char="•"/>
              <a:defRPr/>
            </a:pPr>
            <a:r>
              <a:rPr lang="fi-FI" sz="2400" dirty="0"/>
              <a:t>Olennainen työllisyyden kehittymisen kannalta</a:t>
            </a:r>
          </a:p>
          <a:p>
            <a:pPr>
              <a:lnSpc>
                <a:spcPct val="100000"/>
              </a:lnSpc>
              <a:spcBef>
                <a:spcPts val="600"/>
              </a:spcBef>
              <a:buFont typeface="Arial"/>
              <a:buChar char="•"/>
              <a:defRPr/>
            </a:pPr>
            <a:r>
              <a:rPr lang="fi-FI" sz="2400" dirty="0"/>
              <a:t>Suomessa noin 260 000 yritystä</a:t>
            </a:r>
            <a:endParaRPr lang="en-US" sz="2400" dirty="0"/>
          </a:p>
          <a:p>
            <a:pPr>
              <a:lnSpc>
                <a:spcPct val="100000"/>
              </a:lnSpc>
              <a:spcBef>
                <a:spcPts val="600"/>
              </a:spcBef>
              <a:buFont typeface="Arial"/>
              <a:buChar char="•"/>
              <a:defRPr/>
            </a:pPr>
            <a:r>
              <a:rPr lang="fi-FI" sz="2400" dirty="0"/>
              <a:t>Eniten työllistävät pienet ja keskisuuret yritykset, joka on myös yksi yrittäjyyden kehittämisen painopistealue </a:t>
            </a:r>
            <a:r>
              <a:rPr lang="fi-FI" sz="2400" dirty="0" err="1"/>
              <a:t>Oamkissa</a:t>
            </a:r>
            <a:endParaRPr lang="fi-FI" sz="2400" dirty="0"/>
          </a:p>
          <a:p>
            <a:pPr>
              <a:lnSpc>
                <a:spcPct val="100000"/>
              </a:lnSpc>
              <a:spcBef>
                <a:spcPts val="600"/>
              </a:spcBef>
              <a:buFont typeface="Arial"/>
              <a:buChar char="•"/>
              <a:defRPr/>
            </a:pPr>
            <a:r>
              <a:rPr lang="fi-FI" sz="2400" dirty="0"/>
              <a:t>Pienten yritysten osuus noin 99 %</a:t>
            </a:r>
            <a:endParaRPr lang="en-US" sz="2400" dirty="0"/>
          </a:p>
          <a:p>
            <a:pPr marL="0" indent="0">
              <a:lnSpc>
                <a:spcPct val="100000"/>
              </a:lnSpc>
              <a:spcBef>
                <a:spcPts val="600"/>
              </a:spcBef>
              <a:defRPr/>
            </a:pPr>
            <a:r>
              <a:rPr lang="en-US" sz="2400" dirty="0" err="1"/>
              <a:t>Näiden</a:t>
            </a:r>
            <a:r>
              <a:rPr lang="en-US" sz="2400" dirty="0"/>
              <a:t> </a:t>
            </a:r>
            <a:r>
              <a:rPr lang="en-US" sz="2400" dirty="0" err="1"/>
              <a:t>yritysten</a:t>
            </a:r>
            <a:r>
              <a:rPr lang="en-US" sz="2400" dirty="0"/>
              <a:t> </a:t>
            </a:r>
            <a:r>
              <a:rPr lang="en-US" sz="2400" dirty="0" err="1"/>
              <a:t>liikevaihdon</a:t>
            </a:r>
            <a:r>
              <a:rPr lang="en-US" sz="2400" dirty="0"/>
              <a:t> </a:t>
            </a:r>
            <a:r>
              <a:rPr lang="en-US" sz="2400" dirty="0" err="1"/>
              <a:t>osuus</a:t>
            </a:r>
            <a:r>
              <a:rPr lang="en-US" sz="2400" dirty="0"/>
              <a:t> </a:t>
            </a:r>
            <a:r>
              <a:rPr lang="en-US" sz="2400" dirty="0" err="1"/>
              <a:t>kaikista</a:t>
            </a:r>
            <a:r>
              <a:rPr lang="en-US" sz="2400" dirty="0"/>
              <a:t> </a:t>
            </a:r>
            <a:r>
              <a:rPr lang="en-US" sz="2400" dirty="0" err="1"/>
              <a:t>yrityksistä</a:t>
            </a:r>
            <a:r>
              <a:rPr lang="en-US" sz="2400" dirty="0"/>
              <a:t> </a:t>
            </a:r>
            <a:r>
              <a:rPr lang="en-US" sz="2400" dirty="0" err="1"/>
              <a:t>noin</a:t>
            </a:r>
            <a:r>
              <a:rPr lang="en-US" sz="2400" dirty="0"/>
              <a:t> 35 %</a:t>
            </a:r>
          </a:p>
          <a:p>
            <a:pPr marL="0" indent="0">
              <a:lnSpc>
                <a:spcPct val="100000"/>
              </a:lnSpc>
              <a:spcBef>
                <a:spcPts val="600"/>
              </a:spcBef>
              <a:defRPr/>
            </a:pPr>
            <a:r>
              <a:rPr lang="en-US" sz="2400" dirty="0" err="1"/>
              <a:t>Suuria</a:t>
            </a:r>
            <a:r>
              <a:rPr lang="en-US" sz="2400" dirty="0"/>
              <a:t> </a:t>
            </a:r>
            <a:r>
              <a:rPr lang="en-US" sz="2400" dirty="0" err="1"/>
              <a:t>yrityksiä</a:t>
            </a:r>
            <a:r>
              <a:rPr lang="en-US" sz="2400" dirty="0"/>
              <a:t> (</a:t>
            </a:r>
            <a:r>
              <a:rPr lang="en-US" sz="2400" dirty="0" err="1"/>
              <a:t>vähintään</a:t>
            </a:r>
            <a:r>
              <a:rPr lang="en-US" sz="2400" dirty="0"/>
              <a:t> 250 </a:t>
            </a:r>
            <a:r>
              <a:rPr lang="en-US" sz="2400" dirty="0" err="1"/>
              <a:t>työntekijää</a:t>
            </a:r>
            <a:r>
              <a:rPr lang="en-US" sz="2400" dirty="0"/>
              <a:t>) 0,2 % ja </a:t>
            </a:r>
            <a:r>
              <a:rPr lang="en-US" sz="2400" dirty="0" err="1"/>
              <a:t>osuus</a:t>
            </a:r>
            <a:r>
              <a:rPr lang="en-US" sz="2400" dirty="0"/>
              <a:t> </a:t>
            </a:r>
            <a:r>
              <a:rPr lang="en-US" sz="2400" dirty="0" err="1"/>
              <a:t>liikevaidosta</a:t>
            </a:r>
            <a:r>
              <a:rPr lang="en-US" sz="2400" dirty="0"/>
              <a:t> 51 %</a:t>
            </a:r>
          </a:p>
          <a:p>
            <a:pPr>
              <a:lnSpc>
                <a:spcPct val="100000"/>
              </a:lnSpc>
              <a:spcBef>
                <a:spcPts val="600"/>
              </a:spcBef>
              <a:buFont typeface="Arial"/>
              <a:buChar char="•"/>
              <a:defRPr/>
            </a:pPr>
            <a:endParaRPr lang="en-US" sz="2400" dirty="0">
              <a:latin typeface="Arial Narrow"/>
              <a:cs typeface="Arial Narrow"/>
            </a:endParaRPr>
          </a:p>
        </p:txBody>
      </p:sp>
    </p:spTree>
    <p:extLst>
      <p:ext uri="{BB962C8B-B14F-4D97-AF65-F5344CB8AC3E}">
        <p14:creationId xmlns:p14="http://schemas.microsoft.com/office/powerpoint/2010/main" val="3748476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a:t>Yritys osana tuotteen arvoketjua</a:t>
            </a:r>
            <a:endParaRPr lang="fi-FI" dirty="0"/>
          </a:p>
        </p:txBody>
      </p:sp>
      <p:pic>
        <p:nvPicPr>
          <p:cNvPr id="4" name="Kuva 18"/>
          <p:cNvPicPr>
            <a:picLocks noGrp="1"/>
          </p:cNvPicPr>
          <p:nvPr>
            <p:ph idx="1"/>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095605" y="2214554"/>
            <a:ext cx="4864925" cy="3905256"/>
          </a:xfrm>
          <a:prstGeom prst="rect">
            <a:avLst/>
          </a:prstGeom>
          <a:noFill/>
        </p:spPr>
      </p:pic>
    </p:spTree>
    <p:extLst>
      <p:ext uri="{BB962C8B-B14F-4D97-AF65-F5344CB8AC3E}">
        <p14:creationId xmlns:p14="http://schemas.microsoft.com/office/powerpoint/2010/main" val="1875157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fi-FI" dirty="0"/>
              <a:t> Strateginen ja operatiivinen suunnittelu</a:t>
            </a:r>
            <a:endParaRPr lang="en-US" dirty="0"/>
          </a:p>
        </p:txBody>
      </p:sp>
      <p:sp>
        <p:nvSpPr>
          <p:cNvPr id="12291" name="Rectangle 3"/>
          <p:cNvSpPr>
            <a:spLocks noGrp="1" noChangeArrowheads="1"/>
          </p:cNvSpPr>
          <p:nvPr>
            <p:ph idx="1"/>
          </p:nvPr>
        </p:nvSpPr>
        <p:spPr/>
        <p:txBody>
          <a:bodyPr/>
          <a:lstStyle/>
          <a:p>
            <a:pPr marL="381000" indent="-381000"/>
            <a:r>
              <a:rPr lang="fi-FI"/>
              <a:t>Yrityksen toiminnan suunnittelu:</a:t>
            </a:r>
          </a:p>
          <a:p>
            <a:pPr marL="381000" indent="-381000">
              <a:buFontTx/>
              <a:buAutoNum type="arabicPeriod"/>
            </a:pPr>
            <a:r>
              <a:rPr lang="fi-FI" sz="1600"/>
              <a:t>Asetetaan päämäärät ja tavoitteet</a:t>
            </a:r>
          </a:p>
          <a:p>
            <a:pPr marL="381000" indent="-381000">
              <a:buFontTx/>
              <a:buAutoNum type="arabicPeriod"/>
            </a:pPr>
            <a:r>
              <a:rPr lang="fi-FI" sz="1600"/>
              <a:t>Selvitetään keinot päämäärien ja tavoitteiden saavuttamiseksi</a:t>
            </a:r>
          </a:p>
          <a:p>
            <a:pPr marL="381000" indent="-381000">
              <a:buFontTx/>
              <a:buAutoNum type="arabicPeriod"/>
            </a:pPr>
            <a:r>
              <a:rPr lang="fi-FI" sz="1600"/>
              <a:t>Hankitaan aineelliset ja henkiset resurssit, joilla ym. Keinot voidaan toteuttaa</a:t>
            </a:r>
          </a:p>
          <a:p>
            <a:pPr marL="381000" indent="-381000">
              <a:buFontTx/>
              <a:buAutoNum type="arabicPeriod"/>
            </a:pPr>
            <a:r>
              <a:rPr lang="fi-FI" sz="1600"/>
              <a:t>Huolehditaan siitä, että em. resurssit ovat todella suunnattavissa mainittujen keinojen käyttämiseen</a:t>
            </a:r>
          </a:p>
          <a:p>
            <a:pPr marL="381000" indent="-381000">
              <a:buFontTx/>
              <a:buAutoNum type="arabicPeriod"/>
            </a:pPr>
            <a:r>
              <a:rPr lang="fi-FI" sz="1600"/>
              <a:t>Varmistetaan, että valittavissa olevat toimeenpanomenetelmät tulevat totutetuksi suunnitellulla tavalla</a:t>
            </a:r>
            <a:endParaRPr 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fi-FI"/>
              <a:t>Hyvän strategisen suunnitelman vaatimukset:</a:t>
            </a:r>
            <a:br>
              <a:rPr lang="fi-FI"/>
            </a:br>
            <a:endParaRPr lang="en-US"/>
          </a:p>
        </p:txBody>
      </p:sp>
      <p:sp>
        <p:nvSpPr>
          <p:cNvPr id="13315" name="Rectangle 3"/>
          <p:cNvSpPr>
            <a:spLocks noGrp="1" noChangeArrowheads="1"/>
          </p:cNvSpPr>
          <p:nvPr>
            <p:ph idx="1"/>
          </p:nvPr>
        </p:nvSpPr>
        <p:spPr/>
        <p:txBody>
          <a:bodyPr/>
          <a:lstStyle/>
          <a:p>
            <a:pPr marL="381000" indent="-381000">
              <a:buFontTx/>
              <a:buAutoNum type="arabicPeriod"/>
            </a:pPr>
            <a:r>
              <a:rPr lang="fi-FI" sz="1600" dirty="0"/>
              <a:t>Strategian tulee olla yhdenmukainen ulkoisen ympäristön olosuhteiden kanssa</a:t>
            </a:r>
          </a:p>
          <a:p>
            <a:pPr marL="381000" indent="-381000">
              <a:buFontTx/>
              <a:buAutoNum type="arabicPeriod"/>
            </a:pPr>
            <a:r>
              <a:rPr lang="fi-FI" sz="1600" dirty="0"/>
              <a:t>Strategian on oltava realistinen suhteessa niihin odotuksiin, joita yritykseen kohdistuu</a:t>
            </a:r>
          </a:p>
          <a:p>
            <a:pPr marL="381000" indent="-381000">
              <a:buFontTx/>
              <a:buAutoNum type="arabicPeriod"/>
            </a:pPr>
            <a:r>
              <a:rPr lang="fi-FI" sz="1600" dirty="0"/>
              <a:t>Strategia tulee toimeenpanna huolellisesti</a:t>
            </a:r>
          </a:p>
          <a:p>
            <a:pPr marL="381000" indent="-381000"/>
            <a:r>
              <a:rPr lang="fi-FI" sz="1600" b="1" dirty="0"/>
              <a:t>Strateginen johtaminen</a:t>
            </a:r>
            <a:r>
              <a:rPr lang="fi-FI" sz="1600" dirty="0"/>
              <a:t> on prosessi, jonka kestäessä yritys arvioi ympäristöään, tunnistaa vahvat ja heikot puolensa, analysoi ympäristön mahdollisuuksia ja allokoi voimavaransa tällä perusteella järkevästi.</a:t>
            </a: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3287713" y="908050"/>
            <a:ext cx="6057900" cy="723900"/>
          </a:xfrm>
        </p:spPr>
        <p:txBody>
          <a:bodyPr/>
          <a:lstStyle/>
          <a:p>
            <a:endParaRPr lang="en-US"/>
          </a:p>
        </p:txBody>
      </p:sp>
      <p:graphicFrame>
        <p:nvGraphicFramePr>
          <p:cNvPr id="20533" name="Group 53"/>
          <p:cNvGraphicFramePr>
            <a:graphicFrameLocks noGrp="1"/>
          </p:cNvGraphicFramePr>
          <p:nvPr>
            <p:ph type="tbl" idx="1"/>
          </p:nvPr>
        </p:nvGraphicFramePr>
        <p:xfrm>
          <a:off x="3143250" y="1628775"/>
          <a:ext cx="6045200" cy="4170236"/>
        </p:xfrm>
        <a:graphic>
          <a:graphicData uri="http://schemas.openxmlformats.org/drawingml/2006/table">
            <a:tbl>
              <a:tblPr/>
              <a:tblGrid>
                <a:gridCol w="2014538">
                  <a:extLst>
                    <a:ext uri="{9D8B030D-6E8A-4147-A177-3AD203B41FA5}">
                      <a16:colId xmlns:a16="http://schemas.microsoft.com/office/drawing/2014/main" val="20000"/>
                    </a:ext>
                  </a:extLst>
                </a:gridCol>
                <a:gridCol w="2016125">
                  <a:extLst>
                    <a:ext uri="{9D8B030D-6E8A-4147-A177-3AD203B41FA5}">
                      <a16:colId xmlns:a16="http://schemas.microsoft.com/office/drawing/2014/main" val="20001"/>
                    </a:ext>
                  </a:extLst>
                </a:gridCol>
                <a:gridCol w="2014537">
                  <a:extLst>
                    <a:ext uri="{9D8B030D-6E8A-4147-A177-3AD203B41FA5}">
                      <a16:colId xmlns:a16="http://schemas.microsoft.com/office/drawing/2014/main" val="20002"/>
                    </a:ext>
                  </a:extLst>
                </a:gridCol>
              </a:tblGrid>
              <a:tr h="381000">
                <a:tc>
                  <a:txBody>
                    <a:bodyPr/>
                    <a:lstStyle/>
                    <a:p>
                      <a:pPr marL="0" marR="0" lvl="0" indent="0" algn="l" defTabSz="2365375" rtl="0" eaLnBrk="0" fontAlgn="base" latinLnBrk="0" hangingPunct="0">
                        <a:lnSpc>
                          <a:spcPts val="2800"/>
                        </a:lnSpc>
                        <a:spcBef>
                          <a:spcPts val="1400"/>
                        </a:spcBef>
                        <a:spcAft>
                          <a:spcPct val="0"/>
                        </a:spcAft>
                        <a:buClrTx/>
                        <a:buSzTx/>
                        <a:buFontTx/>
                        <a:buNone/>
                        <a:tabLst/>
                      </a:pPr>
                      <a:endParaRPr kumimoji="0" lang="en-US" sz="16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Strateginen johtaminen</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Operatiivinen johtaminen</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Sisältö</a:t>
                      </a:r>
                      <a:endParaRPr kumimoji="0" lang="en-US" sz="14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Toimivien liikeideoiden määrittämistä (=oikeita asioita)</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Valittujen liikeideoiden tuloksellista toteutusta (=asioiden tekemistä oikein)</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2365375" rtl="0" eaLnBrk="0" fontAlgn="base" latinLnBrk="0" hangingPunct="0">
                        <a:lnSpc>
                          <a:spcPts val="2800"/>
                        </a:lnSpc>
                        <a:spcBef>
                          <a:spcPts val="1400"/>
                        </a:spcBef>
                        <a:spcAft>
                          <a:spcPct val="0"/>
                        </a:spcAft>
                        <a:buClrTx/>
                        <a:buSzTx/>
                        <a:buFontTx/>
                        <a:buNone/>
                        <a:tabLst/>
                      </a:pPr>
                      <a:endParaRPr kumimoji="0" lang="en-US" sz="14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Yrityksen ja ympäristön vuorovaikutus</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Yrityksen sisäinen tehokkuus</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1000">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Pääpaino</a:t>
                      </a:r>
                      <a:endParaRPr kumimoji="0" lang="en-US" sz="14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Kehitys ja hengissä pysyminen pitkällä aikavälillä</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Operatiiviset ongelmat</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1000">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Tavoitteet</a:t>
                      </a:r>
                      <a:endParaRPr kumimoji="0" lang="en-US" sz="14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Tulevaisuuden voitot</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Nykyiset voitot</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1000">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Informaatio</a:t>
                      </a:r>
                      <a:endParaRPr kumimoji="0" lang="en-US" sz="14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Tulevat mahdollisuudet</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Nykyliiketoiminta</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3143250" y="981076"/>
            <a:ext cx="6057900" cy="233347"/>
          </a:xfrm>
        </p:spPr>
        <p:txBody>
          <a:bodyPr>
            <a:normAutofit fontScale="90000"/>
          </a:bodyPr>
          <a:lstStyle/>
          <a:p>
            <a:endParaRPr lang="en-US" dirty="0"/>
          </a:p>
        </p:txBody>
      </p:sp>
      <p:graphicFrame>
        <p:nvGraphicFramePr>
          <p:cNvPr id="22563" name="Group 35"/>
          <p:cNvGraphicFramePr>
            <a:graphicFrameLocks noGrp="1"/>
          </p:cNvGraphicFramePr>
          <p:nvPr>
            <p:ph type="tbl" idx="1"/>
          </p:nvPr>
        </p:nvGraphicFramePr>
        <p:xfrm>
          <a:off x="3143250" y="1428737"/>
          <a:ext cx="6045200" cy="5286412"/>
        </p:xfrm>
        <a:graphic>
          <a:graphicData uri="http://schemas.openxmlformats.org/drawingml/2006/table">
            <a:tbl>
              <a:tblPr/>
              <a:tblGrid>
                <a:gridCol w="2014538">
                  <a:extLst>
                    <a:ext uri="{9D8B030D-6E8A-4147-A177-3AD203B41FA5}">
                      <a16:colId xmlns:a16="http://schemas.microsoft.com/office/drawing/2014/main" val="20000"/>
                    </a:ext>
                  </a:extLst>
                </a:gridCol>
                <a:gridCol w="2016125">
                  <a:extLst>
                    <a:ext uri="{9D8B030D-6E8A-4147-A177-3AD203B41FA5}">
                      <a16:colId xmlns:a16="http://schemas.microsoft.com/office/drawing/2014/main" val="20001"/>
                    </a:ext>
                  </a:extLst>
                </a:gridCol>
                <a:gridCol w="2014537">
                  <a:extLst>
                    <a:ext uri="{9D8B030D-6E8A-4147-A177-3AD203B41FA5}">
                      <a16:colId xmlns:a16="http://schemas.microsoft.com/office/drawing/2014/main" val="20002"/>
                    </a:ext>
                  </a:extLst>
                </a:gridCol>
              </a:tblGrid>
              <a:tr h="824648">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Organisaatio</a:t>
                      </a:r>
                      <a:endParaRPr kumimoji="0" lang="en-US" sz="14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Yrittäjyys/joustava</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Byrokraattinen/vakaa</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63600">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Ongelmanratkaisu</a:t>
                      </a:r>
                      <a:endParaRPr kumimoji="0" lang="en-US" sz="14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Ennakoivaa, hakee uusia lähestymistapoja</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Reagoivaa, luottaa menneeseen kokemukseen</a:t>
                      </a: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3635">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Työkalut</a:t>
                      </a:r>
                      <a:endParaRPr kumimoji="0" lang="en-US" sz="1400" b="0" i="0" u="none" strike="noStrike" cap="none" normalizeH="0" baseline="0">
                        <a:ln>
                          <a:noFill/>
                        </a:ln>
                        <a:solidFill>
                          <a:schemeClr val="tx1"/>
                        </a:solidFill>
                        <a:effectLst/>
                        <a:latin typeface="Arial Narrow"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Visio</a:t>
                      </a:r>
                    </a:p>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Toiminta-ajatus</a:t>
                      </a:r>
                    </a:p>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Liikeideat</a:t>
                      </a:r>
                    </a:p>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Päämäärät</a:t>
                      </a:r>
                    </a:p>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Toimintastrategiat</a:t>
                      </a:r>
                    </a:p>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a:ln>
                            <a:noFill/>
                          </a:ln>
                          <a:solidFill>
                            <a:schemeClr val="tx1"/>
                          </a:solidFill>
                          <a:effectLst/>
                          <a:latin typeface="Arial Narrow" pitchFamily="34" charset="0"/>
                        </a:rPr>
                        <a:t>Toimintaperiaatteet</a:t>
                      </a:r>
                    </a:p>
                    <a:p>
                      <a:pPr marL="0" marR="0" lvl="0" indent="0" algn="l" defTabSz="2365375" rtl="0" eaLnBrk="0" fontAlgn="base" latinLnBrk="0" hangingPunct="0">
                        <a:lnSpc>
                          <a:spcPts val="2800"/>
                        </a:lnSpc>
                        <a:spcBef>
                          <a:spcPts val="1400"/>
                        </a:spcBef>
                        <a:spcAft>
                          <a:spcPct val="0"/>
                        </a:spcAft>
                        <a:buClrTx/>
                        <a:buSzTx/>
                        <a:buFontTx/>
                        <a:buNone/>
                        <a:tabLst/>
                      </a:pPr>
                      <a:endParaRPr kumimoji="0" lang="en-US" sz="1400" b="0" i="0" u="none" strike="noStrike" cap="none" normalizeH="0" baseline="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dirty="0">
                          <a:ln>
                            <a:noFill/>
                          </a:ln>
                          <a:solidFill>
                            <a:schemeClr val="tx1"/>
                          </a:solidFill>
                          <a:effectLst/>
                          <a:latin typeface="Arial Narrow" pitchFamily="34" charset="0"/>
                        </a:rPr>
                        <a:t>Painopisteet</a:t>
                      </a:r>
                    </a:p>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dirty="0">
                          <a:ln>
                            <a:noFill/>
                          </a:ln>
                          <a:solidFill>
                            <a:schemeClr val="tx1"/>
                          </a:solidFill>
                          <a:effectLst/>
                          <a:latin typeface="Arial Narrow" pitchFamily="34" charset="0"/>
                        </a:rPr>
                        <a:t>Tulostavoitteet</a:t>
                      </a:r>
                    </a:p>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dirty="0">
                          <a:ln>
                            <a:noFill/>
                          </a:ln>
                          <a:solidFill>
                            <a:schemeClr val="tx1"/>
                          </a:solidFill>
                          <a:effectLst/>
                          <a:latin typeface="Arial Narrow" pitchFamily="34" charset="0"/>
                        </a:rPr>
                        <a:t>Toimintakeinot</a:t>
                      </a:r>
                    </a:p>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dirty="0">
                          <a:ln>
                            <a:noFill/>
                          </a:ln>
                          <a:solidFill>
                            <a:schemeClr val="tx1"/>
                          </a:solidFill>
                          <a:effectLst/>
                          <a:latin typeface="Arial Narrow" pitchFamily="34" charset="0"/>
                        </a:rPr>
                        <a:t>Budjetit</a:t>
                      </a:r>
                    </a:p>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dirty="0">
                          <a:ln>
                            <a:noFill/>
                          </a:ln>
                          <a:solidFill>
                            <a:schemeClr val="tx1"/>
                          </a:solidFill>
                          <a:effectLst/>
                          <a:latin typeface="Arial Narrow" pitchFamily="34" charset="0"/>
                        </a:rPr>
                        <a:t>Kampanjat</a:t>
                      </a:r>
                    </a:p>
                    <a:p>
                      <a:pPr marL="0" marR="0" lvl="0" indent="0" algn="l" defTabSz="2365375" rtl="0" eaLnBrk="0" fontAlgn="base" latinLnBrk="0" hangingPunct="0">
                        <a:lnSpc>
                          <a:spcPts val="2800"/>
                        </a:lnSpc>
                        <a:spcBef>
                          <a:spcPts val="1400"/>
                        </a:spcBef>
                        <a:spcAft>
                          <a:spcPct val="0"/>
                        </a:spcAft>
                        <a:buClrTx/>
                        <a:buSzTx/>
                        <a:buFontTx/>
                        <a:buNone/>
                        <a:tabLst/>
                      </a:pPr>
                      <a:r>
                        <a:rPr kumimoji="0" lang="fi-FI" sz="1400" b="0" i="0" u="none" strike="noStrike" cap="none" normalizeH="0" baseline="0" dirty="0">
                          <a:ln>
                            <a:noFill/>
                          </a:ln>
                          <a:solidFill>
                            <a:schemeClr val="tx1"/>
                          </a:solidFill>
                          <a:effectLst/>
                          <a:latin typeface="Arial Narrow" pitchFamily="34" charset="0"/>
                        </a:rPr>
                        <a:t>Työnjohto</a:t>
                      </a:r>
                      <a:endParaRPr kumimoji="0" lang="en-US" sz="1400" b="0" i="0" u="none" strike="noStrike" cap="none" normalizeH="0" baseline="0" dirty="0">
                        <a:ln>
                          <a:noFill/>
                        </a:ln>
                        <a:solidFill>
                          <a:schemeClr val="tx1"/>
                        </a:solidFill>
                        <a:effectLst/>
                        <a:latin typeface="Arial Narrow"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9"/>
          <p:cNvSpPr>
            <a:spLocks noGrp="1" noChangeArrowheads="1"/>
          </p:cNvSpPr>
          <p:nvPr>
            <p:ph type="title"/>
          </p:nvPr>
        </p:nvSpPr>
        <p:spPr>
          <a:xfrm>
            <a:off x="2424113" y="1268413"/>
            <a:ext cx="7848600" cy="723900"/>
          </a:xfrm>
        </p:spPr>
        <p:txBody>
          <a:bodyPr>
            <a:normAutofit fontScale="90000"/>
          </a:bodyPr>
          <a:lstStyle/>
          <a:p>
            <a:r>
              <a:rPr lang="en-GB">
                <a:latin typeface="Arial Narrow" charset="0"/>
              </a:rPr>
              <a:t>Toimintaympäristön muutosten analyysi</a:t>
            </a:r>
          </a:p>
        </p:txBody>
      </p:sp>
      <p:sp>
        <p:nvSpPr>
          <p:cNvPr id="83970" name="Rectangle 10"/>
          <p:cNvSpPr>
            <a:spLocks noGrp="1" noChangeArrowheads="1"/>
          </p:cNvSpPr>
          <p:nvPr>
            <p:ph idx="1"/>
          </p:nvPr>
        </p:nvSpPr>
        <p:spPr>
          <a:xfrm>
            <a:off x="2495550" y="1989138"/>
            <a:ext cx="7424738" cy="5256212"/>
          </a:xfrm>
        </p:spPr>
        <p:txBody>
          <a:bodyPr/>
          <a:lstStyle/>
          <a:p>
            <a:pPr>
              <a:lnSpc>
                <a:spcPct val="100000"/>
              </a:lnSpc>
              <a:spcBef>
                <a:spcPts val="100"/>
              </a:spcBef>
              <a:buFontTx/>
              <a:buChar char="•"/>
            </a:pPr>
            <a:r>
              <a:rPr lang="en-US" dirty="0" err="1">
                <a:latin typeface="Arial Narrow" charset="0"/>
                <a:cs typeface="Arial Narrow" charset="0"/>
              </a:rPr>
              <a:t>Auttaa</a:t>
            </a:r>
            <a:r>
              <a:rPr lang="en-US" dirty="0">
                <a:latin typeface="Arial Narrow" charset="0"/>
                <a:cs typeface="Arial Narrow" charset="0"/>
              </a:rPr>
              <a:t> </a:t>
            </a:r>
            <a:r>
              <a:rPr lang="en-US" dirty="0" err="1">
                <a:latin typeface="Arial Narrow" charset="0"/>
                <a:cs typeface="Arial Narrow" charset="0"/>
              </a:rPr>
              <a:t>liiketoimintamahdollisuuksien</a:t>
            </a:r>
            <a:r>
              <a:rPr lang="en-US" dirty="0">
                <a:latin typeface="Arial Narrow" charset="0"/>
                <a:cs typeface="Arial Narrow" charset="0"/>
              </a:rPr>
              <a:t> </a:t>
            </a:r>
            <a:r>
              <a:rPr lang="en-US" dirty="0" err="1">
                <a:latin typeface="Arial Narrow" charset="0"/>
                <a:cs typeface="Arial Narrow" charset="0"/>
              </a:rPr>
              <a:t>tunnistamisessa</a:t>
            </a:r>
            <a:endParaRPr lang="en-US" dirty="0">
              <a:latin typeface="Arial Narrow" charset="0"/>
              <a:cs typeface="Arial Narrow" charset="0"/>
            </a:endParaRPr>
          </a:p>
          <a:p>
            <a:pPr>
              <a:lnSpc>
                <a:spcPct val="100000"/>
              </a:lnSpc>
              <a:spcBef>
                <a:spcPts val="100"/>
              </a:spcBef>
              <a:buFontTx/>
              <a:buChar char="•"/>
            </a:pPr>
            <a:r>
              <a:rPr lang="en-US" dirty="0" err="1">
                <a:latin typeface="Arial Narrow" charset="0"/>
                <a:cs typeface="Arial Narrow" charset="0"/>
              </a:rPr>
              <a:t>Välttämätön</a:t>
            </a:r>
            <a:r>
              <a:rPr lang="en-US" dirty="0">
                <a:latin typeface="Arial Narrow" charset="0"/>
                <a:cs typeface="Arial Narrow" charset="0"/>
              </a:rPr>
              <a:t> </a:t>
            </a:r>
            <a:r>
              <a:rPr lang="en-US" dirty="0" err="1">
                <a:latin typeface="Arial Narrow" charset="0"/>
                <a:cs typeface="Arial Narrow" charset="0"/>
              </a:rPr>
              <a:t>strategiatyössä</a:t>
            </a:r>
            <a:endParaRPr lang="en-US" dirty="0">
              <a:latin typeface="Arial Narrow" charset="0"/>
              <a:cs typeface="Arial Narrow" charset="0"/>
            </a:endParaRPr>
          </a:p>
          <a:p>
            <a:pPr>
              <a:lnSpc>
                <a:spcPct val="100000"/>
              </a:lnSpc>
              <a:spcBef>
                <a:spcPts val="100"/>
              </a:spcBef>
              <a:buFontTx/>
              <a:buChar char="•"/>
            </a:pPr>
            <a:r>
              <a:rPr lang="en-US" dirty="0" err="1">
                <a:latin typeface="Arial Narrow" charset="0"/>
                <a:cs typeface="Arial Narrow" charset="0"/>
              </a:rPr>
              <a:t>Voi</a:t>
            </a:r>
            <a:r>
              <a:rPr lang="en-US" dirty="0">
                <a:latin typeface="Arial Narrow" charset="0"/>
                <a:cs typeface="Arial Narrow" charset="0"/>
              </a:rPr>
              <a:t> olla </a:t>
            </a:r>
            <a:r>
              <a:rPr lang="en-US" dirty="0" err="1">
                <a:latin typeface="Arial Narrow" charset="0"/>
                <a:cs typeface="Arial Narrow" charset="0"/>
              </a:rPr>
              <a:t>nykyhetkeen</a:t>
            </a:r>
            <a:r>
              <a:rPr lang="en-US" dirty="0">
                <a:latin typeface="Arial Narrow" charset="0"/>
                <a:cs typeface="Arial Narrow" charset="0"/>
              </a:rPr>
              <a:t> </a:t>
            </a:r>
            <a:r>
              <a:rPr lang="en-US" dirty="0" err="1">
                <a:latin typeface="Arial Narrow" charset="0"/>
                <a:cs typeface="Arial Narrow" charset="0"/>
              </a:rPr>
              <a:t>kiinnittyvää</a:t>
            </a:r>
            <a:r>
              <a:rPr lang="en-US" dirty="0">
                <a:latin typeface="Arial Narrow" charset="0"/>
                <a:cs typeface="Arial Narrow" charset="0"/>
              </a:rPr>
              <a:t>, tai </a:t>
            </a:r>
            <a:r>
              <a:rPr lang="en-US" dirty="0" err="1">
                <a:latin typeface="Arial Narrow" charset="0"/>
                <a:cs typeface="Arial Narrow" charset="0"/>
              </a:rPr>
              <a:t>tulevaisuuteen</a:t>
            </a:r>
            <a:r>
              <a:rPr lang="en-US" dirty="0">
                <a:latin typeface="Arial Narrow" charset="0"/>
                <a:cs typeface="Arial Narrow" charset="0"/>
              </a:rPr>
              <a:t> </a:t>
            </a:r>
            <a:r>
              <a:rPr lang="en-US" dirty="0" err="1">
                <a:latin typeface="Arial Narrow" charset="0"/>
                <a:cs typeface="Arial Narrow" charset="0"/>
              </a:rPr>
              <a:t>projisoivaa</a:t>
            </a:r>
            <a:endParaRPr lang="en-US" dirty="0">
              <a:latin typeface="Arial Narrow" charset="0"/>
              <a:cs typeface="Arial Narrow" charset="0"/>
            </a:endParaRPr>
          </a:p>
          <a:p>
            <a:pPr>
              <a:lnSpc>
                <a:spcPct val="100000"/>
              </a:lnSpc>
              <a:spcBef>
                <a:spcPts val="100"/>
              </a:spcBef>
              <a:buFontTx/>
              <a:buChar char="•"/>
            </a:pPr>
            <a:r>
              <a:rPr lang="en-US" dirty="0" err="1">
                <a:latin typeface="Arial Narrow" charset="0"/>
                <a:cs typeface="Arial Narrow" charset="0"/>
              </a:rPr>
              <a:t>Yleisimpiä</a:t>
            </a:r>
            <a:r>
              <a:rPr lang="en-US" dirty="0">
                <a:latin typeface="Arial Narrow" charset="0"/>
                <a:cs typeface="Arial Narrow" charset="0"/>
              </a:rPr>
              <a:t> </a:t>
            </a:r>
            <a:r>
              <a:rPr lang="en-US" dirty="0" err="1">
                <a:latin typeface="Arial Narrow" charset="0"/>
                <a:cs typeface="Arial Narrow" charset="0"/>
              </a:rPr>
              <a:t>analyysityökaluja</a:t>
            </a:r>
            <a:r>
              <a:rPr lang="en-US" dirty="0">
                <a:latin typeface="Arial Narrow" charset="0"/>
                <a:cs typeface="Arial Narrow" charset="0"/>
              </a:rPr>
              <a:t> </a:t>
            </a:r>
            <a:r>
              <a:rPr lang="en-US" dirty="0" err="1">
                <a:latin typeface="Arial Narrow" charset="0"/>
                <a:cs typeface="Arial Narrow" charset="0"/>
              </a:rPr>
              <a:t>esim</a:t>
            </a:r>
            <a:r>
              <a:rPr lang="en-US" dirty="0">
                <a:latin typeface="Arial Narrow" charset="0"/>
                <a:cs typeface="Arial Narrow" charset="0"/>
              </a:rPr>
              <a:t>. SWOT- </a:t>
            </a:r>
            <a:r>
              <a:rPr lang="en-US" dirty="0" err="1">
                <a:latin typeface="Arial Narrow" charset="0"/>
                <a:cs typeface="Arial Narrow" charset="0"/>
              </a:rPr>
              <a:t>ja</a:t>
            </a:r>
            <a:r>
              <a:rPr lang="en-US" dirty="0">
                <a:latin typeface="Arial Narrow" charset="0"/>
                <a:cs typeface="Arial Narrow" charset="0"/>
              </a:rPr>
              <a:t> PESTE- </a:t>
            </a:r>
            <a:r>
              <a:rPr lang="en-US" dirty="0" err="1">
                <a:latin typeface="Arial Narrow" charset="0"/>
                <a:cs typeface="Arial Narrow" charset="0"/>
              </a:rPr>
              <a:t>analyysit</a:t>
            </a:r>
            <a:endParaRPr lang="en-US" dirty="0">
              <a:latin typeface="Arial Narrow" charset="0"/>
              <a:cs typeface="Arial Narrow" charset="0"/>
            </a:endParaRPr>
          </a:p>
        </p:txBody>
      </p:sp>
    </p:spTree>
    <p:extLst>
      <p:ext uri="{BB962C8B-B14F-4D97-AF65-F5344CB8AC3E}">
        <p14:creationId xmlns:p14="http://schemas.microsoft.com/office/powerpoint/2010/main" val="1496833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 SWOT</a:t>
            </a:r>
          </a:p>
        </p:txBody>
      </p:sp>
      <p:sp>
        <p:nvSpPr>
          <p:cNvPr id="3" name="Content Placeholder 2"/>
          <p:cNvSpPr>
            <a:spLocks noGrp="1"/>
          </p:cNvSpPr>
          <p:nvPr>
            <p:ph idx="1"/>
          </p:nvPr>
        </p:nvSpPr>
        <p:spPr/>
        <p:txBody>
          <a:bodyPr/>
          <a:lstStyle/>
          <a:p>
            <a:pPr marL="0" indent="0">
              <a:buNone/>
            </a:pPr>
            <a:r>
              <a:rPr lang="fi-FI" dirty="0"/>
              <a:t> </a:t>
            </a:r>
          </a:p>
        </p:txBody>
      </p:sp>
      <p:pic>
        <p:nvPicPr>
          <p:cNvPr id="4" name="Kuva 20"/>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167042" y="2071678"/>
            <a:ext cx="5286412" cy="407196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 SWOT</a:t>
            </a:r>
          </a:p>
        </p:txBody>
      </p:sp>
      <p:sp>
        <p:nvSpPr>
          <p:cNvPr id="3" name="Content Placeholder 2"/>
          <p:cNvSpPr>
            <a:spLocks noGrp="1"/>
          </p:cNvSpPr>
          <p:nvPr>
            <p:ph idx="1"/>
          </p:nvPr>
        </p:nvSpPr>
        <p:spPr/>
        <p:txBody>
          <a:bodyPr/>
          <a:lstStyle/>
          <a:p>
            <a:pPr marL="0" indent="0">
              <a:buNone/>
            </a:pPr>
            <a:r>
              <a:rPr lang="fi-FI" dirty="0"/>
              <a:t> </a:t>
            </a:r>
          </a:p>
        </p:txBody>
      </p:sp>
      <p:pic>
        <p:nvPicPr>
          <p:cNvPr id="4" name="Kuva 20"/>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167042" y="2071678"/>
            <a:ext cx="5286412" cy="407196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9"/>
          <p:cNvSpPr>
            <a:spLocks noGrp="1" noChangeArrowheads="1"/>
          </p:cNvSpPr>
          <p:nvPr>
            <p:ph type="title"/>
          </p:nvPr>
        </p:nvSpPr>
        <p:spPr>
          <a:xfrm>
            <a:off x="2424113" y="1268413"/>
            <a:ext cx="7848600" cy="723900"/>
          </a:xfrm>
        </p:spPr>
        <p:txBody>
          <a:bodyPr>
            <a:normAutofit fontScale="90000"/>
          </a:bodyPr>
          <a:lstStyle/>
          <a:p>
            <a:r>
              <a:rPr lang="en-GB" dirty="0" err="1">
                <a:latin typeface="Arial Narrow" charset="0"/>
              </a:rPr>
              <a:t>Toimintaympäristön</a:t>
            </a:r>
            <a:r>
              <a:rPr lang="en-GB" dirty="0">
                <a:latin typeface="Arial Narrow" charset="0"/>
              </a:rPr>
              <a:t> </a:t>
            </a:r>
            <a:r>
              <a:rPr lang="en-GB" dirty="0" err="1">
                <a:latin typeface="Arial Narrow" charset="0"/>
              </a:rPr>
              <a:t>muutosten</a:t>
            </a:r>
            <a:r>
              <a:rPr lang="en-GB" dirty="0">
                <a:latin typeface="Arial Narrow" charset="0"/>
              </a:rPr>
              <a:t> PESTE- </a:t>
            </a:r>
            <a:r>
              <a:rPr lang="en-GB" dirty="0" err="1">
                <a:latin typeface="Arial Narrow" charset="0"/>
              </a:rPr>
              <a:t>analyysi</a:t>
            </a:r>
            <a:endParaRPr lang="en-GB" dirty="0">
              <a:latin typeface="Arial Narrow" charset="0"/>
            </a:endParaRPr>
          </a:p>
        </p:txBody>
      </p:sp>
      <p:sp>
        <p:nvSpPr>
          <p:cNvPr id="88066" name="Rectangle 10"/>
          <p:cNvSpPr>
            <a:spLocks noGrp="1" noChangeArrowheads="1"/>
          </p:cNvSpPr>
          <p:nvPr>
            <p:ph idx="1"/>
          </p:nvPr>
        </p:nvSpPr>
        <p:spPr>
          <a:xfrm>
            <a:off x="2495550" y="1916114"/>
            <a:ext cx="7424738" cy="5400675"/>
          </a:xfrm>
        </p:spPr>
        <p:txBody>
          <a:bodyPr>
            <a:normAutofit fontScale="92500" lnSpcReduction="20000"/>
          </a:bodyPr>
          <a:lstStyle/>
          <a:p>
            <a:pPr>
              <a:lnSpc>
                <a:spcPct val="100000"/>
              </a:lnSpc>
              <a:spcBef>
                <a:spcPts val="600"/>
              </a:spcBef>
            </a:pPr>
            <a:r>
              <a:rPr lang="fi-FI" dirty="0">
                <a:latin typeface="Arial Narrow" charset="0"/>
              </a:rPr>
              <a:t>Muutokset voivat olla</a:t>
            </a:r>
          </a:p>
          <a:p>
            <a:pPr>
              <a:lnSpc>
                <a:spcPct val="100000"/>
              </a:lnSpc>
              <a:spcBef>
                <a:spcPts val="600"/>
              </a:spcBef>
              <a:buFontTx/>
              <a:buChar char="•"/>
            </a:pPr>
            <a:r>
              <a:rPr lang="fi-FI" dirty="0">
                <a:latin typeface="Arial Narrow" charset="0"/>
              </a:rPr>
              <a:t>Poliittisia: lainsäädännön rajoitukset, kansainväliset sopimukset, rikollisuus, yhdentyminen esim. EU, tutkimus-, kehittämis-, alue-, matkailu-, yms. politiikka</a:t>
            </a:r>
          </a:p>
          <a:p>
            <a:pPr>
              <a:lnSpc>
                <a:spcPct val="100000"/>
              </a:lnSpc>
              <a:spcBef>
                <a:spcPts val="600"/>
              </a:spcBef>
              <a:buFontTx/>
              <a:buChar char="•"/>
            </a:pPr>
            <a:r>
              <a:rPr lang="fi-FI" dirty="0">
                <a:latin typeface="Arial Narrow" charset="0"/>
              </a:rPr>
              <a:t>Ekonomisia: maailman, Euroopan, alueen talouskehitys, talouskriisit ja lamat, kilpailurajoitukset,  julkinen rahoitus ja tuet, ostovoima; </a:t>
            </a:r>
          </a:p>
          <a:p>
            <a:pPr>
              <a:lnSpc>
                <a:spcPct val="100000"/>
              </a:lnSpc>
              <a:spcBef>
                <a:spcPts val="600"/>
              </a:spcBef>
              <a:buFontTx/>
              <a:buChar char="•"/>
            </a:pPr>
            <a:r>
              <a:rPr lang="fi-FI" dirty="0">
                <a:latin typeface="Arial Narrow" charset="0"/>
              </a:rPr>
              <a:t>Sosiaalisia: arvot, kulutuskäyttäytyminen, ikärakenne, muuttoliike, syntyvyys</a:t>
            </a:r>
          </a:p>
          <a:p>
            <a:pPr>
              <a:lnSpc>
                <a:spcPct val="100000"/>
              </a:lnSpc>
              <a:spcBef>
                <a:spcPts val="600"/>
              </a:spcBef>
              <a:buFontTx/>
              <a:buChar char="•"/>
            </a:pPr>
            <a:r>
              <a:rPr lang="fi-FI" dirty="0">
                <a:latin typeface="Arial Narrow" charset="0"/>
              </a:rPr>
              <a:t>Teknologisia: informaatio- ja tietoliikenne, bio-, nano-, energiateknologiat, verkkokauppa, virtuaalimaailma</a:t>
            </a:r>
          </a:p>
          <a:p>
            <a:pPr>
              <a:lnSpc>
                <a:spcPct val="100000"/>
              </a:lnSpc>
              <a:spcBef>
                <a:spcPts val="600"/>
              </a:spcBef>
              <a:buFontTx/>
              <a:buChar char="•"/>
            </a:pPr>
            <a:r>
              <a:rPr lang="fi-FI" dirty="0">
                <a:latin typeface="Arial Narrow" charset="0"/>
              </a:rPr>
              <a:t>Ekologisia: kasvihuoneilmiö, ilmaston muutos, saastuminen, jäteongelmat, liikarakentaminen, ympäristötietoisuus, infrastruktuurin muutos</a:t>
            </a:r>
          </a:p>
          <a:p>
            <a:pPr>
              <a:lnSpc>
                <a:spcPct val="100000"/>
              </a:lnSpc>
              <a:spcBef>
                <a:spcPts val="600"/>
              </a:spcBef>
            </a:pPr>
            <a:endParaRPr lang="fi-FI" dirty="0">
              <a:latin typeface="Arial Narrow" charset="0"/>
            </a:endParaRPr>
          </a:p>
          <a:p>
            <a:pPr>
              <a:lnSpc>
                <a:spcPct val="100000"/>
              </a:lnSpc>
              <a:spcBef>
                <a:spcPts val="600"/>
              </a:spcBef>
            </a:pPr>
            <a:endParaRPr lang="fi-FI" sz="1100" dirty="0">
              <a:latin typeface="Arial Narrow" charset="0"/>
            </a:endParaRPr>
          </a:p>
          <a:p>
            <a:pPr>
              <a:lnSpc>
                <a:spcPct val="100000"/>
              </a:lnSpc>
              <a:spcBef>
                <a:spcPts val="600"/>
              </a:spcBef>
              <a:buFontTx/>
              <a:buChar char="•"/>
            </a:pPr>
            <a:endParaRPr lang="en-US" dirty="0">
              <a:latin typeface="Arial Narrow" charset="0"/>
              <a:cs typeface="Arial Narrow" charset="0"/>
            </a:endParaRPr>
          </a:p>
        </p:txBody>
      </p:sp>
    </p:spTree>
    <p:extLst>
      <p:ext uri="{BB962C8B-B14F-4D97-AF65-F5344CB8AC3E}">
        <p14:creationId xmlns:p14="http://schemas.microsoft.com/office/powerpoint/2010/main" val="3639123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a:t>Toiminta-ajatus</a:t>
            </a:r>
            <a:br>
              <a:rPr lang="fi-FI" b="1" dirty="0"/>
            </a:br>
            <a:endParaRPr lang="fi-FI" dirty="0"/>
          </a:p>
        </p:txBody>
      </p:sp>
      <p:sp>
        <p:nvSpPr>
          <p:cNvPr id="3" name="Content Placeholder 2"/>
          <p:cNvSpPr>
            <a:spLocks noGrp="1"/>
          </p:cNvSpPr>
          <p:nvPr>
            <p:ph idx="1"/>
          </p:nvPr>
        </p:nvSpPr>
        <p:spPr/>
        <p:txBody>
          <a:bodyPr/>
          <a:lstStyle/>
          <a:p>
            <a:pPr lvl="0">
              <a:buFont typeface="Arial" pitchFamily="34" charset="0"/>
              <a:buChar char="•"/>
            </a:pPr>
            <a:r>
              <a:rPr lang="fi-FI" dirty="0"/>
              <a:t>Missä liiketoiminnassa olemme?</a:t>
            </a:r>
          </a:p>
          <a:p>
            <a:pPr lvl="0">
              <a:buFont typeface="Arial" pitchFamily="34" charset="0"/>
              <a:buChar char="•"/>
            </a:pPr>
            <a:r>
              <a:rPr lang="fi-FI" dirty="0"/>
              <a:t>Ketkä ovat meidän asiakkaamme?</a:t>
            </a:r>
          </a:p>
          <a:p>
            <a:pPr lvl="0">
              <a:buFont typeface="Arial" pitchFamily="34" charset="0"/>
              <a:buChar char="•"/>
            </a:pPr>
            <a:r>
              <a:rPr lang="fi-FI" dirty="0"/>
              <a:t>Miksi tämä organisaatio on olemassa?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Talouden mittarit</a:t>
            </a:r>
          </a:p>
        </p:txBody>
      </p:sp>
      <p:sp>
        <p:nvSpPr>
          <p:cNvPr id="3" name="Sisällön paikkamerkki 2"/>
          <p:cNvSpPr>
            <a:spLocks noGrp="1"/>
          </p:cNvSpPr>
          <p:nvPr>
            <p:ph idx="1"/>
          </p:nvPr>
        </p:nvSpPr>
        <p:spPr/>
        <p:txBody>
          <a:bodyPr/>
          <a:lstStyle/>
          <a:p>
            <a:r>
              <a:rPr lang="fi-FI" dirty="0"/>
              <a:t>BKT (bruttokansatuote)</a:t>
            </a:r>
          </a:p>
          <a:p>
            <a:r>
              <a:rPr lang="fi-FI" dirty="0"/>
              <a:t>Vienti ja Tuonti</a:t>
            </a:r>
          </a:p>
          <a:p>
            <a:r>
              <a:rPr lang="fi-FI" dirty="0"/>
              <a:t>Työttömyysaste</a:t>
            </a:r>
          </a:p>
          <a:p>
            <a:r>
              <a:rPr lang="fi-FI" dirty="0"/>
              <a:t>Hintaindeksi</a:t>
            </a:r>
          </a:p>
        </p:txBody>
      </p:sp>
    </p:spTree>
    <p:extLst>
      <p:ext uri="{BB962C8B-B14F-4D97-AF65-F5344CB8AC3E}">
        <p14:creationId xmlns:p14="http://schemas.microsoft.com/office/powerpoint/2010/main" val="4133622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428738"/>
            <a:ext cx="7772400" cy="642941"/>
          </a:xfrm>
        </p:spPr>
        <p:txBody>
          <a:bodyPr>
            <a:normAutofit fontScale="90000"/>
          </a:bodyPr>
          <a:lstStyle/>
          <a:p>
            <a:r>
              <a:rPr lang="fi-FI" b="1" dirty="0"/>
              <a:t>Liikeidea</a:t>
            </a:r>
            <a:br>
              <a:rPr lang="fi-FI" b="1" dirty="0"/>
            </a:br>
            <a:endParaRPr lang="fi-FI" dirty="0"/>
          </a:p>
        </p:txBody>
      </p:sp>
      <p:sp>
        <p:nvSpPr>
          <p:cNvPr id="3" name="Subtitle 2"/>
          <p:cNvSpPr>
            <a:spLocks noGrp="1"/>
          </p:cNvSpPr>
          <p:nvPr>
            <p:ph type="subTitle" idx="1"/>
          </p:nvPr>
        </p:nvSpPr>
        <p:spPr>
          <a:xfrm>
            <a:off x="2895600" y="2357430"/>
            <a:ext cx="6400800" cy="3281370"/>
          </a:xfrm>
        </p:spPr>
        <p:txBody>
          <a:bodyPr/>
          <a:lstStyle/>
          <a:p>
            <a:pPr algn="l"/>
            <a:r>
              <a:rPr lang="fi-FI" dirty="0"/>
              <a:t>Liikeidea vastaa kolmeen kysymykseen, joiden on oltava tasapainossa keskenään:</a:t>
            </a:r>
          </a:p>
          <a:p>
            <a:pPr lvl="0" algn="l">
              <a:buFont typeface="Arial" pitchFamily="34" charset="0"/>
              <a:buChar char="•"/>
            </a:pPr>
            <a:r>
              <a:rPr lang="fi-FI" b="1" dirty="0"/>
              <a:t>mitä?</a:t>
            </a:r>
            <a:endParaRPr lang="fi-FI" dirty="0"/>
          </a:p>
          <a:p>
            <a:pPr lvl="0" algn="l">
              <a:buFont typeface="Arial" pitchFamily="34" charset="0"/>
              <a:buChar char="•"/>
            </a:pPr>
            <a:r>
              <a:rPr lang="fi-FI" b="1" dirty="0"/>
              <a:t>kenelle?</a:t>
            </a:r>
            <a:endParaRPr lang="fi-FI" dirty="0"/>
          </a:p>
          <a:p>
            <a:pPr lvl="0" algn="l">
              <a:buFont typeface="Arial" pitchFamily="34" charset="0"/>
              <a:buChar char="•"/>
            </a:pPr>
            <a:r>
              <a:rPr lang="fi-FI" b="1" dirty="0"/>
              <a:t>miten?</a:t>
            </a:r>
            <a:endParaRPr lang="fi-FI" dirty="0"/>
          </a:p>
          <a:p>
            <a:endParaRPr lang="fi-FI"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Mitä</a:t>
            </a:r>
          </a:p>
        </p:txBody>
      </p:sp>
      <p:pic>
        <p:nvPicPr>
          <p:cNvPr id="4" name="Sisällön paikkamerkki 3"/>
          <p:cNvPicPr>
            <a:picLocks noGrp="1"/>
          </p:cNvPicPr>
          <p:nvPr>
            <p:ph idx="1"/>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38481" y="2126602"/>
            <a:ext cx="5012923" cy="3802728"/>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fi-FI"/>
              <a:t>Liikeideoiden lähteet</a:t>
            </a:r>
            <a:endParaRPr lang="en-US"/>
          </a:p>
        </p:txBody>
      </p:sp>
      <p:sp>
        <p:nvSpPr>
          <p:cNvPr id="24579" name="Rectangle 3"/>
          <p:cNvSpPr>
            <a:spLocks noGrp="1" noChangeArrowheads="1"/>
          </p:cNvSpPr>
          <p:nvPr>
            <p:ph idx="1"/>
          </p:nvPr>
        </p:nvSpPr>
        <p:spPr/>
        <p:txBody>
          <a:bodyPr/>
          <a:lstStyle/>
          <a:p>
            <a:r>
              <a:rPr lang="fi-FI" b="1"/>
              <a:t>Omat:</a:t>
            </a:r>
          </a:p>
          <a:p>
            <a:pPr>
              <a:buFontTx/>
              <a:buChar char="•"/>
            </a:pPr>
            <a:r>
              <a:rPr lang="fi-FI"/>
              <a:t>Innovaatio</a:t>
            </a:r>
          </a:p>
          <a:p>
            <a:pPr>
              <a:buFontTx/>
              <a:buChar char="•"/>
            </a:pPr>
            <a:r>
              <a:rPr lang="fi-FI"/>
              <a:t>Kokemus tai ammattitaito</a:t>
            </a:r>
          </a:p>
          <a:p>
            <a:pPr>
              <a:buFontTx/>
              <a:buChar char="•"/>
            </a:pPr>
            <a:r>
              <a:rPr lang="fi-FI"/>
              <a:t>Markkina-aukko</a:t>
            </a:r>
          </a:p>
          <a:p>
            <a:r>
              <a:rPr lang="fi-FI" b="1"/>
              <a:t>Ostetut</a:t>
            </a:r>
          </a:p>
          <a:p>
            <a:pPr>
              <a:buFontTx/>
              <a:buChar char="•"/>
            </a:pPr>
            <a:r>
              <a:rPr lang="fi-FI"/>
              <a:t>Franchising</a:t>
            </a:r>
          </a:p>
          <a:p>
            <a:pPr>
              <a:buFontTx/>
              <a:buChar char="•"/>
            </a:pPr>
            <a:r>
              <a:rPr lang="fi-FI"/>
              <a:t>Yrityskauppa</a:t>
            </a:r>
          </a:p>
          <a:p>
            <a:pPr>
              <a:buFontTx/>
              <a:buChar char="•"/>
            </a:pPr>
            <a:r>
              <a:rPr lang="fi-FI"/>
              <a:t>Lisensointi</a:t>
            </a:r>
          </a:p>
          <a:p>
            <a:pPr>
              <a:buFontTx/>
              <a:buChar char="•"/>
            </a:pP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9"/>
          <p:cNvSpPr>
            <a:spLocks noGrp="1" noChangeArrowheads="1"/>
          </p:cNvSpPr>
          <p:nvPr>
            <p:ph type="title"/>
          </p:nvPr>
        </p:nvSpPr>
        <p:spPr>
          <a:xfrm>
            <a:off x="2424113" y="1268413"/>
            <a:ext cx="6057900" cy="723900"/>
          </a:xfrm>
        </p:spPr>
        <p:txBody>
          <a:bodyPr/>
          <a:lstStyle/>
          <a:p>
            <a:r>
              <a:rPr lang="fi-FI">
                <a:latin typeface="Arial Narrow" charset="0"/>
              </a:rPr>
              <a:t>Mikä on keksintö?</a:t>
            </a:r>
            <a:endParaRPr lang="en-GB">
              <a:latin typeface="Arial Narrow" charset="0"/>
            </a:endParaRPr>
          </a:p>
        </p:txBody>
      </p:sp>
      <p:sp>
        <p:nvSpPr>
          <p:cNvPr id="44034" name="Rectangle 10"/>
          <p:cNvSpPr>
            <a:spLocks noGrp="1" noChangeArrowheads="1"/>
          </p:cNvSpPr>
          <p:nvPr>
            <p:ph idx="1"/>
          </p:nvPr>
        </p:nvSpPr>
        <p:spPr>
          <a:xfrm>
            <a:off x="2495550" y="1773239"/>
            <a:ext cx="7424738" cy="5400675"/>
          </a:xfrm>
        </p:spPr>
        <p:txBody>
          <a:bodyPr>
            <a:normAutofit fontScale="92500" lnSpcReduction="10000"/>
          </a:bodyPr>
          <a:lstStyle/>
          <a:p>
            <a:pPr>
              <a:lnSpc>
                <a:spcPct val="100000"/>
              </a:lnSpc>
              <a:spcBef>
                <a:spcPts val="600"/>
              </a:spcBef>
              <a:buFont typeface="Arial"/>
              <a:buChar char="•"/>
              <a:defRPr/>
            </a:pPr>
            <a:r>
              <a:rPr lang="fi-FI" dirty="0"/>
              <a:t>Keksintö esittää ongelmaan uuden ja yllättävän käytäntöön sovellettavissa olevan ratkaisun. Keksintö on jokin uusi laite tai menetelmä tai parannus olemassa olevaan. Keksintö saattaa myös perustua jo tunnetun tekniikan uudenlaiseen soveltamiseen. (Keksintösäätiö)</a:t>
            </a:r>
          </a:p>
          <a:p>
            <a:pPr>
              <a:lnSpc>
                <a:spcPct val="100000"/>
              </a:lnSpc>
              <a:spcBef>
                <a:spcPts val="600"/>
              </a:spcBef>
              <a:buFont typeface="Arial"/>
              <a:buChar char="•"/>
              <a:defRPr/>
            </a:pPr>
            <a:r>
              <a:rPr lang="fi-FI" dirty="0"/>
              <a:t>Keksinnön takana on aina ihminen, keksijä. Keksijän tavallisimpia ominaisuuksia ovat uteliaisuus, sinnikkyys, määrätietoisuus ja luovuus, kenties optimismikin. Keksijällä on palava halu ratkaista jokin ongelma. (Keksintösäätiö)</a:t>
            </a:r>
          </a:p>
          <a:p>
            <a:pPr>
              <a:lnSpc>
                <a:spcPct val="100000"/>
              </a:lnSpc>
              <a:spcBef>
                <a:spcPts val="600"/>
              </a:spcBef>
              <a:buFont typeface="Arial"/>
              <a:buChar char="•"/>
              <a:defRPr/>
            </a:pPr>
            <a:r>
              <a:rPr lang="fi-FI" dirty="0"/>
              <a:t>Ks. keksinnöistä ja niiden kaupallisesta hyödyntämisestä enemmän </a:t>
            </a:r>
            <a:r>
              <a:rPr lang="fi-FI" dirty="0">
                <a:solidFill>
                  <a:srgbClr val="000000"/>
                </a:solidFill>
                <a:hlinkClick r:id="rId3"/>
              </a:rPr>
              <a:t>http://www.keksintosaatio.fi</a:t>
            </a:r>
            <a:endParaRPr lang="fi-FI" dirty="0">
              <a:solidFill>
                <a:srgbClr val="000000"/>
              </a:solidFill>
            </a:endParaRPr>
          </a:p>
          <a:p>
            <a:pPr marL="0" indent="0">
              <a:defRPr/>
            </a:pPr>
            <a:endParaRPr lang="en-US" dirty="0">
              <a:latin typeface="Arial Narrow" charset="0"/>
              <a:cs typeface="Arial Narrow" charset="0"/>
            </a:endParaRPr>
          </a:p>
        </p:txBody>
      </p:sp>
    </p:spTree>
    <p:extLst>
      <p:ext uri="{BB962C8B-B14F-4D97-AF65-F5344CB8AC3E}">
        <p14:creationId xmlns:p14="http://schemas.microsoft.com/office/powerpoint/2010/main" val="2639317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9"/>
          <p:cNvSpPr>
            <a:spLocks noGrp="1" noChangeArrowheads="1"/>
          </p:cNvSpPr>
          <p:nvPr>
            <p:ph type="title"/>
          </p:nvPr>
        </p:nvSpPr>
        <p:spPr>
          <a:xfrm>
            <a:off x="2424113" y="1268413"/>
            <a:ext cx="6057900" cy="723900"/>
          </a:xfrm>
        </p:spPr>
        <p:txBody>
          <a:bodyPr/>
          <a:lstStyle/>
          <a:p>
            <a:r>
              <a:rPr lang="fi-FI" dirty="0">
                <a:latin typeface="Arial Narrow" charset="0"/>
              </a:rPr>
              <a:t>Keksinnöt ja innovaatiot</a:t>
            </a:r>
            <a:endParaRPr lang="en-GB" dirty="0">
              <a:latin typeface="Arial Narrow" charset="0"/>
            </a:endParaRPr>
          </a:p>
        </p:txBody>
      </p:sp>
      <p:sp>
        <p:nvSpPr>
          <p:cNvPr id="5122" name="Rectangle 10"/>
          <p:cNvSpPr>
            <a:spLocks noGrp="1" noChangeArrowheads="1"/>
          </p:cNvSpPr>
          <p:nvPr>
            <p:ph idx="1"/>
          </p:nvPr>
        </p:nvSpPr>
        <p:spPr>
          <a:xfrm>
            <a:off x="2495550" y="1916114"/>
            <a:ext cx="7850188" cy="5400675"/>
          </a:xfrm>
        </p:spPr>
        <p:txBody>
          <a:bodyPr/>
          <a:lstStyle/>
          <a:p>
            <a:pPr>
              <a:lnSpc>
                <a:spcPct val="100000"/>
              </a:lnSpc>
              <a:spcBef>
                <a:spcPts val="600"/>
              </a:spcBef>
              <a:buFont typeface="Arial"/>
              <a:buChar char="•"/>
              <a:defRPr/>
            </a:pPr>
            <a:r>
              <a:rPr lang="fi-FI" dirty="0"/>
              <a:t>Keksinnöt ja niiden tekeminen liitetään myös usein läheisesti etenkin teknologiayrittäjyyteen</a:t>
            </a:r>
            <a:br>
              <a:rPr lang="fi-FI" dirty="0"/>
            </a:br>
            <a:endParaRPr lang="fi-FI" dirty="0"/>
          </a:p>
          <a:p>
            <a:pPr marL="0" indent="0">
              <a:lnSpc>
                <a:spcPct val="100000"/>
              </a:lnSpc>
              <a:spcBef>
                <a:spcPts val="600"/>
              </a:spcBef>
              <a:defRPr/>
            </a:pPr>
            <a:r>
              <a:rPr lang="fi-FI" dirty="0"/>
              <a:t> Mikä on keksinnön ja innovaation ero?</a:t>
            </a:r>
          </a:p>
          <a:p>
            <a:pPr marL="909638" lvl="4" indent="0">
              <a:lnSpc>
                <a:spcPct val="100000"/>
              </a:lnSpc>
              <a:spcBef>
                <a:spcPts val="600"/>
              </a:spcBef>
              <a:buNone/>
              <a:defRPr/>
            </a:pPr>
            <a:r>
              <a:rPr lang="en-US" dirty="0" err="1">
                <a:latin typeface="Arial Narrow"/>
                <a:cs typeface="Arial Narrow"/>
              </a:rPr>
              <a:t>Vastaus</a:t>
            </a:r>
            <a:r>
              <a:rPr lang="en-US" dirty="0">
                <a:latin typeface="Arial Narrow"/>
                <a:cs typeface="Arial Narrow"/>
              </a:rPr>
              <a:t>: </a:t>
            </a:r>
            <a:r>
              <a:rPr lang="en-US" dirty="0" err="1">
                <a:latin typeface="Arial Narrow"/>
                <a:cs typeface="Arial Narrow"/>
              </a:rPr>
              <a:t>Keksintö</a:t>
            </a:r>
            <a:r>
              <a:rPr lang="en-US" dirty="0">
                <a:latin typeface="Arial Narrow"/>
                <a:cs typeface="Arial Narrow"/>
              </a:rPr>
              <a:t> </a:t>
            </a:r>
            <a:r>
              <a:rPr lang="en-US" dirty="0" err="1">
                <a:latin typeface="Arial Narrow"/>
                <a:cs typeface="Arial Narrow"/>
              </a:rPr>
              <a:t>muuttuu</a:t>
            </a:r>
            <a:r>
              <a:rPr lang="en-US" dirty="0">
                <a:latin typeface="Arial Narrow"/>
                <a:cs typeface="Arial Narrow"/>
              </a:rPr>
              <a:t> </a:t>
            </a:r>
            <a:r>
              <a:rPr lang="en-US" dirty="0" err="1">
                <a:latin typeface="Arial Narrow"/>
                <a:cs typeface="Arial Narrow"/>
              </a:rPr>
              <a:t>innovaatioksi</a:t>
            </a:r>
            <a:r>
              <a:rPr lang="en-US" dirty="0">
                <a:latin typeface="Arial Narrow"/>
                <a:cs typeface="Arial Narrow"/>
              </a:rPr>
              <a:t>, kun se </a:t>
            </a:r>
            <a:r>
              <a:rPr lang="en-US" dirty="0" err="1">
                <a:latin typeface="Arial Narrow"/>
                <a:cs typeface="Arial Narrow"/>
              </a:rPr>
              <a:t>tuottaa</a:t>
            </a:r>
            <a:r>
              <a:rPr lang="en-US" dirty="0">
                <a:latin typeface="Arial Narrow"/>
                <a:cs typeface="Arial Narrow"/>
              </a:rPr>
              <a:t> </a:t>
            </a:r>
            <a:r>
              <a:rPr lang="en-US" dirty="0" err="1">
                <a:latin typeface="Arial Narrow"/>
                <a:cs typeface="Arial Narrow"/>
              </a:rPr>
              <a:t>lisäarvoa</a:t>
            </a:r>
            <a:r>
              <a:rPr lang="en-US" dirty="0">
                <a:latin typeface="Arial Narrow"/>
                <a:cs typeface="Arial Narrow"/>
              </a:rPr>
              <a:t> (</a:t>
            </a:r>
            <a:r>
              <a:rPr lang="en-US" dirty="0" err="1">
                <a:latin typeface="Arial Narrow"/>
                <a:cs typeface="Arial Narrow"/>
              </a:rPr>
              <a:t>ks</a:t>
            </a:r>
            <a:r>
              <a:rPr lang="en-US" dirty="0">
                <a:latin typeface="Arial Narrow"/>
                <a:cs typeface="Arial Narrow"/>
              </a:rPr>
              <a:t>. </a:t>
            </a:r>
            <a:r>
              <a:rPr lang="fi-FI" dirty="0">
                <a:latin typeface="Arial Narrow"/>
                <a:cs typeface="Arial Narrow"/>
              </a:rPr>
              <a:t>s</a:t>
            </a:r>
            <a:r>
              <a:rPr lang="en-US" dirty="0" err="1">
                <a:latin typeface="Arial Narrow"/>
                <a:cs typeface="Arial Narrow"/>
              </a:rPr>
              <a:t>euraavat</a:t>
            </a:r>
            <a:r>
              <a:rPr lang="en-US" dirty="0">
                <a:latin typeface="Arial Narrow"/>
                <a:cs typeface="Arial Narrow"/>
              </a:rPr>
              <a:t> </a:t>
            </a:r>
            <a:r>
              <a:rPr lang="en-US" dirty="0" err="1">
                <a:latin typeface="Arial Narrow"/>
                <a:cs typeface="Arial Narrow"/>
              </a:rPr>
              <a:t>sivut</a:t>
            </a:r>
            <a:r>
              <a:rPr lang="en-US" dirty="0">
                <a:latin typeface="Arial Narrow"/>
                <a:cs typeface="Arial Narrow"/>
              </a:rPr>
              <a:t>)</a:t>
            </a:r>
          </a:p>
        </p:txBody>
      </p:sp>
    </p:spTree>
    <p:extLst>
      <p:ext uri="{BB962C8B-B14F-4D97-AF65-F5344CB8AC3E}">
        <p14:creationId xmlns:p14="http://schemas.microsoft.com/office/powerpoint/2010/main" val="3013606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9"/>
          <p:cNvSpPr>
            <a:spLocks noGrp="1" noChangeArrowheads="1"/>
          </p:cNvSpPr>
          <p:nvPr>
            <p:ph type="title"/>
          </p:nvPr>
        </p:nvSpPr>
        <p:spPr>
          <a:xfrm>
            <a:off x="2424113" y="1268413"/>
            <a:ext cx="6057900" cy="723900"/>
          </a:xfrm>
        </p:spPr>
        <p:txBody>
          <a:bodyPr>
            <a:normAutofit fontScale="90000"/>
          </a:bodyPr>
          <a:lstStyle/>
          <a:p>
            <a:r>
              <a:rPr lang="fi-FI">
                <a:latin typeface="Arial Narrow" charset="0"/>
              </a:rPr>
              <a:t>Mitä innovaatio on?</a:t>
            </a:r>
            <a:br>
              <a:rPr lang="en-US">
                <a:latin typeface="Arial Narrow" charset="0"/>
              </a:rPr>
            </a:br>
            <a:endParaRPr lang="en-GB">
              <a:latin typeface="Arial Narrow" charset="0"/>
            </a:endParaRPr>
          </a:p>
        </p:txBody>
      </p:sp>
      <p:sp>
        <p:nvSpPr>
          <p:cNvPr id="41986" name="Rectangle 10"/>
          <p:cNvSpPr>
            <a:spLocks noGrp="1" noChangeArrowheads="1"/>
          </p:cNvSpPr>
          <p:nvPr>
            <p:ph idx="1"/>
          </p:nvPr>
        </p:nvSpPr>
        <p:spPr>
          <a:xfrm>
            <a:off x="2424114" y="1844676"/>
            <a:ext cx="7424737" cy="5400675"/>
          </a:xfrm>
        </p:spPr>
        <p:txBody>
          <a:bodyPr>
            <a:normAutofit fontScale="92500" lnSpcReduction="20000"/>
          </a:bodyPr>
          <a:lstStyle/>
          <a:p>
            <a:pPr>
              <a:lnSpc>
                <a:spcPct val="100000"/>
              </a:lnSpc>
              <a:spcBef>
                <a:spcPts val="600"/>
              </a:spcBef>
              <a:buFont typeface="Arial"/>
              <a:buChar char="•"/>
              <a:defRPr/>
            </a:pPr>
            <a:r>
              <a:rPr lang="fi-FI" dirty="0"/>
              <a:t>Kaupallisesti tai yhteiskunnallisesti uudella tavalla hyödynnettyä tietoa ja osaamista (Tekes)</a:t>
            </a:r>
            <a:endParaRPr lang="en-US" dirty="0"/>
          </a:p>
          <a:p>
            <a:pPr>
              <a:lnSpc>
                <a:spcPct val="100000"/>
              </a:lnSpc>
              <a:spcBef>
                <a:spcPts val="600"/>
              </a:spcBef>
              <a:buFont typeface="Arial"/>
              <a:buChar char="•"/>
              <a:defRPr/>
            </a:pPr>
            <a:r>
              <a:rPr lang="fi-FI" dirty="0"/>
              <a:t>Innovaatio on yrityksen markkinoille tuoma uusi tai olennaisesti parannettu tuote (tavara tai palvelu), yrityksen käyttöön ottama uusi tai olennaisesti parannettu prosessi, yrityksen käyttöön ottama uusi markkinointimenetelmä tai yrityksen käyttöön ottama uusi organisatorinen menetelmä liiketoimintakäytännöissä, työorganisaatiossa tai ulkoisissa suhteissa. (Tilastokeskus)</a:t>
            </a:r>
          </a:p>
          <a:p>
            <a:pPr>
              <a:lnSpc>
                <a:spcPct val="100000"/>
              </a:lnSpc>
              <a:spcBef>
                <a:spcPts val="600"/>
              </a:spcBef>
              <a:buFont typeface="Arial"/>
              <a:buChar char="•"/>
              <a:defRPr/>
            </a:pPr>
            <a:r>
              <a:rPr lang="fi-FI" dirty="0"/>
              <a:t>Innovaation (tuotteen, prosessin, markkinointimenetelmän tai organisatorisen menetelmän) on oltava uusi kyseisen yrityksen kannalta. Innovaation kehittäjä voi olla kyseinen yritys tai muut yritykset tai organisaatiot (Tilastokeskus)</a:t>
            </a:r>
          </a:p>
          <a:p>
            <a:pPr marL="0" indent="0">
              <a:lnSpc>
                <a:spcPct val="100000"/>
              </a:lnSpc>
              <a:spcBef>
                <a:spcPts val="600"/>
              </a:spcBef>
              <a:defRPr/>
            </a:pPr>
            <a:endParaRPr lang="fi-FI" dirty="0"/>
          </a:p>
          <a:p>
            <a:pPr marL="0" indent="0">
              <a:lnSpc>
                <a:spcPct val="100000"/>
              </a:lnSpc>
              <a:spcBef>
                <a:spcPts val="600"/>
              </a:spcBef>
              <a:defRPr/>
            </a:pPr>
            <a:endParaRPr lang="en-US" dirty="0">
              <a:latin typeface="Arial Narrow" charset="0"/>
              <a:cs typeface="Arial Narrow" charset="0"/>
            </a:endParaRPr>
          </a:p>
        </p:txBody>
      </p:sp>
    </p:spTree>
    <p:extLst>
      <p:ext uri="{BB962C8B-B14F-4D97-AF65-F5344CB8AC3E}">
        <p14:creationId xmlns:p14="http://schemas.microsoft.com/office/powerpoint/2010/main" val="2591362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9"/>
          <p:cNvSpPr>
            <a:spLocks noGrp="1" noChangeArrowheads="1"/>
          </p:cNvSpPr>
          <p:nvPr>
            <p:ph type="title"/>
          </p:nvPr>
        </p:nvSpPr>
        <p:spPr>
          <a:xfrm>
            <a:off x="2424113" y="1268413"/>
            <a:ext cx="6057900" cy="723900"/>
          </a:xfrm>
        </p:spPr>
        <p:txBody>
          <a:bodyPr>
            <a:normAutofit fontScale="90000"/>
          </a:bodyPr>
          <a:lstStyle/>
          <a:p>
            <a:r>
              <a:rPr lang="fi-FI">
                <a:latin typeface="Arial Narrow" charset="0"/>
              </a:rPr>
              <a:t>…mitä innovaatio on?</a:t>
            </a:r>
            <a:br>
              <a:rPr lang="en-US">
                <a:latin typeface="Arial Narrow" charset="0"/>
              </a:rPr>
            </a:br>
            <a:endParaRPr lang="en-GB">
              <a:latin typeface="Arial Narrow" charset="0"/>
            </a:endParaRPr>
          </a:p>
        </p:txBody>
      </p:sp>
      <p:sp>
        <p:nvSpPr>
          <p:cNvPr id="41986" name="Rectangle 10"/>
          <p:cNvSpPr>
            <a:spLocks noGrp="1" noChangeArrowheads="1"/>
          </p:cNvSpPr>
          <p:nvPr>
            <p:ph idx="1"/>
          </p:nvPr>
        </p:nvSpPr>
        <p:spPr>
          <a:xfrm>
            <a:off x="2424114" y="1773239"/>
            <a:ext cx="7775575" cy="5400675"/>
          </a:xfrm>
        </p:spPr>
        <p:txBody>
          <a:bodyPr>
            <a:normAutofit fontScale="77500" lnSpcReduction="20000"/>
          </a:bodyPr>
          <a:lstStyle/>
          <a:p>
            <a:pPr>
              <a:lnSpc>
                <a:spcPct val="100000"/>
              </a:lnSpc>
              <a:spcBef>
                <a:spcPts val="600"/>
              </a:spcBef>
              <a:buFont typeface="Arial"/>
              <a:buChar char="•"/>
              <a:defRPr/>
            </a:pPr>
            <a:r>
              <a:rPr lang="fi-FI" dirty="0"/>
              <a:t>Uusi tuote</a:t>
            </a:r>
            <a:endParaRPr lang="en-US" dirty="0"/>
          </a:p>
          <a:p>
            <a:pPr>
              <a:lnSpc>
                <a:spcPct val="100000"/>
              </a:lnSpc>
              <a:spcBef>
                <a:spcPts val="600"/>
              </a:spcBef>
              <a:buFont typeface="Arial"/>
              <a:buChar char="•"/>
              <a:defRPr/>
            </a:pPr>
            <a:r>
              <a:rPr lang="fi-FI" dirty="0"/>
              <a:t>Uusi tuotantotapa tai –menetelmä (myös uusi hyödykkeen kaupallistamistapa)</a:t>
            </a:r>
            <a:endParaRPr lang="en-US" dirty="0"/>
          </a:p>
          <a:p>
            <a:pPr>
              <a:lnSpc>
                <a:spcPct val="100000"/>
              </a:lnSpc>
              <a:spcBef>
                <a:spcPts val="600"/>
              </a:spcBef>
              <a:buFont typeface="Arial"/>
              <a:buChar char="•"/>
              <a:defRPr/>
            </a:pPr>
            <a:r>
              <a:rPr lang="fi-FI" dirty="0"/>
              <a:t>Uusi markkina- alue</a:t>
            </a:r>
            <a:endParaRPr lang="en-US" dirty="0"/>
          </a:p>
          <a:p>
            <a:pPr>
              <a:lnSpc>
                <a:spcPct val="100000"/>
              </a:lnSpc>
              <a:spcBef>
                <a:spcPts val="600"/>
              </a:spcBef>
              <a:buFont typeface="Arial"/>
              <a:buChar char="•"/>
              <a:defRPr/>
            </a:pPr>
            <a:r>
              <a:rPr lang="fi-FI" dirty="0"/>
              <a:t>Uusi raaka-ainelähde</a:t>
            </a:r>
            <a:endParaRPr lang="en-US" dirty="0"/>
          </a:p>
          <a:p>
            <a:pPr>
              <a:lnSpc>
                <a:spcPct val="100000"/>
              </a:lnSpc>
              <a:spcBef>
                <a:spcPts val="600"/>
              </a:spcBef>
              <a:buFont typeface="Arial"/>
              <a:buChar char="•"/>
              <a:defRPr/>
            </a:pPr>
            <a:r>
              <a:rPr lang="fi-FI" dirty="0"/>
              <a:t>Uusi markkinarakenne (monopolin purkaminen tai luominen) (</a:t>
            </a:r>
            <a:r>
              <a:rPr lang="fi-FI" dirty="0" err="1"/>
              <a:t>Schumpeter</a:t>
            </a:r>
            <a:r>
              <a:rPr lang="fi-FI" dirty="0"/>
              <a:t>)</a:t>
            </a:r>
            <a:endParaRPr lang="en-US" dirty="0"/>
          </a:p>
          <a:p>
            <a:pPr>
              <a:lnSpc>
                <a:spcPct val="100000"/>
              </a:lnSpc>
              <a:spcBef>
                <a:spcPts val="600"/>
              </a:spcBef>
              <a:defRPr/>
            </a:pPr>
            <a:endParaRPr lang="fi-FI" dirty="0"/>
          </a:p>
          <a:p>
            <a:pPr marL="0" indent="0">
              <a:lnSpc>
                <a:spcPct val="100000"/>
              </a:lnSpc>
              <a:spcBef>
                <a:spcPts val="600"/>
              </a:spcBef>
              <a:defRPr/>
            </a:pPr>
            <a:r>
              <a:rPr lang="fi-FI" dirty="0"/>
              <a:t>= Uutuus joka tuottaa taloudellista, yhteiskunnallista tai ympäristönsuojelullista </a:t>
            </a:r>
            <a:r>
              <a:rPr lang="fi-FI" i="1" dirty="0"/>
              <a:t>lisäarvoa</a:t>
            </a:r>
            <a:endParaRPr lang="en-US" i="1" dirty="0"/>
          </a:p>
          <a:p>
            <a:pPr>
              <a:lnSpc>
                <a:spcPct val="100000"/>
              </a:lnSpc>
              <a:spcBef>
                <a:spcPts val="600"/>
              </a:spcBef>
              <a:defRPr/>
            </a:pPr>
            <a:r>
              <a:rPr lang="fi-FI" dirty="0"/>
              <a:t>-&gt; Innovaatiot</a:t>
            </a:r>
          </a:p>
          <a:p>
            <a:pPr>
              <a:lnSpc>
                <a:spcPct val="100000"/>
              </a:lnSpc>
              <a:spcBef>
                <a:spcPts val="600"/>
              </a:spcBef>
              <a:defRPr/>
            </a:pPr>
            <a:r>
              <a:rPr lang="fi-FI" dirty="0">
                <a:solidFill>
                  <a:srgbClr val="FF0000"/>
                </a:solidFill>
              </a:rPr>
              <a:t>	sosiaaliset innovaatiot ja</a:t>
            </a:r>
            <a:endParaRPr lang="fi-FI" dirty="0">
              <a:solidFill>
                <a:srgbClr val="008000"/>
              </a:solidFill>
            </a:endParaRPr>
          </a:p>
          <a:p>
            <a:pPr>
              <a:lnSpc>
                <a:spcPct val="100000"/>
              </a:lnSpc>
              <a:spcBef>
                <a:spcPts val="600"/>
              </a:spcBef>
              <a:defRPr/>
            </a:pPr>
            <a:r>
              <a:rPr lang="fi-FI" dirty="0">
                <a:solidFill>
                  <a:srgbClr val="008000"/>
                </a:solidFill>
              </a:rPr>
              <a:t>	ympäristöinnovaatiot</a:t>
            </a:r>
            <a:r>
              <a:rPr lang="fi-FI" dirty="0"/>
              <a:t> </a:t>
            </a:r>
          </a:p>
          <a:p>
            <a:pPr marL="0" indent="0">
              <a:defRPr/>
            </a:pPr>
            <a:endParaRPr lang="fi-FI" dirty="0"/>
          </a:p>
          <a:p>
            <a:pPr marL="0" indent="0">
              <a:buNone/>
              <a:defRPr/>
            </a:pPr>
            <a:br>
              <a:rPr lang="fi-FI" dirty="0"/>
            </a:br>
            <a:endParaRPr lang="en-US" dirty="0">
              <a:latin typeface="Arial Narrow" charset="0"/>
              <a:cs typeface="Arial Narrow" charset="0"/>
            </a:endParaRPr>
          </a:p>
        </p:txBody>
      </p:sp>
    </p:spTree>
    <p:extLst>
      <p:ext uri="{BB962C8B-B14F-4D97-AF65-F5344CB8AC3E}">
        <p14:creationId xmlns:p14="http://schemas.microsoft.com/office/powerpoint/2010/main" val="1382364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9"/>
          <p:cNvSpPr>
            <a:spLocks noGrp="1" noChangeArrowheads="1"/>
          </p:cNvSpPr>
          <p:nvPr>
            <p:ph type="title"/>
          </p:nvPr>
        </p:nvSpPr>
        <p:spPr>
          <a:xfrm>
            <a:off x="2424114" y="1268413"/>
            <a:ext cx="7920037" cy="723900"/>
          </a:xfrm>
        </p:spPr>
        <p:txBody>
          <a:bodyPr>
            <a:normAutofit fontScale="90000"/>
          </a:bodyPr>
          <a:lstStyle/>
          <a:p>
            <a:r>
              <a:rPr lang="fi-FI" dirty="0">
                <a:latin typeface="Arial Narrow" charset="0"/>
              </a:rPr>
              <a:t>Kooste: esimerkkejä tavoista  etsiä uutta  liikeideaa </a:t>
            </a:r>
            <a:br>
              <a:rPr lang="fi-FI" dirty="0">
                <a:latin typeface="Arial Narrow" charset="0"/>
              </a:rPr>
            </a:br>
            <a:r>
              <a:rPr lang="fi-FI" sz="2000" dirty="0">
                <a:latin typeface="Arial Narrow" charset="0"/>
              </a:rPr>
              <a:t>(Lampikoski &amp; </a:t>
            </a:r>
            <a:r>
              <a:rPr lang="fi-FI" sz="2000" dirty="0" err="1">
                <a:latin typeface="Arial Narrow" charset="0"/>
              </a:rPr>
              <a:t>Emden</a:t>
            </a:r>
            <a:r>
              <a:rPr lang="fi-FI" sz="2000" dirty="0">
                <a:latin typeface="Arial Narrow" charset="0"/>
              </a:rPr>
              <a:t> 1999) </a:t>
            </a:r>
            <a:br>
              <a:rPr lang="fi-FI" dirty="0">
                <a:latin typeface="Arial Narrow" charset="0"/>
              </a:rPr>
            </a:br>
            <a:br>
              <a:rPr lang="fi-FI" dirty="0">
                <a:latin typeface="Arial Narrow" charset="0"/>
              </a:rPr>
            </a:br>
            <a:endParaRPr lang="en-GB" dirty="0">
              <a:latin typeface="Arial Narrow" charset="0"/>
            </a:endParaRPr>
          </a:p>
        </p:txBody>
      </p:sp>
      <p:sp>
        <p:nvSpPr>
          <p:cNvPr id="56322" name="Rectangle 10"/>
          <p:cNvSpPr>
            <a:spLocks noGrp="1" noChangeArrowheads="1"/>
          </p:cNvSpPr>
          <p:nvPr>
            <p:ph idx="1"/>
          </p:nvPr>
        </p:nvSpPr>
        <p:spPr>
          <a:xfrm>
            <a:off x="2495550" y="2349501"/>
            <a:ext cx="7424738" cy="5400675"/>
          </a:xfrm>
        </p:spPr>
        <p:txBody>
          <a:bodyPr>
            <a:normAutofit fontScale="92500" lnSpcReduction="20000"/>
          </a:bodyPr>
          <a:lstStyle/>
          <a:p>
            <a:pPr>
              <a:lnSpc>
                <a:spcPct val="100000"/>
              </a:lnSpc>
              <a:spcBef>
                <a:spcPts val="600"/>
              </a:spcBef>
              <a:buFontTx/>
              <a:buChar char="•"/>
            </a:pPr>
            <a:r>
              <a:rPr lang="fi-FI">
                <a:latin typeface="Arial Narrow" charset="0"/>
              </a:rPr>
              <a:t>aseta kysymyksiä, havainnoi ongelmia ja keksi uusia ratkaisuja</a:t>
            </a:r>
          </a:p>
          <a:p>
            <a:pPr>
              <a:lnSpc>
                <a:spcPct val="100000"/>
              </a:lnSpc>
              <a:spcBef>
                <a:spcPts val="600"/>
              </a:spcBef>
              <a:buFontTx/>
              <a:buChar char="•"/>
            </a:pPr>
            <a:r>
              <a:rPr lang="fi-FI">
                <a:latin typeface="Arial Narrow" charset="0"/>
              </a:rPr>
              <a:t>tutki kuluttajien tarvelistoja: jotkut tarpeet ovat aina laiminlyötyjä</a:t>
            </a:r>
          </a:p>
          <a:p>
            <a:pPr>
              <a:lnSpc>
                <a:spcPct val="100000"/>
              </a:lnSpc>
              <a:spcBef>
                <a:spcPts val="600"/>
              </a:spcBef>
              <a:buFontTx/>
              <a:buChar char="•"/>
            </a:pPr>
            <a:r>
              <a:rPr lang="fi-FI">
                <a:latin typeface="Arial Narrow" charset="0"/>
              </a:rPr>
              <a:t>etsi markkina-aukkoja ja kasvavia markkinasegmenttejä</a:t>
            </a:r>
          </a:p>
          <a:p>
            <a:pPr>
              <a:lnSpc>
                <a:spcPct val="100000"/>
              </a:lnSpc>
              <a:spcBef>
                <a:spcPts val="600"/>
              </a:spcBef>
              <a:buFontTx/>
              <a:buChar char="•"/>
            </a:pPr>
            <a:r>
              <a:rPr lang="fi-FI">
                <a:latin typeface="Arial Narrow" charset="0"/>
              </a:rPr>
              <a:t>keksi nykytuotteelle uusi käyttötapa tai uusi käyttäjäsegmentti</a:t>
            </a:r>
          </a:p>
          <a:p>
            <a:pPr>
              <a:lnSpc>
                <a:spcPct val="100000"/>
              </a:lnSpc>
              <a:spcBef>
                <a:spcPts val="600"/>
              </a:spcBef>
              <a:buFontTx/>
              <a:buChar char="•"/>
            </a:pPr>
            <a:r>
              <a:rPr lang="fi-FI">
                <a:latin typeface="Arial Narrow" charset="0"/>
              </a:rPr>
              <a:t>kehitä nykytuotteeseen jokin uusi ominaisuus</a:t>
            </a:r>
          </a:p>
          <a:p>
            <a:pPr>
              <a:lnSpc>
                <a:spcPct val="100000"/>
              </a:lnSpc>
              <a:spcBef>
                <a:spcPts val="600"/>
              </a:spcBef>
              <a:buFontTx/>
              <a:buChar char="•"/>
            </a:pPr>
            <a:r>
              <a:rPr lang="fi-FI">
                <a:latin typeface="Arial Narrow" charset="0"/>
              </a:rPr>
              <a:t>muuta tuotteen ominaisuus joksikin toiseksi</a:t>
            </a:r>
          </a:p>
          <a:p>
            <a:pPr>
              <a:lnSpc>
                <a:spcPct val="100000"/>
              </a:lnSpc>
              <a:spcBef>
                <a:spcPts val="600"/>
              </a:spcBef>
              <a:buFontTx/>
              <a:buChar char="•"/>
            </a:pPr>
            <a:r>
              <a:rPr lang="fi-FI">
                <a:latin typeface="Arial Narrow" charset="0"/>
              </a:rPr>
              <a:t>keksi tuotteen hylätylle osalle uusi käyttötapa</a:t>
            </a:r>
          </a:p>
          <a:p>
            <a:pPr>
              <a:lnSpc>
                <a:spcPct val="100000"/>
              </a:lnSpc>
              <a:spcBef>
                <a:spcPts val="600"/>
              </a:spcBef>
              <a:buFontTx/>
              <a:buChar char="•"/>
            </a:pPr>
            <a:r>
              <a:rPr lang="fi-FI">
                <a:latin typeface="Arial Narrow" charset="0"/>
              </a:rPr>
              <a:t>ehosta tai piristä vanhaa palvelua</a:t>
            </a:r>
          </a:p>
          <a:p>
            <a:pPr>
              <a:lnSpc>
                <a:spcPct val="100000"/>
              </a:lnSpc>
              <a:spcBef>
                <a:spcPts val="600"/>
              </a:spcBef>
              <a:buFontTx/>
              <a:buChar char="•"/>
            </a:pPr>
            <a:r>
              <a:rPr lang="fi-FI">
                <a:latin typeface="Arial Narrow" charset="0"/>
              </a:rPr>
              <a:t>luo aikasidonnainen palvelu</a:t>
            </a:r>
          </a:p>
          <a:p>
            <a:pPr>
              <a:lnSpc>
                <a:spcPct val="100000"/>
              </a:lnSpc>
              <a:spcBef>
                <a:spcPts val="600"/>
              </a:spcBef>
              <a:buFontTx/>
              <a:buChar char="•"/>
            </a:pPr>
            <a:r>
              <a:rPr lang="fi-FI">
                <a:latin typeface="Arial Narrow" charset="0"/>
              </a:rPr>
              <a:t>luo tuote? heavy usereille?</a:t>
            </a:r>
          </a:p>
        </p:txBody>
      </p:sp>
    </p:spTree>
    <p:extLst>
      <p:ext uri="{BB962C8B-B14F-4D97-AF65-F5344CB8AC3E}">
        <p14:creationId xmlns:p14="http://schemas.microsoft.com/office/powerpoint/2010/main" val="3716155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9"/>
          <p:cNvSpPr>
            <a:spLocks noGrp="1" noChangeArrowheads="1"/>
          </p:cNvSpPr>
          <p:nvPr>
            <p:ph type="title"/>
          </p:nvPr>
        </p:nvSpPr>
        <p:spPr>
          <a:xfrm>
            <a:off x="2424114" y="1268413"/>
            <a:ext cx="7920037" cy="723900"/>
          </a:xfrm>
        </p:spPr>
        <p:txBody>
          <a:bodyPr>
            <a:normAutofit fontScale="90000"/>
          </a:bodyPr>
          <a:lstStyle/>
          <a:p>
            <a:r>
              <a:rPr lang="fi-FI">
                <a:latin typeface="Arial Narrow" charset="0"/>
              </a:rPr>
              <a:t>(…jatkuu) Esimerkkejä tavoista  etsiä uutta  liikeideaa </a:t>
            </a:r>
            <a:r>
              <a:rPr lang="fi-FI" sz="2000">
                <a:latin typeface="Arial Narrow" charset="0"/>
              </a:rPr>
              <a:t>(Lampikoski &amp; Emden 1999) </a:t>
            </a:r>
            <a:br>
              <a:rPr lang="fi-FI">
                <a:latin typeface="Arial Narrow" charset="0"/>
              </a:rPr>
            </a:br>
            <a:br>
              <a:rPr lang="fi-FI">
                <a:latin typeface="Arial Narrow" charset="0"/>
              </a:rPr>
            </a:br>
            <a:endParaRPr lang="en-GB">
              <a:latin typeface="Arial Narrow" charset="0"/>
            </a:endParaRPr>
          </a:p>
        </p:txBody>
      </p:sp>
      <p:sp>
        <p:nvSpPr>
          <p:cNvPr id="58370" name="Rectangle 10"/>
          <p:cNvSpPr>
            <a:spLocks noGrp="1" noChangeArrowheads="1"/>
          </p:cNvSpPr>
          <p:nvPr>
            <p:ph idx="1"/>
          </p:nvPr>
        </p:nvSpPr>
        <p:spPr>
          <a:xfrm>
            <a:off x="2495550" y="2492376"/>
            <a:ext cx="7424738" cy="5400675"/>
          </a:xfrm>
        </p:spPr>
        <p:txBody>
          <a:bodyPr/>
          <a:lstStyle/>
          <a:p>
            <a:pPr>
              <a:lnSpc>
                <a:spcPct val="100000"/>
              </a:lnSpc>
              <a:spcBef>
                <a:spcPts val="600"/>
              </a:spcBef>
              <a:buFontTx/>
              <a:buChar char="•"/>
            </a:pPr>
            <a:r>
              <a:rPr lang="fi-FI">
                <a:latin typeface="Arial Narrow" charset="0"/>
              </a:rPr>
              <a:t>kytke yhteen tavaroita tai palveluita, joilla ei ole näennäistä yhteyttä</a:t>
            </a:r>
          </a:p>
          <a:p>
            <a:pPr>
              <a:lnSpc>
                <a:spcPct val="100000"/>
              </a:lnSpc>
              <a:spcBef>
                <a:spcPts val="600"/>
              </a:spcBef>
              <a:buFontTx/>
              <a:buChar char="•"/>
            </a:pPr>
            <a:r>
              <a:rPr lang="fi-FI">
                <a:latin typeface="Arial Narrow" charset="0"/>
              </a:rPr>
              <a:t>sovella teollinen tuote kuluttajamarkkinoille</a:t>
            </a:r>
          </a:p>
          <a:p>
            <a:pPr>
              <a:lnSpc>
                <a:spcPct val="100000"/>
              </a:lnSpc>
              <a:spcBef>
                <a:spcPts val="600"/>
              </a:spcBef>
              <a:buFontTx/>
              <a:buChar char="•"/>
            </a:pPr>
            <a:r>
              <a:rPr lang="fi-FI">
                <a:latin typeface="Arial Narrow" charset="0"/>
              </a:rPr>
              <a:t>aseta tavoitteesi nykytoiveiden edelle ja ennakoi piileviä tarpeita</a:t>
            </a:r>
          </a:p>
          <a:p>
            <a:pPr>
              <a:lnSpc>
                <a:spcPct val="100000"/>
              </a:lnSpc>
              <a:spcBef>
                <a:spcPts val="600"/>
              </a:spcBef>
              <a:buFontTx/>
              <a:buChar char="•"/>
            </a:pPr>
            <a:r>
              <a:rPr lang="fi-FI">
                <a:latin typeface="Arial Narrow" charset="0"/>
              </a:rPr>
              <a:t>tutki uusia trendejä</a:t>
            </a:r>
          </a:p>
          <a:p>
            <a:pPr>
              <a:lnSpc>
                <a:spcPct val="100000"/>
              </a:lnSpc>
              <a:spcBef>
                <a:spcPts val="600"/>
              </a:spcBef>
              <a:buFontTx/>
              <a:buChar char="•"/>
            </a:pPr>
            <a:r>
              <a:rPr lang="fi-FI">
                <a:latin typeface="Arial Narrow" charset="0"/>
              </a:rPr>
              <a:t>käytä hyväksesi toisten epäonnistumiset</a:t>
            </a:r>
          </a:p>
          <a:p>
            <a:pPr>
              <a:lnSpc>
                <a:spcPct val="100000"/>
              </a:lnSpc>
              <a:spcBef>
                <a:spcPts val="600"/>
              </a:spcBef>
              <a:buFontTx/>
              <a:buChar char="•"/>
            </a:pPr>
            <a:r>
              <a:rPr lang="fi-FI">
                <a:latin typeface="Arial Narrow" charset="0"/>
              </a:rPr>
              <a:t>benchmarkkaa menestystuotteita, lainaa ideoita muualta ja sovella luovasti</a:t>
            </a:r>
            <a:br>
              <a:rPr lang="fi-FI">
                <a:latin typeface="Arial Narrow" charset="0"/>
              </a:rPr>
            </a:br>
            <a:r>
              <a:rPr lang="fi-FI">
                <a:latin typeface="Arial Narrow" charset="0"/>
              </a:rPr>
              <a:t> </a:t>
            </a:r>
          </a:p>
          <a:p>
            <a:pPr>
              <a:lnSpc>
                <a:spcPct val="100000"/>
              </a:lnSpc>
              <a:spcBef>
                <a:spcPts val="600"/>
              </a:spcBef>
              <a:buFontTx/>
              <a:buChar char="•"/>
            </a:pPr>
            <a:endParaRPr lang="en-US">
              <a:latin typeface="Arial Narrow" charset="0"/>
              <a:cs typeface="Arial Narrow" charset="0"/>
            </a:endParaRPr>
          </a:p>
        </p:txBody>
      </p:sp>
    </p:spTree>
    <p:extLst>
      <p:ext uri="{BB962C8B-B14F-4D97-AF65-F5344CB8AC3E}">
        <p14:creationId xmlns:p14="http://schemas.microsoft.com/office/powerpoint/2010/main" val="2313204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i-FI"/>
              <a:t>Syitä liikeidean epäonnistumiseen</a:t>
            </a:r>
            <a:endParaRPr lang="en-US"/>
          </a:p>
        </p:txBody>
      </p:sp>
      <p:sp>
        <p:nvSpPr>
          <p:cNvPr id="25603" name="Rectangle 3"/>
          <p:cNvSpPr>
            <a:spLocks noGrp="1" noChangeArrowheads="1"/>
          </p:cNvSpPr>
          <p:nvPr>
            <p:ph idx="1"/>
          </p:nvPr>
        </p:nvSpPr>
        <p:spPr/>
        <p:txBody>
          <a:bodyPr/>
          <a:lstStyle/>
          <a:p>
            <a:pPr>
              <a:buFontTx/>
              <a:buChar char="•"/>
            </a:pPr>
            <a:r>
              <a:rPr lang="fi-FI"/>
              <a:t>Liikeidean osien epätasapaino</a:t>
            </a:r>
          </a:p>
          <a:p>
            <a:pPr>
              <a:buFontTx/>
              <a:buChar char="•"/>
            </a:pPr>
            <a:r>
              <a:rPr lang="fi-FI"/>
              <a:t>Väärät johtopäätökset / tiedon puute</a:t>
            </a:r>
          </a:p>
          <a:p>
            <a:pPr>
              <a:buFontTx/>
              <a:buChar char="•"/>
            </a:pPr>
            <a:r>
              <a:rPr lang="fi-FI"/>
              <a:t>Erikoistuminen</a:t>
            </a:r>
          </a:p>
          <a:p>
            <a:pPr>
              <a:buFontTx/>
              <a:buChar char="•"/>
            </a:pPr>
            <a:r>
              <a:rPr lang="fi-FI"/>
              <a:t>Hinta</a:t>
            </a:r>
          </a:p>
          <a:p>
            <a:pPr>
              <a:buFontTx/>
              <a:buChar char="•"/>
            </a:pPr>
            <a:r>
              <a:rPr lang="fi-FI"/>
              <a:t>Ajoitus</a:t>
            </a:r>
          </a:p>
          <a:p>
            <a:pPr>
              <a:buFontTx/>
              <a:buChar char="•"/>
            </a:pPr>
            <a:r>
              <a:rPr lang="fi-FI"/>
              <a:t>Sijainti</a:t>
            </a:r>
          </a:p>
          <a:p>
            <a:r>
              <a:rPr lang="fi-FI"/>
              <a:t>” Idean syntymisestä 1 % on oivallusta, 99 % hikeä”  -Thomas Alva Edison-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9"/>
          <p:cNvSpPr>
            <a:spLocks noGrp="1" noChangeArrowheads="1"/>
          </p:cNvSpPr>
          <p:nvPr>
            <p:ph type="title"/>
          </p:nvPr>
        </p:nvSpPr>
        <p:spPr>
          <a:xfrm>
            <a:off x="2640014" y="1341438"/>
            <a:ext cx="7704137" cy="2735262"/>
          </a:xfrm>
          <a:solidFill>
            <a:schemeClr val="bg1">
              <a:alpha val="70195"/>
            </a:schemeClr>
          </a:solidFill>
        </p:spPr>
        <p:txBody>
          <a:bodyPr>
            <a:normAutofit fontScale="90000"/>
          </a:bodyPr>
          <a:lstStyle/>
          <a:p>
            <a:pPr>
              <a:lnSpc>
                <a:spcPct val="100000"/>
              </a:lnSpc>
              <a:defRPr/>
            </a:pPr>
            <a:r>
              <a:rPr lang="en-GB" dirty="0" err="1">
                <a:solidFill>
                  <a:schemeClr val="tx1"/>
                </a:solidFill>
                <a:latin typeface="Arial Narrow"/>
                <a:cs typeface="Arial Narrow"/>
              </a:rPr>
              <a:t>Mistä</a:t>
            </a:r>
            <a:r>
              <a:rPr lang="en-GB" dirty="0">
                <a:solidFill>
                  <a:schemeClr val="tx1"/>
                </a:solidFill>
                <a:latin typeface="Arial Narrow"/>
                <a:cs typeface="Arial Narrow"/>
              </a:rPr>
              <a:t> </a:t>
            </a:r>
            <a:r>
              <a:rPr lang="en-GB" dirty="0" err="1">
                <a:solidFill>
                  <a:schemeClr val="tx1"/>
                </a:solidFill>
                <a:latin typeface="Arial Narrow"/>
                <a:cs typeface="Arial Narrow"/>
              </a:rPr>
              <a:t>uutta</a:t>
            </a:r>
            <a:r>
              <a:rPr lang="en-GB" dirty="0">
                <a:solidFill>
                  <a:schemeClr val="tx1"/>
                </a:solidFill>
                <a:latin typeface="Arial Narrow"/>
                <a:cs typeface="Arial Narrow"/>
              </a:rPr>
              <a:t> </a:t>
            </a:r>
            <a:r>
              <a:rPr lang="en-GB" dirty="0" err="1">
                <a:solidFill>
                  <a:schemeClr val="tx1"/>
                </a:solidFill>
                <a:latin typeface="Arial Narrow"/>
                <a:cs typeface="Arial Narrow"/>
              </a:rPr>
              <a:t>talouskasvua</a:t>
            </a:r>
            <a:r>
              <a:rPr lang="en-GB" dirty="0">
                <a:solidFill>
                  <a:schemeClr val="tx1"/>
                </a:solidFill>
                <a:latin typeface="Arial Narrow"/>
                <a:cs typeface="Arial Narrow"/>
              </a:rPr>
              <a:t> </a:t>
            </a:r>
            <a:r>
              <a:rPr lang="en-GB" dirty="0" err="1">
                <a:solidFill>
                  <a:schemeClr val="tx1"/>
                </a:solidFill>
                <a:latin typeface="Arial Narrow"/>
                <a:cs typeface="Arial Narrow"/>
              </a:rPr>
              <a:t>ja</a:t>
            </a:r>
            <a:r>
              <a:rPr lang="en-GB" dirty="0">
                <a:solidFill>
                  <a:schemeClr val="tx1"/>
                </a:solidFill>
                <a:latin typeface="Arial Narrow"/>
                <a:cs typeface="Arial Narrow"/>
              </a:rPr>
              <a:t> </a:t>
            </a:r>
            <a:r>
              <a:rPr lang="en-GB" dirty="0" err="1">
                <a:solidFill>
                  <a:schemeClr val="tx1"/>
                </a:solidFill>
                <a:latin typeface="Arial Narrow"/>
                <a:cs typeface="Arial Narrow"/>
              </a:rPr>
              <a:t>työllisyyttä</a:t>
            </a:r>
            <a:r>
              <a:rPr lang="en-GB" dirty="0">
                <a:solidFill>
                  <a:schemeClr val="tx1"/>
                </a:solidFill>
                <a:latin typeface="Arial Narrow"/>
                <a:cs typeface="Arial Narrow"/>
              </a:rPr>
              <a:t>? </a:t>
            </a:r>
            <a:br>
              <a:rPr lang="en-GB" sz="2000" dirty="0">
                <a:latin typeface="Arial Narrow"/>
                <a:cs typeface="Arial Narrow"/>
              </a:rPr>
            </a:br>
            <a:br>
              <a:rPr lang="en-GB" sz="2000" dirty="0">
                <a:latin typeface="Arial Narrow"/>
                <a:cs typeface="Arial Narrow"/>
              </a:rPr>
            </a:br>
            <a:r>
              <a:rPr lang="en-GB" sz="2000" b="1" dirty="0" err="1">
                <a:latin typeface="Arial Narrow"/>
                <a:cs typeface="Arial Narrow"/>
              </a:rPr>
              <a:t>Paikallinen</a:t>
            </a:r>
            <a:r>
              <a:rPr lang="en-GB" sz="2000" b="1" dirty="0">
                <a:latin typeface="Arial Narrow"/>
                <a:cs typeface="Arial Narrow"/>
              </a:rPr>
              <a:t> </a:t>
            </a:r>
            <a:r>
              <a:rPr lang="en-GB" sz="2000" b="1" dirty="0" err="1">
                <a:latin typeface="Arial Narrow"/>
                <a:cs typeface="Arial Narrow"/>
              </a:rPr>
              <a:t>yrittäjyys</a:t>
            </a:r>
            <a:r>
              <a:rPr lang="en-GB" sz="2000" b="1" dirty="0">
                <a:latin typeface="Arial Narrow"/>
                <a:cs typeface="Arial Narrow"/>
              </a:rPr>
              <a:t> </a:t>
            </a:r>
            <a:r>
              <a:rPr lang="en-GB" sz="2000" b="1" dirty="0" err="1">
                <a:latin typeface="Arial Narrow"/>
                <a:cs typeface="Arial Narrow"/>
              </a:rPr>
              <a:t>ja</a:t>
            </a:r>
            <a:r>
              <a:rPr lang="en-GB" sz="2000" b="1" dirty="0">
                <a:latin typeface="Arial Narrow"/>
                <a:cs typeface="Arial Narrow"/>
              </a:rPr>
              <a:t> </a:t>
            </a:r>
            <a:r>
              <a:rPr lang="en-GB" sz="2000" b="1" dirty="0" err="1">
                <a:latin typeface="Arial Narrow"/>
                <a:cs typeface="Arial Narrow"/>
              </a:rPr>
              <a:t>innovaatiot</a:t>
            </a:r>
            <a:r>
              <a:rPr lang="en-GB" sz="2000" b="1" dirty="0">
                <a:latin typeface="Arial Narrow"/>
                <a:cs typeface="Arial Narrow"/>
              </a:rPr>
              <a:t>	           </a:t>
            </a:r>
            <a:r>
              <a:rPr lang="en-GB" sz="2000" b="1" dirty="0" err="1">
                <a:latin typeface="Arial Narrow"/>
                <a:cs typeface="Arial Narrow"/>
              </a:rPr>
              <a:t>Globaali</a:t>
            </a:r>
            <a:r>
              <a:rPr lang="en-GB" sz="2000" b="1" dirty="0">
                <a:latin typeface="Arial Narrow"/>
                <a:cs typeface="Arial Narrow"/>
              </a:rPr>
              <a:t> </a:t>
            </a:r>
            <a:r>
              <a:rPr lang="en-GB" sz="2000" b="1" dirty="0" err="1">
                <a:latin typeface="Arial Narrow"/>
                <a:cs typeface="Arial Narrow"/>
              </a:rPr>
              <a:t>yrittäjyys</a:t>
            </a:r>
            <a:r>
              <a:rPr lang="en-GB" sz="2000" b="1" dirty="0">
                <a:latin typeface="Arial Narrow"/>
                <a:cs typeface="Arial Narrow"/>
              </a:rPr>
              <a:t> </a:t>
            </a:r>
            <a:r>
              <a:rPr lang="en-GB" sz="2000" b="1" dirty="0" err="1">
                <a:latin typeface="Arial Narrow"/>
                <a:cs typeface="Arial Narrow"/>
              </a:rPr>
              <a:t>ja</a:t>
            </a:r>
            <a:r>
              <a:rPr lang="en-GB" sz="2000" b="1" dirty="0">
                <a:latin typeface="Arial Narrow"/>
                <a:cs typeface="Arial Narrow"/>
              </a:rPr>
              <a:t> </a:t>
            </a:r>
            <a:r>
              <a:rPr lang="en-GB" sz="2000" b="1" dirty="0" err="1">
                <a:latin typeface="Arial Narrow"/>
                <a:cs typeface="Arial Narrow"/>
              </a:rPr>
              <a:t>innovaatiot</a:t>
            </a:r>
            <a:br>
              <a:rPr lang="en-GB" sz="2000" u="sng" dirty="0">
                <a:latin typeface="Arial Narrow"/>
                <a:cs typeface="Arial Narrow"/>
              </a:rPr>
            </a:br>
            <a:br>
              <a:rPr lang="en-GB" sz="2000" dirty="0">
                <a:latin typeface="Arial Narrow"/>
                <a:cs typeface="Arial Narrow"/>
              </a:rPr>
            </a:br>
            <a:r>
              <a:rPr lang="en-GB" sz="2000" dirty="0">
                <a:solidFill>
                  <a:srgbClr val="008000"/>
                </a:solidFill>
                <a:latin typeface="Arial Narrow"/>
                <a:cs typeface="Arial Narrow"/>
              </a:rPr>
              <a:t>PK- </a:t>
            </a:r>
            <a:r>
              <a:rPr lang="en-GB" sz="2000" dirty="0" err="1">
                <a:solidFill>
                  <a:srgbClr val="008000"/>
                </a:solidFill>
                <a:latin typeface="Arial Narrow"/>
                <a:cs typeface="Arial Narrow"/>
              </a:rPr>
              <a:t>yritykset</a:t>
            </a:r>
            <a:r>
              <a:rPr lang="en-GB" sz="2000" dirty="0">
                <a:solidFill>
                  <a:srgbClr val="008000"/>
                </a:solidFill>
                <a:latin typeface="Arial Narrow"/>
                <a:cs typeface="Arial Narrow"/>
              </a:rPr>
              <a:t> </a:t>
            </a:r>
            <a:r>
              <a:rPr lang="en-GB" sz="2000" dirty="0" err="1">
                <a:solidFill>
                  <a:srgbClr val="008000"/>
                </a:solidFill>
                <a:latin typeface="Arial Narrow"/>
                <a:cs typeface="Arial Narrow"/>
              </a:rPr>
              <a:t>ja</a:t>
            </a:r>
            <a:r>
              <a:rPr lang="en-GB" sz="2000" dirty="0">
                <a:solidFill>
                  <a:srgbClr val="008000"/>
                </a:solidFill>
                <a:latin typeface="Arial Narrow"/>
                <a:cs typeface="Arial Narrow"/>
              </a:rPr>
              <a:t> </a:t>
            </a:r>
            <a:r>
              <a:rPr lang="en-GB" sz="2000" dirty="0" err="1">
                <a:solidFill>
                  <a:srgbClr val="008000"/>
                </a:solidFill>
                <a:latin typeface="Arial Narrow"/>
                <a:cs typeface="Arial Narrow"/>
              </a:rPr>
              <a:t>palveluinnovaatiot</a:t>
            </a:r>
            <a:br>
              <a:rPr lang="en-GB" sz="2000" dirty="0">
                <a:solidFill>
                  <a:srgbClr val="008000"/>
                </a:solidFill>
                <a:latin typeface="Arial Narrow"/>
                <a:cs typeface="Arial Narrow"/>
              </a:rPr>
            </a:br>
            <a:r>
              <a:rPr lang="en-GB" sz="2000" dirty="0">
                <a:solidFill>
                  <a:srgbClr val="008000"/>
                </a:solidFill>
                <a:latin typeface="Arial Narrow"/>
                <a:cs typeface="Arial Narrow"/>
              </a:rPr>
              <a:t>(</a:t>
            </a:r>
            <a:r>
              <a:rPr lang="en-GB" sz="2000" dirty="0" err="1">
                <a:solidFill>
                  <a:srgbClr val="008000"/>
                </a:solidFill>
                <a:latin typeface="Arial Narrow"/>
                <a:cs typeface="Arial Narrow"/>
              </a:rPr>
              <a:t>esim</a:t>
            </a:r>
            <a:r>
              <a:rPr lang="en-GB" sz="2000" dirty="0">
                <a:solidFill>
                  <a:srgbClr val="008000"/>
                </a:solidFill>
                <a:latin typeface="Arial Narrow"/>
                <a:cs typeface="Arial Narrow"/>
              </a:rPr>
              <a:t>. </a:t>
            </a:r>
            <a:r>
              <a:rPr lang="en-GB" sz="2000" dirty="0" err="1">
                <a:solidFill>
                  <a:srgbClr val="008000"/>
                </a:solidFill>
                <a:latin typeface="Arial Narrow"/>
                <a:cs typeface="Arial Narrow"/>
              </a:rPr>
              <a:t>fyysiset</a:t>
            </a:r>
            <a:r>
              <a:rPr lang="en-GB" sz="2000" dirty="0">
                <a:solidFill>
                  <a:srgbClr val="008000"/>
                </a:solidFill>
                <a:latin typeface="Arial Narrow"/>
                <a:cs typeface="Arial Narrow"/>
              </a:rPr>
              <a:t> </a:t>
            </a:r>
            <a:r>
              <a:rPr lang="en-GB" sz="2000" dirty="0" err="1">
                <a:solidFill>
                  <a:srgbClr val="008000"/>
                </a:solidFill>
                <a:latin typeface="Arial Narrow"/>
                <a:cs typeface="Arial Narrow"/>
              </a:rPr>
              <a:t>palvelut</a:t>
            </a:r>
            <a:r>
              <a:rPr lang="en-GB" sz="2000" dirty="0">
                <a:solidFill>
                  <a:srgbClr val="008000"/>
                </a:solidFill>
                <a:latin typeface="Arial Narrow"/>
                <a:cs typeface="Arial Narrow"/>
              </a:rPr>
              <a:t>)</a:t>
            </a:r>
            <a:br>
              <a:rPr lang="en-GB" sz="2000" dirty="0">
                <a:solidFill>
                  <a:srgbClr val="008000"/>
                </a:solidFill>
                <a:latin typeface="Arial Narrow"/>
                <a:cs typeface="Arial Narrow"/>
              </a:rPr>
            </a:br>
            <a:br>
              <a:rPr lang="en-GB" sz="2000" dirty="0">
                <a:latin typeface="Arial Narrow"/>
                <a:cs typeface="Arial Narrow"/>
              </a:rPr>
            </a:br>
            <a:r>
              <a:rPr lang="en-GB" sz="2000" dirty="0">
                <a:latin typeface="Arial Narrow"/>
                <a:cs typeface="Arial Narrow"/>
              </a:rPr>
              <a:t>                          </a:t>
            </a:r>
            <a:r>
              <a:rPr lang="en-GB" sz="2000" dirty="0">
                <a:solidFill>
                  <a:schemeClr val="accent2">
                    <a:lumMod val="60000"/>
                    <a:lumOff val="40000"/>
                  </a:schemeClr>
                </a:solidFill>
                <a:latin typeface="Arial Narrow"/>
                <a:cs typeface="Arial Narrow"/>
              </a:rPr>
              <a:t> </a:t>
            </a:r>
            <a:r>
              <a:rPr lang="en-GB" sz="2000" dirty="0" err="1">
                <a:solidFill>
                  <a:schemeClr val="accent2">
                    <a:lumMod val="60000"/>
                    <a:lumOff val="40000"/>
                  </a:schemeClr>
                </a:solidFill>
                <a:latin typeface="Arial Narrow"/>
                <a:cs typeface="Arial Narrow"/>
              </a:rPr>
              <a:t>Yritysklusterit</a:t>
            </a:r>
            <a:br>
              <a:rPr lang="en-GB" sz="2000" dirty="0">
                <a:solidFill>
                  <a:schemeClr val="accent2">
                    <a:lumMod val="60000"/>
                    <a:lumOff val="40000"/>
                  </a:schemeClr>
                </a:solidFill>
                <a:latin typeface="Arial Narrow"/>
                <a:cs typeface="Arial Narrow"/>
              </a:rPr>
            </a:br>
            <a:br>
              <a:rPr lang="en-GB" sz="2000" dirty="0">
                <a:latin typeface="Arial Narrow"/>
                <a:cs typeface="Arial Narrow"/>
              </a:rPr>
            </a:br>
            <a:r>
              <a:rPr lang="en-GB" sz="2000" dirty="0">
                <a:latin typeface="Arial Narrow"/>
                <a:cs typeface="Arial Narrow"/>
              </a:rPr>
              <a:t>		</a:t>
            </a:r>
            <a:r>
              <a:rPr lang="en-GB" sz="2000" dirty="0" err="1">
                <a:solidFill>
                  <a:schemeClr val="accent2">
                    <a:lumMod val="75000"/>
                  </a:schemeClr>
                </a:solidFill>
                <a:latin typeface="Arial Narrow"/>
                <a:cs typeface="Arial Narrow"/>
              </a:rPr>
              <a:t>Tehokkaasti</a:t>
            </a:r>
            <a:r>
              <a:rPr lang="en-GB" sz="2000" dirty="0">
                <a:solidFill>
                  <a:schemeClr val="accent2">
                    <a:lumMod val="75000"/>
                  </a:schemeClr>
                </a:solidFill>
                <a:latin typeface="Arial Narrow"/>
                <a:cs typeface="Arial Narrow"/>
              </a:rPr>
              <a:t> </a:t>
            </a:r>
            <a:r>
              <a:rPr lang="en-GB" sz="2000" dirty="0" err="1">
                <a:solidFill>
                  <a:schemeClr val="accent2">
                    <a:lumMod val="75000"/>
                  </a:schemeClr>
                </a:solidFill>
                <a:latin typeface="Arial Narrow"/>
                <a:cs typeface="Arial Narrow"/>
              </a:rPr>
              <a:t>verkostoituneet</a:t>
            </a:r>
            <a:r>
              <a:rPr lang="en-GB" sz="2000" dirty="0">
                <a:solidFill>
                  <a:schemeClr val="accent2">
                    <a:lumMod val="75000"/>
                  </a:schemeClr>
                </a:solidFill>
                <a:latin typeface="Arial Narrow"/>
                <a:cs typeface="Arial Narrow"/>
              </a:rPr>
              <a:t> PK- </a:t>
            </a:r>
            <a:r>
              <a:rPr lang="en-GB" sz="2000" dirty="0" err="1">
                <a:solidFill>
                  <a:schemeClr val="accent2">
                    <a:lumMod val="75000"/>
                  </a:schemeClr>
                </a:solidFill>
                <a:latin typeface="Arial Narrow"/>
                <a:cs typeface="Arial Narrow"/>
              </a:rPr>
              <a:t>yritykset</a:t>
            </a:r>
            <a:br>
              <a:rPr lang="en-GB" sz="2000" dirty="0">
                <a:solidFill>
                  <a:schemeClr val="accent2">
                    <a:lumMod val="75000"/>
                  </a:schemeClr>
                </a:solidFill>
                <a:latin typeface="Arial Narrow"/>
                <a:cs typeface="Arial Narrow"/>
              </a:rPr>
            </a:br>
            <a:r>
              <a:rPr lang="en-GB" sz="2000" dirty="0">
                <a:solidFill>
                  <a:schemeClr val="accent2">
                    <a:lumMod val="75000"/>
                  </a:schemeClr>
                </a:solidFill>
                <a:latin typeface="Arial Narrow"/>
                <a:cs typeface="Arial Narrow"/>
              </a:rPr>
              <a:t>		</a:t>
            </a:r>
            <a:r>
              <a:rPr lang="en-GB" sz="2000" dirty="0" err="1">
                <a:solidFill>
                  <a:schemeClr val="accent2">
                    <a:lumMod val="75000"/>
                  </a:schemeClr>
                </a:solidFill>
                <a:latin typeface="Arial Narrow"/>
                <a:cs typeface="Arial Narrow"/>
              </a:rPr>
              <a:t>ja</a:t>
            </a:r>
            <a:r>
              <a:rPr lang="en-GB" sz="2000" dirty="0">
                <a:solidFill>
                  <a:schemeClr val="accent2">
                    <a:lumMod val="75000"/>
                  </a:schemeClr>
                </a:solidFill>
                <a:latin typeface="Arial Narrow"/>
                <a:cs typeface="Arial Narrow"/>
              </a:rPr>
              <a:t> </a:t>
            </a:r>
            <a:r>
              <a:rPr lang="en-GB" sz="2000" dirty="0" err="1">
                <a:solidFill>
                  <a:schemeClr val="accent2">
                    <a:lumMod val="75000"/>
                  </a:schemeClr>
                </a:solidFill>
                <a:latin typeface="Arial Narrow"/>
                <a:cs typeface="Arial Narrow"/>
              </a:rPr>
              <a:t>palveluinnovaatiot</a:t>
            </a:r>
            <a:r>
              <a:rPr lang="en-GB" sz="2000" dirty="0">
                <a:solidFill>
                  <a:schemeClr val="accent2">
                    <a:lumMod val="75000"/>
                  </a:schemeClr>
                </a:solidFill>
                <a:latin typeface="Arial Narrow"/>
                <a:cs typeface="Arial Narrow"/>
              </a:rPr>
              <a:t> (</a:t>
            </a:r>
            <a:r>
              <a:rPr lang="en-GB" sz="2000" dirty="0" err="1">
                <a:solidFill>
                  <a:schemeClr val="accent2">
                    <a:lumMod val="75000"/>
                  </a:schemeClr>
                </a:solidFill>
                <a:latin typeface="Arial Narrow"/>
                <a:cs typeface="Arial Narrow"/>
              </a:rPr>
              <a:t>esim</a:t>
            </a:r>
            <a:r>
              <a:rPr lang="en-GB" sz="2000" dirty="0">
                <a:solidFill>
                  <a:schemeClr val="accent2">
                    <a:lumMod val="75000"/>
                  </a:schemeClr>
                </a:solidFill>
                <a:latin typeface="Arial Narrow"/>
                <a:cs typeface="Arial Narrow"/>
              </a:rPr>
              <a:t>. </a:t>
            </a:r>
            <a:r>
              <a:rPr lang="fi-FI" sz="2000" dirty="0">
                <a:solidFill>
                  <a:schemeClr val="accent2">
                    <a:lumMod val="75000"/>
                  </a:schemeClr>
                </a:solidFill>
                <a:latin typeface="Arial Narrow"/>
                <a:cs typeface="Arial Narrow"/>
              </a:rPr>
              <a:t>V</a:t>
            </a:r>
            <a:r>
              <a:rPr lang="en-GB" sz="2000" dirty="0" err="1">
                <a:solidFill>
                  <a:schemeClr val="accent2">
                    <a:lumMod val="75000"/>
                  </a:schemeClr>
                </a:solidFill>
                <a:latin typeface="Arial Narrow"/>
                <a:cs typeface="Arial Narrow"/>
              </a:rPr>
              <a:t>irtuaaliset</a:t>
            </a:r>
            <a:r>
              <a:rPr lang="en-GB" sz="2000" dirty="0">
                <a:solidFill>
                  <a:schemeClr val="accent2">
                    <a:lumMod val="75000"/>
                  </a:schemeClr>
                </a:solidFill>
                <a:latin typeface="Arial Narrow"/>
                <a:cs typeface="Arial Narrow"/>
              </a:rPr>
              <a:t> </a:t>
            </a:r>
            <a:r>
              <a:rPr lang="en-GB" sz="2000" dirty="0" err="1">
                <a:solidFill>
                  <a:schemeClr val="accent2">
                    <a:lumMod val="75000"/>
                  </a:schemeClr>
                </a:solidFill>
                <a:latin typeface="Arial Narrow"/>
                <a:cs typeface="Arial Narrow"/>
              </a:rPr>
              <a:t>palvelut</a:t>
            </a:r>
            <a:r>
              <a:rPr lang="en-GB" sz="2000" dirty="0">
                <a:solidFill>
                  <a:schemeClr val="accent2">
                    <a:lumMod val="75000"/>
                  </a:schemeClr>
                </a:solidFill>
                <a:latin typeface="Arial Narrow"/>
                <a:cs typeface="Arial Narrow"/>
              </a:rPr>
              <a:t> </a:t>
            </a:r>
            <a:r>
              <a:rPr lang="en-GB" sz="2000" dirty="0" err="1">
                <a:solidFill>
                  <a:schemeClr val="accent2">
                    <a:lumMod val="75000"/>
                  </a:schemeClr>
                </a:solidFill>
                <a:latin typeface="Arial Narrow"/>
                <a:cs typeface="Arial Narrow"/>
              </a:rPr>
              <a:t>ja</a:t>
            </a:r>
            <a:r>
              <a:rPr lang="en-GB" sz="2000" dirty="0">
                <a:solidFill>
                  <a:schemeClr val="accent2">
                    <a:lumMod val="75000"/>
                  </a:schemeClr>
                </a:solidFill>
                <a:latin typeface="Arial Narrow"/>
                <a:cs typeface="Arial Narrow"/>
              </a:rPr>
              <a:t> </a:t>
            </a:r>
            <a:r>
              <a:rPr lang="en-GB" sz="2000" dirty="0" err="1">
                <a:solidFill>
                  <a:schemeClr val="accent2">
                    <a:lumMod val="75000"/>
                  </a:schemeClr>
                </a:solidFill>
                <a:latin typeface="Arial Narrow"/>
                <a:cs typeface="Arial Narrow"/>
              </a:rPr>
              <a:t>kauppa</a:t>
            </a:r>
            <a:r>
              <a:rPr lang="en-GB" sz="2000" dirty="0">
                <a:solidFill>
                  <a:schemeClr val="accent6">
                    <a:lumMod val="75000"/>
                  </a:schemeClr>
                </a:solidFill>
                <a:latin typeface="Arial Narrow"/>
                <a:cs typeface="Arial Narrow"/>
              </a:rPr>
              <a:t>)								                                               </a:t>
            </a:r>
            <a:br>
              <a:rPr lang="en-GB" sz="2000" dirty="0">
                <a:solidFill>
                  <a:schemeClr val="accent6">
                    <a:lumMod val="75000"/>
                  </a:schemeClr>
                </a:solidFill>
                <a:latin typeface="Arial Narrow"/>
                <a:cs typeface="Arial Narrow"/>
              </a:rPr>
            </a:br>
            <a:r>
              <a:rPr lang="en-GB" sz="2000" dirty="0">
                <a:latin typeface="Arial Narrow"/>
                <a:cs typeface="Arial Narrow"/>
              </a:rPr>
              <a:t>						</a:t>
            </a:r>
            <a:r>
              <a:rPr lang="en-GB" sz="2000" dirty="0" err="1">
                <a:solidFill>
                  <a:srgbClr val="FF6600"/>
                </a:solidFill>
                <a:latin typeface="Arial Narrow"/>
                <a:cs typeface="Arial Narrow"/>
              </a:rPr>
              <a:t>Kasvuyritykset</a:t>
            </a:r>
            <a:br>
              <a:rPr lang="en-GB" sz="2000" dirty="0">
                <a:solidFill>
                  <a:srgbClr val="FF6600"/>
                </a:solidFill>
                <a:latin typeface="Arial Narrow"/>
                <a:cs typeface="Arial Narrow"/>
              </a:rPr>
            </a:br>
            <a:br>
              <a:rPr lang="en-GB" sz="2000" dirty="0">
                <a:latin typeface="Arial Narrow"/>
                <a:cs typeface="Arial Narrow"/>
              </a:rPr>
            </a:br>
            <a:br>
              <a:rPr lang="en-GB" sz="2000" dirty="0">
                <a:latin typeface="Arial Narrow"/>
                <a:cs typeface="Arial Narrow"/>
              </a:rPr>
            </a:br>
            <a:br>
              <a:rPr lang="en-GB" sz="2000" dirty="0">
                <a:latin typeface="Arial Narrow"/>
                <a:cs typeface="Arial Narrow"/>
              </a:rPr>
            </a:br>
            <a:r>
              <a:rPr lang="en-GB" sz="2000" dirty="0">
                <a:latin typeface="Arial Narrow"/>
                <a:cs typeface="Arial Narrow"/>
              </a:rPr>
              <a:t>	</a:t>
            </a:r>
            <a:br>
              <a:rPr lang="en-GB" sz="2000" dirty="0">
                <a:latin typeface="Arial Narrow"/>
                <a:cs typeface="Arial Narrow"/>
              </a:rPr>
            </a:br>
            <a:r>
              <a:rPr lang="en-GB" sz="2000" dirty="0">
                <a:latin typeface="Arial Narrow"/>
                <a:cs typeface="Arial Narrow"/>
              </a:rPr>
              <a:t>	</a:t>
            </a:r>
          </a:p>
        </p:txBody>
      </p:sp>
      <p:cxnSp>
        <p:nvCxnSpPr>
          <p:cNvPr id="13314" name="Suora nuoliyhdysviiva 2"/>
          <p:cNvCxnSpPr>
            <a:cxnSpLocks noChangeShapeType="1"/>
          </p:cNvCxnSpPr>
          <p:nvPr/>
        </p:nvCxnSpPr>
        <p:spPr bwMode="auto">
          <a:xfrm>
            <a:off x="3000375" y="2565400"/>
            <a:ext cx="6191250" cy="0"/>
          </a:xfrm>
          <a:prstGeom prst="straightConnector1">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93860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fi-FI"/>
              <a:t>Syitä liikeidean epäonnistumiseen</a:t>
            </a:r>
            <a:endParaRPr lang="en-US"/>
          </a:p>
        </p:txBody>
      </p:sp>
      <p:sp>
        <p:nvSpPr>
          <p:cNvPr id="25603" name="Rectangle 3"/>
          <p:cNvSpPr>
            <a:spLocks noGrp="1" noChangeArrowheads="1"/>
          </p:cNvSpPr>
          <p:nvPr>
            <p:ph idx="1"/>
          </p:nvPr>
        </p:nvSpPr>
        <p:spPr/>
        <p:txBody>
          <a:bodyPr/>
          <a:lstStyle/>
          <a:p>
            <a:pPr>
              <a:buFontTx/>
              <a:buChar char="•"/>
            </a:pPr>
            <a:r>
              <a:rPr lang="fi-FI"/>
              <a:t>Liikeidean osien epätasapaino</a:t>
            </a:r>
          </a:p>
          <a:p>
            <a:pPr>
              <a:buFontTx/>
              <a:buChar char="•"/>
            </a:pPr>
            <a:r>
              <a:rPr lang="fi-FI"/>
              <a:t>Väärät johtopäätökset / tiedon puute</a:t>
            </a:r>
          </a:p>
          <a:p>
            <a:pPr>
              <a:buFontTx/>
              <a:buChar char="•"/>
            </a:pPr>
            <a:r>
              <a:rPr lang="fi-FI"/>
              <a:t>Erikoistuminen</a:t>
            </a:r>
          </a:p>
          <a:p>
            <a:pPr>
              <a:buFontTx/>
              <a:buChar char="•"/>
            </a:pPr>
            <a:r>
              <a:rPr lang="fi-FI"/>
              <a:t>Hinta</a:t>
            </a:r>
          </a:p>
          <a:p>
            <a:pPr>
              <a:buFontTx/>
              <a:buChar char="•"/>
            </a:pPr>
            <a:r>
              <a:rPr lang="fi-FI"/>
              <a:t>Ajoitus</a:t>
            </a:r>
          </a:p>
          <a:p>
            <a:pPr>
              <a:buFontTx/>
              <a:buChar char="•"/>
            </a:pPr>
            <a:r>
              <a:rPr lang="fi-FI"/>
              <a:t>Sijainti</a:t>
            </a:r>
          </a:p>
          <a:p>
            <a:r>
              <a:rPr lang="fi-FI"/>
              <a:t>” Idean syntymisestä 1 % on oivallusta, 99 % hikeä”  -Thomas Alva Edison-</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3200400" y="1196752"/>
            <a:ext cx="6057900" cy="720080"/>
          </a:xfrm>
        </p:spPr>
        <p:txBody>
          <a:bodyPr/>
          <a:lstStyle/>
          <a:p>
            <a:r>
              <a:rPr lang="fi-FI" dirty="0"/>
              <a:t>Liiketoimintasuunnitelma</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927649" y="2057400"/>
            <a:ext cx="5329830" cy="3747864"/>
          </a:xfrm>
          <a:prstGeom prst="rect">
            <a:avLst/>
          </a:prstGeom>
          <a:noFill/>
          <a:ln w="9525">
            <a:noFill/>
            <a:miter lim="800000"/>
            <a:headEnd/>
            <a:tailEnd/>
          </a:ln>
        </p:spPr>
      </p:pic>
    </p:spTree>
    <p:extLst>
      <p:ext uri="{BB962C8B-B14F-4D97-AF65-F5344CB8AC3E}">
        <p14:creationId xmlns:p14="http://schemas.microsoft.com/office/powerpoint/2010/main" val="15411378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a:xfrm>
            <a:off x="3200400" y="1268760"/>
            <a:ext cx="6057900" cy="648072"/>
          </a:xfrm>
        </p:spPr>
        <p:txBody>
          <a:bodyPr>
            <a:normAutofit fontScale="90000"/>
          </a:bodyPr>
          <a:lstStyle/>
          <a:p>
            <a:r>
              <a:rPr lang="fi-FI" dirty="0"/>
              <a:t>Liiketoimintasuunnitelma</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2855641" y="2057400"/>
            <a:ext cx="6192687" cy="3819872"/>
          </a:xfrm>
          <a:prstGeom prst="rect">
            <a:avLst/>
          </a:prstGeom>
          <a:noFill/>
          <a:ln w="9525">
            <a:noFill/>
            <a:miter lim="800000"/>
            <a:headEnd/>
            <a:tailEnd/>
          </a:ln>
        </p:spPr>
      </p:pic>
    </p:spTree>
    <p:extLst>
      <p:ext uri="{BB962C8B-B14F-4D97-AF65-F5344CB8AC3E}">
        <p14:creationId xmlns:p14="http://schemas.microsoft.com/office/powerpoint/2010/main" val="1689106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a:t>Viiden kilpailuvoiman malli</a:t>
            </a:r>
            <a:br>
              <a:rPr lang="fi-FI" b="1" dirty="0"/>
            </a:br>
            <a:endParaRPr lang="fi-FI" dirty="0"/>
          </a:p>
        </p:txBody>
      </p:sp>
      <p:pic>
        <p:nvPicPr>
          <p:cNvPr id="4" name="Kuva 5"/>
          <p:cNvPicPr>
            <a:picLocks noGrp="1"/>
          </p:cNvPicPr>
          <p:nvPr>
            <p:ph idx="1"/>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666977" y="2427954"/>
            <a:ext cx="6079058" cy="3429939"/>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b="1" dirty="0"/>
              <a:t>Kilpailustrategiat</a:t>
            </a:r>
            <a:br>
              <a:rPr lang="fi-FI" b="1" dirty="0"/>
            </a:br>
            <a:endParaRPr lang="fi-FI" dirty="0"/>
          </a:p>
        </p:txBody>
      </p:sp>
      <p:sp>
        <p:nvSpPr>
          <p:cNvPr id="3" name="Content Placeholder 2"/>
          <p:cNvSpPr>
            <a:spLocks noGrp="1"/>
          </p:cNvSpPr>
          <p:nvPr>
            <p:ph idx="1"/>
          </p:nvPr>
        </p:nvSpPr>
        <p:spPr/>
        <p:txBody>
          <a:bodyPr/>
          <a:lstStyle/>
          <a:p>
            <a:r>
              <a:rPr lang="fi-FI" dirty="0"/>
              <a:t>Menestyäkseen markkinoilla yrityksen on pystyttävä luomaan itselleen kilpailuetua. Sen on siis kyettävä luomaan ylivoimaista arvoa asiakkailleen. Tämän se voi tehdä kahdella tavalla: </a:t>
            </a:r>
          </a:p>
          <a:p>
            <a:pPr marL="457200" indent="-457200">
              <a:buFont typeface="+mj-lt"/>
              <a:buAutoNum type="arabicPeriod"/>
            </a:pPr>
            <a:r>
              <a:rPr lang="fi-FI" dirty="0"/>
              <a:t>Kasvattamalla asiakkaan hyötyä suhteessa kustannuksiin. </a:t>
            </a:r>
          </a:p>
          <a:p>
            <a:pPr marL="457200" indent="-457200">
              <a:buFont typeface="+mj-lt"/>
              <a:buAutoNum type="arabicPeriod"/>
            </a:pPr>
            <a:r>
              <a:rPr lang="fi-FI" dirty="0"/>
              <a:t>Alentamalla asiakkaan kustannuksia suhteessa hyötyyn. </a:t>
            </a:r>
          </a:p>
          <a:p>
            <a:pPr marL="457200" indent="-457200"/>
            <a:endParaRPr lang="fi-FI"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Yrityksen perusstrategiat</a:t>
            </a:r>
          </a:p>
        </p:txBody>
      </p:sp>
      <p:pic>
        <p:nvPicPr>
          <p:cNvPr id="4" name="Kuva 8"/>
          <p:cNvPicPr>
            <a:picLocks noGrp="1"/>
          </p:cNvPicPr>
          <p:nvPr>
            <p:ph idx="1"/>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bwMode="auto">
          <a:xfrm>
            <a:off x="2563062" y="2507645"/>
            <a:ext cx="7065876" cy="2987299"/>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fi-FI"/>
              <a:t>Yritysmuodon valintaan vaikuttaa:</a:t>
            </a:r>
            <a:endParaRPr lang="en-US"/>
          </a:p>
        </p:txBody>
      </p:sp>
      <p:sp>
        <p:nvSpPr>
          <p:cNvPr id="26627" name="Rectangle 3"/>
          <p:cNvSpPr>
            <a:spLocks noGrp="1" noChangeArrowheads="1"/>
          </p:cNvSpPr>
          <p:nvPr>
            <p:ph idx="1"/>
          </p:nvPr>
        </p:nvSpPr>
        <p:spPr/>
        <p:txBody>
          <a:bodyPr/>
          <a:lstStyle/>
          <a:p>
            <a:pPr>
              <a:buFontTx/>
              <a:buChar char="•"/>
            </a:pPr>
            <a:r>
              <a:rPr lang="fi-FI"/>
              <a:t>Perustajien lukumäärä</a:t>
            </a:r>
          </a:p>
          <a:p>
            <a:pPr>
              <a:buFontTx/>
              <a:buChar char="•"/>
            </a:pPr>
            <a:r>
              <a:rPr lang="fi-FI"/>
              <a:t>Pääoman tarve ja mistä sitä saadaan</a:t>
            </a:r>
          </a:p>
          <a:p>
            <a:pPr>
              <a:buFontTx/>
              <a:buChar char="•"/>
            </a:pPr>
            <a:r>
              <a:rPr lang="fi-FI"/>
              <a:t>Vastuun/vallan jako</a:t>
            </a:r>
          </a:p>
          <a:p>
            <a:pPr>
              <a:buFontTx/>
              <a:buChar char="•"/>
            </a:pPr>
            <a:r>
              <a:rPr lang="fi-FI"/>
              <a:t>Toiminnan laajuus/kehitysnäkymät/tulevaisuuden odotukset</a:t>
            </a:r>
          </a:p>
          <a:p>
            <a:pPr>
              <a:buFontTx/>
              <a:buChar char="•"/>
            </a:pPr>
            <a:r>
              <a:rPr lang="fi-FI"/>
              <a:t>Riskin jako</a:t>
            </a:r>
          </a:p>
          <a:p>
            <a:pPr>
              <a:buFontTx/>
              <a:buChar char="•"/>
            </a:pPr>
            <a:r>
              <a:rPr lang="fi-FI"/>
              <a:t>Voitonjako</a:t>
            </a:r>
          </a:p>
          <a:p>
            <a:pPr>
              <a:buFontTx/>
              <a:buChar char="•"/>
            </a:pPr>
            <a:r>
              <a:rPr lang="fi-FI"/>
              <a:t>Verotus</a:t>
            </a:r>
          </a:p>
          <a:p>
            <a:pPr>
              <a:buFontTx/>
              <a:buChar char="•"/>
            </a:pPr>
            <a:endParaRPr lang="fi-FI"/>
          </a:p>
          <a:p>
            <a:pPr>
              <a:buFontTx/>
              <a:buChar char="•"/>
            </a:pP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fi-FI"/>
              <a:t>Yhtiömuodot:</a:t>
            </a:r>
            <a:endParaRPr lang="en-US"/>
          </a:p>
        </p:txBody>
      </p:sp>
      <p:sp>
        <p:nvSpPr>
          <p:cNvPr id="27651" name="Rectangle 3"/>
          <p:cNvSpPr>
            <a:spLocks noGrp="1" noChangeArrowheads="1"/>
          </p:cNvSpPr>
          <p:nvPr>
            <p:ph idx="1"/>
          </p:nvPr>
        </p:nvSpPr>
        <p:spPr/>
        <p:txBody>
          <a:bodyPr/>
          <a:lstStyle/>
          <a:p>
            <a:pPr marL="0" indent="0">
              <a:buNone/>
            </a:pPr>
            <a:r>
              <a:rPr lang="fi-FI" b="1" dirty="0"/>
              <a:t>Henkilöyritykset:</a:t>
            </a:r>
          </a:p>
          <a:p>
            <a:pPr>
              <a:buFontTx/>
              <a:buChar char="•"/>
            </a:pPr>
            <a:r>
              <a:rPr lang="fi-FI" dirty="0"/>
              <a:t>Yksityinen toiminimi</a:t>
            </a:r>
          </a:p>
          <a:p>
            <a:pPr>
              <a:buFontTx/>
              <a:buChar char="•"/>
            </a:pPr>
            <a:r>
              <a:rPr lang="fi-FI" dirty="0"/>
              <a:t>Avoin yhtiö</a:t>
            </a:r>
          </a:p>
          <a:p>
            <a:pPr>
              <a:buFontTx/>
              <a:buChar char="•"/>
            </a:pPr>
            <a:r>
              <a:rPr lang="fi-FI" dirty="0"/>
              <a:t>Kommandiittiyhtiö</a:t>
            </a:r>
          </a:p>
          <a:p>
            <a:pPr marL="0" indent="0">
              <a:buNone/>
            </a:pPr>
            <a:r>
              <a:rPr lang="fi-FI" b="1" dirty="0"/>
              <a:t>Pääomayritykset:</a:t>
            </a:r>
          </a:p>
          <a:p>
            <a:pPr>
              <a:buFontTx/>
              <a:buChar char="•"/>
            </a:pPr>
            <a:r>
              <a:rPr lang="fi-FI" dirty="0"/>
              <a:t>Osakeyhtiö</a:t>
            </a:r>
          </a:p>
          <a:p>
            <a:pPr>
              <a:buFontTx/>
              <a:buChar char="•"/>
            </a:pPr>
            <a:r>
              <a:rPr lang="fi-FI" dirty="0"/>
              <a:t>Osuuskunta</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143250" y="1125538"/>
            <a:ext cx="6057900" cy="723900"/>
          </a:xfrm>
        </p:spPr>
        <p:txBody>
          <a:bodyPr/>
          <a:lstStyle/>
          <a:p>
            <a:r>
              <a:rPr lang="fi-FI" dirty="0"/>
              <a:t>Yksityinen toiminimi:</a:t>
            </a:r>
            <a:endParaRPr lang="en-US" dirty="0"/>
          </a:p>
        </p:txBody>
      </p:sp>
      <p:sp>
        <p:nvSpPr>
          <p:cNvPr id="28675" name="Rectangle 3"/>
          <p:cNvSpPr>
            <a:spLocks noGrp="1" noChangeArrowheads="1"/>
          </p:cNvSpPr>
          <p:nvPr>
            <p:ph idx="1"/>
          </p:nvPr>
        </p:nvSpPr>
        <p:spPr>
          <a:xfrm>
            <a:off x="2999657" y="2348880"/>
            <a:ext cx="6048523" cy="3048000"/>
          </a:xfrm>
        </p:spPr>
        <p:txBody>
          <a:bodyPr>
            <a:normAutofit fontScale="92500" lnSpcReduction="10000"/>
          </a:bodyPr>
          <a:lstStyle/>
          <a:p>
            <a:r>
              <a:rPr lang="fi-FI" sz="1600" b="1" dirty="0"/>
              <a:t>Yhtiömiehet:</a:t>
            </a:r>
            <a:r>
              <a:rPr lang="fi-FI" sz="1600" dirty="0"/>
              <a:t> </a:t>
            </a:r>
          </a:p>
          <a:p>
            <a:pPr>
              <a:buFontTx/>
              <a:buChar char="•"/>
            </a:pPr>
            <a:r>
              <a:rPr lang="fi-FI" sz="1600" dirty="0"/>
              <a:t>Yksityinen hlö harjoittaa elinkeinoa tai liiketoimintaa omissa nimissään yksityisenä elinkeinonharjoittajana</a:t>
            </a:r>
          </a:p>
          <a:p>
            <a:pPr>
              <a:buFontTx/>
              <a:buChar char="•"/>
            </a:pPr>
            <a:r>
              <a:rPr lang="fi-FI" sz="1600" dirty="0"/>
              <a:t>Jos kiinteä toimipiste, perusilmoitus kaupparekisteriin</a:t>
            </a:r>
          </a:p>
          <a:p>
            <a:r>
              <a:rPr lang="fi-FI" sz="1600" b="1" dirty="0"/>
              <a:t>Päätöksenteko:</a:t>
            </a:r>
          </a:p>
          <a:p>
            <a:pPr>
              <a:buFontTx/>
              <a:buChar char="•"/>
            </a:pPr>
            <a:r>
              <a:rPr lang="fi-FI" sz="1600" dirty="0"/>
              <a:t>Yrittäjä tekee itse päätökset</a:t>
            </a:r>
          </a:p>
          <a:p>
            <a:r>
              <a:rPr lang="fi-FI" sz="1600" b="1" dirty="0"/>
              <a:t>Riski:</a:t>
            </a:r>
          </a:p>
          <a:p>
            <a:pPr>
              <a:buFontTx/>
              <a:buChar char="•"/>
            </a:pPr>
            <a:r>
              <a:rPr lang="fi-FI" sz="1600" dirty="0"/>
              <a:t>Yrittäjä vastaa kaikella omaisuudella liikkeen taloudellisista sitoumuksista</a:t>
            </a:r>
          </a:p>
          <a:p>
            <a:r>
              <a:rPr lang="fi-FI" sz="1600" b="1" dirty="0"/>
              <a:t>Soveltuvuus:</a:t>
            </a:r>
          </a:p>
          <a:p>
            <a:r>
              <a:rPr lang="fi-FI" sz="1600" dirty="0"/>
              <a:t>Kun yksi hlö vastaa toiminnasta</a:t>
            </a:r>
            <a:endParaRPr lang="en-US" sz="1600" dirty="0"/>
          </a:p>
          <a:p>
            <a:endParaRPr lang="fi-FI" sz="1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71813" y="332657"/>
            <a:ext cx="6057900" cy="1080120"/>
          </a:xfrm>
        </p:spPr>
        <p:txBody>
          <a:bodyPr/>
          <a:lstStyle/>
          <a:p>
            <a:r>
              <a:rPr lang="fi-FI" dirty="0"/>
              <a:t>Avoin yhtiö:</a:t>
            </a:r>
            <a:endParaRPr lang="en-US" dirty="0"/>
          </a:p>
        </p:txBody>
      </p:sp>
      <p:sp>
        <p:nvSpPr>
          <p:cNvPr id="29699" name="Rectangle 3"/>
          <p:cNvSpPr>
            <a:spLocks noGrp="1" noChangeArrowheads="1"/>
          </p:cNvSpPr>
          <p:nvPr>
            <p:ph idx="1"/>
          </p:nvPr>
        </p:nvSpPr>
        <p:spPr>
          <a:xfrm>
            <a:off x="3143250" y="1700213"/>
            <a:ext cx="6045200" cy="3048000"/>
          </a:xfrm>
        </p:spPr>
        <p:txBody>
          <a:bodyPr>
            <a:normAutofit lnSpcReduction="10000"/>
          </a:bodyPr>
          <a:lstStyle/>
          <a:p>
            <a:pPr marL="0" indent="0">
              <a:buNone/>
            </a:pPr>
            <a:r>
              <a:rPr lang="fi-FI" sz="1600" b="1" dirty="0"/>
              <a:t>Yhtiömiehet:</a:t>
            </a:r>
          </a:p>
          <a:p>
            <a:pPr>
              <a:buFontTx/>
              <a:buChar char="•"/>
            </a:pPr>
            <a:r>
              <a:rPr lang="fi-FI" sz="1600" dirty="0"/>
              <a:t>Kaksi tai useampi fyysistä tai juridista hlöä sopivat yritystoiminnan harjoittamisesta yhdessä</a:t>
            </a:r>
          </a:p>
          <a:p>
            <a:pPr>
              <a:buFontTx/>
              <a:buChar char="•"/>
            </a:pPr>
            <a:r>
              <a:rPr lang="fi-FI" sz="1600" dirty="0"/>
              <a:t>Kirjallinen yhtiösopimus</a:t>
            </a:r>
          </a:p>
          <a:p>
            <a:pPr marL="0" indent="0">
              <a:buNone/>
            </a:pPr>
            <a:r>
              <a:rPr lang="fi-FI" sz="1600" b="1" dirty="0"/>
              <a:t>Päätöksenteko:</a:t>
            </a:r>
          </a:p>
          <a:p>
            <a:pPr>
              <a:buFontTx/>
              <a:buChar char="•"/>
            </a:pPr>
            <a:r>
              <a:rPr lang="fi-FI" sz="1600" dirty="0"/>
              <a:t>Ensisijaisesti yhtiösopimuksen mukaisesti. Jokainen yhtiömies voi tehdä yhtiötä velvoittavia sitoumuksia.</a:t>
            </a:r>
          </a:p>
          <a:p>
            <a:pPr>
              <a:buFontTx/>
              <a:buChar char="•"/>
            </a:pPr>
            <a:r>
              <a:rPr lang="fi-FI" sz="1600" dirty="0"/>
              <a:t>Toisilla yhtiömiehillä kielto-oikeus</a:t>
            </a:r>
          </a:p>
          <a:p>
            <a:pPr>
              <a:buFontTx/>
              <a:buChar char="•"/>
            </a:pPr>
            <a:r>
              <a:rPr lang="fi-FI" sz="1600" dirty="0"/>
              <a:t>Yhtiömiehen oikeuksien rajoitukset merkittävä kaupparekisteriin, muuten toisilla ei suojaa vilpittömässä mielessä olevaa sopimuspuolta vastaan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fi-FI" dirty="0"/>
              <a:t>Klusteri</a:t>
            </a:r>
          </a:p>
        </p:txBody>
      </p:sp>
      <p:graphicFrame>
        <p:nvGraphicFramePr>
          <p:cNvPr id="4" name="Sisällön paikkamerkki 3"/>
          <p:cNvGraphicFramePr>
            <a:graphicFrameLocks noGrp="1"/>
          </p:cNvGraphicFramePr>
          <p:nvPr>
            <p:ph idx="1"/>
            <p:extLst>
              <p:ext uri="{D42A27DB-BD31-4B8C-83A1-F6EECF244321}">
                <p14:modId xmlns:p14="http://schemas.microsoft.com/office/powerpoint/2010/main" val="4182699300"/>
              </p:ext>
            </p:extLst>
          </p:nvPr>
        </p:nvGraphicFramePr>
        <p:xfrm>
          <a:off x="838200" y="1825624"/>
          <a:ext cx="10515600" cy="4651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584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143250" y="404813"/>
            <a:ext cx="6057900" cy="723900"/>
          </a:xfrm>
        </p:spPr>
        <p:txBody>
          <a:bodyPr/>
          <a:lstStyle/>
          <a:p>
            <a:endParaRPr lang="en-US"/>
          </a:p>
        </p:txBody>
      </p:sp>
      <p:sp>
        <p:nvSpPr>
          <p:cNvPr id="30723" name="Rectangle 3"/>
          <p:cNvSpPr>
            <a:spLocks noGrp="1" noChangeArrowheads="1"/>
          </p:cNvSpPr>
          <p:nvPr>
            <p:ph idx="1"/>
          </p:nvPr>
        </p:nvSpPr>
        <p:spPr>
          <a:xfrm>
            <a:off x="3143250" y="1341438"/>
            <a:ext cx="6045200" cy="3048000"/>
          </a:xfrm>
        </p:spPr>
        <p:txBody>
          <a:bodyPr>
            <a:normAutofit/>
          </a:bodyPr>
          <a:lstStyle/>
          <a:p>
            <a:r>
              <a:rPr lang="fi-FI" sz="1600" dirty="0"/>
              <a:t>Ay</a:t>
            </a:r>
          </a:p>
          <a:p>
            <a:pPr marL="0" indent="0">
              <a:buNone/>
            </a:pPr>
            <a:r>
              <a:rPr lang="fi-FI" sz="1600" b="1" dirty="0"/>
              <a:t>Riski:</a:t>
            </a:r>
          </a:p>
          <a:p>
            <a:pPr>
              <a:buFontTx/>
              <a:buChar char="•"/>
            </a:pPr>
            <a:r>
              <a:rPr lang="fi-FI" sz="1600" dirty="0"/>
              <a:t>Jokainen yhtiömies vastaa yhteisvastuullisesti kaikella omaisuudellaan, myös muiden yhtiömiesten tekemistä sitoumuksista</a:t>
            </a:r>
          </a:p>
          <a:p>
            <a:pPr>
              <a:buFontTx/>
              <a:buChar char="•"/>
            </a:pPr>
            <a:r>
              <a:rPr lang="fi-FI" sz="1600" dirty="0"/>
              <a:t>Avoin yhtiö voidaan perustaa ilman rahapanosta, työpanos riittää</a:t>
            </a:r>
          </a:p>
          <a:p>
            <a:pPr marL="0" indent="0">
              <a:buNone/>
            </a:pPr>
            <a:r>
              <a:rPr lang="fi-FI" sz="1600" b="1" dirty="0"/>
              <a:t>Soveltuvuus:</a:t>
            </a:r>
            <a:endParaRPr lang="fi-FI" sz="1600" dirty="0"/>
          </a:p>
          <a:p>
            <a:pPr>
              <a:buFontTx/>
              <a:buChar char="•"/>
            </a:pPr>
            <a:r>
              <a:rPr lang="fi-FI" sz="1600" dirty="0"/>
              <a:t>Edellyttää yhtiömiehiltä erittäin hyvää yhteistyökykyä ja luottamusta toisiinsa</a:t>
            </a:r>
          </a:p>
          <a:p>
            <a:pPr>
              <a:buFontTx/>
              <a:buChar char="•"/>
            </a:pPr>
            <a:r>
              <a:rPr lang="fi-FI" sz="1600" dirty="0"/>
              <a:t>Perhepiirissä harjoitettavat pienen ja keskisuuret yritykset</a:t>
            </a:r>
          </a:p>
          <a:p>
            <a:pPr>
              <a:buFontTx/>
              <a:buChar char="•"/>
            </a:pPr>
            <a:endParaRPr lang="en-US" sz="1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71813" y="1052513"/>
            <a:ext cx="6057900" cy="723900"/>
          </a:xfrm>
        </p:spPr>
        <p:txBody>
          <a:bodyPr/>
          <a:lstStyle/>
          <a:p>
            <a:r>
              <a:rPr lang="fi-FI"/>
              <a:t>Kommandiittiyhtiö:</a:t>
            </a:r>
            <a:endParaRPr lang="en-US"/>
          </a:p>
        </p:txBody>
      </p:sp>
      <p:sp>
        <p:nvSpPr>
          <p:cNvPr id="31747" name="Rectangle 3"/>
          <p:cNvSpPr>
            <a:spLocks noGrp="1" noChangeArrowheads="1"/>
          </p:cNvSpPr>
          <p:nvPr>
            <p:ph idx="1"/>
          </p:nvPr>
        </p:nvSpPr>
        <p:spPr>
          <a:xfrm>
            <a:off x="3143672" y="2204864"/>
            <a:ext cx="6045200" cy="3048000"/>
          </a:xfrm>
        </p:spPr>
        <p:txBody>
          <a:bodyPr>
            <a:normAutofit fontScale="92500" lnSpcReduction="10000"/>
          </a:bodyPr>
          <a:lstStyle/>
          <a:p>
            <a:pPr marL="0" indent="0">
              <a:buNone/>
            </a:pPr>
            <a:r>
              <a:rPr lang="fi-FI" sz="1600" b="1" dirty="0"/>
              <a:t>Yhtiömiehet:</a:t>
            </a:r>
          </a:p>
          <a:p>
            <a:pPr marL="381000" indent="-381000">
              <a:buFontTx/>
              <a:buChar char="•"/>
            </a:pPr>
            <a:r>
              <a:rPr lang="fi-FI" sz="1600" dirty="0"/>
              <a:t>Kirjallinen yhtiösopimus</a:t>
            </a:r>
          </a:p>
          <a:p>
            <a:pPr marL="381000" indent="-381000">
              <a:buFontTx/>
              <a:buChar char="•"/>
            </a:pPr>
            <a:r>
              <a:rPr lang="fi-FI" sz="1600" dirty="0"/>
              <a:t>Kahdenlaisia yhtiömiehiä</a:t>
            </a:r>
          </a:p>
          <a:p>
            <a:pPr marL="381000" indent="-381000">
              <a:buFontTx/>
              <a:buAutoNum type="arabicPeriod"/>
            </a:pPr>
            <a:r>
              <a:rPr lang="fi-FI" sz="1600" dirty="0"/>
              <a:t>Vähintään yksi </a:t>
            </a:r>
            <a:r>
              <a:rPr lang="fi-FI" sz="1600" i="1" dirty="0"/>
              <a:t>vastuunalainen yhtiömies</a:t>
            </a:r>
            <a:r>
              <a:rPr lang="fi-FI" sz="1600" dirty="0"/>
              <a:t>, joka toimii varsinaisesti yhtiön nimissä</a:t>
            </a:r>
          </a:p>
          <a:p>
            <a:pPr marL="381000" indent="-381000">
              <a:buFontTx/>
              <a:buAutoNum type="arabicPeriod"/>
            </a:pPr>
            <a:r>
              <a:rPr lang="fi-FI" sz="1600" dirty="0"/>
              <a:t>Vähintään yksi </a:t>
            </a:r>
            <a:r>
              <a:rPr lang="fi-FI" sz="1600" i="1" dirty="0"/>
              <a:t>äänetön yhtiömies</a:t>
            </a:r>
            <a:r>
              <a:rPr lang="fi-FI" sz="1600" dirty="0"/>
              <a:t>, joka sijoittaa omaisuuspanoksen (rahaa tai muuta omaisuutta/työpanos ei riitä)</a:t>
            </a:r>
          </a:p>
          <a:p>
            <a:pPr marL="0" indent="0">
              <a:buNone/>
            </a:pPr>
            <a:r>
              <a:rPr lang="fi-FI" sz="1600" b="1" dirty="0"/>
              <a:t>Päätöksenteko:</a:t>
            </a:r>
            <a:endParaRPr lang="fi-FI" sz="1600" dirty="0"/>
          </a:p>
          <a:p>
            <a:pPr marL="381000" indent="-381000">
              <a:buFontTx/>
              <a:buChar char="•"/>
            </a:pPr>
            <a:r>
              <a:rPr lang="fi-FI" sz="1600" dirty="0"/>
              <a:t>Vastuunalainen kuten avoimen yhtiön</a:t>
            </a:r>
            <a:r>
              <a:rPr lang="fi-FI" sz="1600" b="1" dirty="0"/>
              <a:t> </a:t>
            </a:r>
            <a:r>
              <a:rPr lang="fi-FI" sz="1600" dirty="0"/>
              <a:t>yhtiömies </a:t>
            </a:r>
          </a:p>
          <a:p>
            <a:pPr marL="381000" indent="-381000">
              <a:buFontTx/>
              <a:buChar char="•"/>
            </a:pPr>
            <a:r>
              <a:rPr lang="fi-FI" sz="1600" dirty="0"/>
              <a:t>Äänettömällä ei oikeutta edustaa yhtiötä, eikä osallistua päätöksentekoon ellei toisin sovita</a:t>
            </a:r>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143250" y="476250"/>
            <a:ext cx="6057900" cy="723900"/>
          </a:xfrm>
        </p:spPr>
        <p:txBody>
          <a:bodyPr/>
          <a:lstStyle/>
          <a:p>
            <a:endParaRPr lang="en-US"/>
          </a:p>
        </p:txBody>
      </p:sp>
      <p:sp>
        <p:nvSpPr>
          <p:cNvPr id="32771" name="Rectangle 3"/>
          <p:cNvSpPr>
            <a:spLocks noGrp="1" noChangeArrowheads="1"/>
          </p:cNvSpPr>
          <p:nvPr>
            <p:ph idx="1"/>
          </p:nvPr>
        </p:nvSpPr>
        <p:spPr>
          <a:xfrm>
            <a:off x="3143250" y="1268413"/>
            <a:ext cx="6045200" cy="3048000"/>
          </a:xfrm>
        </p:spPr>
        <p:txBody>
          <a:bodyPr/>
          <a:lstStyle/>
          <a:p>
            <a:r>
              <a:rPr lang="fi-FI" sz="1600" dirty="0"/>
              <a:t>Ky</a:t>
            </a:r>
          </a:p>
          <a:p>
            <a:pPr marL="0" indent="0">
              <a:buNone/>
            </a:pPr>
            <a:r>
              <a:rPr lang="fi-FI" sz="1600" b="1" dirty="0"/>
              <a:t>Riski:</a:t>
            </a:r>
          </a:p>
          <a:p>
            <a:pPr>
              <a:buFontTx/>
              <a:buChar char="•"/>
            </a:pPr>
            <a:r>
              <a:rPr lang="fi-FI" sz="1600" dirty="0"/>
              <a:t>Vastuunalainen kuten avoimessa yhtiössä</a:t>
            </a:r>
          </a:p>
          <a:p>
            <a:pPr>
              <a:buFontTx/>
              <a:buChar char="•"/>
            </a:pPr>
            <a:r>
              <a:rPr lang="fi-FI" sz="1600" dirty="0"/>
              <a:t>Äänetön vastaa sijoittamallaan pääomapanoksella</a:t>
            </a:r>
          </a:p>
          <a:p>
            <a:pPr marL="0" indent="0">
              <a:buNone/>
            </a:pPr>
            <a:r>
              <a:rPr lang="fi-FI" sz="1600" b="1" dirty="0"/>
              <a:t>Soveltuvuus:</a:t>
            </a:r>
          </a:p>
          <a:p>
            <a:pPr>
              <a:buFontTx/>
              <a:buChar char="•"/>
            </a:pPr>
            <a:r>
              <a:rPr lang="fi-FI" sz="1600" dirty="0"/>
              <a:t>Edellyttää yhtiömiehiltä luottamusta ja yhteistyökykyä</a:t>
            </a:r>
          </a:p>
          <a:p>
            <a:pPr>
              <a:buFontTx/>
              <a:buChar char="•"/>
            </a:pPr>
            <a:r>
              <a:rPr lang="fi-FI" sz="1600" dirty="0"/>
              <a:t>Pienet ja keskisuuret yritykset</a:t>
            </a:r>
            <a:endParaRPr lang="en-US" sz="16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234872" y="260648"/>
            <a:ext cx="6057900" cy="723900"/>
          </a:xfrm>
        </p:spPr>
        <p:txBody>
          <a:bodyPr/>
          <a:lstStyle/>
          <a:p>
            <a:r>
              <a:rPr lang="fi-FI" dirty="0"/>
              <a:t>Osakeyhtiö:</a:t>
            </a:r>
            <a:endParaRPr lang="en-US" dirty="0"/>
          </a:p>
        </p:txBody>
      </p:sp>
      <p:sp>
        <p:nvSpPr>
          <p:cNvPr id="33795" name="Rectangle 3"/>
          <p:cNvSpPr>
            <a:spLocks noGrp="1" noChangeArrowheads="1"/>
          </p:cNvSpPr>
          <p:nvPr>
            <p:ph idx="1"/>
          </p:nvPr>
        </p:nvSpPr>
        <p:spPr>
          <a:xfrm>
            <a:off x="3216275" y="1557338"/>
            <a:ext cx="6045200" cy="3048000"/>
          </a:xfrm>
        </p:spPr>
        <p:txBody>
          <a:bodyPr>
            <a:normAutofit lnSpcReduction="10000"/>
          </a:bodyPr>
          <a:lstStyle/>
          <a:p>
            <a:pPr marL="0" indent="0">
              <a:buNone/>
            </a:pPr>
            <a:r>
              <a:rPr lang="fi-FI" sz="1600" b="1" dirty="0"/>
              <a:t>Yhtiömiehet:</a:t>
            </a:r>
          </a:p>
          <a:p>
            <a:pPr>
              <a:buFontTx/>
              <a:buChar char="•"/>
            </a:pPr>
            <a:r>
              <a:rPr lang="fi-FI" sz="1600" dirty="0"/>
              <a:t>Yksi tai useampi fyysinen tai juridinen hlö voi perustaa osakeyhtiön ja sijoittaa siihen pääomaa (rahaa tai muuta omaisuutta), jonka arvon mukaisessa suhteessa he saavat vastikkeeksi yhtiön osakkeita</a:t>
            </a:r>
          </a:p>
          <a:p>
            <a:pPr>
              <a:buFontTx/>
              <a:buChar char="•"/>
            </a:pPr>
            <a:r>
              <a:rPr lang="fi-FI" sz="1600" dirty="0"/>
              <a:t>Vähimmäispääoma 2 500 euroa, osakkeita vähintään yksi. Koko osakepääoma maksettava ennen rekisteriin ilmoittamista. (Oyj 80 000 euroa)</a:t>
            </a:r>
          </a:p>
          <a:p>
            <a:pPr marL="0" indent="0">
              <a:buNone/>
            </a:pPr>
            <a:r>
              <a:rPr lang="fi-FI" sz="1600" b="1" dirty="0"/>
              <a:t>Päätöksenteko:</a:t>
            </a:r>
            <a:endParaRPr lang="fi-FI" sz="1600" dirty="0"/>
          </a:p>
          <a:p>
            <a:pPr>
              <a:buFontTx/>
              <a:buChar char="•"/>
            </a:pPr>
            <a:r>
              <a:rPr lang="fi-FI" sz="1600" dirty="0"/>
              <a:t>Yhtiökokous, ylin päätösvalta</a:t>
            </a:r>
          </a:p>
          <a:p>
            <a:pPr>
              <a:buFontTx/>
              <a:buChar char="•"/>
            </a:pPr>
            <a:r>
              <a:rPr lang="fi-FI" sz="1600" dirty="0"/>
              <a:t>Hallitus, yhtiön hallinto, kirjanpito ja muun toiminnan järjestäminen</a:t>
            </a:r>
          </a:p>
          <a:p>
            <a:pPr>
              <a:buFontTx/>
              <a:buChar char="•"/>
            </a:pPr>
            <a:r>
              <a:rPr lang="fi-FI" sz="1600" dirty="0"/>
              <a:t>Toimitusjohtaja, yhtiön juoksevat asiat</a:t>
            </a:r>
            <a:endParaRPr lang="en-US" sz="1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216275" y="765175"/>
            <a:ext cx="6057900" cy="723900"/>
          </a:xfrm>
        </p:spPr>
        <p:txBody>
          <a:bodyPr/>
          <a:lstStyle/>
          <a:p>
            <a:endParaRPr lang="en-US"/>
          </a:p>
        </p:txBody>
      </p:sp>
      <p:sp>
        <p:nvSpPr>
          <p:cNvPr id="34819" name="Rectangle 3"/>
          <p:cNvSpPr>
            <a:spLocks noGrp="1" noChangeArrowheads="1"/>
          </p:cNvSpPr>
          <p:nvPr>
            <p:ph idx="1"/>
          </p:nvPr>
        </p:nvSpPr>
        <p:spPr>
          <a:xfrm>
            <a:off x="3143250" y="1484313"/>
            <a:ext cx="6045200" cy="3048000"/>
          </a:xfrm>
        </p:spPr>
        <p:txBody>
          <a:bodyPr>
            <a:normAutofit lnSpcReduction="10000"/>
          </a:bodyPr>
          <a:lstStyle/>
          <a:p>
            <a:r>
              <a:rPr lang="fi-FI" sz="1600" dirty="0"/>
              <a:t>Oy</a:t>
            </a:r>
          </a:p>
          <a:p>
            <a:pPr marL="0" indent="0">
              <a:buNone/>
            </a:pPr>
            <a:r>
              <a:rPr lang="fi-FI" sz="1600" b="1" dirty="0"/>
              <a:t>Riski:</a:t>
            </a:r>
          </a:p>
          <a:p>
            <a:pPr>
              <a:buFontTx/>
              <a:buChar char="•"/>
            </a:pPr>
            <a:r>
              <a:rPr lang="fi-FI" sz="1600" dirty="0"/>
              <a:t>Vastuu rajoittuu sijoitettuun pääomaan</a:t>
            </a:r>
          </a:p>
          <a:p>
            <a:pPr marL="0" indent="0">
              <a:buNone/>
            </a:pPr>
            <a:r>
              <a:rPr lang="fi-FI" sz="1600" b="1" dirty="0"/>
              <a:t>Soveltuvuus:</a:t>
            </a:r>
          </a:p>
          <a:p>
            <a:pPr>
              <a:buFontTx/>
              <a:buChar char="•"/>
            </a:pPr>
            <a:r>
              <a:rPr lang="fi-FI" sz="1600" dirty="0"/>
              <a:t>Sopiva yhtiöille, jotka tarvitsee pääomaa eli keskisuuret ja suuret yritykset</a:t>
            </a:r>
          </a:p>
          <a:p>
            <a:pPr>
              <a:buFontTx/>
              <a:buChar char="•"/>
            </a:pPr>
            <a:r>
              <a:rPr lang="fi-FI" sz="1600" dirty="0"/>
              <a:t>Edellyttää laajempaa perehtymistä lainsäädäntöön ja on hallinnollisesti raskaampi </a:t>
            </a:r>
          </a:p>
          <a:p>
            <a:pPr>
              <a:buFontTx/>
              <a:buChar char="•"/>
            </a:pPr>
            <a:r>
              <a:rPr lang="fi-FI" sz="1600" dirty="0"/>
              <a:t>Riskin rajoittuminen pääomasijoitukseen on teoreettinen, sillä osakas, </a:t>
            </a:r>
            <a:r>
              <a:rPr lang="fi-FI" sz="1600" dirty="0" err="1"/>
              <a:t>tj</a:t>
            </a:r>
            <a:r>
              <a:rPr lang="fi-FI" sz="1600" dirty="0"/>
              <a:t> ja hallituksen jäsen joutuvat pienyrityksissä usein antamaan vakuuksia (takaus, pantti) yrityksen veloista</a:t>
            </a:r>
          </a:p>
          <a:p>
            <a:pPr>
              <a:buFontTx/>
              <a:buChar char="•"/>
            </a:pP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tsikko 1"/>
          <p:cNvSpPr>
            <a:spLocks noGrp="1"/>
          </p:cNvSpPr>
          <p:nvPr>
            <p:ph type="title"/>
          </p:nvPr>
        </p:nvSpPr>
        <p:spPr>
          <a:xfrm>
            <a:off x="6553200" y="1"/>
            <a:ext cx="4114800" cy="593725"/>
          </a:xfrm>
        </p:spPr>
        <p:txBody>
          <a:bodyPr>
            <a:normAutofit fontScale="90000"/>
          </a:bodyPr>
          <a:lstStyle/>
          <a:p>
            <a:pPr eaLnBrk="1" hangingPunct="1"/>
            <a:endParaRPr lang="fi-FI" dirty="0"/>
          </a:p>
        </p:txBody>
      </p:sp>
      <p:sp>
        <p:nvSpPr>
          <p:cNvPr id="10" name="Päivämäärän paikkamerkki 9"/>
          <p:cNvSpPr>
            <a:spLocks noGrp="1"/>
          </p:cNvSpPr>
          <p:nvPr>
            <p:ph type="dt" sz="half" idx="10"/>
          </p:nvPr>
        </p:nvSpPr>
        <p:spPr>
          <a:xfrm>
            <a:off x="1981200" y="6356351"/>
            <a:ext cx="2133600" cy="365125"/>
          </a:xfrm>
          <a:prstGeom prst="rect">
            <a:avLst/>
          </a:prstGeom>
        </p:spPr>
        <p:txBody>
          <a:bodyPr/>
          <a:lstStyle/>
          <a:p>
            <a:pPr>
              <a:defRPr/>
            </a:pPr>
            <a:fld id="{D787E292-16BE-4FA3-8A86-8A8F1363C859}" type="datetime1">
              <a:rPr lang="en-US" smtClean="0"/>
              <a:pPr>
                <a:defRPr/>
              </a:pPr>
              <a:t>8/24/2018</a:t>
            </a:fld>
            <a:endParaRPr lang="fi-FI"/>
          </a:p>
        </p:txBody>
      </p:sp>
      <p:sp>
        <p:nvSpPr>
          <p:cNvPr id="11" name="Alatunnisteen paikkamerkki 10"/>
          <p:cNvSpPr>
            <a:spLocks noGrp="1"/>
          </p:cNvSpPr>
          <p:nvPr>
            <p:ph type="ftr" sz="quarter" idx="11"/>
          </p:nvPr>
        </p:nvSpPr>
        <p:spPr>
          <a:xfrm>
            <a:off x="4648200" y="6356351"/>
            <a:ext cx="2895600" cy="365125"/>
          </a:xfrm>
          <a:prstGeom prst="rect">
            <a:avLst/>
          </a:prstGeom>
        </p:spPr>
        <p:txBody>
          <a:bodyPr/>
          <a:lstStyle/>
          <a:p>
            <a:pPr>
              <a:defRPr/>
            </a:pPr>
            <a:r>
              <a:rPr lang="fi-FI"/>
              <a:t>OAMK Born To Business</a:t>
            </a:r>
          </a:p>
        </p:txBody>
      </p:sp>
      <p:sp>
        <p:nvSpPr>
          <p:cNvPr id="12" name="Dian numeron paikkamerkki 11"/>
          <p:cNvSpPr>
            <a:spLocks noGrp="1"/>
          </p:cNvSpPr>
          <p:nvPr>
            <p:ph type="sldNum" sz="quarter" idx="12"/>
          </p:nvPr>
        </p:nvSpPr>
        <p:spPr>
          <a:xfrm>
            <a:off x="8077200" y="6356351"/>
            <a:ext cx="2133600" cy="365125"/>
          </a:xfrm>
          <a:prstGeom prst="rect">
            <a:avLst/>
          </a:prstGeom>
        </p:spPr>
        <p:txBody>
          <a:bodyPr/>
          <a:lstStyle/>
          <a:p>
            <a:pPr>
              <a:defRPr/>
            </a:pPr>
            <a:fld id="{CBA02EF3-511B-4573-B2B5-5DE55D3220C5}" type="slidenum">
              <a:rPr lang="fi-FI" smtClean="0"/>
              <a:pPr>
                <a:defRPr/>
              </a:pPr>
              <a:t>6</a:t>
            </a:fld>
            <a:endParaRPr lang="fi-FI"/>
          </a:p>
        </p:txBody>
      </p:sp>
      <p:pic>
        <p:nvPicPr>
          <p:cNvPr id="1433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1" y="0"/>
            <a:ext cx="43529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519738" y="2636838"/>
            <a:ext cx="4640262"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Ellipsi 8"/>
          <p:cNvSpPr/>
          <p:nvPr/>
        </p:nvSpPr>
        <p:spPr>
          <a:xfrm>
            <a:off x="2855914" y="1196976"/>
            <a:ext cx="1152525" cy="1871663"/>
          </a:xfrm>
          <a:prstGeom prst="ellipse">
            <a:avLst/>
          </a:prstGeom>
          <a:solidFill>
            <a:schemeClr val="bg1">
              <a:alpha val="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i-FI"/>
          </a:p>
        </p:txBody>
      </p:sp>
    </p:spTree>
    <p:extLst>
      <p:ext uri="{BB962C8B-B14F-4D97-AF65-F5344CB8AC3E}">
        <p14:creationId xmlns:p14="http://schemas.microsoft.com/office/powerpoint/2010/main" val="2497237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linds(horizontal)">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9"/>
          <p:cNvSpPr>
            <a:spLocks noGrp="1" noChangeArrowheads="1"/>
          </p:cNvSpPr>
          <p:nvPr>
            <p:ph type="title"/>
          </p:nvPr>
        </p:nvSpPr>
        <p:spPr>
          <a:xfrm>
            <a:off x="2119313" y="601663"/>
            <a:ext cx="6057900" cy="723900"/>
          </a:xfrm>
        </p:spPr>
        <p:txBody>
          <a:bodyPr/>
          <a:lstStyle/>
          <a:p>
            <a:r>
              <a:rPr lang="fi-FI" dirty="0">
                <a:latin typeface="Arial Narrow" charset="0"/>
              </a:rPr>
              <a:t>M</a:t>
            </a:r>
            <a:r>
              <a:rPr lang="en-GB" dirty="0" err="1">
                <a:latin typeface="Arial Narrow" charset="0"/>
              </a:rPr>
              <a:t>itä</a:t>
            </a:r>
            <a:r>
              <a:rPr lang="en-GB" dirty="0">
                <a:latin typeface="Arial Narrow" charset="0"/>
              </a:rPr>
              <a:t> on </a:t>
            </a:r>
            <a:r>
              <a:rPr lang="en-GB" dirty="0" err="1">
                <a:latin typeface="Arial Narrow" charset="0"/>
              </a:rPr>
              <a:t>yrittäjyys</a:t>
            </a:r>
            <a:r>
              <a:rPr lang="en-GB" dirty="0">
                <a:latin typeface="Arial Narrow" charset="0"/>
              </a:rPr>
              <a:t>?</a:t>
            </a:r>
          </a:p>
        </p:txBody>
      </p:sp>
      <p:sp>
        <p:nvSpPr>
          <p:cNvPr id="5122" name="Rectangle 10"/>
          <p:cNvSpPr>
            <a:spLocks noGrp="1" noChangeArrowheads="1"/>
          </p:cNvSpPr>
          <p:nvPr>
            <p:ph idx="1"/>
          </p:nvPr>
        </p:nvSpPr>
        <p:spPr>
          <a:xfrm>
            <a:off x="2424114" y="1773239"/>
            <a:ext cx="7424737" cy="5400675"/>
          </a:xfrm>
        </p:spPr>
        <p:txBody>
          <a:bodyPr/>
          <a:lstStyle/>
          <a:p>
            <a:pPr>
              <a:buFont typeface="Arial"/>
              <a:buChar char="•"/>
              <a:defRPr/>
            </a:pPr>
            <a:r>
              <a:rPr lang="fi-FI" dirty="0"/>
              <a:t>Yrittäjyys on ajattelu-, toiminta-, ja suhtautumistapa, joka saa omat ja yhteisön voimavarat toimimaan. (Koiranen ja Peltonen 1995) </a:t>
            </a:r>
            <a:endParaRPr lang="en-US" sz="1100" dirty="0"/>
          </a:p>
          <a:p>
            <a:pPr lvl="2">
              <a:defRPr/>
            </a:pPr>
            <a:r>
              <a:rPr lang="fi-FI" sz="1800" dirty="0"/>
              <a:t>Ulkoinen yrittäjyys, joka yhdistetään pienyrityksen omistamiseen ja johtamiseen</a:t>
            </a:r>
            <a:endParaRPr lang="en-US" sz="1800" dirty="0"/>
          </a:p>
          <a:p>
            <a:pPr lvl="2">
              <a:defRPr/>
            </a:pPr>
            <a:r>
              <a:rPr lang="fi-FI" sz="1800" dirty="0"/>
              <a:t>Sisäinen yrittäjyys, jolla tarkoitetaan yrittäjämäistä ajattelu-, suhtautumis-, ja toimintatapaa jonkin työyhteisön jäsenenä sekä organisaation yrittäjämäistä toimintatapaa</a:t>
            </a:r>
            <a:endParaRPr lang="en-US" sz="1800" dirty="0"/>
          </a:p>
          <a:p>
            <a:pPr marL="285750" lvl="2" indent="-285750">
              <a:buFont typeface="Arial"/>
              <a:buChar char="•"/>
              <a:defRPr/>
            </a:pPr>
            <a:r>
              <a:rPr lang="fi-FI" sz="1800" dirty="0"/>
              <a:t>Kyrön lisäys: Omaehtoinen yrittäjyys, jolla tarkoitetaan mm. yksilön kykyä selviytyä muuttuvilla työmarkkinoilla (Kyrö 1998)</a:t>
            </a:r>
            <a:endParaRPr lang="en-US" sz="1800" dirty="0"/>
          </a:p>
          <a:p>
            <a:pPr>
              <a:lnSpc>
                <a:spcPct val="100000"/>
              </a:lnSpc>
              <a:spcBef>
                <a:spcPts val="600"/>
              </a:spcBef>
              <a:buFont typeface="Arial"/>
              <a:buChar char="•"/>
              <a:defRPr/>
            </a:pPr>
            <a:endParaRPr lang="en-US" dirty="0">
              <a:latin typeface="Arial Narrow"/>
              <a:cs typeface="Arial Narrow"/>
            </a:endParaRPr>
          </a:p>
        </p:txBody>
      </p:sp>
    </p:spTree>
    <p:extLst>
      <p:ext uri="{BB962C8B-B14F-4D97-AF65-F5344CB8AC3E}">
        <p14:creationId xmlns:p14="http://schemas.microsoft.com/office/powerpoint/2010/main" val="1334319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9"/>
          <p:cNvSpPr>
            <a:spLocks noGrp="1" noChangeArrowheads="1"/>
          </p:cNvSpPr>
          <p:nvPr>
            <p:ph type="title"/>
          </p:nvPr>
        </p:nvSpPr>
        <p:spPr>
          <a:xfrm>
            <a:off x="2351088" y="381001"/>
            <a:ext cx="7848600" cy="1463676"/>
          </a:xfrm>
        </p:spPr>
        <p:txBody>
          <a:bodyPr>
            <a:normAutofit/>
          </a:bodyPr>
          <a:lstStyle/>
          <a:p>
            <a:r>
              <a:rPr lang="fi-FI" dirty="0">
                <a:latin typeface="Arial Narrow" charset="0"/>
              </a:rPr>
              <a:t>Uuden liiketoiminnan syntyprosessi – tyypilliset piirteet</a:t>
            </a:r>
            <a:endParaRPr lang="en-GB" dirty="0">
              <a:latin typeface="Arial Narrow" charset="0"/>
            </a:endParaRPr>
          </a:p>
        </p:txBody>
      </p:sp>
      <p:sp>
        <p:nvSpPr>
          <p:cNvPr id="5122" name="Rectangle 10"/>
          <p:cNvSpPr>
            <a:spLocks noGrp="1" noChangeArrowheads="1"/>
          </p:cNvSpPr>
          <p:nvPr>
            <p:ph idx="1"/>
          </p:nvPr>
        </p:nvSpPr>
        <p:spPr>
          <a:xfrm>
            <a:off x="2495550" y="1844676"/>
            <a:ext cx="7424738" cy="5400675"/>
          </a:xfrm>
        </p:spPr>
        <p:txBody>
          <a:bodyPr/>
          <a:lstStyle/>
          <a:p>
            <a:pPr>
              <a:buFont typeface="Arial"/>
              <a:buChar char="•"/>
              <a:defRPr/>
            </a:pPr>
            <a:r>
              <a:rPr lang="fi-FI" dirty="0"/>
              <a:t>Itsenäisyys</a:t>
            </a:r>
            <a:endParaRPr lang="en-US" dirty="0"/>
          </a:p>
          <a:p>
            <a:pPr>
              <a:buFont typeface="Arial"/>
              <a:buChar char="•"/>
              <a:defRPr/>
            </a:pPr>
            <a:r>
              <a:rPr lang="fi-FI" dirty="0"/>
              <a:t>Innovatiivisuus</a:t>
            </a:r>
            <a:endParaRPr lang="en-US" dirty="0"/>
          </a:p>
          <a:p>
            <a:pPr>
              <a:buFont typeface="Arial"/>
              <a:buChar char="•"/>
              <a:defRPr/>
            </a:pPr>
            <a:r>
              <a:rPr lang="fi-FI" dirty="0"/>
              <a:t>Riskin ottaminen</a:t>
            </a:r>
            <a:endParaRPr lang="en-US" dirty="0"/>
          </a:p>
          <a:p>
            <a:pPr>
              <a:buFont typeface="Arial"/>
              <a:buChar char="•"/>
              <a:defRPr/>
            </a:pPr>
            <a:r>
              <a:rPr lang="fi-FI" dirty="0"/>
              <a:t>Ennakoivuus, proaktiivisuus</a:t>
            </a:r>
            <a:endParaRPr lang="en-US" dirty="0"/>
          </a:p>
          <a:p>
            <a:pPr>
              <a:buFont typeface="Arial"/>
              <a:buChar char="•"/>
              <a:defRPr/>
            </a:pPr>
            <a:r>
              <a:rPr lang="fi-FI" dirty="0"/>
              <a:t>Aggressiivisen kilpailu</a:t>
            </a:r>
            <a:endParaRPr lang="en-US" dirty="0"/>
          </a:p>
          <a:p>
            <a:pPr marL="0" indent="0">
              <a:defRPr/>
            </a:pPr>
            <a:r>
              <a:rPr lang="fi-FI" dirty="0"/>
              <a:t>-&gt; </a:t>
            </a:r>
            <a:r>
              <a:rPr lang="fi-FI" dirty="0" err="1"/>
              <a:t>Edellämainituilla</a:t>
            </a:r>
            <a:r>
              <a:rPr lang="fi-FI" dirty="0"/>
              <a:t> tekijöillä on suora yhteys liiketoiminnan tuotoksiin esim. myynnin kasvu, markkinaosuus ja kannattavuus (</a:t>
            </a:r>
            <a:r>
              <a:rPr lang="fi-FI" dirty="0" err="1"/>
              <a:t>Lumpkin</a:t>
            </a:r>
            <a:r>
              <a:rPr lang="fi-FI" dirty="0"/>
              <a:t> &amp; </a:t>
            </a:r>
            <a:r>
              <a:rPr lang="fi-FI" dirty="0" err="1"/>
              <a:t>Dess</a:t>
            </a:r>
            <a:r>
              <a:rPr lang="fi-FI" dirty="0"/>
              <a:t> 1996)</a:t>
            </a:r>
            <a:endParaRPr lang="en-US" dirty="0"/>
          </a:p>
          <a:p>
            <a:pPr marL="0" indent="0">
              <a:defRPr/>
            </a:pPr>
            <a:endParaRPr lang="en-US" dirty="0">
              <a:latin typeface="Arial Narrow"/>
              <a:cs typeface="Arial Narrow"/>
            </a:endParaRPr>
          </a:p>
        </p:txBody>
      </p:sp>
    </p:spTree>
    <p:extLst>
      <p:ext uri="{BB962C8B-B14F-4D97-AF65-F5344CB8AC3E}">
        <p14:creationId xmlns:p14="http://schemas.microsoft.com/office/powerpoint/2010/main" val="3258801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otsikko 4"/>
          <p:cNvSpPr>
            <a:spLocks noGrp="1"/>
          </p:cNvSpPr>
          <p:nvPr>
            <p:ph type="subTitle" idx="1"/>
          </p:nvPr>
        </p:nvSpPr>
        <p:spPr>
          <a:xfrm>
            <a:off x="1524000" y="1905001"/>
            <a:ext cx="9144000" cy="4781549"/>
          </a:xfrm>
        </p:spPr>
        <p:txBody>
          <a:bodyPr>
            <a:normAutofit/>
          </a:bodyPr>
          <a:lstStyle/>
          <a:p>
            <a:endParaRPr lang="fi-FI" sz="4000" dirty="0"/>
          </a:p>
          <a:p>
            <a:endParaRPr lang="fi-FI" sz="4000" dirty="0"/>
          </a:p>
          <a:p>
            <a:r>
              <a:rPr lang="fi-FI" sz="4000" dirty="0"/>
              <a:t>Yrittäjyys= uskallus x motivaatio x yrittäjäosaaminen</a:t>
            </a:r>
          </a:p>
        </p:txBody>
      </p:sp>
    </p:spTree>
    <p:extLst>
      <p:ext uri="{BB962C8B-B14F-4D97-AF65-F5344CB8AC3E}">
        <p14:creationId xmlns:p14="http://schemas.microsoft.com/office/powerpoint/2010/main" val="1628052280"/>
      </p:ext>
    </p:extLst>
  </p:cSld>
  <p:clrMapOvr>
    <a:masterClrMapping/>
  </p:clrMapOvr>
</p:sld>
</file>

<file path=ppt/theme/theme1.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319</TotalTime>
  <Words>1561</Words>
  <Application>Microsoft Office PowerPoint</Application>
  <PresentationFormat>Widescreen</PresentationFormat>
  <Paragraphs>322</Paragraphs>
  <Slides>54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ＭＳ Ｐゴシック</vt:lpstr>
      <vt:lpstr>Arial</vt:lpstr>
      <vt:lpstr>Arial Narrow</vt:lpstr>
      <vt:lpstr>Calibri</vt:lpstr>
      <vt:lpstr>Calibri Light</vt:lpstr>
      <vt:lpstr>Times</vt:lpstr>
      <vt:lpstr>Office-teema</vt:lpstr>
      <vt:lpstr>Yrittäjyys 3 op</vt:lpstr>
      <vt:lpstr>Yrittäjyyden merkitys yhteiskunnassa</vt:lpstr>
      <vt:lpstr>Talouden mittarit</vt:lpstr>
      <vt:lpstr>Mistä uutta talouskasvua ja työllisyyttä?   Paikallinen yrittäjyys ja innovaatiot            Globaali yrittäjyys ja innovaatiot  PK- yritykset ja palveluinnovaatiot (esim. fyysiset palvelut)                             Yritysklusterit    Tehokkaasti verkostoituneet PK- yritykset   ja palveluinnovaatiot (esim. Virtuaaliset palvelut ja kauppa)                                                              Kasvuyritykset       </vt:lpstr>
      <vt:lpstr>Klusteri</vt:lpstr>
      <vt:lpstr>PowerPoint Presentation</vt:lpstr>
      <vt:lpstr>Mitä on yrittäjyys?</vt:lpstr>
      <vt:lpstr>Uuden liiketoiminnan syntyprosessi – tyypilliset piirteet</vt:lpstr>
      <vt:lpstr>PowerPoint Presentation</vt:lpstr>
      <vt:lpstr>Yrityksen tehtävä </vt:lpstr>
      <vt:lpstr>Talousprosessi </vt:lpstr>
      <vt:lpstr>Liiketoimintaosaaminen</vt:lpstr>
      <vt:lpstr>Sidosryhmät  </vt:lpstr>
      <vt:lpstr>Yrityksen taloudelliset toimintaedellytykset:</vt:lpstr>
      <vt:lpstr>Tuottavuus:</vt:lpstr>
      <vt:lpstr>Tuottavuus</vt:lpstr>
      <vt:lpstr>Tuottavuuskäsitteitä: </vt:lpstr>
      <vt:lpstr>Arvoketjut</vt:lpstr>
      <vt:lpstr>PowerPoint Presentation</vt:lpstr>
      <vt:lpstr>Yritys osana tuotteen arvoketjua</vt:lpstr>
      <vt:lpstr> Strateginen ja operatiivinen suunnittelu</vt:lpstr>
      <vt:lpstr>Hyvän strategisen suunnitelman vaatimukset: </vt:lpstr>
      <vt:lpstr>PowerPoint Presentation</vt:lpstr>
      <vt:lpstr>PowerPoint Presentation</vt:lpstr>
      <vt:lpstr>Toimintaympäristön muutosten analyysi</vt:lpstr>
      <vt:lpstr> SWOT</vt:lpstr>
      <vt:lpstr> SWOT</vt:lpstr>
      <vt:lpstr>Toimintaympäristön muutosten PESTE- analyysi</vt:lpstr>
      <vt:lpstr>Toiminta-ajatus </vt:lpstr>
      <vt:lpstr>Liikeidea </vt:lpstr>
      <vt:lpstr>Mitä</vt:lpstr>
      <vt:lpstr>Liikeideoiden lähteet</vt:lpstr>
      <vt:lpstr>Mikä on keksintö?</vt:lpstr>
      <vt:lpstr>Keksinnöt ja innovaatiot</vt:lpstr>
      <vt:lpstr>Mitä innovaatio on? </vt:lpstr>
      <vt:lpstr>…mitä innovaatio on? </vt:lpstr>
      <vt:lpstr>Kooste: esimerkkejä tavoista  etsiä uutta  liikeideaa  (Lampikoski &amp; Emden 1999)   </vt:lpstr>
      <vt:lpstr>(…jatkuu) Esimerkkejä tavoista  etsiä uutta  liikeideaa (Lampikoski &amp; Emden 1999)   </vt:lpstr>
      <vt:lpstr>Syitä liikeidean epäonnistumiseen</vt:lpstr>
      <vt:lpstr>Syitä liikeidean epäonnistumiseen</vt:lpstr>
      <vt:lpstr>Liiketoimintasuunnitelma</vt:lpstr>
      <vt:lpstr>Liiketoimintasuunnitelma</vt:lpstr>
      <vt:lpstr>Viiden kilpailuvoiman malli </vt:lpstr>
      <vt:lpstr>Kilpailustrategiat </vt:lpstr>
      <vt:lpstr>Yrityksen perusstrategiat</vt:lpstr>
      <vt:lpstr>Yritysmuodon valintaan vaikuttaa:</vt:lpstr>
      <vt:lpstr>Yhtiömuodot:</vt:lpstr>
      <vt:lpstr>Yksityinen toiminimi:</vt:lpstr>
      <vt:lpstr>Avoin yhtiö:</vt:lpstr>
      <vt:lpstr>PowerPoint Presentation</vt:lpstr>
      <vt:lpstr>Kommandiittiyhtiö:</vt:lpstr>
      <vt:lpstr>PowerPoint Presentation</vt:lpstr>
      <vt:lpstr>Osakeyhtiö:</vt:lpstr>
      <vt:lpstr>PowerPoint Presentation</vt:lpstr>
    </vt:vector>
  </TitlesOfParts>
  <Company>OAMK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Yrittäjyyden merkitys yhteiskunnassa</dc:title>
  <dc:creator>Raija Westerlund</dc:creator>
  <cp:lastModifiedBy>Raija Westerlund</cp:lastModifiedBy>
  <cp:revision>30</cp:revision>
  <dcterms:created xsi:type="dcterms:W3CDTF">2017-09-16T11:02:24Z</dcterms:created>
  <dcterms:modified xsi:type="dcterms:W3CDTF">2018-08-24T08:50:30Z</dcterms:modified>
</cp:coreProperties>
</file>