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84" r:id="rId3"/>
    <p:sldId id="298" r:id="rId4"/>
    <p:sldId id="302" r:id="rId5"/>
    <p:sldId id="305" r:id="rId6"/>
    <p:sldId id="304" r:id="rId7"/>
    <p:sldId id="306" r:id="rId8"/>
    <p:sldId id="307" r:id="rId9"/>
    <p:sldId id="308" r:id="rId10"/>
    <p:sldId id="309" r:id="rId11"/>
    <p:sldId id="310" r:id="rId12"/>
    <p:sldId id="311" r:id="rId13"/>
    <p:sldId id="312" r:id="rId14"/>
    <p:sldId id="313" r:id="rId15"/>
    <p:sldId id="314" r:id="rId16"/>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5" autoAdjust="0"/>
    <p:restoredTop sz="90294" autoAdjust="0"/>
  </p:normalViewPr>
  <p:slideViewPr>
    <p:cSldViewPr snapToGrid="0">
      <p:cViewPr varScale="1">
        <p:scale>
          <a:sx n="100" d="100"/>
          <a:sy n="100" d="100"/>
        </p:scale>
        <p:origin x="456"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54FD4E-519C-4769-A9C8-97A21D6A5692}" type="datetimeFigureOut">
              <a:rPr lang="fi-FI" smtClean="0"/>
              <a:t>12.12.2017</a:t>
            </a:fld>
            <a:endParaRPr lang="fi-FI"/>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9C4D02-494E-46E1-8C64-FE921E3EC8CE}" type="slidenum">
              <a:rPr lang="fi-FI" smtClean="0"/>
              <a:t>‹#›</a:t>
            </a:fld>
            <a:endParaRPr lang="fi-FI"/>
          </a:p>
        </p:txBody>
      </p:sp>
    </p:spTree>
    <p:extLst>
      <p:ext uri="{BB962C8B-B14F-4D97-AF65-F5344CB8AC3E}">
        <p14:creationId xmlns:p14="http://schemas.microsoft.com/office/powerpoint/2010/main" val="4132606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8E8FC-608E-4702-866D-18FFE3A9F6E4}" type="datetimeFigureOut">
              <a:rPr lang="fi-FI" smtClean="0"/>
              <a:t>12.12.2017</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79C76-0FE4-4DEA-9414-E69BA3D264C3}" type="slidenum">
              <a:rPr lang="fi-FI" smtClean="0"/>
              <a:t>‹#›</a:t>
            </a:fld>
            <a:endParaRPr lang="fi-FI"/>
          </a:p>
        </p:txBody>
      </p:sp>
    </p:spTree>
    <p:extLst>
      <p:ext uri="{BB962C8B-B14F-4D97-AF65-F5344CB8AC3E}">
        <p14:creationId xmlns:p14="http://schemas.microsoft.com/office/powerpoint/2010/main" val="3215369446"/>
      </p:ext>
    </p:extLst>
  </p:cSld>
  <p:clrMap bg1="lt1" tx1="dk1" bg2="lt2" tx2="dk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b="1" dirty="0" smtClean="0"/>
              <a:t>Johdatusta aiheeseen + langattoman tietoliikenteen historiaa</a:t>
            </a:r>
          </a:p>
          <a:p>
            <a:pPr marL="171450" indent="-171450">
              <a:buFontTx/>
              <a:buChar char="-"/>
            </a:pPr>
            <a:r>
              <a:rPr lang="fi-FI" dirty="0" smtClean="0"/>
              <a:t>Miten</a:t>
            </a:r>
            <a:r>
              <a:rPr lang="fi-FI" baseline="0" dirty="0" smtClean="0"/>
              <a:t> tieto lopulta siirtyy langattomasti? Milloin/miten aikanaan huomattiin tarvittavat perusteet?</a:t>
            </a:r>
          </a:p>
          <a:p>
            <a:pPr marL="171450" indent="-171450">
              <a:buFontTx/>
              <a:buChar char="-"/>
            </a:pPr>
            <a:r>
              <a:rPr lang="fi-FI" baseline="0" dirty="0" smtClean="0"/>
              <a:t>Miten langallinen ja langaton tiedonsiirto eroavat toisistaan? Langattomat lisääntyvät, katoavatko langalliset järjestelmät?</a:t>
            </a:r>
          </a:p>
          <a:p>
            <a:pPr marL="171450" indent="-171450">
              <a:buFontTx/>
              <a:buChar char="-"/>
            </a:pPr>
            <a:r>
              <a:rPr lang="fi-FI" baseline="0" dirty="0" smtClean="0"/>
              <a:t>Mistä radiolaitteet on tehty? Miten radiolaitteet ovat kehittyneet aikojen kuluessa?</a:t>
            </a:r>
          </a:p>
          <a:p>
            <a:pPr marL="171450" indent="-171450">
              <a:buFontTx/>
              <a:buChar char="-"/>
            </a:pPr>
            <a:r>
              <a:rPr lang="fi-FI" baseline="0" dirty="0" smtClean="0"/>
              <a:t>Miksi radiolaiteiden toiminta esitetään monesti protokollapinona? Miksi protokollapinoja on niin monenlaisia? Mitä protokollapinosta olisi hyvä tietää/ymmärtää?</a:t>
            </a:r>
          </a:p>
          <a:p>
            <a:pPr marL="171450" indent="-171450">
              <a:buFontTx/>
              <a:buChar char="-"/>
            </a:pPr>
            <a:endParaRPr lang="fi-FI" b="1" baseline="0" dirty="0" smtClean="0"/>
          </a:p>
          <a:p>
            <a:pPr marL="0" indent="0">
              <a:buFontTx/>
              <a:buNone/>
            </a:pPr>
            <a:r>
              <a:rPr lang="fi-FI" b="1" baseline="0" dirty="0" smtClean="0"/>
              <a:t>Modulaatio ja </a:t>
            </a:r>
            <a:r>
              <a:rPr lang="fi-FI" b="1" baseline="0" dirty="0" err="1" smtClean="0"/>
              <a:t>demodulaatio</a:t>
            </a:r>
            <a:r>
              <a:rPr lang="fi-FI" b="1" baseline="0" dirty="0" smtClean="0"/>
              <a:t> </a:t>
            </a:r>
            <a:r>
              <a:rPr lang="fi-FI" b="1" baseline="0" dirty="0" err="1" smtClean="0"/>
              <a:t>octavella</a:t>
            </a:r>
            <a:r>
              <a:rPr lang="fi-FI" b="1" baseline="0" dirty="0" smtClean="0"/>
              <a:t> toteutettuna</a:t>
            </a:r>
          </a:p>
          <a:p>
            <a:pPr marL="171450" indent="-171450">
              <a:buFontTx/>
              <a:buChar char="-"/>
            </a:pPr>
            <a:r>
              <a:rPr lang="fi-FI" baseline="0" dirty="0" smtClean="0"/>
              <a:t>Sekoitusyhtälön toteutuminen </a:t>
            </a:r>
            <a:r>
              <a:rPr lang="fi-FI" baseline="0" dirty="0" err="1" smtClean="0"/>
              <a:t>octavessa</a:t>
            </a:r>
            <a:endParaRPr lang="fi-FI" baseline="0" dirty="0" smtClean="0"/>
          </a:p>
          <a:p>
            <a:pPr marL="171450" indent="-171450">
              <a:buFontTx/>
              <a:buChar char="-"/>
            </a:pPr>
            <a:r>
              <a:rPr lang="fi-FI" baseline="0" dirty="0" smtClean="0"/>
              <a:t>Yksinkertaisen BPSK-modulaattorin ja </a:t>
            </a:r>
            <a:r>
              <a:rPr lang="fi-FI" baseline="0" dirty="0" err="1" smtClean="0"/>
              <a:t>demodulaattorin</a:t>
            </a:r>
            <a:r>
              <a:rPr lang="fi-FI" baseline="0" dirty="0" smtClean="0"/>
              <a:t> tekeminen.</a:t>
            </a:r>
          </a:p>
          <a:p>
            <a:pPr marL="171450" indent="-171450">
              <a:buFontTx/>
              <a:buChar char="-"/>
            </a:pPr>
            <a:r>
              <a:rPr lang="fi-FI" baseline="0" dirty="0" smtClean="0"/>
              <a:t>Miten radiokanava muuttaa vaihetta</a:t>
            </a:r>
          </a:p>
          <a:p>
            <a:pPr marL="171450" indent="-171450">
              <a:buFontTx/>
              <a:buChar char="-"/>
            </a:pPr>
            <a:endParaRPr lang="fi-FI" baseline="0" dirty="0" smtClean="0"/>
          </a:p>
          <a:p>
            <a:pPr marL="0" indent="0">
              <a:buFontTx/>
              <a:buNone/>
            </a:pPr>
            <a:r>
              <a:rPr lang="fi-FI" b="1" baseline="0" dirty="0" smtClean="0"/>
              <a:t>Perusteita</a:t>
            </a:r>
          </a:p>
          <a:p>
            <a:pPr marL="171450" indent="-171450">
              <a:buFontTx/>
              <a:buChar char="-"/>
            </a:pPr>
            <a:r>
              <a:rPr lang="fi-FI" baseline="0" dirty="0" smtClean="0"/>
              <a:t>Signaalin vaimentuminen ja desibelikäsite</a:t>
            </a:r>
          </a:p>
          <a:p>
            <a:pPr marL="171450" indent="-171450">
              <a:buFontTx/>
              <a:buChar char="-"/>
            </a:pPr>
            <a:r>
              <a:rPr lang="fi-FI" baseline="0" dirty="0" smtClean="0"/>
              <a:t>Signaalin heijastuminen rajapinnasta (jos impedanssit eivät ole sovituksessa), S-parametrit</a:t>
            </a:r>
          </a:p>
          <a:p>
            <a:pPr marL="171450" indent="-171450">
              <a:buFontTx/>
              <a:buChar char="-"/>
            </a:pPr>
            <a:endParaRPr lang="fi-FI" baseline="0" dirty="0" smtClean="0"/>
          </a:p>
          <a:p>
            <a:pPr marL="0" indent="0">
              <a:buFontTx/>
              <a:buNone/>
            </a:pPr>
            <a:r>
              <a:rPr lang="fi-FI" b="1" baseline="0" dirty="0" smtClean="0"/>
              <a:t>Radiotien ominaisuudet ja kuinka niitä vastaan taistellaan</a:t>
            </a:r>
          </a:p>
          <a:p>
            <a:pPr marL="171450" indent="-171450">
              <a:buFontTx/>
              <a:buChar char="-"/>
            </a:pPr>
            <a:r>
              <a:rPr lang="fi-FI" baseline="0" dirty="0" smtClean="0"/>
              <a:t>Vaimentuminen ja tehonsäätö</a:t>
            </a:r>
          </a:p>
          <a:p>
            <a:pPr marL="171450" indent="-171450">
              <a:buFontTx/>
              <a:buChar char="-"/>
            </a:pPr>
            <a:r>
              <a:rPr lang="fi-FI" baseline="0" dirty="0" smtClean="0"/>
              <a:t>Monitie-eteneminen ja </a:t>
            </a:r>
            <a:r>
              <a:rPr lang="fi-FI" baseline="0" dirty="0" err="1" smtClean="0"/>
              <a:t>diversiteettitekniikat</a:t>
            </a:r>
            <a:r>
              <a:rPr lang="fi-FI" baseline="0" dirty="0" smtClean="0"/>
              <a:t>/kanavan korjaimet</a:t>
            </a:r>
          </a:p>
          <a:p>
            <a:pPr marL="171450" indent="-171450">
              <a:buFontTx/>
              <a:buChar char="-"/>
            </a:pPr>
            <a:r>
              <a:rPr lang="fi-FI" baseline="0" dirty="0" err="1" smtClean="0"/>
              <a:t>Doppler</a:t>
            </a:r>
            <a:r>
              <a:rPr lang="fi-FI" baseline="0" dirty="0" smtClean="0"/>
              <a:t>-ilmiö ja taajuuden säätö</a:t>
            </a:r>
          </a:p>
          <a:p>
            <a:pPr marL="171450" indent="-171450">
              <a:buFontTx/>
              <a:buChar char="-"/>
            </a:pPr>
            <a:endParaRPr lang="fi-FI" baseline="0" dirty="0" smtClean="0"/>
          </a:p>
          <a:p>
            <a:pPr marL="0" indent="0">
              <a:buFontTx/>
              <a:buNone/>
            </a:pPr>
            <a:r>
              <a:rPr lang="fi-FI" b="1" baseline="0" dirty="0" smtClean="0"/>
              <a:t>Radiolaitteen lohkokaavio</a:t>
            </a:r>
          </a:p>
          <a:p>
            <a:pPr marL="171450" indent="-171450">
              <a:buFontTx/>
              <a:buChar char="-"/>
            </a:pPr>
            <a:r>
              <a:rPr lang="fi-FI" baseline="0" dirty="0" smtClean="0"/>
              <a:t>Lähettimen ja vastaanottimen keskeiset lohkot RF-osissa</a:t>
            </a:r>
          </a:p>
          <a:p>
            <a:pPr marL="171450" indent="-171450">
              <a:buFontTx/>
              <a:buChar char="-"/>
            </a:pPr>
            <a:r>
              <a:rPr lang="fi-FI" baseline="0" dirty="0" smtClean="0"/>
              <a:t>Miksei mennä täysin digitaaliseen toteutukseen ja mitä se hyödyttäisi jos voitaisiin tehdä täysin digitaalinen radiolaite?</a:t>
            </a:r>
          </a:p>
          <a:p>
            <a:pPr marL="171450" indent="-171450">
              <a:buFontTx/>
              <a:buChar char="-"/>
            </a:pPr>
            <a:endParaRPr lang="fi-FI" baseline="0" dirty="0" smtClean="0"/>
          </a:p>
          <a:p>
            <a:pPr marL="0" indent="0">
              <a:buFontTx/>
              <a:buNone/>
            </a:pPr>
            <a:r>
              <a:rPr lang="fi-FI" b="1" baseline="0" dirty="0" smtClean="0"/>
              <a:t>Protokollapinosta</a:t>
            </a:r>
          </a:p>
          <a:p>
            <a:pPr marL="171450" indent="-171450">
              <a:buFontTx/>
              <a:buChar char="-"/>
            </a:pPr>
            <a:r>
              <a:rPr lang="fi-FI" baseline="0" dirty="0" smtClean="0"/>
              <a:t>Keskeistä on ymmärtää kuinka laitteet yhdistyvät toisiinsa ja miten radiolaitteella saa lähetettyä käyttäjän dataa (montako protokollakerrosta pitää kirjoittaa itse)?</a:t>
            </a:r>
          </a:p>
          <a:p>
            <a:pPr marL="171450" indent="-171450">
              <a:buFontTx/>
              <a:buChar char="-"/>
            </a:pPr>
            <a:r>
              <a:rPr lang="fi-FI" baseline="0" dirty="0" smtClean="0"/>
              <a:t>Fyysisen kerroksen tehtävä on lähettää bittejä, mitä asioita on sovittava lähettimen ja vastaanottimen kesken, jotta bittejä voidaan siirtää?</a:t>
            </a:r>
          </a:p>
          <a:p>
            <a:pPr marL="171450" indent="-171450">
              <a:buFontTx/>
              <a:buChar char="-"/>
            </a:pPr>
            <a:r>
              <a:rPr lang="fi-FI" baseline="0" dirty="0" smtClean="0"/>
              <a:t>Siirtoyhteyskerroksen (MAC) tehtävänä on varata vuoro yhteisestä radiotiestä. Mitä vaihtoehtoja tämän toteutukseen on olemassa?</a:t>
            </a:r>
          </a:p>
          <a:p>
            <a:pPr marL="171450" indent="-171450">
              <a:buFontTx/>
              <a:buChar char="-"/>
            </a:pPr>
            <a:r>
              <a:rPr lang="fi-FI" baseline="0" dirty="0" smtClean="0"/>
              <a:t>Verkkokerros on seuraava kerros, mutta langattomissa harvemmin on tarve lähettää langattomasti laitteelta toiselle (vain MESH verkot)</a:t>
            </a:r>
          </a:p>
          <a:p>
            <a:pPr marL="171450" indent="-171450">
              <a:buFontTx/>
              <a:buChar char="-"/>
            </a:pPr>
            <a:r>
              <a:rPr lang="fi-FI" baseline="0" dirty="0" smtClean="0"/>
              <a:t>Kuljetuskerros varmistaa tiedonsiirron päästä päähän. </a:t>
            </a:r>
            <a:r>
              <a:rPr lang="fi-FI" baseline="0" dirty="0" err="1" smtClean="0"/>
              <a:t>Zigbee</a:t>
            </a:r>
            <a:r>
              <a:rPr lang="fi-FI" baseline="0" dirty="0" smtClean="0"/>
              <a:t> radioesimerkki.</a:t>
            </a:r>
          </a:p>
          <a:p>
            <a:pPr marL="171450" indent="-171450">
              <a:buFontTx/>
              <a:buChar char="-"/>
            </a:pPr>
            <a:r>
              <a:rPr lang="fi-FI" baseline="0" dirty="0" smtClean="0"/>
              <a:t>Protokollakerrosten tyypillisiä tehtäviä</a:t>
            </a:r>
          </a:p>
          <a:p>
            <a:pPr marL="628650" lvl="1" indent="-171450">
              <a:buFontTx/>
              <a:buChar char="-"/>
            </a:pPr>
            <a:r>
              <a:rPr lang="fi-FI" baseline="0" dirty="0" smtClean="0"/>
              <a:t>Virheiden havaitseminen, korjaaminen ja virheellisten pakettien uudelleen lähettäminen</a:t>
            </a:r>
          </a:p>
          <a:p>
            <a:pPr marL="628650" lvl="1" indent="-171450">
              <a:buFontTx/>
              <a:buChar char="-"/>
            </a:pPr>
            <a:r>
              <a:rPr lang="fi-FI" baseline="0" dirty="0" smtClean="0"/>
              <a:t>Lähetettävän datan pilkkominen pienempiin radiotien kehyksiin mahtuviin palasiin ja niiden kokoaminen toisessa päässä</a:t>
            </a:r>
          </a:p>
          <a:p>
            <a:pPr marL="628650" lvl="1" indent="-171450">
              <a:buFontTx/>
              <a:buChar char="-"/>
            </a:pPr>
            <a:r>
              <a:rPr lang="fi-FI" baseline="0" dirty="0" err="1" smtClean="0"/>
              <a:t>Multiplexaus</a:t>
            </a:r>
            <a:r>
              <a:rPr lang="fi-FI" baseline="0" dirty="0" smtClean="0"/>
              <a:t> ja </a:t>
            </a:r>
            <a:r>
              <a:rPr lang="fi-FI" baseline="0" dirty="0" err="1" smtClean="0"/>
              <a:t>demultiplexaus</a:t>
            </a:r>
            <a:r>
              <a:rPr lang="fi-FI" baseline="0" dirty="0" smtClean="0"/>
              <a:t> eli samalla fyysisellä kanavalla voi kulkea monta loogista kanavaa.</a:t>
            </a:r>
          </a:p>
          <a:p>
            <a:pPr marL="628650" lvl="1" indent="-171450">
              <a:buFontTx/>
              <a:buChar char="-"/>
            </a:pPr>
            <a:r>
              <a:rPr lang="fi-FI" baseline="0" dirty="0" smtClean="0"/>
              <a:t>Tehonsäätö, ajastuksen säätö, mittausraporttien välitys</a:t>
            </a:r>
          </a:p>
          <a:p>
            <a:pPr marL="628650" lvl="1" indent="-171450">
              <a:buFontTx/>
              <a:buChar char="-"/>
            </a:pPr>
            <a:r>
              <a:rPr lang="fi-FI" baseline="0" dirty="0" smtClean="0"/>
              <a:t>Yleislähetysviestien lähettäminen, </a:t>
            </a:r>
            <a:r>
              <a:rPr lang="fi-FI" baseline="0" dirty="0" err="1" smtClean="0"/>
              <a:t>autentikointi</a:t>
            </a:r>
            <a:r>
              <a:rPr lang="fi-FI" baseline="0" dirty="0" smtClean="0"/>
              <a:t> ja assosiointiproseduurit, kanavan varaaminen </a:t>
            </a:r>
            <a:r>
              <a:rPr lang="fi-FI" baseline="0" dirty="0" err="1" smtClean="0"/>
              <a:t>random</a:t>
            </a:r>
            <a:r>
              <a:rPr lang="fi-FI" baseline="0" dirty="0" smtClean="0"/>
              <a:t> </a:t>
            </a:r>
            <a:r>
              <a:rPr lang="fi-FI" baseline="0" dirty="0" err="1" smtClean="0"/>
              <a:t>access</a:t>
            </a:r>
            <a:r>
              <a:rPr lang="fi-FI" baseline="0" dirty="0" smtClean="0"/>
              <a:t> ja kanavan luovuttaminen.</a:t>
            </a:r>
          </a:p>
          <a:p>
            <a:pPr marL="171450" indent="-171450">
              <a:buFontTx/>
              <a:buChar char="-"/>
            </a:pPr>
            <a:endParaRPr lang="fi-FI" baseline="0" dirty="0" smtClean="0"/>
          </a:p>
          <a:p>
            <a:pPr marL="171450" indent="-171450">
              <a:buFontTx/>
              <a:buChar char="-"/>
            </a:pPr>
            <a:endParaRPr lang="fi-FI" baseline="0" dirty="0" smtClean="0"/>
          </a:p>
          <a:p>
            <a:pPr marL="171450" indent="-171450">
              <a:buFontTx/>
              <a:buChar char="-"/>
            </a:pPr>
            <a:endParaRPr lang="fi-FI" dirty="0" smtClean="0"/>
          </a:p>
          <a:p>
            <a:endParaRPr lang="fi-FI" dirty="0"/>
          </a:p>
        </p:txBody>
      </p:sp>
      <p:sp>
        <p:nvSpPr>
          <p:cNvPr id="4" name="Slide Number Placeholder 3"/>
          <p:cNvSpPr>
            <a:spLocks noGrp="1"/>
          </p:cNvSpPr>
          <p:nvPr>
            <p:ph type="sldNum" sz="quarter" idx="10"/>
          </p:nvPr>
        </p:nvSpPr>
        <p:spPr/>
        <p:txBody>
          <a:bodyPr/>
          <a:lstStyle/>
          <a:p>
            <a:fld id="{1AE79C76-0FE4-4DEA-9414-E69BA3D264C3}" type="slidenum">
              <a:rPr lang="fi-FI" smtClean="0"/>
              <a:t>2</a:t>
            </a:fld>
            <a:endParaRPr lang="fi-FI"/>
          </a:p>
        </p:txBody>
      </p:sp>
    </p:spTree>
    <p:extLst>
      <p:ext uri="{BB962C8B-B14F-4D97-AF65-F5344CB8AC3E}">
        <p14:creationId xmlns:p14="http://schemas.microsoft.com/office/powerpoint/2010/main" val="96676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849B61E2-3873-4414-B80D-59928AF09FF9}" type="slidenum">
              <a:rPr lang="en-US" altLang="fi-FI" sz="1200">
                <a:latin typeface="Times New Roman" pitchFamily="18" charset="0"/>
              </a:rPr>
              <a:pPr/>
              <a:t>13</a:t>
            </a:fld>
            <a:endParaRPr lang="en-US" altLang="fi-FI" sz="1200">
              <a:latin typeface="Times New Roman" pitchFamily="18" charset="0"/>
            </a:endParaRPr>
          </a:p>
        </p:txBody>
      </p:sp>
      <p:sp>
        <p:nvSpPr>
          <p:cNvPr id="43011" name="Rectangle 2"/>
          <p:cNvSpPr>
            <a:spLocks noGrp="1" noRot="1" noChangeAspect="1" noChangeArrowheads="1" noTextEdit="1"/>
          </p:cNvSpPr>
          <p:nvPr>
            <p:ph type="sldImg"/>
          </p:nvPr>
        </p:nvSpPr>
        <p:spPr>
          <a:xfrm>
            <a:off x="382588" y="685800"/>
            <a:ext cx="6092825" cy="3427413"/>
          </a:xfrm>
          <a:solidFill>
            <a:srgbClr val="FFFFFF"/>
          </a:solidFill>
          <a:ln/>
        </p:spPr>
      </p:sp>
      <p:sp>
        <p:nvSpPr>
          <p:cNvPr id="43012"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lnSpc>
                <a:spcPct val="90000"/>
              </a:lnSpc>
            </a:pPr>
            <a:r>
              <a:rPr lang="fi-FI" altLang="fi-FI" sz="800" dirty="0">
                <a:latin typeface="Arial" charset="0"/>
              </a:rPr>
              <a:t>Radiosignaalin hidas häipyminen on nimensä mukaisesti niin hidasta, että sen vaikutus voidaan korjata mittaamalla vastaanotettua tehoa ja säätämällä lähettimen lähetysteho riittävän kovaksi. Esimerkiksi GSM järjestelmässä tehoa säädetään 0.5 s välein ja 3G (WCDMA) järjestelmässä jopa 1500 kertaa sekunnissa.</a:t>
            </a:r>
          </a:p>
          <a:p>
            <a:pPr marL="216233" indent="-216233">
              <a:lnSpc>
                <a:spcPct val="90000"/>
              </a:lnSpc>
            </a:pPr>
            <a:endParaRPr lang="fi-FI" altLang="fi-FI" sz="800" dirty="0">
              <a:latin typeface="Arial" charset="0"/>
            </a:endParaRPr>
          </a:p>
          <a:p>
            <a:pPr marL="216233" indent="-216233">
              <a:lnSpc>
                <a:spcPct val="90000"/>
              </a:lnSpc>
            </a:pPr>
            <a:r>
              <a:rPr lang="fi-FI" altLang="fi-FI" sz="800" dirty="0">
                <a:latin typeface="Arial" charset="0"/>
              </a:rPr>
              <a:t>Nopea häipyminen on nimensä mukaisesti niin nopea tapahtuma, etteivät radiojärjestelmät ehdi reagoida eikä radiotehon kasvattamisesta mitään hyötyä olisikaan, jos kerran kaksi vastakkaisessa vaiheessa olevaa signaalia summautuu antennissa ”sammuttaen” toisensa.  Ratkaisuna onkin joko </a:t>
            </a:r>
            <a:r>
              <a:rPr lang="fi-FI" altLang="fi-FI" sz="800" dirty="0" err="1">
                <a:latin typeface="Arial" charset="0"/>
              </a:rPr>
              <a:t>rinnakaisten</a:t>
            </a:r>
            <a:r>
              <a:rPr lang="fi-FI" altLang="fi-FI" sz="800" dirty="0">
                <a:latin typeface="Arial" charset="0"/>
              </a:rPr>
              <a:t> </a:t>
            </a:r>
            <a:r>
              <a:rPr lang="fi-FI" altLang="fi-FI" sz="800" dirty="0" err="1">
                <a:latin typeface="Arial" charset="0"/>
              </a:rPr>
              <a:t>diversiteetti</a:t>
            </a:r>
            <a:r>
              <a:rPr lang="fi-FI" altLang="fi-FI" sz="800" dirty="0">
                <a:latin typeface="Arial" charset="0"/>
              </a:rPr>
              <a:t> antennien käyttö lähettimessä ja vastaanottimessa. </a:t>
            </a:r>
            <a:r>
              <a:rPr lang="fi-FI" altLang="fi-FI" sz="800" dirty="0" err="1">
                <a:latin typeface="Arial" charset="0"/>
              </a:rPr>
              <a:t>Diversiteetti</a:t>
            </a:r>
            <a:r>
              <a:rPr lang="fi-FI" altLang="fi-FI" sz="800" dirty="0">
                <a:latin typeface="Arial" charset="0"/>
              </a:rPr>
              <a:t> antennin käytön ideana on se, että jos toisessa antennissa kaksi radiosignaalia summautuu toisensa hävittävästi, niin toisessa antennissa signaalit eivät samanaikaisesti hävittäisi toisiaan. </a:t>
            </a:r>
            <a:r>
              <a:rPr lang="fi-FI" altLang="fi-FI" sz="800" dirty="0" err="1">
                <a:latin typeface="Arial" charset="0"/>
              </a:rPr>
              <a:t>Diversiteettiantennien</a:t>
            </a:r>
            <a:r>
              <a:rPr lang="fi-FI" altLang="fi-FI" sz="800" dirty="0">
                <a:latin typeface="Arial" charset="0"/>
              </a:rPr>
              <a:t> täytyy olla riittävän etäällä toisistaan, jotta signaalit eivät käyttäytyisi samalla tavalla molemmissa antenneissa. </a:t>
            </a:r>
            <a:r>
              <a:rPr lang="fi-FI" altLang="fi-FI" sz="800" dirty="0" err="1">
                <a:latin typeface="Arial" charset="0"/>
              </a:rPr>
              <a:t>Diversiteetti</a:t>
            </a:r>
            <a:r>
              <a:rPr lang="fi-FI" altLang="fi-FI" sz="800" dirty="0">
                <a:latin typeface="Arial" charset="0"/>
              </a:rPr>
              <a:t> eli toiste voidaan saada aikaan monin eri tavoin:</a:t>
            </a:r>
          </a:p>
          <a:p>
            <a:pPr marL="216233" indent="-216233">
              <a:lnSpc>
                <a:spcPct val="90000"/>
              </a:lnSpc>
            </a:pPr>
            <a:r>
              <a:rPr lang="fi-FI" altLang="fi-FI" sz="800" dirty="0">
                <a:latin typeface="Arial" charset="0"/>
              </a:rPr>
              <a:t>	- </a:t>
            </a:r>
            <a:r>
              <a:rPr lang="fi-FI" altLang="fi-FI" sz="800" dirty="0" err="1">
                <a:latin typeface="Arial" charset="0"/>
              </a:rPr>
              <a:t>Aikadiversiteetillä</a:t>
            </a:r>
            <a:r>
              <a:rPr lang="fi-FI" altLang="fi-FI" sz="800" dirty="0">
                <a:latin typeface="Arial" charset="0"/>
              </a:rPr>
              <a:t> tarkoitetaan sitä, sama signaali lähetetään kanavan läpi eri aikoina ja toivotaan, että edes toisen signaalin aikana kanava ei olisi häipymäkuopassa ja hävittäisi signaalia.</a:t>
            </a:r>
          </a:p>
          <a:p>
            <a:pPr marL="216233" indent="-216233">
              <a:lnSpc>
                <a:spcPct val="90000"/>
              </a:lnSpc>
            </a:pPr>
            <a:r>
              <a:rPr lang="fi-FI" altLang="fi-FI" sz="800" dirty="0">
                <a:latin typeface="Arial" charset="0"/>
              </a:rPr>
              <a:t>	- </a:t>
            </a:r>
            <a:r>
              <a:rPr lang="fi-FI" altLang="fi-FI" sz="800" dirty="0" err="1">
                <a:latin typeface="Arial" charset="0"/>
              </a:rPr>
              <a:t>Taajuusdiversiteetissä</a:t>
            </a:r>
            <a:r>
              <a:rPr lang="fi-FI" altLang="fi-FI" sz="800" dirty="0">
                <a:latin typeface="Arial" charset="0"/>
              </a:rPr>
              <a:t> taas sama signaali lähetetään suuren taajuuskaistan läpi ja toivotaan, että vain osa taajuusalueesta on häipymäkuopassa. Näin toimitaan esimerkiksi hajaspektritekniikassa ja OFDM-lähetyksissä.</a:t>
            </a:r>
          </a:p>
          <a:p>
            <a:pPr marL="216233" indent="-216233">
              <a:lnSpc>
                <a:spcPct val="90000"/>
              </a:lnSpc>
            </a:pPr>
            <a:r>
              <a:rPr lang="fi-FI" altLang="fi-FI" sz="800" dirty="0">
                <a:latin typeface="Arial" charset="0"/>
              </a:rPr>
              <a:t>	- </a:t>
            </a:r>
            <a:r>
              <a:rPr lang="fi-FI" altLang="fi-FI" sz="800" dirty="0" err="1">
                <a:latin typeface="Arial" charset="0"/>
              </a:rPr>
              <a:t>Space</a:t>
            </a:r>
            <a:r>
              <a:rPr lang="fi-FI" altLang="fi-FI" sz="800" dirty="0">
                <a:latin typeface="Arial" charset="0"/>
              </a:rPr>
              <a:t> </a:t>
            </a:r>
            <a:r>
              <a:rPr lang="fi-FI" altLang="fi-FI" sz="800" dirty="0" err="1">
                <a:latin typeface="Arial" charset="0"/>
              </a:rPr>
              <a:t>diversity</a:t>
            </a:r>
            <a:r>
              <a:rPr lang="fi-FI" altLang="fi-FI" sz="800" dirty="0">
                <a:latin typeface="Arial" charset="0"/>
              </a:rPr>
              <a:t> tarkoittaa sitä, että signaali lähetetään eri radiopolkuja pitkin.</a:t>
            </a:r>
          </a:p>
          <a:p>
            <a:pPr marL="216233" indent="-216233">
              <a:lnSpc>
                <a:spcPct val="90000"/>
              </a:lnSpc>
            </a:pPr>
            <a:r>
              <a:rPr lang="fi-FI" altLang="fi-FI" sz="800" dirty="0">
                <a:latin typeface="Arial" charset="0"/>
              </a:rPr>
              <a:t>	- </a:t>
            </a:r>
            <a:r>
              <a:rPr lang="fi-FI" altLang="fi-FI" sz="800" dirty="0" err="1">
                <a:latin typeface="Arial" charset="0"/>
              </a:rPr>
              <a:t>Polaarisaatio</a:t>
            </a:r>
            <a:r>
              <a:rPr lang="fi-FI" altLang="fi-FI" sz="800" dirty="0">
                <a:latin typeface="Arial" charset="0"/>
              </a:rPr>
              <a:t> </a:t>
            </a:r>
            <a:r>
              <a:rPr lang="fi-FI" altLang="fi-FI" sz="800" dirty="0" err="1">
                <a:latin typeface="Arial" charset="0"/>
              </a:rPr>
              <a:t>diversiteetti</a:t>
            </a:r>
            <a:r>
              <a:rPr lang="fi-FI" altLang="fi-FI" sz="800" dirty="0">
                <a:latin typeface="Arial" charset="0"/>
              </a:rPr>
              <a:t> </a:t>
            </a:r>
            <a:r>
              <a:rPr lang="fi-FI" altLang="fi-FI" sz="800" dirty="0" err="1">
                <a:latin typeface="Arial" charset="0"/>
              </a:rPr>
              <a:t>tarkoitaa</a:t>
            </a:r>
            <a:r>
              <a:rPr lang="fi-FI" altLang="fi-FI" sz="800" dirty="0">
                <a:latin typeface="Arial" charset="0"/>
              </a:rPr>
              <a:t> sitä, että sekä lähettimessä että vastaanottimessa on kaksi antennia, joiden läpi signaali lähetetään ja vastaanotetaan eri tavalla polarisoituneena.</a:t>
            </a:r>
          </a:p>
          <a:p>
            <a:pPr marL="216233" indent="-216233">
              <a:lnSpc>
                <a:spcPct val="90000"/>
              </a:lnSpc>
            </a:pPr>
            <a:r>
              <a:rPr lang="fi-FI" altLang="fi-FI" sz="800" dirty="0">
                <a:latin typeface="Arial" charset="0"/>
              </a:rPr>
              <a:t>	- </a:t>
            </a:r>
            <a:r>
              <a:rPr lang="fi-FI" altLang="fi-FI" sz="800" dirty="0" err="1">
                <a:latin typeface="Arial" charset="0"/>
              </a:rPr>
              <a:t>Space-time</a:t>
            </a:r>
            <a:r>
              <a:rPr lang="fi-FI" altLang="fi-FI" sz="800" dirty="0">
                <a:latin typeface="Arial" charset="0"/>
              </a:rPr>
              <a:t> </a:t>
            </a:r>
            <a:r>
              <a:rPr lang="fi-FI" altLang="fi-FI" sz="800" dirty="0" err="1">
                <a:latin typeface="Arial" charset="0"/>
              </a:rPr>
              <a:t>diversityllä</a:t>
            </a:r>
            <a:r>
              <a:rPr lang="fi-FI" altLang="fi-FI" sz="800" dirty="0">
                <a:latin typeface="Arial" charset="0"/>
              </a:rPr>
              <a:t> tarkoitetaan sitä, että käytetään sekä kahta antennia eri radio polun aikaansaamiseksi että lähetetään sama symboli myös eri aikaan eri antenneista.</a:t>
            </a:r>
          </a:p>
          <a:p>
            <a:pPr marL="216233" indent="-216233">
              <a:lnSpc>
                <a:spcPct val="90000"/>
              </a:lnSpc>
            </a:pPr>
            <a:endParaRPr lang="fi-FI" altLang="fi-FI" sz="800" dirty="0">
              <a:latin typeface="Arial" charset="0"/>
            </a:endParaRPr>
          </a:p>
          <a:p>
            <a:pPr marL="216233" indent="-216233">
              <a:lnSpc>
                <a:spcPct val="90000"/>
              </a:lnSpc>
            </a:pPr>
            <a:endParaRPr lang="fi-FI" altLang="fi-FI" sz="800" dirty="0">
              <a:latin typeface="Arial" charset="0"/>
            </a:endParaRPr>
          </a:p>
          <a:p>
            <a:pPr marL="216233" indent="-216233">
              <a:lnSpc>
                <a:spcPct val="90000"/>
              </a:lnSpc>
            </a:pPr>
            <a:r>
              <a:rPr lang="fi-FI" altLang="fi-FI" sz="800" dirty="0">
                <a:latin typeface="Arial" charset="0"/>
              </a:rPr>
              <a:t>	Toinen mahdollinen keino nopean häipymän ongelmien korjaamiseen on käyttää kanavakoodausta, jonka avulla häipymien aikana syntyneet virheet voidaan korjata. Häipymän aikanahan syntyy tyypillisesti </a:t>
            </a:r>
            <a:r>
              <a:rPr lang="fi-FI" altLang="fi-FI" sz="800" dirty="0" err="1">
                <a:latin typeface="Arial" charset="0"/>
              </a:rPr>
              <a:t>purskemainen</a:t>
            </a:r>
            <a:r>
              <a:rPr lang="fi-FI" altLang="fi-FI" sz="800" dirty="0">
                <a:latin typeface="Arial" charset="0"/>
              </a:rPr>
              <a:t> virhe, joka voidaan korjata lomittelua ja vahvaa kanavakoodia käyttäen. </a:t>
            </a:r>
          </a:p>
          <a:p>
            <a:pPr marL="216233" indent="-216233">
              <a:lnSpc>
                <a:spcPct val="90000"/>
              </a:lnSpc>
            </a:pPr>
            <a:endParaRPr lang="fi-FI" altLang="fi-FI" sz="800" dirty="0">
              <a:latin typeface="Arial" charset="0"/>
            </a:endParaRPr>
          </a:p>
          <a:p>
            <a:pPr marL="216233" indent="-216233">
              <a:lnSpc>
                <a:spcPct val="90000"/>
              </a:lnSpc>
            </a:pPr>
            <a:r>
              <a:rPr lang="fi-FI" altLang="fi-FI" sz="800" dirty="0" err="1">
                <a:latin typeface="Arial" charset="0"/>
              </a:rPr>
              <a:t>Doppler</a:t>
            </a:r>
            <a:r>
              <a:rPr lang="fi-FI" altLang="fi-FI" sz="800" dirty="0">
                <a:latin typeface="Arial" charset="0"/>
              </a:rPr>
              <a:t> virhe aiheutuu, kun lähetin tai vastaanotin liikkuu vauhdilla lähetintä kohti tai poispäin. Tällöin vastaanotin näkee vastaanottamansa signaalin joko liian nopeataajuisena tai hidastaajuisena. Ratkaisuna on säätää vastaanottimen taajuusoskillaattoria vastaamaan vastaanotettavan signaalin taajuutta tai antaa taajuusvirheen syntyä ja korjata virhe matemaattisesti </a:t>
            </a:r>
            <a:r>
              <a:rPr lang="fi-FI" altLang="fi-FI" sz="800" dirty="0" err="1">
                <a:latin typeface="Arial" charset="0"/>
              </a:rPr>
              <a:t>Eulerin</a:t>
            </a:r>
            <a:r>
              <a:rPr lang="fi-FI" altLang="fi-FI" sz="800" dirty="0">
                <a:latin typeface="Arial" charset="0"/>
              </a:rPr>
              <a:t> kaavaa käyttäen.</a:t>
            </a:r>
          </a:p>
          <a:p>
            <a:pPr marL="216233" indent="-216233">
              <a:lnSpc>
                <a:spcPct val="90000"/>
              </a:lnSpc>
            </a:pPr>
            <a:endParaRPr lang="fi-FI" altLang="fi-FI" sz="800" dirty="0">
              <a:latin typeface="Arial" charset="0"/>
            </a:endParaRPr>
          </a:p>
          <a:p>
            <a:pPr marL="216233" indent="-216233">
              <a:lnSpc>
                <a:spcPct val="90000"/>
              </a:lnSpc>
            </a:pPr>
            <a:r>
              <a:rPr lang="fi-FI" altLang="fi-FI" sz="800" dirty="0">
                <a:latin typeface="Arial" charset="0"/>
              </a:rPr>
              <a:t>ISI (Inter </a:t>
            </a:r>
            <a:r>
              <a:rPr lang="fi-FI" altLang="fi-FI" sz="800" dirty="0" err="1">
                <a:latin typeface="Arial" charset="0"/>
              </a:rPr>
              <a:t>Symbol</a:t>
            </a:r>
            <a:r>
              <a:rPr lang="fi-FI" altLang="fi-FI" sz="800" dirty="0">
                <a:latin typeface="Arial" charset="0"/>
              </a:rPr>
              <a:t> </a:t>
            </a:r>
            <a:r>
              <a:rPr lang="fi-FI" altLang="fi-FI" sz="800" dirty="0" err="1">
                <a:latin typeface="Arial" charset="0"/>
              </a:rPr>
              <a:t>Interference</a:t>
            </a:r>
            <a:r>
              <a:rPr lang="fi-FI" altLang="fi-FI" sz="800" dirty="0">
                <a:latin typeface="Arial" charset="0"/>
              </a:rPr>
              <a:t>) syntyy samalla mekanismilla kuin nopea häipyminenkin (eli kaksi eri tietä edennyttä radiosignaalia summautuu vastaanottimessa).  ISI syntyy vasta, kun eri signaaliteiden pituusero on huomattavasti suurempi kuin nopean häipymän tapauksessa. Tämä johtuu siitä, että kantoaallon taajuus on paljon suurempi kuin bitti/symbolitaajuus. Ei siis tarvita suurtakaan signaaliteiden pituuseroa, kun </a:t>
            </a:r>
            <a:r>
              <a:rPr lang="fi-FI" altLang="fi-FI" sz="800" dirty="0" err="1">
                <a:latin typeface="Arial" charset="0"/>
              </a:rPr>
              <a:t>esim</a:t>
            </a:r>
            <a:r>
              <a:rPr lang="fi-FI" altLang="fi-FI" sz="800" dirty="0">
                <a:latin typeface="Arial" charset="0"/>
              </a:rPr>
              <a:t> 900 MHz kantoaalto on viivästynyt yhden puolijakson verran ja summautuu toisensa hävittävästi. Toisaalta yhden bitti/symbolijakson aikana ehtii mennä kymmeniä ellei satoja kantoaallon jaksoja, joten kunnes kaksi signaalitietä on viivästynyt riittävästi että kaksi eri symbolia summautuu vastaanottimessa täytyy toisen radiosignaaleista kiertää merkittävästi pitempi matka. ISI syntyy sitä helpommin, mitä nopeampi bitti/symbolitaajuus on.  Sen takia yksi keino välttää </a:t>
            </a:r>
            <a:r>
              <a:rPr lang="fi-FI" altLang="fi-FI" sz="800" dirty="0" err="1">
                <a:latin typeface="Arial" charset="0"/>
              </a:rPr>
              <a:t>ISI:n</a:t>
            </a:r>
            <a:r>
              <a:rPr lang="fi-FI" altLang="fi-FI" sz="800" dirty="0">
                <a:latin typeface="Arial" charset="0"/>
              </a:rPr>
              <a:t> syntyminen on jakaa lähetettävä signaali kapeisiin taajuuskaistoihin, joita lähetetään useita rinnakkain (OFDM). Kullakin kapeakaistaisella </a:t>
            </a:r>
            <a:r>
              <a:rPr lang="fi-FI" altLang="fi-FI" sz="800" dirty="0" err="1">
                <a:latin typeface="Arial" charset="0"/>
              </a:rPr>
              <a:t>lähettellä</a:t>
            </a:r>
            <a:r>
              <a:rPr lang="fi-FI" altLang="fi-FI" sz="800" dirty="0">
                <a:latin typeface="Arial" charset="0"/>
              </a:rPr>
              <a:t> ”lentää” hidas bitti/symbolitahti ja ISI syntyyn tarvitaan suuri viive signaalipolkujen välillä. Toinen </a:t>
            </a:r>
            <a:r>
              <a:rPr lang="fi-FI" altLang="fi-FI" sz="800" dirty="0" err="1">
                <a:latin typeface="Arial" charset="0"/>
              </a:rPr>
              <a:t>ISI:n</a:t>
            </a:r>
            <a:r>
              <a:rPr lang="fi-FI" altLang="fi-FI" sz="800" dirty="0">
                <a:latin typeface="Arial" charset="0"/>
              </a:rPr>
              <a:t> korjauskeino on käyttää kanavan korjausta, joka mittaa kanavan eri signaaliteiden vahvuudet ja viiveet ja osaa noiden tietojen perusteella korjata tilanteen, vaikka kaksi eri symbolia olisikin summautunut vastaanottimessa.</a:t>
            </a:r>
          </a:p>
        </p:txBody>
      </p:sp>
    </p:spTree>
    <p:extLst>
      <p:ext uri="{BB962C8B-B14F-4D97-AF65-F5344CB8AC3E}">
        <p14:creationId xmlns:p14="http://schemas.microsoft.com/office/powerpoint/2010/main" val="12515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382588" y="685800"/>
            <a:ext cx="6092825" cy="3427413"/>
          </a:xfrm>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altLang="fi-FI" smtClean="0"/>
              <a:t>QPSK-moduloitu signaalin esitetään yleensä kirjallisuudessa konstellaatiodiagrammin avulla (merkitty kuvaan punaisella).  Tuolla merkintätavalla tarkoitetaan summaimen tuloksesta bittivälein otettuja näytteitä, jotka voidaan siis esittää siten, että kosinihaaran näyteen arvo esitetään x-akselin suuntaisena ja sini haaran näyteen arvo y-akselin suuntaisena. Yhdistettynä nuo eri haarojen signaalit saavat xy-tasossa neljä eri arvoa, jotka siis kuljettavat jonkun 2-bitin kombinaation 00, 01,10 tai 11.</a:t>
            </a: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D78A2296-CCF0-4331-AE16-5A44894238B1}" type="slidenum">
              <a:rPr lang="en-US" altLang="fi-FI" sz="1200">
                <a:latin typeface="Times New Roman" pitchFamily="18" charset="0"/>
              </a:rPr>
              <a:pPr/>
              <a:t>4</a:t>
            </a:fld>
            <a:endParaRPr lang="en-US" altLang="fi-FI" sz="1200">
              <a:latin typeface="Times New Roman" pitchFamily="18" charset="0"/>
            </a:endParaRPr>
          </a:p>
        </p:txBody>
      </p:sp>
    </p:spTree>
    <p:extLst>
      <p:ext uri="{BB962C8B-B14F-4D97-AF65-F5344CB8AC3E}">
        <p14:creationId xmlns:p14="http://schemas.microsoft.com/office/powerpoint/2010/main" val="16443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58788" y="720725"/>
            <a:ext cx="6397625" cy="3598863"/>
          </a:xfrm>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altLang="fi-FI" smtClean="0"/>
              <a:t>Kuvan aalto on lineaarisesti polarisoitunutta, eli sähkökentän suunta on koko ajan sama. Ympyräpolarisoituneessa aallossa sähkökentän suunta kiertyy enenemisakselin suuntaan kohtisuorassa. Kuvan aalto on pystypolarisoitunut ja jos sitä yritetään vastaanottaa antennilla joka on vaakatason suuntainen antenniin ei indusoidu muuttuvaa virtaa (sähkökentää) eikä antenni siten sieppaa yhtään tehoa.</a:t>
            </a:r>
          </a:p>
          <a:p>
            <a:endParaRPr lang="fi-FI" altLang="fi-FI" smtClean="0"/>
          </a:p>
          <a:p>
            <a:r>
              <a:rPr lang="fi-FI" altLang="fi-FI" smtClean="0"/>
              <a:t>Sähkömagneettinen säteily syntyy, kun…</a:t>
            </a:r>
          </a:p>
          <a:p>
            <a:endParaRPr lang="fi-FI" altLang="fi-FI" smtClean="0"/>
          </a:p>
          <a:p>
            <a:r>
              <a:rPr lang="fi-FI" altLang="fi-FI" smtClean="0"/>
              <a:t>Mitä sähkön indusoituminen (syntyminen) johtimeen vaatii?</a:t>
            </a: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Stencil" panose="040409050D0802020404" pitchFamily="82" charset="0"/>
              </a:defRPr>
            </a:lvl1pPr>
            <a:lvl2pPr marL="742950" indent="-285750" defTabSz="990600">
              <a:defRPr sz="2400">
                <a:solidFill>
                  <a:schemeClr val="tx1"/>
                </a:solidFill>
                <a:latin typeface="Stencil" panose="040409050D0802020404" pitchFamily="82" charset="0"/>
              </a:defRPr>
            </a:lvl2pPr>
            <a:lvl3pPr marL="1143000" indent="-228600" defTabSz="990600">
              <a:defRPr sz="2400">
                <a:solidFill>
                  <a:schemeClr val="tx1"/>
                </a:solidFill>
                <a:latin typeface="Stencil" panose="040409050D0802020404" pitchFamily="82" charset="0"/>
              </a:defRPr>
            </a:lvl3pPr>
            <a:lvl4pPr marL="1600200" indent="-228600" defTabSz="990600">
              <a:defRPr sz="2400">
                <a:solidFill>
                  <a:schemeClr val="tx1"/>
                </a:solidFill>
                <a:latin typeface="Stencil" panose="040409050D0802020404" pitchFamily="82" charset="0"/>
              </a:defRPr>
            </a:lvl4pPr>
            <a:lvl5pPr marL="2057400" indent="-228600" defTabSz="990600">
              <a:defRPr sz="2400">
                <a:solidFill>
                  <a:schemeClr val="tx1"/>
                </a:solidFill>
                <a:latin typeface="Stencil" panose="040409050D0802020404" pitchFamily="82" charset="0"/>
              </a:defRPr>
            </a:lvl5pPr>
            <a:lvl6pPr marL="2514600" indent="-228600" defTabSz="990600" eaLnBrk="0" fontAlgn="base" hangingPunct="0">
              <a:spcBef>
                <a:spcPct val="0"/>
              </a:spcBef>
              <a:spcAft>
                <a:spcPct val="0"/>
              </a:spcAft>
              <a:defRPr sz="2400">
                <a:solidFill>
                  <a:schemeClr val="tx1"/>
                </a:solidFill>
                <a:latin typeface="Stencil" panose="040409050D0802020404" pitchFamily="82" charset="0"/>
              </a:defRPr>
            </a:lvl6pPr>
            <a:lvl7pPr marL="2971800" indent="-228600" defTabSz="990600" eaLnBrk="0" fontAlgn="base" hangingPunct="0">
              <a:spcBef>
                <a:spcPct val="0"/>
              </a:spcBef>
              <a:spcAft>
                <a:spcPct val="0"/>
              </a:spcAft>
              <a:defRPr sz="2400">
                <a:solidFill>
                  <a:schemeClr val="tx1"/>
                </a:solidFill>
                <a:latin typeface="Stencil" panose="040409050D0802020404" pitchFamily="82" charset="0"/>
              </a:defRPr>
            </a:lvl7pPr>
            <a:lvl8pPr marL="3429000" indent="-228600" defTabSz="990600" eaLnBrk="0" fontAlgn="base" hangingPunct="0">
              <a:spcBef>
                <a:spcPct val="0"/>
              </a:spcBef>
              <a:spcAft>
                <a:spcPct val="0"/>
              </a:spcAft>
              <a:defRPr sz="2400">
                <a:solidFill>
                  <a:schemeClr val="tx1"/>
                </a:solidFill>
                <a:latin typeface="Stencil" panose="040409050D0802020404" pitchFamily="82" charset="0"/>
              </a:defRPr>
            </a:lvl8pPr>
            <a:lvl9pPr marL="3886200" indent="-228600" defTabSz="990600" eaLnBrk="0" fontAlgn="base" hangingPunct="0">
              <a:spcBef>
                <a:spcPct val="0"/>
              </a:spcBef>
              <a:spcAft>
                <a:spcPct val="0"/>
              </a:spcAft>
              <a:defRPr sz="2400">
                <a:solidFill>
                  <a:schemeClr val="tx1"/>
                </a:solidFill>
                <a:latin typeface="Stencil" panose="040409050D0802020404" pitchFamily="82" charset="0"/>
              </a:defRPr>
            </a:lvl9pPr>
          </a:lstStyle>
          <a:p>
            <a:fld id="{BE5CB7F2-4F4C-4A7A-ACCE-6376DF119D39}" type="slidenum">
              <a:rPr lang="en-US" altLang="fi-FI" sz="1300">
                <a:latin typeface="Times New Roman" panose="02020603050405020304" pitchFamily="18" charset="0"/>
              </a:rPr>
              <a:pPr/>
              <a:t>6</a:t>
            </a:fld>
            <a:endParaRPr lang="en-US" altLang="fi-FI" sz="1300">
              <a:latin typeface="Times New Roman" panose="02020603050405020304" pitchFamily="18" charset="0"/>
            </a:endParaRPr>
          </a:p>
        </p:txBody>
      </p:sp>
    </p:spTree>
    <p:extLst>
      <p:ext uri="{BB962C8B-B14F-4D97-AF65-F5344CB8AC3E}">
        <p14:creationId xmlns:p14="http://schemas.microsoft.com/office/powerpoint/2010/main" val="332885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98B07E6B-3606-47EE-8F4B-F85736B04D45}" type="slidenum">
              <a:rPr lang="en-US" altLang="fi-FI" sz="1200">
                <a:latin typeface="Times New Roman" pitchFamily="18" charset="0"/>
              </a:rPr>
              <a:pPr/>
              <a:t>7</a:t>
            </a:fld>
            <a:endParaRPr lang="en-US" altLang="fi-FI" sz="1200">
              <a:latin typeface="Times New Roman" pitchFamily="18" charset="0"/>
            </a:endParaRPr>
          </a:p>
        </p:txBody>
      </p:sp>
      <p:sp>
        <p:nvSpPr>
          <p:cNvPr id="30723" name="Rectangle 2"/>
          <p:cNvSpPr>
            <a:spLocks noGrp="1" noRot="1" noChangeAspect="1" noChangeArrowheads="1" noTextEdit="1"/>
          </p:cNvSpPr>
          <p:nvPr>
            <p:ph type="sldImg"/>
          </p:nvPr>
        </p:nvSpPr>
        <p:spPr>
          <a:xfrm>
            <a:off x="382588" y="685800"/>
            <a:ext cx="6092825" cy="3427413"/>
          </a:xfrm>
          <a:solidFill>
            <a:srgbClr val="FFFFFF"/>
          </a:solidFill>
          <a:ln/>
        </p:spPr>
      </p:sp>
      <p:sp>
        <p:nvSpPr>
          <p:cNvPr id="30724"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lnSpc>
                <a:spcPct val="90000"/>
              </a:lnSpc>
            </a:pPr>
            <a:r>
              <a:rPr lang="fi-FI" altLang="fi-FI" sz="800" dirty="0">
                <a:latin typeface="Arial" charset="0"/>
              </a:rPr>
              <a:t>Radioaalto voi edetä monella tavalla. Etenemisolosuhteet vaihtelevat jatkuvasti ja vaimennuksen suuruutta on mahdotonta ennustaa tarkasti. Vaimenemisen arviointiin on kehitetty eri (path loss) malleja kokeellisiin mittauksiin perustuen. Radioyhteys voi perustua 1) suoraan näköyhteyteen, 2) pinta-aaltoihin, 2) radiosignaalin siroamiseen troposfäärin tai ionosfäärin kautta.</a:t>
            </a:r>
          </a:p>
          <a:p>
            <a:pPr marL="216233" indent="-216233">
              <a:lnSpc>
                <a:spcPct val="90000"/>
              </a:lnSpc>
            </a:pPr>
            <a:endParaRPr lang="fi-FI" altLang="fi-FI" sz="800" dirty="0">
              <a:latin typeface="Arial" charset="0"/>
            </a:endParaRPr>
          </a:p>
          <a:p>
            <a:pPr marL="216233" indent="-216233">
              <a:lnSpc>
                <a:spcPct val="90000"/>
              </a:lnSpc>
            </a:pPr>
            <a:r>
              <a:rPr lang="fi-FI" altLang="fi-FI" sz="800" dirty="0">
                <a:latin typeface="Arial" charset="0"/>
              </a:rPr>
              <a:t>Hidas vaimeneminen aiheutuu lähettimen ja vastaanottimen etäisyyden kasvamisesta tai maastoesteistä (nurkan takana kuuluvuus huonompi). Hidas vaimeneminen on kuitenkin niin hidasta, että se ehditään tietoliikennejärjestelmissä kompensoimaan tehonsäädöllä. Tietoliikennejärjestelmissä täytyy olla protokolla, jolla lähtin saa tietoa vastaanottimen vastaanottamasta tehosta ja voi näin säätää lähetystehoaan sopivalle tasolle. Esimerkiksi GSM järjestelmässä tehosäätöä tehtään 0,5 sekunnin välein ja WCDMA-järjestelmässä jopa 1500 kertaa sekunnissa.</a:t>
            </a:r>
          </a:p>
          <a:p>
            <a:pPr marL="216233" indent="-216233">
              <a:lnSpc>
                <a:spcPct val="90000"/>
              </a:lnSpc>
            </a:pPr>
            <a:endParaRPr lang="fi-FI" altLang="fi-FI" sz="800" dirty="0">
              <a:latin typeface="Arial" charset="0"/>
            </a:endParaRPr>
          </a:p>
          <a:p>
            <a:pPr marL="216233" indent="-216233">
              <a:lnSpc>
                <a:spcPct val="90000"/>
              </a:lnSpc>
            </a:pPr>
            <a:r>
              <a:rPr lang="fi-FI" altLang="fi-FI" sz="800" dirty="0">
                <a:latin typeface="Arial" charset="0"/>
              </a:rPr>
              <a:t>Nopea vaimeneminen aiheutuu signaalin monitie-etenemisestä. Vastaanottimeen suoraa tietä tullut signaali ja mutkan kautta viivästyneenä saapunut signaali voivat eri viive-eroilla summautua joko vahvistavasti tai vaimentavasti. Jos summautuvien signaalien amplitudit ovat samat ja vaiheet 180 asteen vaihesiirrossa keskenään, niin signaali häviää täysin. Tällainen tilanne ei tietysti ole kovin todennäköinen, koska pidemmän matkan kiertänyt signaali tuskin on yhtä voimakas kuin kauempaa kiertänyt. Nopea vaimeneminen on niin nopea tapahtuma, ettei siihen tietoliikennejärjestelmissä pystytä kunnolla varautumaan. Kun signaali häviää täysin, joutuu vastaanotin käytännössä arpomaan mitä bittejä häipymäkohdan aikana tuli. Kanavakoodauksella voidaan kuitenkin korjata häipymäkohtien aikana tulleet virheet tai diversiteettivastaanottimen avulla voidaan vähentää täydellisten häipymien aiheuttamia virheryöppyjä.</a:t>
            </a:r>
          </a:p>
          <a:p>
            <a:pPr marL="216233" indent="-216233">
              <a:lnSpc>
                <a:spcPct val="90000"/>
              </a:lnSpc>
            </a:pPr>
            <a:endParaRPr lang="fi-FI" altLang="fi-FI" sz="800" dirty="0">
              <a:latin typeface="Arial" charset="0"/>
            </a:endParaRPr>
          </a:p>
          <a:p>
            <a:pPr marL="216233" indent="-216233">
              <a:lnSpc>
                <a:spcPct val="90000"/>
              </a:lnSpc>
            </a:pPr>
            <a:r>
              <a:rPr lang="fi-FI" altLang="fi-FI" sz="800" dirty="0">
                <a:latin typeface="Arial" charset="0"/>
              </a:rPr>
              <a:t>Vastaanottimen tai lähettimen liike saa aikaan doppler ilmiön, jollon vastaanotin ”näkee” signaalin joko kokoon puristettuna (nopeampi taajuisena) tai venynettynä (pienempi taajuisena) kuin mitä se lähettimestä lähtiessä oli. Vastaanottimessa on tyypillisesti kello (oskillaattori), joka on lukittu lähettimen taajuudelle. Doppler ilmiö vaatii vastaanotinta säätämään kelloaan muuttuneen taajuuden mukaiseksi tai taajuusvirhe voidaan vaihtoehtoisesti korjata matemaattisesti signaalinkäsittelyn keinoin. Tämän päivän digitaalisissa modulaatiomenetelmissä informaatio on koodattu signaalin vaiheeseen ja sen takia dopplerin aiheuttama taajuusvirhe on korjattava tai muuten informaation dekoodaaminen on vaikeaa.</a:t>
            </a:r>
          </a:p>
          <a:p>
            <a:pPr marL="216233" indent="-216233">
              <a:lnSpc>
                <a:spcPct val="90000"/>
              </a:lnSpc>
            </a:pPr>
            <a:endParaRPr lang="fi-FI" altLang="fi-FI" sz="800" dirty="0">
              <a:latin typeface="Arial" charset="0"/>
            </a:endParaRPr>
          </a:p>
          <a:p>
            <a:pPr marL="216233" indent="-216233">
              <a:lnSpc>
                <a:spcPct val="90000"/>
              </a:lnSpc>
            </a:pPr>
            <a:r>
              <a:rPr lang="fi-FI" altLang="fi-FI" sz="800" dirty="0">
                <a:latin typeface="Arial" charset="0"/>
              </a:rPr>
              <a:t>Inter Symbol Interference (ISI peräkkäisten symbolien yhteisvaikutus) aiheutuu samasta monitie ilmiöstä kuin nopea häipyminenkin. Jotta ISI voisi syntyä täytyy signaaliteiden pituuseron olla suurempi kuin  nopean häipymän tapauksessa (koska nopeaan häipymään riittää kantoaallon yhden aallon mittainen etäisyysero ja ISI:n syntymiseen tarvitaan bitin keston mittainen etäisyysero).</a:t>
            </a:r>
          </a:p>
        </p:txBody>
      </p:sp>
    </p:spTree>
    <p:extLst>
      <p:ext uri="{BB962C8B-B14F-4D97-AF65-F5344CB8AC3E}">
        <p14:creationId xmlns:p14="http://schemas.microsoft.com/office/powerpoint/2010/main" val="179771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382588" y="685800"/>
            <a:ext cx="6092825" cy="3427413"/>
          </a:xfrm>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altLang="fi-FI" dirty="0" smtClean="0"/>
              <a:t>Open </a:t>
            </a:r>
            <a:r>
              <a:rPr lang="fi-FI" altLang="fi-FI" dirty="0" err="1" smtClean="0"/>
              <a:t>loop</a:t>
            </a:r>
            <a:r>
              <a:rPr lang="fi-FI" altLang="fi-FI" dirty="0" smtClean="0"/>
              <a:t> tehonsäätö on yksinkertainen, sillä se ei vaadi tehonsäätöviestejä lähettimen ja vastaanottimen välille.</a:t>
            </a:r>
          </a:p>
          <a:p>
            <a:endParaRPr lang="fi-FI" altLang="fi-FI" dirty="0" smtClean="0"/>
          </a:p>
          <a:p>
            <a:r>
              <a:rPr lang="fi-FI" altLang="fi-FI" dirty="0" err="1" smtClean="0"/>
              <a:t>Closed</a:t>
            </a:r>
            <a:r>
              <a:rPr lang="fi-FI" altLang="fi-FI" dirty="0" smtClean="0"/>
              <a:t> </a:t>
            </a:r>
            <a:r>
              <a:rPr lang="fi-FI" altLang="fi-FI" dirty="0" err="1" smtClean="0"/>
              <a:t>loop</a:t>
            </a:r>
            <a:r>
              <a:rPr lang="fi-FI" altLang="fi-FI" dirty="0" smtClean="0"/>
              <a:t> tehon säätö on tarkempi, sillä nyt lähetin saa oikeaa tietoa siitä, kuinka sen lähettämä teho kaistalla f1 kuultiin vastaanottimessa. </a:t>
            </a:r>
            <a:r>
              <a:rPr lang="fi-FI" altLang="fi-FI" dirty="0" err="1" smtClean="0"/>
              <a:t>Mittausraportiin</a:t>
            </a:r>
            <a:r>
              <a:rPr lang="fi-FI" altLang="fi-FI" dirty="0" smtClean="0"/>
              <a:t> voidaan signaalin voimakkuus tiedon lisäksi liittää myös laatutieto. Laatutieto voi olla bittivirhesuhde (BER = </a:t>
            </a:r>
            <a:r>
              <a:rPr lang="fi-FI" altLang="fi-FI" dirty="0" err="1" smtClean="0"/>
              <a:t>Bit</a:t>
            </a:r>
            <a:r>
              <a:rPr lang="fi-FI" altLang="fi-FI" dirty="0" smtClean="0"/>
              <a:t> </a:t>
            </a:r>
            <a:r>
              <a:rPr lang="fi-FI" altLang="fi-FI" dirty="0" err="1" smtClean="0"/>
              <a:t>Error</a:t>
            </a:r>
            <a:r>
              <a:rPr lang="fi-FI" altLang="fi-FI" dirty="0" smtClean="0"/>
              <a:t> </a:t>
            </a:r>
            <a:r>
              <a:rPr lang="fi-FI" altLang="fi-FI" dirty="0" err="1" smtClean="0"/>
              <a:t>Rate</a:t>
            </a:r>
            <a:r>
              <a:rPr lang="fi-FI" altLang="fi-FI" dirty="0" smtClean="0"/>
              <a:t>) tai kehysvirhesuhde (FER = </a:t>
            </a:r>
            <a:r>
              <a:rPr lang="fi-FI" altLang="fi-FI" dirty="0" err="1" smtClean="0"/>
              <a:t>Frame</a:t>
            </a:r>
            <a:r>
              <a:rPr lang="fi-FI" altLang="fi-FI" dirty="0" smtClean="0"/>
              <a:t> </a:t>
            </a:r>
            <a:r>
              <a:rPr lang="fi-FI" altLang="fi-FI" dirty="0" err="1" smtClean="0"/>
              <a:t>Error</a:t>
            </a:r>
            <a:r>
              <a:rPr lang="fi-FI" altLang="fi-FI" dirty="0" smtClean="0"/>
              <a:t> </a:t>
            </a:r>
            <a:r>
              <a:rPr lang="fi-FI" altLang="fi-FI" dirty="0" err="1" smtClean="0"/>
              <a:t>Rate</a:t>
            </a:r>
            <a:r>
              <a:rPr lang="fi-FI" altLang="fi-FI" dirty="0" smtClean="0"/>
              <a:t>).</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16CB72A2-5796-41CB-84AB-54776A21CA00}" type="slidenum">
              <a:rPr lang="en-US" altLang="fi-FI" sz="1200">
                <a:latin typeface="Times New Roman" pitchFamily="18" charset="0"/>
              </a:rPr>
              <a:pPr/>
              <a:t>8</a:t>
            </a:fld>
            <a:endParaRPr lang="en-US" altLang="fi-FI" sz="1200">
              <a:latin typeface="Times New Roman" pitchFamily="18" charset="0"/>
            </a:endParaRPr>
          </a:p>
        </p:txBody>
      </p:sp>
    </p:spTree>
    <p:extLst>
      <p:ext uri="{BB962C8B-B14F-4D97-AF65-F5344CB8AC3E}">
        <p14:creationId xmlns:p14="http://schemas.microsoft.com/office/powerpoint/2010/main" val="5336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2C4CC52B-B084-44A4-8608-A2E756BDA775}" type="slidenum">
              <a:rPr lang="en-US" altLang="fi-FI" sz="1200">
                <a:latin typeface="Times New Roman" pitchFamily="18" charset="0"/>
              </a:rPr>
              <a:pPr/>
              <a:t>9</a:t>
            </a:fld>
            <a:endParaRPr lang="en-US" altLang="fi-FI" sz="1200">
              <a:latin typeface="Times New Roman" pitchFamily="18" charset="0"/>
            </a:endParaRPr>
          </a:p>
        </p:txBody>
      </p:sp>
      <p:sp>
        <p:nvSpPr>
          <p:cNvPr id="36867" name="Rectangle 2"/>
          <p:cNvSpPr>
            <a:spLocks noGrp="1" noRot="1" noChangeAspect="1" noChangeArrowheads="1" noTextEdit="1"/>
          </p:cNvSpPr>
          <p:nvPr>
            <p:ph type="sldImg"/>
          </p:nvPr>
        </p:nvSpPr>
        <p:spPr>
          <a:xfrm>
            <a:off x="382588" y="685800"/>
            <a:ext cx="6092825" cy="3427413"/>
          </a:xfrm>
          <a:solidFill>
            <a:srgbClr val="FFFFFF"/>
          </a:solidFill>
          <a:ln/>
        </p:spPr>
      </p:sp>
      <p:sp>
        <p:nvSpPr>
          <p:cNvPr id="36868"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lnSpc>
                <a:spcPct val="90000"/>
              </a:lnSpc>
            </a:pPr>
            <a:r>
              <a:rPr lang="fi-FI" altLang="fi-FI" sz="800">
                <a:latin typeface="Arial" charset="0"/>
              </a:rPr>
              <a:t>Radiosignaalin vaimennuksia laskettaessa signaalin tehon arvoja on mukavampi käsitellä desibeliasteikolla, koska tehoarvot vaihtelevat lineaarisella asteikolla suuresti. Lisäksi eri vaimennus tai vahvistustekijöiden yhteisvaikutuksen laskeminen on helpompaa tehdä logaritmisella desibeliasteikolla, sillä kertomisen sijasta dB lukemat voidaan summata keskenään.</a:t>
            </a:r>
          </a:p>
        </p:txBody>
      </p:sp>
    </p:spTree>
    <p:extLst>
      <p:ext uri="{BB962C8B-B14F-4D97-AF65-F5344CB8AC3E}">
        <p14:creationId xmlns:p14="http://schemas.microsoft.com/office/powerpoint/2010/main" val="177185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1FC49C33-62D2-4D8D-B6D4-D44CDEAF9685}" type="slidenum">
              <a:rPr lang="en-US" altLang="fi-FI" sz="1200">
                <a:latin typeface="Times New Roman" pitchFamily="18" charset="0"/>
              </a:rPr>
              <a:pPr/>
              <a:t>10</a:t>
            </a:fld>
            <a:endParaRPr lang="en-US" altLang="fi-FI" sz="1200">
              <a:latin typeface="Times New Roman" pitchFamily="18" charset="0"/>
            </a:endParaRPr>
          </a:p>
        </p:txBody>
      </p:sp>
      <p:sp>
        <p:nvSpPr>
          <p:cNvPr id="38915" name="Rectangle 2"/>
          <p:cNvSpPr>
            <a:spLocks noGrp="1" noRot="1" noChangeAspect="1" noChangeArrowheads="1" noTextEdit="1"/>
          </p:cNvSpPr>
          <p:nvPr>
            <p:ph type="sldImg"/>
          </p:nvPr>
        </p:nvSpPr>
        <p:spPr>
          <a:xfrm>
            <a:off x="382588" y="685800"/>
            <a:ext cx="6092825" cy="3427413"/>
          </a:xfrm>
          <a:solidFill>
            <a:srgbClr val="FFFFFF"/>
          </a:solidFill>
          <a:ln/>
        </p:spPr>
      </p:sp>
      <p:sp>
        <p:nvSpPr>
          <p:cNvPr id="38916"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lnSpc>
                <a:spcPct val="90000"/>
              </a:lnSpc>
            </a:pPr>
            <a:r>
              <a:rPr lang="fi-FI" altLang="fi-FI" sz="800" dirty="0">
                <a:latin typeface="Arial" charset="0"/>
              </a:rPr>
              <a:t>Vapaan tilan vaimennus lasketaan joka suuntaan säteilevälle antennille. Kuten kaavasta huomataan taajuus f ja etäisyys l vaikuttavat vaimennuksen suuruuteen. Antennien yhteydessä puhutaan antennin vahvistuksesta. Tämä saattaa tuntua oudolta, sillä antennihan on passiivinen laite, jonka ei kuvittelisi vahvistavan mitään. Antennivahvistuksella tarkoitetaankin antennin suuntaavuutta eli kuinka suuntaava se on verrattuna isotrooppiseen ympäri säteilevään antenniin verrattuna.</a:t>
            </a:r>
          </a:p>
        </p:txBody>
      </p:sp>
    </p:spTree>
    <p:extLst>
      <p:ext uri="{BB962C8B-B14F-4D97-AF65-F5344CB8AC3E}">
        <p14:creationId xmlns:p14="http://schemas.microsoft.com/office/powerpoint/2010/main" val="668055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1CCA8594-E970-41EA-AEAC-E1A3FAEDFE37}" type="slidenum">
              <a:rPr lang="en-US" altLang="fi-FI" sz="1200">
                <a:latin typeface="Times New Roman" pitchFamily="18" charset="0"/>
              </a:rPr>
              <a:pPr/>
              <a:t>11</a:t>
            </a:fld>
            <a:endParaRPr lang="en-US" altLang="fi-FI" sz="1200">
              <a:latin typeface="Times New Roman" pitchFamily="18" charset="0"/>
            </a:endParaRPr>
          </a:p>
        </p:txBody>
      </p:sp>
      <p:sp>
        <p:nvSpPr>
          <p:cNvPr id="40963" name="Rectangle 2"/>
          <p:cNvSpPr>
            <a:spLocks noGrp="1" noRot="1" noChangeAspect="1" noChangeArrowheads="1" noTextEdit="1"/>
          </p:cNvSpPr>
          <p:nvPr>
            <p:ph type="sldImg"/>
          </p:nvPr>
        </p:nvSpPr>
        <p:spPr>
          <a:xfrm>
            <a:off x="382588" y="685800"/>
            <a:ext cx="6092825" cy="3427413"/>
          </a:xfrm>
          <a:solidFill>
            <a:srgbClr val="FFFFFF"/>
          </a:solidFill>
          <a:ln/>
        </p:spPr>
      </p:sp>
      <p:sp>
        <p:nvSpPr>
          <p:cNvPr id="40964"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lnSpc>
                <a:spcPct val="90000"/>
              </a:lnSpc>
            </a:pPr>
            <a:r>
              <a:rPr lang="fi-FI" altLang="fi-FI" sz="800">
                <a:latin typeface="Arial" charset="0"/>
              </a:rPr>
              <a:t>Shannonin kaava kertoo kuinka kanavan teoreettinen kapasiteetti (C bit/s) voidaan laskea kaistaleveyden B ja signaalin-kohinasuhteen (S/N) avulla. Kaistanleveys ja signaali-kohinasuhde (lähetysteho) ovat siis kaksi tietoliikenteen perusresurssia, jotka järjestelmän suunnittelijalla on käytössään järjestelmään määritellessään. Kolmas resurssi (suunnitteluparametri) on monimutkaisuus, jonka avulla on mahdollista ”ostaa” pienempi kaistanleveys tai pienempi lähetysteho, mutta siitä huolimatta voidaan päästä samaan kapasiteettiin. Monimutkaisuus = kanavakoodien käyttö, joiden avulla  päästään pienenpään virhetodennäköisyyteen kuin ilman koodausta.</a:t>
            </a:r>
          </a:p>
          <a:p>
            <a:pPr marL="216233" indent="-216233">
              <a:lnSpc>
                <a:spcPct val="90000"/>
              </a:lnSpc>
            </a:pPr>
            <a:endParaRPr lang="fi-FI" altLang="fi-FI" sz="800">
              <a:latin typeface="Arial" charset="0"/>
            </a:endParaRPr>
          </a:p>
          <a:p>
            <a:pPr marL="216233" indent="-216233">
              <a:lnSpc>
                <a:spcPct val="90000"/>
              </a:lnSpc>
            </a:pPr>
            <a:r>
              <a:rPr lang="fi-FI" altLang="fi-FI" sz="800">
                <a:latin typeface="Arial" charset="0"/>
              </a:rPr>
              <a:t>Bittinopeutta voidaan kasvattaa esimerkiksi tietoliikennejohdossa ”ampumalla” bittejä nopeammassa tahdissa johtoon, jolloin bitin kestonaika Tb pienenee. Tällöin bittinopeus kasvaa mutta myös kaistanleveys kasvaa sillä f ~ 1/Tb. Toinen tapa kasvattaa bittinopeutta taajuuden avulla on käyttää useita kapeakaistaisia lähetteitä, jotka kukin kuljettavat pienen bittinopeuden (OFDM). Jos noita kapeakaistaisia lähetteitä on paljon, yhteenlaskettu bittinopeus on suuri, mutta samalla myös käytetty taajuuskaistakin on suuri, koska useat kapeakaistaiset lähetteet vievät kaistaa.</a:t>
            </a:r>
          </a:p>
          <a:p>
            <a:pPr marL="216233" indent="-216233">
              <a:lnSpc>
                <a:spcPct val="90000"/>
              </a:lnSpc>
            </a:pPr>
            <a:endParaRPr lang="fi-FI" altLang="fi-FI" sz="800">
              <a:latin typeface="Arial" charset="0"/>
            </a:endParaRPr>
          </a:p>
          <a:p>
            <a:pPr marL="216233" indent="-216233">
              <a:lnSpc>
                <a:spcPct val="90000"/>
              </a:lnSpc>
            </a:pPr>
            <a:r>
              <a:rPr lang="fi-FI" altLang="fi-FI" sz="800">
                <a:latin typeface="Arial" charset="0"/>
              </a:rPr>
              <a:t>Bittinopeutta voidaan kasvattaa myös monimutkaistamalla modulaatiota vaikka BPSK modulaatiosta 256 QAM modulaatioon. BPSK-modulaatiota käytettässä yksi symboli vie vastaanottimeen vain yhden bitin kerrallaan, kun taas 256 QAM modulaatio vie 8 bittiä eli 8 kertaisen bittinopeuden. Jotta voitaisiin käyttää 256 QAM modulaatiota, joudutaan käyttämään hyvin suurta signaali-kohinasuhdetta, jotta vastaanotin kykenee erottelemaan kaikki 256 eri mahdollista symboliarvoa vastaanottimessa ja tekemään oikeat bittipäätökset.</a:t>
            </a:r>
          </a:p>
          <a:p>
            <a:pPr marL="216233" indent="-216233">
              <a:lnSpc>
                <a:spcPct val="90000"/>
              </a:lnSpc>
            </a:pPr>
            <a:endParaRPr lang="fi-FI" altLang="fi-FI" sz="800">
              <a:latin typeface="Arial" charset="0"/>
            </a:endParaRPr>
          </a:p>
          <a:p>
            <a:pPr marL="216233" indent="-216233">
              <a:lnSpc>
                <a:spcPct val="90000"/>
              </a:lnSpc>
            </a:pPr>
            <a:r>
              <a:rPr lang="fi-FI" altLang="fi-FI" sz="800">
                <a:latin typeface="Arial" charset="0"/>
              </a:rPr>
              <a:t>Shannonin kaavaa kokeitaessa voi helposti huomata, että signaali kohinasuhteen kasvattaminen kasvattaa kovin hitaasti bittinopeutta.</a:t>
            </a:r>
          </a:p>
          <a:p>
            <a:pPr marL="216233" indent="-216233">
              <a:lnSpc>
                <a:spcPct val="90000"/>
              </a:lnSpc>
            </a:pPr>
            <a:endParaRPr lang="fi-FI" altLang="fi-FI" sz="800">
              <a:latin typeface="Arial" charset="0"/>
            </a:endParaRPr>
          </a:p>
        </p:txBody>
      </p:sp>
    </p:spTree>
    <p:extLst>
      <p:ext uri="{BB962C8B-B14F-4D97-AF65-F5344CB8AC3E}">
        <p14:creationId xmlns:p14="http://schemas.microsoft.com/office/powerpoint/2010/main" val="927466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D6FBFD41-1711-42CF-929D-657F004CDDC2}" type="slidenum">
              <a:rPr lang="fi-FI" smtClean="0"/>
              <a:t>12</a:t>
            </a:fld>
            <a:endParaRPr lang="fi-FI"/>
          </a:p>
        </p:txBody>
      </p:sp>
    </p:spTree>
    <p:extLst>
      <p:ext uri="{BB962C8B-B14F-4D97-AF65-F5344CB8AC3E}">
        <p14:creationId xmlns:p14="http://schemas.microsoft.com/office/powerpoint/2010/main" val="126424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i-F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i-FI"/>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16917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156333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218288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Otsikko, teksti ja 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a:xfrm>
            <a:off x="914400" y="609600"/>
            <a:ext cx="10363200" cy="1143000"/>
          </a:xfrm>
        </p:spPr>
        <p:txBody>
          <a:bodyPr/>
          <a:lstStyle/>
          <a:p>
            <a:r>
              <a:rPr lang="fi-FI" smtClean="0"/>
              <a:t>Muokkaa perustyyl. napsautt.</a:t>
            </a:r>
            <a:endParaRPr lang="en-US"/>
          </a:p>
        </p:txBody>
      </p:sp>
      <p:sp>
        <p:nvSpPr>
          <p:cNvPr id="3" name="Tekstin paikkamerkki 2"/>
          <p:cNvSpPr>
            <a:spLocks noGrp="1"/>
          </p:cNvSpPr>
          <p:nvPr>
            <p:ph type="body" sz="half" idx="1"/>
          </p:nvPr>
        </p:nvSpPr>
        <p:spPr>
          <a:xfrm>
            <a:off x="914400" y="1981200"/>
            <a:ext cx="5087815" cy="4114800"/>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a:p>
        </p:txBody>
      </p:sp>
      <p:sp>
        <p:nvSpPr>
          <p:cNvPr id="4" name="Sisällön paikkamerkki 3"/>
          <p:cNvSpPr>
            <a:spLocks noGrp="1"/>
          </p:cNvSpPr>
          <p:nvPr>
            <p:ph sz="quarter" idx="2"/>
          </p:nvPr>
        </p:nvSpPr>
        <p:spPr>
          <a:xfrm>
            <a:off x="6189785" y="1981200"/>
            <a:ext cx="5087815" cy="1981200"/>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a:p>
        </p:txBody>
      </p:sp>
      <p:sp>
        <p:nvSpPr>
          <p:cNvPr id="5" name="Sisällön paikkamerkki 4"/>
          <p:cNvSpPr>
            <a:spLocks noGrp="1"/>
          </p:cNvSpPr>
          <p:nvPr>
            <p:ph sz="quarter" idx="3"/>
          </p:nvPr>
        </p:nvSpPr>
        <p:spPr>
          <a:xfrm>
            <a:off x="6189785" y="4114800"/>
            <a:ext cx="5087815" cy="1981200"/>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fi-FI"/>
              <a:t>25.8.2009</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Langattomat lähiverkot / Kari Jyrkkä</a:t>
            </a:r>
          </a:p>
        </p:txBody>
      </p:sp>
      <p:sp>
        <p:nvSpPr>
          <p:cNvPr id="8" name="Rectangle 6"/>
          <p:cNvSpPr>
            <a:spLocks noGrp="1" noChangeArrowheads="1"/>
          </p:cNvSpPr>
          <p:nvPr>
            <p:ph type="sldNum" sz="quarter" idx="12"/>
          </p:nvPr>
        </p:nvSpPr>
        <p:spPr>
          <a:ln/>
        </p:spPr>
        <p:txBody>
          <a:bodyPr/>
          <a:lstStyle>
            <a:lvl1pPr>
              <a:defRPr/>
            </a:lvl1pPr>
          </a:lstStyle>
          <a:p>
            <a:fld id="{79AF7742-050B-4C15-B5B1-C78D1947A8FC}" type="slidenum">
              <a:rPr lang="en-US" altLang="fi-FI"/>
              <a:pPr/>
              <a:t>‹#›</a:t>
            </a:fld>
            <a:endParaRPr lang="en-US" altLang="fi-FI"/>
          </a:p>
        </p:txBody>
      </p:sp>
    </p:spTree>
    <p:extLst>
      <p:ext uri="{BB962C8B-B14F-4D97-AF65-F5344CB8AC3E}">
        <p14:creationId xmlns:p14="http://schemas.microsoft.com/office/powerpoint/2010/main" val="210001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232572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i-F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197088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Date Placeholder 4"/>
          <p:cNvSpPr>
            <a:spLocks noGrp="1"/>
          </p:cNvSpPr>
          <p:nvPr>
            <p:ph type="dt" sz="half" idx="10"/>
          </p:nvPr>
        </p:nvSpPr>
        <p:spPr/>
        <p:txBody>
          <a:bodyPr/>
          <a:lstStyle/>
          <a:p>
            <a:fld id="{C323F3DB-93A4-43FB-AE4B-C38EA9675880}" type="datetimeFigureOut">
              <a:rPr lang="fi-FI" smtClean="0"/>
              <a:t>12.12.2017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325890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i-F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Date Placeholder 6"/>
          <p:cNvSpPr>
            <a:spLocks noGrp="1"/>
          </p:cNvSpPr>
          <p:nvPr>
            <p:ph type="dt" sz="half" idx="10"/>
          </p:nvPr>
        </p:nvSpPr>
        <p:spPr/>
        <p:txBody>
          <a:bodyPr/>
          <a:lstStyle/>
          <a:p>
            <a:fld id="{C323F3DB-93A4-43FB-AE4B-C38EA9675880}" type="datetimeFigureOut">
              <a:rPr lang="fi-FI" smtClean="0"/>
              <a:t>12.12.2017</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70785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fld id="{C323F3DB-93A4-43FB-AE4B-C38EA9675880}" type="datetimeFigureOut">
              <a:rPr lang="fi-FI" smtClean="0"/>
              <a:t>12.12.2017</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51967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3F3DB-93A4-43FB-AE4B-C38EA9675880}" type="datetimeFigureOut">
              <a:rPr lang="fi-FI" smtClean="0"/>
              <a:t>12.12.2017</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424580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3F3DB-93A4-43FB-AE4B-C38EA9675880}" type="datetimeFigureOut">
              <a:rPr lang="fi-FI" smtClean="0"/>
              <a:t>12.12.2017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314855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3F3DB-93A4-43FB-AE4B-C38EA9675880}" type="datetimeFigureOut">
              <a:rPr lang="fi-FI" smtClean="0"/>
              <a:t>12.12.2017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284786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i-F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3F3DB-93A4-43FB-AE4B-C38EA9675880}" type="datetimeFigureOut">
              <a:rPr lang="fi-FI" smtClean="0"/>
              <a:t>12.12.2017</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F6A0F-F475-4E62-BBB4-C2C999DB3E8B}" type="slidenum">
              <a:rPr lang="fi-FI" smtClean="0"/>
              <a:t>‹#›</a:t>
            </a:fld>
            <a:endParaRPr lang="fi-FI"/>
          </a:p>
        </p:txBody>
      </p:sp>
    </p:spTree>
    <p:extLst>
      <p:ext uri="{BB962C8B-B14F-4D97-AF65-F5344CB8AC3E}">
        <p14:creationId xmlns:p14="http://schemas.microsoft.com/office/powerpoint/2010/main" val="300220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Langaton tiedonsiirto</a:t>
            </a:r>
            <a:endParaRPr lang="fi-FI" dirty="0"/>
          </a:p>
        </p:txBody>
      </p:sp>
      <p:sp>
        <p:nvSpPr>
          <p:cNvPr id="3" name="Subtitle 2"/>
          <p:cNvSpPr>
            <a:spLocks noGrp="1"/>
          </p:cNvSpPr>
          <p:nvPr>
            <p:ph type="subTitle" idx="1"/>
          </p:nvPr>
        </p:nvSpPr>
        <p:spPr/>
        <p:txBody>
          <a:bodyPr/>
          <a:lstStyle/>
          <a:p>
            <a:r>
              <a:rPr lang="fi-FI" dirty="0" smtClean="0"/>
              <a:t>Materiaalit</a:t>
            </a:r>
          </a:p>
          <a:p>
            <a:r>
              <a:rPr lang="fi-FI" dirty="0" smtClean="0"/>
              <a:t>Kari Jyrkkä</a:t>
            </a:r>
            <a:endParaRPr lang="fi-FI" dirty="0"/>
          </a:p>
        </p:txBody>
      </p:sp>
    </p:spTree>
    <p:extLst>
      <p:ext uri="{BB962C8B-B14F-4D97-AF65-F5344CB8AC3E}">
        <p14:creationId xmlns:p14="http://schemas.microsoft.com/office/powerpoint/2010/main" val="3240700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9E78E790-08D5-415D-B922-1CBA5B2D6172}" type="slidenum">
              <a:rPr lang="en-US" altLang="fi-FI" sz="1400"/>
              <a:pPr>
                <a:spcBef>
                  <a:spcPct val="0"/>
                </a:spcBef>
                <a:buFontTx/>
                <a:buNone/>
              </a:pPr>
              <a:t>10</a:t>
            </a:fld>
            <a:endParaRPr lang="en-US" altLang="fi-FI" sz="1400"/>
          </a:p>
        </p:txBody>
      </p:sp>
      <p:sp>
        <p:nvSpPr>
          <p:cNvPr id="37891" name="Rectangle 2"/>
          <p:cNvSpPr>
            <a:spLocks noChangeArrowheads="1"/>
          </p:cNvSpPr>
          <p:nvPr/>
        </p:nvSpPr>
        <p:spPr bwMode="auto">
          <a:xfrm>
            <a:off x="0" y="0"/>
            <a:ext cx="12192000" cy="1143000"/>
          </a:xfrm>
          <a:prstGeom prst="rect">
            <a:avLst/>
          </a:prstGeom>
          <a:solidFill>
            <a:schemeClr val="bg1"/>
          </a:solidFill>
          <a:ln w="9525">
            <a:solidFill>
              <a:schemeClr val="bg1"/>
            </a:solidFill>
            <a:miter lim="800000"/>
            <a:headEnd/>
            <a:tailEnd/>
          </a:ln>
        </p:spPr>
        <p:txBody>
          <a:bodyPr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fi-FI" altLang="fi-FI" sz="3600" b="1">
                <a:latin typeface="Arial" charset="0"/>
              </a:rPr>
              <a:t>Radio path loss</a:t>
            </a:r>
            <a:endParaRPr lang="en-US" altLang="fi-FI" sz="3600" b="1">
              <a:latin typeface="Arial" charset="0"/>
            </a:endParaRPr>
          </a:p>
        </p:txBody>
      </p:sp>
      <p:sp>
        <p:nvSpPr>
          <p:cNvPr id="37892" name="Rectangle 6"/>
          <p:cNvSpPr>
            <a:spLocks noGrp="1" noChangeArrowheads="1"/>
          </p:cNvSpPr>
          <p:nvPr>
            <p:ph type="body" idx="1"/>
          </p:nvPr>
        </p:nvSpPr>
        <p:spPr>
          <a:xfrm>
            <a:off x="3526694" y="2276476"/>
            <a:ext cx="5357446" cy="576263"/>
          </a:xfrm>
        </p:spPr>
        <p:txBody>
          <a:bodyPr/>
          <a:lstStyle/>
          <a:p>
            <a:pPr>
              <a:buFontTx/>
              <a:buNone/>
            </a:pPr>
            <a:r>
              <a:rPr lang="fi-FI" altLang="fi-FI" sz="2000" smtClean="0"/>
              <a:t>Vapaan tilan vaimennus</a:t>
            </a:r>
          </a:p>
        </p:txBody>
      </p:sp>
      <p:sp>
        <p:nvSpPr>
          <p:cNvPr id="9" name="Alatunnisteen paikkamerkki 4"/>
          <p:cNvSpPr txBox="1">
            <a:spLocks/>
          </p:cNvSpPr>
          <p:nvPr/>
        </p:nvSpPr>
        <p:spPr bwMode="auto">
          <a:xfrm>
            <a:off x="2286000" y="6165850"/>
            <a:ext cx="7088554" cy="457200"/>
          </a:xfrm>
          <a:prstGeom prst="rect">
            <a:avLst/>
          </a:prstGeom>
          <a:noFill/>
          <a:ln w="9525">
            <a:noFill/>
            <a:miter lim="800000"/>
            <a:headEnd/>
            <a:tailEnd/>
          </a:ln>
          <a:effectLst/>
        </p:spPr>
        <p:txBody>
          <a:bodyPr/>
          <a:lstStyle/>
          <a:p>
            <a:pPr algn="ctr">
              <a:defRPr/>
            </a:pPr>
            <a:r>
              <a:rPr lang="en-US" sz="1400" dirty="0" err="1">
                <a:latin typeface="+mn-lt"/>
              </a:rPr>
              <a:t>Kuvat</a:t>
            </a:r>
            <a:r>
              <a:rPr lang="en-US" sz="1400" dirty="0">
                <a:latin typeface="+mn-lt"/>
              </a:rPr>
              <a:t>: </a:t>
            </a:r>
            <a:r>
              <a:rPr lang="en-US" sz="1400" dirty="0" err="1">
                <a:latin typeface="+mn-lt"/>
              </a:rPr>
              <a:t>Tarmo</a:t>
            </a:r>
            <a:r>
              <a:rPr lang="en-US" sz="1400" dirty="0">
                <a:latin typeface="+mn-lt"/>
              </a:rPr>
              <a:t> </a:t>
            </a:r>
            <a:r>
              <a:rPr lang="en-US" sz="1400" dirty="0" err="1">
                <a:latin typeface="+mn-lt"/>
              </a:rPr>
              <a:t>Anttalainen</a:t>
            </a:r>
            <a:r>
              <a:rPr lang="en-US" sz="1400" dirty="0">
                <a:latin typeface="+mn-lt"/>
              </a:rPr>
              <a:t>, Telecommunication Network engineering</a:t>
            </a:r>
          </a:p>
        </p:txBody>
      </p:sp>
      <p:pic>
        <p:nvPicPr>
          <p:cNvPr id="378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08" y="1196976"/>
            <a:ext cx="356186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677" y="1268414"/>
            <a:ext cx="573258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924" y="2636839"/>
            <a:ext cx="7057292"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6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ian numeron paikkamerkki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9030E506-E0BB-43B9-AB76-5371C72917F2}" type="slidenum">
              <a:rPr lang="en-US" altLang="fi-FI" sz="1400"/>
              <a:pPr>
                <a:spcBef>
                  <a:spcPct val="0"/>
                </a:spcBef>
                <a:buFontTx/>
                <a:buNone/>
              </a:pPr>
              <a:t>11</a:t>
            </a:fld>
            <a:endParaRPr lang="en-US" altLang="fi-FI" sz="1400"/>
          </a:p>
        </p:txBody>
      </p:sp>
      <p:sp>
        <p:nvSpPr>
          <p:cNvPr id="39939" name="Rectangle 2"/>
          <p:cNvSpPr>
            <a:spLocks noChangeArrowheads="1"/>
          </p:cNvSpPr>
          <p:nvPr/>
        </p:nvSpPr>
        <p:spPr bwMode="auto">
          <a:xfrm>
            <a:off x="0" y="0"/>
            <a:ext cx="121920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fi-FI" altLang="fi-FI" sz="3600" b="1">
                <a:latin typeface="Arial" charset="0"/>
              </a:rPr>
              <a:t>Kanavan kapasiteetti, Shannon</a:t>
            </a:r>
            <a:endParaRPr lang="en-US" altLang="fi-FI" sz="3600" b="1">
              <a:latin typeface="Arial" charset="0"/>
            </a:endParaRPr>
          </a:p>
        </p:txBody>
      </p:sp>
      <p:graphicFrame>
        <p:nvGraphicFramePr>
          <p:cNvPr id="39940" name="Object 4"/>
          <p:cNvGraphicFramePr>
            <a:graphicFrameLocks noGrp="1" noChangeAspect="1"/>
          </p:cNvGraphicFramePr>
          <p:nvPr>
            <p:ph sz="quarter" idx="2"/>
            <p:extLst/>
          </p:nvPr>
        </p:nvGraphicFramePr>
        <p:xfrm>
          <a:off x="1432171" y="2205040"/>
          <a:ext cx="8496232" cy="2378250"/>
        </p:xfrm>
        <a:graphic>
          <a:graphicData uri="http://schemas.openxmlformats.org/presentationml/2006/ole">
            <mc:AlternateContent xmlns:mc="http://schemas.openxmlformats.org/markup-compatibility/2006">
              <mc:Choice xmlns:v="urn:schemas-microsoft-com:vml" Requires="v">
                <p:oleObj spid="_x0000_s2058" name="Kaava" r:id="rId4" imgW="3797300" imgH="1308100" progId="Equation.3">
                  <p:embed/>
                </p:oleObj>
              </mc:Choice>
              <mc:Fallback>
                <p:oleObj name="Kaava" r:id="rId4" imgW="3797300" imgH="1308100" progId="Equation.3">
                  <p:embed/>
                  <p:pic>
                    <p:nvPicPr>
                      <p:cNvPr id="399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2171" y="2205040"/>
                        <a:ext cx="8496232" cy="23782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8799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036165" y="-487829"/>
            <a:ext cx="4515597" cy="7596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33304" y="6021288"/>
            <a:ext cx="6836230" cy="369332"/>
          </a:xfrm>
          <a:prstGeom prst="rect">
            <a:avLst/>
          </a:prstGeom>
          <a:noFill/>
        </p:spPr>
        <p:txBody>
          <a:bodyPr wrap="none" rtlCol="0">
            <a:spAutoFit/>
          </a:bodyPr>
          <a:lstStyle/>
          <a:p>
            <a:r>
              <a:rPr lang="fi-FI" dirty="0"/>
              <a:t>Kuva: 3G Evolution HSPA and LTE for Mobile Broadband, Erik Dahlman</a:t>
            </a:r>
          </a:p>
        </p:txBody>
      </p:sp>
    </p:spTree>
    <p:extLst>
      <p:ext uri="{BB962C8B-B14F-4D97-AF65-F5344CB8AC3E}">
        <p14:creationId xmlns:p14="http://schemas.microsoft.com/office/powerpoint/2010/main" val="139288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ian numeron paikkamerkki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900CAB23-CB02-41C4-9059-B01D4B6682D5}" type="slidenum">
              <a:rPr lang="en-US" altLang="fi-FI" sz="1400"/>
              <a:pPr>
                <a:spcBef>
                  <a:spcPct val="0"/>
                </a:spcBef>
                <a:buFontTx/>
                <a:buNone/>
              </a:pPr>
              <a:t>13</a:t>
            </a:fld>
            <a:endParaRPr lang="en-US" altLang="fi-FI" sz="1400"/>
          </a:p>
        </p:txBody>
      </p:sp>
      <p:sp>
        <p:nvSpPr>
          <p:cNvPr id="41987" name="Rectangle 2"/>
          <p:cNvSpPr>
            <a:spLocks noChangeArrowheads="1"/>
          </p:cNvSpPr>
          <p:nvPr/>
        </p:nvSpPr>
        <p:spPr bwMode="auto">
          <a:xfrm>
            <a:off x="0" y="0"/>
            <a:ext cx="121920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i-FI" altLang="fi-FI" sz="3600" b="1" dirty="0">
                <a:latin typeface="Arial" charset="0"/>
              </a:rPr>
              <a:t>Ratkaisut radiotien ongelmiin</a:t>
            </a:r>
            <a:endParaRPr lang="en-US" altLang="fi-FI" sz="3600" b="1" dirty="0">
              <a:latin typeface="Arial" charset="0"/>
            </a:endParaRPr>
          </a:p>
        </p:txBody>
      </p:sp>
      <p:sp>
        <p:nvSpPr>
          <p:cNvPr id="41988" name="Rectangle 3"/>
          <p:cNvSpPr>
            <a:spLocks noGrp="1" noChangeArrowheads="1"/>
          </p:cNvSpPr>
          <p:nvPr>
            <p:ph type="body" sz="half" idx="1"/>
          </p:nvPr>
        </p:nvSpPr>
        <p:spPr>
          <a:xfrm>
            <a:off x="209550" y="1190993"/>
            <a:ext cx="9700847" cy="4683125"/>
          </a:xfrm>
        </p:spPr>
        <p:txBody>
          <a:bodyPr/>
          <a:lstStyle/>
          <a:p>
            <a:pPr marL="609600" indent="-609600"/>
            <a:r>
              <a:rPr lang="fi-FI" altLang="fi-FI" sz="2000" dirty="0" smtClean="0"/>
              <a:t>Hidas häipyminen / tehonsäätö</a:t>
            </a:r>
          </a:p>
          <a:p>
            <a:pPr marL="609600" indent="-609600"/>
            <a:r>
              <a:rPr lang="fi-FI" altLang="fi-FI" sz="2000" dirty="0" smtClean="0"/>
              <a:t>Nopea häipyminen / </a:t>
            </a:r>
            <a:r>
              <a:rPr lang="fi-FI" altLang="fi-FI" sz="2000" dirty="0" err="1" smtClean="0"/>
              <a:t>diversiteetti</a:t>
            </a:r>
            <a:r>
              <a:rPr lang="fi-FI" altLang="fi-FI" sz="2000" dirty="0" smtClean="0"/>
              <a:t>, kanavakoodaus</a:t>
            </a:r>
          </a:p>
          <a:p>
            <a:pPr marL="609600" indent="-609600"/>
            <a:r>
              <a:rPr lang="fi-FI" altLang="fi-FI" sz="2000" dirty="0" err="1" smtClean="0"/>
              <a:t>Doppler</a:t>
            </a:r>
            <a:r>
              <a:rPr lang="fi-FI" altLang="fi-FI" sz="2000" dirty="0" smtClean="0"/>
              <a:t> / kellon säätö, matemaattinen taajuuden korjaus</a:t>
            </a:r>
          </a:p>
          <a:p>
            <a:pPr marL="609600" indent="-609600"/>
            <a:r>
              <a:rPr lang="fi-FI" altLang="fi-FI" sz="2000" dirty="0" smtClean="0"/>
              <a:t>ISI / kanavan korjaus, vältetään ISI = OFDM</a:t>
            </a:r>
          </a:p>
          <a:p>
            <a:pPr marL="609600" indent="-609600">
              <a:buFontTx/>
              <a:buAutoNum type="arabicPeriod"/>
            </a:pPr>
            <a:endParaRPr lang="fi-FI" altLang="fi-FI" sz="2400" dirty="0" smtClean="0"/>
          </a:p>
          <a:p>
            <a:pPr marL="609600" indent="-609600">
              <a:buFontTx/>
              <a:buAutoNum type="arabicPeriod"/>
            </a:pPr>
            <a:endParaRPr lang="en-US" altLang="fi-FI" sz="2400" dirty="0" smtClean="0"/>
          </a:p>
        </p:txBody>
      </p:sp>
      <p:pic>
        <p:nvPicPr>
          <p:cNvPr id="2" name="Picture 1"/>
          <p:cNvPicPr>
            <a:picLocks noChangeAspect="1"/>
          </p:cNvPicPr>
          <p:nvPr/>
        </p:nvPicPr>
        <p:blipFill>
          <a:blip r:embed="rId3"/>
          <a:stretch>
            <a:fillRect/>
          </a:stretch>
        </p:blipFill>
        <p:spPr>
          <a:xfrm>
            <a:off x="456102" y="3744793"/>
            <a:ext cx="4685414" cy="2200830"/>
          </a:xfrm>
          <a:prstGeom prst="rect">
            <a:avLst/>
          </a:prstGeom>
        </p:spPr>
      </p:pic>
      <p:sp>
        <p:nvSpPr>
          <p:cNvPr id="3" name="TextBox 2"/>
          <p:cNvSpPr txBox="1"/>
          <p:nvPr/>
        </p:nvSpPr>
        <p:spPr>
          <a:xfrm>
            <a:off x="1266825" y="6191250"/>
            <a:ext cx="2351862" cy="369332"/>
          </a:xfrm>
          <a:prstGeom prst="rect">
            <a:avLst/>
          </a:prstGeom>
          <a:noFill/>
        </p:spPr>
        <p:txBody>
          <a:bodyPr wrap="none" rtlCol="0">
            <a:spAutoFit/>
          </a:bodyPr>
          <a:lstStyle/>
          <a:p>
            <a:r>
              <a:rPr lang="fi-FI" dirty="0" smtClean="0"/>
              <a:t>Kuva: Pasi Kemppainen</a:t>
            </a:r>
            <a:endParaRPr lang="fi-FI" dirty="0"/>
          </a:p>
        </p:txBody>
      </p:sp>
      <p:pic>
        <p:nvPicPr>
          <p:cNvPr id="4" name="Picture 3"/>
          <p:cNvPicPr>
            <a:picLocks noChangeAspect="1"/>
          </p:cNvPicPr>
          <p:nvPr/>
        </p:nvPicPr>
        <p:blipFill>
          <a:blip r:embed="rId4"/>
          <a:stretch>
            <a:fillRect/>
          </a:stretch>
        </p:blipFill>
        <p:spPr>
          <a:xfrm>
            <a:off x="6391639" y="3399574"/>
            <a:ext cx="5251452" cy="2976342"/>
          </a:xfrm>
          <a:prstGeom prst="rect">
            <a:avLst/>
          </a:prstGeom>
        </p:spPr>
      </p:pic>
      <p:sp>
        <p:nvSpPr>
          <p:cNvPr id="8" name="TextBox 7"/>
          <p:cNvSpPr txBox="1"/>
          <p:nvPr/>
        </p:nvSpPr>
        <p:spPr>
          <a:xfrm>
            <a:off x="6024562" y="6516648"/>
            <a:ext cx="5999651" cy="276999"/>
          </a:xfrm>
          <a:prstGeom prst="rect">
            <a:avLst/>
          </a:prstGeom>
          <a:noFill/>
        </p:spPr>
        <p:txBody>
          <a:bodyPr wrap="square" rtlCol="0">
            <a:spAutoFit/>
          </a:bodyPr>
          <a:lstStyle/>
          <a:p>
            <a:r>
              <a:rPr lang="fi-FI" sz="1200" dirty="0" smtClean="0"/>
              <a:t>Kuva</a:t>
            </a:r>
            <a:r>
              <a:rPr lang="fi-FI" sz="1200" dirty="0"/>
              <a:t>: http://www.telecomhall.com/what-is-isi-inter-symbol-interference-in-lte.aspx</a:t>
            </a:r>
          </a:p>
        </p:txBody>
      </p:sp>
      <p:pic>
        <p:nvPicPr>
          <p:cNvPr id="5" name="Picture 4"/>
          <p:cNvPicPr>
            <a:picLocks noChangeAspect="1"/>
          </p:cNvPicPr>
          <p:nvPr/>
        </p:nvPicPr>
        <p:blipFill>
          <a:blip r:embed="rId5"/>
          <a:stretch>
            <a:fillRect/>
          </a:stretch>
        </p:blipFill>
        <p:spPr>
          <a:xfrm>
            <a:off x="7461739" y="322299"/>
            <a:ext cx="4562474" cy="2754976"/>
          </a:xfrm>
          <a:prstGeom prst="rect">
            <a:avLst/>
          </a:prstGeom>
        </p:spPr>
      </p:pic>
      <p:sp>
        <p:nvSpPr>
          <p:cNvPr id="10" name="TextBox 9"/>
          <p:cNvSpPr txBox="1"/>
          <p:nvPr/>
        </p:nvSpPr>
        <p:spPr>
          <a:xfrm>
            <a:off x="4988108" y="2879601"/>
            <a:ext cx="7036106" cy="276999"/>
          </a:xfrm>
          <a:prstGeom prst="rect">
            <a:avLst/>
          </a:prstGeom>
          <a:noFill/>
        </p:spPr>
        <p:txBody>
          <a:bodyPr wrap="square" rtlCol="0">
            <a:spAutoFit/>
          </a:bodyPr>
          <a:lstStyle/>
          <a:p>
            <a:r>
              <a:rPr lang="fi-FI" sz="1200" dirty="0" smtClean="0"/>
              <a:t>Kuva</a:t>
            </a:r>
            <a:r>
              <a:rPr lang="fi-FI" sz="1200" dirty="0"/>
              <a:t>: http://www.slideshare.net/nitin_jain_india/introduction-to-wireless-fading-channels?next_slideshow=1</a:t>
            </a:r>
          </a:p>
        </p:txBody>
      </p:sp>
    </p:spTree>
    <p:extLst>
      <p:ext uri="{BB962C8B-B14F-4D97-AF65-F5344CB8AC3E}">
        <p14:creationId xmlns:p14="http://schemas.microsoft.com/office/powerpoint/2010/main" val="302390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661989"/>
            <a:ext cx="7858125"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063751" y="6381750"/>
            <a:ext cx="1931747" cy="369332"/>
          </a:xfrm>
          <a:prstGeom prst="rect">
            <a:avLst/>
          </a:prstGeom>
          <a:noFill/>
        </p:spPr>
        <p:txBody>
          <a:bodyPr wrap="none">
            <a:spAutoFit/>
          </a:bodyPr>
          <a:lstStyle/>
          <a:p>
            <a:pPr>
              <a:defRPr/>
            </a:pPr>
            <a:r>
              <a:rPr lang="fi-FI" dirty="0">
                <a:latin typeface="+mj-lt"/>
              </a:rPr>
              <a:t>Kuva: Pirkka Silvola</a:t>
            </a:r>
          </a:p>
        </p:txBody>
      </p:sp>
    </p:spTree>
    <p:extLst>
      <p:ext uri="{BB962C8B-B14F-4D97-AF65-F5344CB8AC3E}">
        <p14:creationId xmlns:p14="http://schemas.microsoft.com/office/powerpoint/2010/main" val="300056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89114" y="5965825"/>
            <a:ext cx="8353425" cy="369332"/>
          </a:xfrm>
          <a:prstGeom prst="rect">
            <a:avLst/>
          </a:prstGeom>
          <a:noFill/>
        </p:spPr>
        <p:txBody>
          <a:bodyPr>
            <a:spAutoFit/>
          </a:bodyPr>
          <a:lstStyle/>
          <a:p>
            <a:pPr>
              <a:defRPr/>
            </a:pPr>
            <a:r>
              <a:rPr lang="fi-FI" dirty="0">
                <a:latin typeface="+mj-lt"/>
              </a:rPr>
              <a:t>Kuva:http://connectedplanetonline.com/wireless/technology/mimo_ofdm_091905/</a:t>
            </a:r>
          </a:p>
        </p:txBody>
      </p:sp>
      <p:pic>
        <p:nvPicPr>
          <p:cNvPr id="808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836614"/>
            <a:ext cx="866775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72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Sisältö</a:t>
            </a:r>
            <a:endParaRPr lang="fi-FI" dirty="0"/>
          </a:p>
        </p:txBody>
      </p:sp>
      <p:sp>
        <p:nvSpPr>
          <p:cNvPr id="3" name="Content Placeholder 2"/>
          <p:cNvSpPr>
            <a:spLocks noGrp="1"/>
          </p:cNvSpPr>
          <p:nvPr>
            <p:ph idx="1"/>
          </p:nvPr>
        </p:nvSpPr>
        <p:spPr/>
        <p:txBody>
          <a:bodyPr/>
          <a:lstStyle/>
          <a:p>
            <a:pPr marL="514350" indent="-514350">
              <a:buFont typeface="+mj-lt"/>
              <a:buAutoNum type="arabicPeriod"/>
            </a:pPr>
            <a:r>
              <a:rPr lang="fi-FI" dirty="0" smtClean="0"/>
              <a:t>Johdatusta aiheeseen ja langattoman tietoliikenteen historiaa</a:t>
            </a:r>
          </a:p>
          <a:p>
            <a:pPr marL="514350" indent="-514350">
              <a:buFont typeface="+mj-lt"/>
              <a:buAutoNum type="arabicPeriod"/>
            </a:pPr>
            <a:r>
              <a:rPr lang="fi-FI" dirty="0" smtClean="0"/>
              <a:t>Perusteita ja termistöä</a:t>
            </a:r>
          </a:p>
          <a:p>
            <a:pPr marL="514350" indent="-514350">
              <a:buFont typeface="+mj-lt"/>
              <a:buAutoNum type="arabicPeriod"/>
            </a:pPr>
            <a:r>
              <a:rPr lang="fi-FI" dirty="0" smtClean="0"/>
              <a:t>Modulaatio ja </a:t>
            </a:r>
            <a:r>
              <a:rPr lang="fi-FI" dirty="0" err="1" smtClean="0"/>
              <a:t>demodulaatio</a:t>
            </a:r>
            <a:endParaRPr lang="fi-FI" dirty="0" smtClean="0"/>
          </a:p>
          <a:p>
            <a:pPr marL="514350" indent="-514350">
              <a:buFont typeface="+mj-lt"/>
              <a:buAutoNum type="arabicPeriod"/>
            </a:pPr>
            <a:r>
              <a:rPr lang="fi-FI" b="1" dirty="0" smtClean="0"/>
              <a:t>Radiotien ominaisuudet</a:t>
            </a:r>
          </a:p>
          <a:p>
            <a:pPr marL="514350" indent="-514350">
              <a:buFont typeface="+mj-lt"/>
              <a:buAutoNum type="arabicPeriod"/>
            </a:pPr>
            <a:r>
              <a:rPr lang="fi-FI" dirty="0" smtClean="0"/>
              <a:t>Radiolaiteen lohkokaavio</a:t>
            </a:r>
          </a:p>
          <a:p>
            <a:pPr marL="514350" indent="-514350">
              <a:buFont typeface="+mj-lt"/>
              <a:buAutoNum type="arabicPeriod"/>
            </a:pPr>
            <a:r>
              <a:rPr lang="fi-FI" dirty="0" smtClean="0"/>
              <a:t>Protokollapino</a:t>
            </a:r>
            <a:endParaRPr lang="fi-FI" dirty="0"/>
          </a:p>
        </p:txBody>
      </p:sp>
    </p:spTree>
    <p:extLst>
      <p:ext uri="{BB962C8B-B14F-4D97-AF65-F5344CB8AC3E}">
        <p14:creationId xmlns:p14="http://schemas.microsoft.com/office/powerpoint/2010/main" val="51603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Kertausta viime kerrasta</a:t>
            </a:r>
            <a:endParaRPr lang="fi-FI" dirty="0"/>
          </a:p>
        </p:txBody>
      </p:sp>
      <p:sp>
        <p:nvSpPr>
          <p:cNvPr id="3" name="Content Placeholder 2"/>
          <p:cNvSpPr>
            <a:spLocks noGrp="1"/>
          </p:cNvSpPr>
          <p:nvPr>
            <p:ph idx="1"/>
          </p:nvPr>
        </p:nvSpPr>
        <p:spPr/>
        <p:txBody>
          <a:bodyPr>
            <a:normAutofit lnSpcReduction="10000"/>
          </a:bodyPr>
          <a:lstStyle/>
          <a:p>
            <a:r>
              <a:rPr lang="fi-FI" dirty="0" smtClean="0"/>
              <a:t>Kanavaan lähetetty symboli </a:t>
            </a:r>
            <a:r>
              <a:rPr lang="fi-FI" b="1" dirty="0" smtClean="0"/>
              <a:t>s= 1 + j</a:t>
            </a:r>
            <a:r>
              <a:rPr lang="fi-FI" dirty="0" smtClean="0"/>
              <a:t>. Kanavan impulssivaste = kuinka kanava on signaalia vaimentanut ja kuinka se on sen vaihetta kääntänyt h = -0.5 + 0.5j. Kanavasta vastaanotettu symboli on siten r = s*h = -1. Pitääkö tämä paikkansa? Kokeile </a:t>
            </a:r>
            <a:r>
              <a:rPr lang="fi-FI" dirty="0" err="1" smtClean="0"/>
              <a:t>octavella</a:t>
            </a:r>
            <a:r>
              <a:rPr lang="fi-FI" dirty="0" smtClean="0"/>
              <a:t>.</a:t>
            </a:r>
          </a:p>
          <a:p>
            <a:endParaRPr lang="fi-FI" dirty="0"/>
          </a:p>
          <a:p>
            <a:r>
              <a:rPr lang="fi-FI" dirty="0" smtClean="0"/>
              <a:t>Vastaanotettu symbolin vaihe voidaan korjata K = r*</a:t>
            </a:r>
            <a:r>
              <a:rPr lang="fi-FI" dirty="0" err="1" smtClean="0"/>
              <a:t>conj</a:t>
            </a:r>
            <a:r>
              <a:rPr lang="fi-FI" dirty="0" smtClean="0"/>
              <a:t>(h) = 0.5 +0.5*j. Pitääkö paikkansa?</a:t>
            </a:r>
          </a:p>
          <a:p>
            <a:endParaRPr lang="fi-FI" dirty="0"/>
          </a:p>
          <a:p>
            <a:r>
              <a:rPr lang="fi-FI" dirty="0" smtClean="0"/>
              <a:t>Vastaanotetun symbolin sekä vaihe, että amplitudi voidaan korjata K =  ( r *</a:t>
            </a:r>
            <a:r>
              <a:rPr lang="fi-FI" dirty="0" err="1" smtClean="0"/>
              <a:t>conj</a:t>
            </a:r>
            <a:r>
              <a:rPr lang="fi-FI" dirty="0" smtClean="0"/>
              <a:t>(h) ) / | h |^2 = (0.5+0.5*j) / (0.7071)^2 = </a:t>
            </a:r>
            <a:r>
              <a:rPr lang="fi-FI" b="1" dirty="0" smtClean="0"/>
              <a:t>1 + j </a:t>
            </a:r>
          </a:p>
          <a:p>
            <a:endParaRPr lang="fi-FI" dirty="0"/>
          </a:p>
        </p:txBody>
      </p:sp>
    </p:spTree>
    <p:extLst>
      <p:ext uri="{BB962C8B-B14F-4D97-AF65-F5344CB8AC3E}">
        <p14:creationId xmlns:p14="http://schemas.microsoft.com/office/powerpoint/2010/main" val="4075818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8"/>
          <p:cNvSpPr>
            <a:spLocks noGrp="1"/>
          </p:cNvSpPr>
          <p:nvPr>
            <p:ph type="title"/>
          </p:nvPr>
        </p:nvSpPr>
        <p:spPr>
          <a:xfrm>
            <a:off x="1677866" y="250032"/>
            <a:ext cx="7772400" cy="1143000"/>
          </a:xfrm>
        </p:spPr>
        <p:txBody>
          <a:bodyPr/>
          <a:lstStyle/>
          <a:p>
            <a:r>
              <a:rPr lang="fi-FI" altLang="fi-FI" sz="2000" dirty="0"/>
              <a:t>QPSK-</a:t>
            </a:r>
            <a:r>
              <a:rPr lang="fi-FI" altLang="fi-FI" sz="2000" dirty="0" err="1"/>
              <a:t>demodulator</a:t>
            </a:r>
            <a:endParaRPr lang="fi-FI" altLang="fi-FI" sz="2000" dirty="0"/>
          </a:p>
        </p:txBody>
      </p:sp>
      <p:sp>
        <p:nvSpPr>
          <p:cNvPr id="8" name="Slide Number Placeholder 7"/>
          <p:cNvSpPr>
            <a:spLocks noGrp="1"/>
          </p:cNvSpPr>
          <p:nvPr>
            <p:ph type="sldNum" sz="quarter" idx="4294967295"/>
          </p:nvPr>
        </p:nvSpPr>
        <p:spPr>
          <a:xfrm>
            <a:off x="8288948" y="6480318"/>
            <a:ext cx="2133600" cy="365125"/>
          </a:xfrm>
          <a:prstGeom prst="rect">
            <a:avLst/>
          </a:prstGeom>
        </p:spPr>
        <p:txBody>
          <a:bodyPr/>
          <a:lstStyle/>
          <a:p>
            <a:pPr>
              <a:defRPr/>
            </a:pPr>
            <a:fld id="{8663572F-FDAB-4A80-AB6F-C058DB750962}" type="slidenum">
              <a:rPr lang="en-US" smtClean="0"/>
              <a:pPr>
                <a:defRPr/>
              </a:pPr>
              <a:t>4</a:t>
            </a:fld>
            <a:endParaRPr lang="en-US" dirty="0"/>
          </a:p>
        </p:txBody>
      </p:sp>
      <p:cxnSp>
        <p:nvCxnSpPr>
          <p:cNvPr id="39940" name="Straight Connector 46"/>
          <p:cNvCxnSpPr>
            <a:cxnSpLocks noChangeShapeType="1"/>
          </p:cNvCxnSpPr>
          <p:nvPr/>
        </p:nvCxnSpPr>
        <p:spPr bwMode="auto">
          <a:xfrm>
            <a:off x="6427177" y="4510601"/>
            <a:ext cx="0" cy="15843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39941" name="Straight Connector 48"/>
          <p:cNvCxnSpPr>
            <a:cxnSpLocks noChangeShapeType="1"/>
          </p:cNvCxnSpPr>
          <p:nvPr/>
        </p:nvCxnSpPr>
        <p:spPr bwMode="auto">
          <a:xfrm>
            <a:off x="5630008" y="5158299"/>
            <a:ext cx="1595804"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39942" name="Oval 49"/>
          <p:cNvSpPr>
            <a:spLocks noChangeArrowheads="1"/>
          </p:cNvSpPr>
          <p:nvPr/>
        </p:nvSpPr>
        <p:spPr bwMode="auto">
          <a:xfrm>
            <a:off x="6759819" y="4726499"/>
            <a:ext cx="133350" cy="144462"/>
          </a:xfrm>
          <a:prstGeom prst="ellipse">
            <a:avLst/>
          </a:prstGeom>
          <a:solidFill>
            <a:srgbClr val="FF0000"/>
          </a:solidFill>
          <a:ln w="9525" algn="ctr">
            <a:solidFill>
              <a:srgbClr val="FF0000"/>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43" name="Oval 50"/>
          <p:cNvSpPr>
            <a:spLocks noChangeArrowheads="1"/>
          </p:cNvSpPr>
          <p:nvPr/>
        </p:nvSpPr>
        <p:spPr bwMode="auto">
          <a:xfrm>
            <a:off x="5962650" y="4726499"/>
            <a:ext cx="133350" cy="144462"/>
          </a:xfrm>
          <a:prstGeom prst="ellipse">
            <a:avLst/>
          </a:prstGeom>
          <a:solidFill>
            <a:srgbClr val="FF0000"/>
          </a:solidFill>
          <a:ln w="9525" algn="ctr">
            <a:solidFill>
              <a:srgbClr val="FF0000"/>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44" name="Oval 51"/>
          <p:cNvSpPr>
            <a:spLocks noChangeArrowheads="1"/>
          </p:cNvSpPr>
          <p:nvPr/>
        </p:nvSpPr>
        <p:spPr bwMode="auto">
          <a:xfrm>
            <a:off x="5962650" y="5518663"/>
            <a:ext cx="133350" cy="144463"/>
          </a:xfrm>
          <a:prstGeom prst="ellipse">
            <a:avLst/>
          </a:prstGeom>
          <a:solidFill>
            <a:srgbClr val="FF0000"/>
          </a:solidFill>
          <a:ln w="9525" algn="ctr">
            <a:solidFill>
              <a:srgbClr val="FF0000"/>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45" name="Oval 53"/>
          <p:cNvSpPr>
            <a:spLocks noChangeArrowheads="1"/>
          </p:cNvSpPr>
          <p:nvPr/>
        </p:nvSpPr>
        <p:spPr bwMode="auto">
          <a:xfrm>
            <a:off x="6759819" y="5518663"/>
            <a:ext cx="133350" cy="144463"/>
          </a:xfrm>
          <a:prstGeom prst="ellipse">
            <a:avLst/>
          </a:prstGeom>
          <a:solidFill>
            <a:srgbClr val="FF0000"/>
          </a:solidFill>
          <a:ln w="9525" algn="ctr">
            <a:solidFill>
              <a:srgbClr val="FF0000"/>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cxnSp>
        <p:nvCxnSpPr>
          <p:cNvPr id="39946" name="Straight Connector 12"/>
          <p:cNvCxnSpPr>
            <a:cxnSpLocks noChangeShapeType="1"/>
          </p:cNvCxnSpPr>
          <p:nvPr/>
        </p:nvCxnSpPr>
        <p:spPr bwMode="auto">
          <a:xfrm>
            <a:off x="8554917" y="3431099"/>
            <a:ext cx="206033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8" name="TextBox 117"/>
          <p:cNvSpPr txBox="1"/>
          <p:nvPr/>
        </p:nvSpPr>
        <p:spPr>
          <a:xfrm flipH="1">
            <a:off x="8597412" y="3040574"/>
            <a:ext cx="1951892" cy="369332"/>
          </a:xfrm>
          <a:prstGeom prst="rect">
            <a:avLst/>
          </a:prstGeom>
          <a:noFill/>
        </p:spPr>
        <p:txBody>
          <a:bodyPr>
            <a:spAutoFit/>
          </a:bodyPr>
          <a:lstStyle/>
          <a:p>
            <a:pPr>
              <a:defRPr/>
            </a:pPr>
            <a:r>
              <a:rPr lang="fi-FI" dirty="0"/>
              <a:t>0 </a:t>
            </a:r>
            <a:r>
              <a:rPr lang="fi-FI" dirty="0" err="1"/>
              <a:t>0</a:t>
            </a:r>
            <a:r>
              <a:rPr lang="fi-FI" dirty="0"/>
              <a:t> 0 1 </a:t>
            </a:r>
            <a:r>
              <a:rPr lang="fi-FI" dirty="0" err="1"/>
              <a:t>1</a:t>
            </a:r>
            <a:r>
              <a:rPr lang="fi-FI" dirty="0"/>
              <a:t> 0 1 </a:t>
            </a:r>
            <a:r>
              <a:rPr lang="fi-FI" dirty="0" err="1"/>
              <a:t>1</a:t>
            </a:r>
            <a:r>
              <a:rPr lang="fi-FI" dirty="0"/>
              <a:t> </a:t>
            </a:r>
          </a:p>
        </p:txBody>
      </p:sp>
      <p:cxnSp>
        <p:nvCxnSpPr>
          <p:cNvPr id="39948" name="Straight Arrow Connector 17"/>
          <p:cNvCxnSpPr>
            <a:cxnSpLocks noChangeShapeType="1"/>
          </p:cNvCxnSpPr>
          <p:nvPr/>
        </p:nvCxnSpPr>
        <p:spPr bwMode="auto">
          <a:xfrm>
            <a:off x="2706567" y="2783399"/>
            <a:ext cx="132910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9" name="Straight Arrow Connector 19"/>
          <p:cNvCxnSpPr>
            <a:cxnSpLocks noChangeShapeType="1"/>
          </p:cNvCxnSpPr>
          <p:nvPr/>
        </p:nvCxnSpPr>
        <p:spPr bwMode="auto">
          <a:xfrm>
            <a:off x="2706567" y="3646999"/>
            <a:ext cx="132910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9950" name="Group 22"/>
          <p:cNvGrpSpPr>
            <a:grpSpLocks/>
          </p:cNvGrpSpPr>
          <p:nvPr/>
        </p:nvGrpSpPr>
        <p:grpSpPr bwMode="auto">
          <a:xfrm>
            <a:off x="4035670" y="2494476"/>
            <a:ext cx="464527" cy="504825"/>
            <a:chOff x="5817096" y="3140968"/>
            <a:chExt cx="504056" cy="504056"/>
          </a:xfrm>
        </p:grpSpPr>
        <p:sp>
          <p:nvSpPr>
            <p:cNvPr id="122" name="Oval 121"/>
            <p:cNvSpPr/>
            <p:nvPr/>
          </p:nvSpPr>
          <p:spPr bwMode="auto">
            <a:xfrm>
              <a:off x="5817096" y="3140968"/>
              <a:ext cx="504056" cy="504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fi-FI" dirty="0"/>
            </a:p>
          </p:txBody>
        </p:sp>
        <p:sp>
          <p:nvSpPr>
            <p:cNvPr id="123" name="TextBox 122"/>
            <p:cNvSpPr txBox="1"/>
            <p:nvPr/>
          </p:nvSpPr>
          <p:spPr>
            <a:xfrm flipH="1">
              <a:off x="5888650" y="3140968"/>
              <a:ext cx="351407" cy="368769"/>
            </a:xfrm>
            <a:prstGeom prst="rect">
              <a:avLst/>
            </a:prstGeom>
            <a:noFill/>
          </p:spPr>
          <p:txBody>
            <a:bodyPr>
              <a:spAutoFit/>
            </a:bodyPr>
            <a:lstStyle/>
            <a:p>
              <a:pPr>
                <a:defRPr/>
              </a:pPr>
              <a:r>
                <a:rPr lang="fi-FI" dirty="0"/>
                <a:t>x</a:t>
              </a:r>
            </a:p>
          </p:txBody>
        </p:sp>
      </p:grpSp>
      <p:grpSp>
        <p:nvGrpSpPr>
          <p:cNvPr id="39951" name="Group 23"/>
          <p:cNvGrpSpPr>
            <a:grpSpLocks/>
          </p:cNvGrpSpPr>
          <p:nvPr/>
        </p:nvGrpSpPr>
        <p:grpSpPr bwMode="auto">
          <a:xfrm>
            <a:off x="4035670" y="3359661"/>
            <a:ext cx="464527" cy="503238"/>
            <a:chOff x="5817096" y="3140968"/>
            <a:chExt cx="504056" cy="504056"/>
          </a:xfrm>
        </p:grpSpPr>
        <p:sp>
          <p:nvSpPr>
            <p:cNvPr id="125" name="Oval 124"/>
            <p:cNvSpPr/>
            <p:nvPr/>
          </p:nvSpPr>
          <p:spPr bwMode="auto">
            <a:xfrm>
              <a:off x="5817096" y="3140968"/>
              <a:ext cx="504056" cy="504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fi-FI" dirty="0"/>
            </a:p>
          </p:txBody>
        </p:sp>
        <p:sp>
          <p:nvSpPr>
            <p:cNvPr id="126" name="TextBox 125"/>
            <p:cNvSpPr txBox="1"/>
            <p:nvPr/>
          </p:nvSpPr>
          <p:spPr>
            <a:xfrm flipH="1">
              <a:off x="5888650" y="3140968"/>
              <a:ext cx="351407" cy="369932"/>
            </a:xfrm>
            <a:prstGeom prst="rect">
              <a:avLst/>
            </a:prstGeom>
            <a:noFill/>
          </p:spPr>
          <p:txBody>
            <a:bodyPr>
              <a:spAutoFit/>
            </a:bodyPr>
            <a:lstStyle/>
            <a:p>
              <a:pPr>
                <a:defRPr/>
              </a:pPr>
              <a:r>
                <a:rPr lang="fi-FI" dirty="0"/>
                <a:t>x</a:t>
              </a:r>
            </a:p>
          </p:txBody>
        </p:sp>
      </p:grpSp>
      <p:cxnSp>
        <p:nvCxnSpPr>
          <p:cNvPr id="39952" name="Straight Arrow Connector 30"/>
          <p:cNvCxnSpPr>
            <a:cxnSpLocks noChangeShapeType="1"/>
            <a:endCxn id="123" idx="0"/>
          </p:cNvCxnSpPr>
          <p:nvPr/>
        </p:nvCxnSpPr>
        <p:spPr bwMode="auto">
          <a:xfrm flipH="1">
            <a:off x="4263537" y="1775337"/>
            <a:ext cx="8061" cy="71913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3" name="Straight Arrow Connector 33"/>
          <p:cNvCxnSpPr>
            <a:cxnSpLocks noChangeShapeType="1"/>
            <a:endCxn id="125" idx="4"/>
          </p:cNvCxnSpPr>
          <p:nvPr/>
        </p:nvCxnSpPr>
        <p:spPr bwMode="auto">
          <a:xfrm flipV="1">
            <a:off x="4268666" y="3862899"/>
            <a:ext cx="0" cy="5762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9" name="TextBox 128"/>
          <p:cNvSpPr txBox="1"/>
          <p:nvPr/>
        </p:nvSpPr>
        <p:spPr>
          <a:xfrm flipH="1">
            <a:off x="3768970" y="4439162"/>
            <a:ext cx="1995854" cy="369332"/>
          </a:xfrm>
          <a:prstGeom prst="rect">
            <a:avLst/>
          </a:prstGeom>
          <a:noFill/>
        </p:spPr>
        <p:txBody>
          <a:bodyPr>
            <a:spAutoFit/>
          </a:bodyPr>
          <a:lstStyle/>
          <a:p>
            <a:pPr>
              <a:defRPr/>
            </a:pPr>
            <a:r>
              <a:rPr lang="fi-FI" dirty="0" err="1"/>
              <a:t>Sin</a:t>
            </a:r>
            <a:r>
              <a:rPr lang="fi-FI" dirty="0"/>
              <a:t>(2*pi*fc*t)</a:t>
            </a:r>
          </a:p>
        </p:txBody>
      </p:sp>
      <p:sp>
        <p:nvSpPr>
          <p:cNvPr id="130" name="TextBox 129"/>
          <p:cNvSpPr txBox="1"/>
          <p:nvPr/>
        </p:nvSpPr>
        <p:spPr>
          <a:xfrm flipH="1">
            <a:off x="3703028" y="1270512"/>
            <a:ext cx="1994388" cy="369332"/>
          </a:xfrm>
          <a:prstGeom prst="rect">
            <a:avLst/>
          </a:prstGeom>
          <a:noFill/>
        </p:spPr>
        <p:txBody>
          <a:bodyPr>
            <a:spAutoFit/>
          </a:bodyPr>
          <a:lstStyle/>
          <a:p>
            <a:pPr>
              <a:defRPr/>
            </a:pPr>
            <a:r>
              <a:rPr lang="fi-FI" dirty="0"/>
              <a:t>Cos(2*pi*fc*t)</a:t>
            </a:r>
          </a:p>
        </p:txBody>
      </p:sp>
      <p:sp>
        <p:nvSpPr>
          <p:cNvPr id="131" name="TextBox 130"/>
          <p:cNvSpPr txBox="1"/>
          <p:nvPr/>
        </p:nvSpPr>
        <p:spPr>
          <a:xfrm flipH="1">
            <a:off x="1907932" y="2638937"/>
            <a:ext cx="665285" cy="369332"/>
          </a:xfrm>
          <a:prstGeom prst="rect">
            <a:avLst/>
          </a:prstGeom>
          <a:noFill/>
        </p:spPr>
        <p:txBody>
          <a:bodyPr>
            <a:spAutoFit/>
          </a:bodyPr>
          <a:lstStyle/>
          <a:p>
            <a:pPr>
              <a:defRPr/>
            </a:pPr>
            <a:r>
              <a:rPr lang="fi-FI" dirty="0"/>
              <a:t>R(t)</a:t>
            </a:r>
          </a:p>
        </p:txBody>
      </p:sp>
      <p:cxnSp>
        <p:nvCxnSpPr>
          <p:cNvPr id="39957" name="Straight Connector 28"/>
          <p:cNvCxnSpPr>
            <a:cxnSpLocks noChangeShapeType="1"/>
          </p:cNvCxnSpPr>
          <p:nvPr/>
        </p:nvCxnSpPr>
        <p:spPr bwMode="auto">
          <a:xfrm>
            <a:off x="1975338" y="2207136"/>
            <a:ext cx="0" cy="935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8" name="Straight Connector 31"/>
          <p:cNvCxnSpPr>
            <a:cxnSpLocks noChangeShapeType="1"/>
          </p:cNvCxnSpPr>
          <p:nvPr/>
        </p:nvCxnSpPr>
        <p:spPr bwMode="auto">
          <a:xfrm flipH="1" flipV="1">
            <a:off x="1841989" y="1991236"/>
            <a:ext cx="133350" cy="2159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9" name="Straight Connector 34"/>
          <p:cNvCxnSpPr>
            <a:cxnSpLocks noChangeShapeType="1"/>
          </p:cNvCxnSpPr>
          <p:nvPr/>
        </p:nvCxnSpPr>
        <p:spPr bwMode="auto">
          <a:xfrm flipV="1">
            <a:off x="1975340" y="1991236"/>
            <a:ext cx="131885" cy="2159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60" name="Straight Connector 40"/>
          <p:cNvCxnSpPr>
            <a:cxnSpLocks noChangeShapeType="1"/>
          </p:cNvCxnSpPr>
          <p:nvPr/>
        </p:nvCxnSpPr>
        <p:spPr bwMode="auto">
          <a:xfrm>
            <a:off x="1975340" y="3142174"/>
            <a:ext cx="73122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61" name="Straight Connector 44"/>
          <p:cNvCxnSpPr>
            <a:cxnSpLocks noChangeShapeType="1"/>
          </p:cNvCxnSpPr>
          <p:nvPr/>
        </p:nvCxnSpPr>
        <p:spPr bwMode="auto">
          <a:xfrm flipV="1">
            <a:off x="2706566" y="2783401"/>
            <a:ext cx="0" cy="3587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62" name="Straight Connector 52"/>
          <p:cNvCxnSpPr>
            <a:cxnSpLocks noChangeShapeType="1"/>
          </p:cNvCxnSpPr>
          <p:nvPr/>
        </p:nvCxnSpPr>
        <p:spPr bwMode="auto">
          <a:xfrm>
            <a:off x="2706566" y="3142176"/>
            <a:ext cx="0" cy="5048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9963" name="Rectangle 73"/>
          <p:cNvSpPr>
            <a:spLocks noChangeArrowheads="1"/>
          </p:cNvSpPr>
          <p:nvPr/>
        </p:nvSpPr>
        <p:spPr bwMode="auto">
          <a:xfrm>
            <a:off x="8022981" y="2494476"/>
            <a:ext cx="531934" cy="1584325"/>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cxnSp>
        <p:nvCxnSpPr>
          <p:cNvPr id="39964" name="Straight Connector 75"/>
          <p:cNvCxnSpPr>
            <a:cxnSpLocks noChangeShapeType="1"/>
            <a:stCxn id="122" idx="6"/>
          </p:cNvCxnSpPr>
          <p:nvPr/>
        </p:nvCxnSpPr>
        <p:spPr bwMode="auto">
          <a:xfrm>
            <a:off x="4500197" y="2746888"/>
            <a:ext cx="3522785" cy="365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65" name="Straight Connector 77"/>
          <p:cNvCxnSpPr>
            <a:cxnSpLocks noChangeShapeType="1"/>
            <a:stCxn id="125" idx="6"/>
          </p:cNvCxnSpPr>
          <p:nvPr/>
        </p:nvCxnSpPr>
        <p:spPr bwMode="auto">
          <a:xfrm>
            <a:off x="4500197" y="3610488"/>
            <a:ext cx="3522785" cy="365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39966" name="Group 62"/>
          <p:cNvGrpSpPr>
            <a:grpSpLocks/>
          </p:cNvGrpSpPr>
          <p:nvPr/>
        </p:nvGrpSpPr>
        <p:grpSpPr bwMode="auto">
          <a:xfrm>
            <a:off x="6827228" y="3431099"/>
            <a:ext cx="597877" cy="576262"/>
            <a:chOff x="2792760" y="5301208"/>
            <a:chExt cx="648072" cy="576064"/>
          </a:xfrm>
        </p:grpSpPr>
        <p:sp>
          <p:nvSpPr>
            <p:cNvPr id="39998" name="Rectangle 15"/>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9" name="TextBox 142"/>
            <p:cNvSpPr txBox="1">
              <a:spLocks noChangeArrowheads="1"/>
            </p:cNvSpPr>
            <p:nvPr/>
          </p:nvSpPr>
          <p:spPr bwMode="auto">
            <a:xfrm flipH="1">
              <a:off x="2864238" y="5372620"/>
              <a:ext cx="432048"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pSp>
        <p:nvGrpSpPr>
          <p:cNvPr id="39967" name="Group 63"/>
          <p:cNvGrpSpPr>
            <a:grpSpLocks/>
          </p:cNvGrpSpPr>
          <p:nvPr/>
        </p:nvGrpSpPr>
        <p:grpSpPr bwMode="auto">
          <a:xfrm>
            <a:off x="6693878" y="2494474"/>
            <a:ext cx="597877" cy="576262"/>
            <a:chOff x="2792760" y="5301208"/>
            <a:chExt cx="648072" cy="576064"/>
          </a:xfrm>
        </p:grpSpPr>
        <p:sp>
          <p:nvSpPr>
            <p:cNvPr id="39996" name="Rectangle 64"/>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7" name="TextBox 145"/>
            <p:cNvSpPr txBox="1">
              <a:spLocks noChangeArrowheads="1"/>
            </p:cNvSpPr>
            <p:nvPr/>
          </p:nvSpPr>
          <p:spPr bwMode="auto">
            <a:xfrm flipH="1">
              <a:off x="2864238" y="5372620"/>
              <a:ext cx="432048"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pSp>
        <p:nvGrpSpPr>
          <p:cNvPr id="39968" name="Group 66"/>
          <p:cNvGrpSpPr>
            <a:grpSpLocks/>
          </p:cNvGrpSpPr>
          <p:nvPr/>
        </p:nvGrpSpPr>
        <p:grpSpPr bwMode="auto">
          <a:xfrm>
            <a:off x="4699489" y="3431099"/>
            <a:ext cx="599342" cy="576262"/>
            <a:chOff x="2792760" y="5301208"/>
            <a:chExt cx="648072" cy="576064"/>
          </a:xfrm>
        </p:grpSpPr>
        <p:sp>
          <p:nvSpPr>
            <p:cNvPr id="39994" name="Rectangle 67"/>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5" name="TextBox 148"/>
            <p:cNvSpPr txBox="1">
              <a:spLocks noChangeArrowheads="1"/>
            </p:cNvSpPr>
            <p:nvPr/>
          </p:nvSpPr>
          <p:spPr bwMode="auto">
            <a:xfrm flipH="1">
              <a:off x="2864064" y="5372620"/>
              <a:ext cx="432575"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pSp>
        <p:nvGrpSpPr>
          <p:cNvPr id="39969" name="Group 69"/>
          <p:cNvGrpSpPr>
            <a:grpSpLocks/>
          </p:cNvGrpSpPr>
          <p:nvPr/>
        </p:nvGrpSpPr>
        <p:grpSpPr bwMode="auto">
          <a:xfrm>
            <a:off x="4699489" y="2494474"/>
            <a:ext cx="599342" cy="576262"/>
            <a:chOff x="2792760" y="5301208"/>
            <a:chExt cx="648072" cy="576064"/>
          </a:xfrm>
        </p:grpSpPr>
        <p:sp>
          <p:nvSpPr>
            <p:cNvPr id="39992" name="Rectangle 70"/>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3" name="TextBox 151"/>
            <p:cNvSpPr txBox="1">
              <a:spLocks noChangeArrowheads="1"/>
            </p:cNvSpPr>
            <p:nvPr/>
          </p:nvSpPr>
          <p:spPr bwMode="auto">
            <a:xfrm flipH="1">
              <a:off x="2864064" y="5372620"/>
              <a:ext cx="432575"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cxnSp>
        <p:nvCxnSpPr>
          <p:cNvPr id="39970" name="Straight Connector 80"/>
          <p:cNvCxnSpPr>
            <a:cxnSpLocks noChangeShapeType="1"/>
          </p:cNvCxnSpPr>
          <p:nvPr/>
        </p:nvCxnSpPr>
        <p:spPr bwMode="auto">
          <a:xfrm flipV="1">
            <a:off x="6161943" y="2494476"/>
            <a:ext cx="332642" cy="2889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4" name="Arc 153"/>
          <p:cNvSpPr/>
          <p:nvPr/>
        </p:nvSpPr>
        <p:spPr bwMode="auto">
          <a:xfrm>
            <a:off x="6229351" y="2423038"/>
            <a:ext cx="265234" cy="792163"/>
          </a:xfrm>
          <a:prstGeom prst="arc">
            <a:avLst/>
          </a:prstGeom>
          <a:solidFill>
            <a:schemeClr val="bg1"/>
          </a:solidFill>
          <a:ln w="9525" cap="flat" cmpd="sng" algn="ctr">
            <a:solidFill>
              <a:schemeClr val="tx1"/>
            </a:solidFill>
            <a:prstDash val="solid"/>
            <a:round/>
            <a:headEnd type="none" w="med" len="med"/>
            <a:tailEnd type="arrow" w="med" len="med"/>
          </a:ln>
          <a:effectLst/>
        </p:spPr>
        <p:txBody>
          <a:bodyPr/>
          <a:lstStyle/>
          <a:p>
            <a:pPr>
              <a:defRPr/>
            </a:pPr>
            <a:endParaRPr lang="fi-FI"/>
          </a:p>
        </p:txBody>
      </p:sp>
      <p:cxnSp>
        <p:nvCxnSpPr>
          <p:cNvPr id="39972" name="Straight Connector 82"/>
          <p:cNvCxnSpPr>
            <a:cxnSpLocks noChangeShapeType="1"/>
          </p:cNvCxnSpPr>
          <p:nvPr/>
        </p:nvCxnSpPr>
        <p:spPr bwMode="auto">
          <a:xfrm flipV="1">
            <a:off x="6161943" y="3359661"/>
            <a:ext cx="332642" cy="2873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6" name="Arc 155"/>
          <p:cNvSpPr/>
          <p:nvPr/>
        </p:nvSpPr>
        <p:spPr bwMode="auto">
          <a:xfrm>
            <a:off x="6229351" y="3286638"/>
            <a:ext cx="265234" cy="792163"/>
          </a:xfrm>
          <a:prstGeom prst="arc">
            <a:avLst/>
          </a:prstGeom>
          <a:solidFill>
            <a:schemeClr val="bg1"/>
          </a:solidFill>
          <a:ln w="9525" cap="flat" cmpd="sng" algn="ctr">
            <a:solidFill>
              <a:schemeClr val="tx1"/>
            </a:solidFill>
            <a:prstDash val="solid"/>
            <a:round/>
            <a:headEnd type="none" w="med" len="med"/>
            <a:tailEnd type="arrow" w="med" len="med"/>
          </a:ln>
          <a:effectLst/>
        </p:spPr>
        <p:txBody>
          <a:bodyPr/>
          <a:lstStyle/>
          <a:p>
            <a:pPr>
              <a:defRPr/>
            </a:pPr>
            <a:endParaRPr lang="fi-FI"/>
          </a:p>
        </p:txBody>
      </p:sp>
      <p:sp>
        <p:nvSpPr>
          <p:cNvPr id="157" name="TextBox 156"/>
          <p:cNvSpPr txBox="1"/>
          <p:nvPr/>
        </p:nvSpPr>
        <p:spPr>
          <a:xfrm flipH="1">
            <a:off x="5962652" y="1991236"/>
            <a:ext cx="864577" cy="338138"/>
          </a:xfrm>
          <a:prstGeom prst="rect">
            <a:avLst/>
          </a:prstGeom>
          <a:noFill/>
        </p:spPr>
        <p:txBody>
          <a:bodyPr>
            <a:spAutoFit/>
          </a:bodyPr>
          <a:lstStyle/>
          <a:p>
            <a:pPr>
              <a:defRPr/>
            </a:pPr>
            <a:r>
              <a:rPr lang="fi-FI" sz="1600" dirty="0"/>
              <a:t>F = 1/Tb</a:t>
            </a:r>
          </a:p>
        </p:txBody>
      </p:sp>
      <p:grpSp>
        <p:nvGrpSpPr>
          <p:cNvPr id="39975" name="Group 69"/>
          <p:cNvGrpSpPr>
            <a:grpSpLocks/>
          </p:cNvGrpSpPr>
          <p:nvPr/>
        </p:nvGrpSpPr>
        <p:grpSpPr bwMode="auto">
          <a:xfrm>
            <a:off x="5498124" y="2494474"/>
            <a:ext cx="599343" cy="576262"/>
            <a:chOff x="2792760" y="5301208"/>
            <a:chExt cx="648072" cy="576064"/>
          </a:xfrm>
        </p:grpSpPr>
        <p:sp>
          <p:nvSpPr>
            <p:cNvPr id="39990" name="Rectangle 70"/>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1" name="TextBox 160"/>
            <p:cNvSpPr txBox="1">
              <a:spLocks noChangeArrowheads="1"/>
            </p:cNvSpPr>
            <p:nvPr/>
          </p:nvSpPr>
          <p:spPr bwMode="auto">
            <a:xfrm flipH="1">
              <a:off x="2864064" y="5372620"/>
              <a:ext cx="432575"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pSp>
        <p:nvGrpSpPr>
          <p:cNvPr id="39976" name="Group 66"/>
          <p:cNvGrpSpPr>
            <a:grpSpLocks/>
          </p:cNvGrpSpPr>
          <p:nvPr/>
        </p:nvGrpSpPr>
        <p:grpSpPr bwMode="auto">
          <a:xfrm>
            <a:off x="5498124" y="3431099"/>
            <a:ext cx="599343" cy="576262"/>
            <a:chOff x="2792760" y="5301208"/>
            <a:chExt cx="648072" cy="576064"/>
          </a:xfrm>
        </p:grpSpPr>
        <p:sp>
          <p:nvSpPr>
            <p:cNvPr id="39988" name="Rectangle 67"/>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89" name="TextBox 163"/>
            <p:cNvSpPr txBox="1">
              <a:spLocks noChangeArrowheads="1"/>
            </p:cNvSpPr>
            <p:nvPr/>
          </p:nvSpPr>
          <p:spPr bwMode="auto">
            <a:xfrm flipH="1">
              <a:off x="2864064" y="5372620"/>
              <a:ext cx="432575"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aphicFrame>
        <p:nvGraphicFramePr>
          <p:cNvPr id="39977" name="Object 58"/>
          <p:cNvGraphicFramePr>
            <a:graphicFrameLocks noChangeAspect="1"/>
          </p:cNvGraphicFramePr>
          <p:nvPr>
            <p:extLst/>
          </p:nvPr>
        </p:nvGraphicFramePr>
        <p:xfrm>
          <a:off x="4633547" y="2402399"/>
          <a:ext cx="797169" cy="812800"/>
        </p:xfrm>
        <a:graphic>
          <a:graphicData uri="http://schemas.openxmlformats.org/presentationml/2006/ole">
            <mc:AlternateContent xmlns:mc="http://schemas.openxmlformats.org/markup-compatibility/2006">
              <mc:Choice xmlns:v="urn:schemas-microsoft-com:vml" Requires="v">
                <p:oleObj spid="_x0000_s1116" name="Kaava" r:id="rId4" imgW="126725" imgH="126725" progId="Equation.3">
                  <p:embed/>
                </p:oleObj>
              </mc:Choice>
              <mc:Fallback>
                <p:oleObj name="Kaava" r:id="rId4" imgW="126725" imgH="126725" progId="Equation.3">
                  <p:embed/>
                  <p:pic>
                    <p:nvPicPr>
                      <p:cNvPr id="39977"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3547" y="2402399"/>
                        <a:ext cx="797169"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8" name="Object 59"/>
          <p:cNvGraphicFramePr>
            <a:graphicFrameLocks noChangeAspect="1"/>
          </p:cNvGraphicFramePr>
          <p:nvPr>
            <p:extLst/>
          </p:nvPr>
        </p:nvGraphicFramePr>
        <p:xfrm>
          <a:off x="4633547" y="3359661"/>
          <a:ext cx="797169" cy="812800"/>
        </p:xfrm>
        <a:graphic>
          <a:graphicData uri="http://schemas.openxmlformats.org/presentationml/2006/ole">
            <mc:AlternateContent xmlns:mc="http://schemas.openxmlformats.org/markup-compatibility/2006">
              <mc:Choice xmlns:v="urn:schemas-microsoft-com:vml" Requires="v">
                <p:oleObj spid="_x0000_s1117" name="Kaava" r:id="rId6" imgW="126725" imgH="126725" progId="Equation.3">
                  <p:embed/>
                </p:oleObj>
              </mc:Choice>
              <mc:Fallback>
                <p:oleObj name="Kaava" r:id="rId6" imgW="126725" imgH="126725" progId="Equation.3">
                  <p:embed/>
                  <p:pic>
                    <p:nvPicPr>
                      <p:cNvPr id="39978" name="Object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3547" y="3359661"/>
                        <a:ext cx="797169"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9979" name="Straight Connector 166"/>
          <p:cNvCxnSpPr>
            <a:cxnSpLocks noChangeShapeType="1"/>
          </p:cNvCxnSpPr>
          <p:nvPr/>
        </p:nvCxnSpPr>
        <p:spPr bwMode="auto">
          <a:xfrm flipH="1">
            <a:off x="4966189" y="2567499"/>
            <a:ext cx="65942" cy="215900"/>
          </a:xfrm>
          <a:prstGeom prst="line">
            <a:avLst/>
          </a:prstGeom>
          <a:noFill/>
          <a:ln w="57150" algn="ctr">
            <a:solidFill>
              <a:schemeClr val="tx1"/>
            </a:solidFill>
            <a:round/>
            <a:headEnd/>
            <a:tailEnd/>
          </a:ln>
          <a:extLst>
            <a:ext uri="{909E8E84-426E-40DD-AFC4-6F175D3DCCD1}">
              <a14:hiddenFill xmlns:a14="http://schemas.microsoft.com/office/drawing/2010/main">
                <a:noFill/>
              </a14:hiddenFill>
            </a:ext>
          </a:extLst>
        </p:spPr>
      </p:cxnSp>
      <p:cxnSp>
        <p:nvCxnSpPr>
          <p:cNvPr id="39980" name="Straight Connector 167"/>
          <p:cNvCxnSpPr>
            <a:cxnSpLocks noChangeShapeType="1"/>
          </p:cNvCxnSpPr>
          <p:nvPr/>
        </p:nvCxnSpPr>
        <p:spPr bwMode="auto">
          <a:xfrm flipH="1">
            <a:off x="4966189" y="3502536"/>
            <a:ext cx="65942" cy="215900"/>
          </a:xfrm>
          <a:prstGeom prst="line">
            <a:avLst/>
          </a:prstGeom>
          <a:noFill/>
          <a:ln w="57150"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39981" name="Object 60"/>
          <p:cNvGraphicFramePr>
            <a:graphicFrameLocks noChangeAspect="1"/>
          </p:cNvGraphicFramePr>
          <p:nvPr>
            <p:extLst/>
          </p:nvPr>
        </p:nvGraphicFramePr>
        <p:xfrm>
          <a:off x="5498125" y="2070611"/>
          <a:ext cx="531935" cy="1289050"/>
        </p:xfrm>
        <a:graphic>
          <a:graphicData uri="http://schemas.openxmlformats.org/presentationml/2006/ole">
            <mc:AlternateContent xmlns:mc="http://schemas.openxmlformats.org/markup-compatibility/2006">
              <mc:Choice xmlns:v="urn:schemas-microsoft-com:vml" Requires="v">
                <p:oleObj spid="_x0000_s1118" name="Kaava" r:id="rId8" imgW="215713" imgH="482181" progId="Equation.3">
                  <p:embed/>
                </p:oleObj>
              </mc:Choice>
              <mc:Fallback>
                <p:oleObj name="Kaava" r:id="rId8" imgW="215713" imgH="482181" progId="Equation.3">
                  <p:embed/>
                  <p:pic>
                    <p:nvPicPr>
                      <p:cNvPr id="39981"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8125" y="2070611"/>
                        <a:ext cx="531935" cy="128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2" name="Object 61"/>
          <p:cNvGraphicFramePr>
            <a:graphicFrameLocks noChangeAspect="1"/>
          </p:cNvGraphicFramePr>
          <p:nvPr>
            <p:extLst/>
          </p:nvPr>
        </p:nvGraphicFramePr>
        <p:xfrm>
          <a:off x="5630009" y="3080263"/>
          <a:ext cx="531935" cy="1287463"/>
        </p:xfrm>
        <a:graphic>
          <a:graphicData uri="http://schemas.openxmlformats.org/presentationml/2006/ole">
            <mc:AlternateContent xmlns:mc="http://schemas.openxmlformats.org/markup-compatibility/2006">
              <mc:Choice xmlns:v="urn:schemas-microsoft-com:vml" Requires="v">
                <p:oleObj spid="_x0000_s1119" name="Kaava" r:id="rId10" imgW="215713" imgH="482181" progId="Equation.3">
                  <p:embed/>
                </p:oleObj>
              </mc:Choice>
              <mc:Fallback>
                <p:oleObj name="Kaava" r:id="rId10" imgW="215713" imgH="482181" progId="Equation.3">
                  <p:embed/>
                  <p:pic>
                    <p:nvPicPr>
                      <p:cNvPr id="39982"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0009" y="3080263"/>
                        <a:ext cx="531935"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3" name="Object 62"/>
          <p:cNvGraphicFramePr>
            <a:graphicFrameLocks noChangeAspect="1"/>
          </p:cNvGraphicFramePr>
          <p:nvPr>
            <p:extLst/>
          </p:nvPr>
        </p:nvGraphicFramePr>
        <p:xfrm>
          <a:off x="6893170" y="2502413"/>
          <a:ext cx="590550" cy="568325"/>
        </p:xfrm>
        <a:graphic>
          <a:graphicData uri="http://schemas.openxmlformats.org/presentationml/2006/ole">
            <mc:AlternateContent xmlns:mc="http://schemas.openxmlformats.org/markup-compatibility/2006">
              <mc:Choice xmlns:v="urn:schemas-microsoft-com:vml" Requires="v">
                <p:oleObj spid="_x0000_s1120" name="Kaava" r:id="rId12" imgW="126890" imgH="380670" progId="Equation.3">
                  <p:embed/>
                </p:oleObj>
              </mc:Choice>
              <mc:Fallback>
                <p:oleObj name="Kaava" r:id="rId12" imgW="126890" imgH="380670" progId="Equation.3">
                  <p:embed/>
                  <p:pic>
                    <p:nvPicPr>
                      <p:cNvPr id="39983" name="Object 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93170" y="2502413"/>
                        <a:ext cx="5905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4" name="Object 63"/>
          <p:cNvGraphicFramePr>
            <a:graphicFrameLocks noChangeAspect="1"/>
          </p:cNvGraphicFramePr>
          <p:nvPr>
            <p:extLst/>
          </p:nvPr>
        </p:nvGraphicFramePr>
        <p:xfrm>
          <a:off x="6827227" y="3431101"/>
          <a:ext cx="590550" cy="568325"/>
        </p:xfrm>
        <a:graphic>
          <a:graphicData uri="http://schemas.openxmlformats.org/presentationml/2006/ole">
            <mc:AlternateContent xmlns:mc="http://schemas.openxmlformats.org/markup-compatibility/2006">
              <mc:Choice xmlns:v="urn:schemas-microsoft-com:vml" Requires="v">
                <p:oleObj spid="_x0000_s1121" name="Kaava" r:id="rId14" imgW="126890" imgH="380670" progId="Equation.3">
                  <p:embed/>
                </p:oleObj>
              </mc:Choice>
              <mc:Fallback>
                <p:oleObj name="Kaava" r:id="rId14" imgW="126890" imgH="380670" progId="Equation.3">
                  <p:embed/>
                  <p:pic>
                    <p:nvPicPr>
                      <p:cNvPr id="39984" name="Object 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27227" y="3431101"/>
                        <a:ext cx="5905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 name="TextBox 172"/>
          <p:cNvSpPr txBox="1"/>
          <p:nvPr/>
        </p:nvSpPr>
        <p:spPr>
          <a:xfrm flipH="1">
            <a:off x="7291755" y="2350012"/>
            <a:ext cx="798635" cy="369332"/>
          </a:xfrm>
          <a:prstGeom prst="rect">
            <a:avLst/>
          </a:prstGeom>
          <a:noFill/>
        </p:spPr>
        <p:txBody>
          <a:bodyPr>
            <a:spAutoFit/>
          </a:bodyPr>
          <a:lstStyle/>
          <a:p>
            <a:pPr>
              <a:defRPr/>
            </a:pPr>
            <a:r>
              <a:rPr lang="fi-FI" dirty="0"/>
              <a:t>0011 </a:t>
            </a:r>
          </a:p>
        </p:txBody>
      </p:sp>
      <p:sp>
        <p:nvSpPr>
          <p:cNvPr id="174" name="TextBox 173"/>
          <p:cNvSpPr txBox="1"/>
          <p:nvPr/>
        </p:nvSpPr>
        <p:spPr>
          <a:xfrm flipH="1">
            <a:off x="7291755" y="3718437"/>
            <a:ext cx="864577" cy="369332"/>
          </a:xfrm>
          <a:prstGeom prst="rect">
            <a:avLst/>
          </a:prstGeom>
          <a:noFill/>
        </p:spPr>
        <p:txBody>
          <a:bodyPr>
            <a:spAutoFit/>
          </a:bodyPr>
          <a:lstStyle/>
          <a:p>
            <a:pPr>
              <a:defRPr/>
            </a:pPr>
            <a:r>
              <a:rPr lang="fi-FI" dirty="0"/>
              <a:t> 0101 </a:t>
            </a:r>
          </a:p>
        </p:txBody>
      </p:sp>
      <p:sp>
        <p:nvSpPr>
          <p:cNvPr id="39987" name="Left Brace 174"/>
          <p:cNvSpPr>
            <a:spLocks/>
          </p:cNvSpPr>
          <p:nvPr/>
        </p:nvSpPr>
        <p:spPr bwMode="auto">
          <a:xfrm rot="5400000">
            <a:off x="6139779" y="3630943"/>
            <a:ext cx="576263" cy="1329103"/>
          </a:xfrm>
          <a:prstGeom prst="leftBrace">
            <a:avLst>
              <a:gd name="adj1" fmla="val 8329"/>
              <a:gd name="adj2" fmla="val 50000"/>
            </a:avLst>
          </a:prstGeom>
          <a:solidFill>
            <a:schemeClr val="bg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pic>
        <p:nvPicPr>
          <p:cNvPr id="3" name="Picture 2"/>
          <p:cNvPicPr>
            <a:picLocks noChangeAspect="1"/>
          </p:cNvPicPr>
          <p:nvPr/>
        </p:nvPicPr>
        <p:blipFill>
          <a:blip r:embed="rId16"/>
          <a:stretch>
            <a:fillRect/>
          </a:stretch>
        </p:blipFill>
        <p:spPr>
          <a:xfrm>
            <a:off x="793872" y="4421922"/>
            <a:ext cx="2477599" cy="2337943"/>
          </a:xfrm>
          <a:prstGeom prst="rect">
            <a:avLst/>
          </a:prstGeom>
        </p:spPr>
      </p:pic>
    </p:spTree>
    <p:extLst>
      <p:ext uri="{BB962C8B-B14F-4D97-AF65-F5344CB8AC3E}">
        <p14:creationId xmlns:p14="http://schemas.microsoft.com/office/powerpoint/2010/main" val="257268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Asiat</a:t>
            </a:r>
            <a:endParaRPr lang="fi-FI" dirty="0"/>
          </a:p>
        </p:txBody>
      </p:sp>
      <p:sp>
        <p:nvSpPr>
          <p:cNvPr id="3" name="Content Placeholder 2"/>
          <p:cNvSpPr>
            <a:spLocks noGrp="1"/>
          </p:cNvSpPr>
          <p:nvPr>
            <p:ph idx="1"/>
          </p:nvPr>
        </p:nvSpPr>
        <p:spPr/>
        <p:txBody>
          <a:bodyPr/>
          <a:lstStyle/>
          <a:p>
            <a:r>
              <a:rPr lang="fi-FI" dirty="0" smtClean="0"/>
              <a:t>Ymmärretään miksi/miten radiotie on vaikeampi kulkea kuin piuha.</a:t>
            </a:r>
          </a:p>
          <a:p>
            <a:endParaRPr lang="fi-FI" dirty="0"/>
          </a:p>
          <a:p>
            <a:r>
              <a:rPr lang="fi-FI" dirty="0" smtClean="0"/>
              <a:t>Ymmärretään miten radiotien virheitä voidaan korjata tai miten niitä voidaan välttää.</a:t>
            </a:r>
          </a:p>
          <a:p>
            <a:endParaRPr lang="fi-FI" dirty="0"/>
          </a:p>
          <a:p>
            <a:r>
              <a:rPr lang="fi-FI" dirty="0" smtClean="0"/>
              <a:t>Ymmärretään kuinka useat radiotien käyttäjät voivat varata/jakaa yhteisen radiotien (kanavointimenetelmät).</a:t>
            </a:r>
          </a:p>
          <a:p>
            <a:endParaRPr lang="fi-FI" dirty="0"/>
          </a:p>
          <a:p>
            <a:endParaRPr lang="fi-FI" dirty="0" smtClean="0"/>
          </a:p>
          <a:p>
            <a:endParaRPr lang="fi-FI" dirty="0"/>
          </a:p>
        </p:txBody>
      </p:sp>
    </p:spTree>
    <p:extLst>
      <p:ext uri="{BB962C8B-B14F-4D97-AF65-F5344CB8AC3E}">
        <p14:creationId xmlns:p14="http://schemas.microsoft.com/office/powerpoint/2010/main" val="398865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432176" y="5013325"/>
            <a:ext cx="4608513" cy="457200"/>
          </a:xfrm>
        </p:spPr>
        <p:txBody>
          <a:bodyPr/>
          <a:lstStyle/>
          <a:p>
            <a:pPr>
              <a:defRPr/>
            </a:pPr>
            <a:r>
              <a:rPr lang="en-US" dirty="0" err="1" smtClean="0"/>
              <a:t>Kuvan</a:t>
            </a:r>
            <a:r>
              <a:rPr lang="en-US" dirty="0" smtClean="0"/>
              <a:t> </a:t>
            </a:r>
            <a:r>
              <a:rPr lang="en-US" dirty="0" err="1" smtClean="0"/>
              <a:t>Lähde</a:t>
            </a:r>
            <a:r>
              <a:rPr lang="en-US" dirty="0" smtClean="0"/>
              <a:t>: Arto </a:t>
            </a:r>
            <a:r>
              <a:rPr lang="en-US" dirty="0" err="1" smtClean="0"/>
              <a:t>Lehto</a:t>
            </a:r>
            <a:r>
              <a:rPr lang="en-US" dirty="0" smtClean="0"/>
              <a:t>, </a:t>
            </a:r>
            <a:r>
              <a:rPr lang="en-US" dirty="0" err="1" smtClean="0"/>
              <a:t>Radioaaltojen</a:t>
            </a:r>
            <a:r>
              <a:rPr lang="en-US" dirty="0" smtClean="0"/>
              <a:t> </a:t>
            </a:r>
            <a:r>
              <a:rPr lang="en-US" dirty="0" err="1" smtClean="0"/>
              <a:t>maailma</a:t>
            </a:r>
            <a:r>
              <a:rPr lang="en-US" dirty="0" smtClean="0"/>
              <a:t>.</a:t>
            </a:r>
            <a:endParaRPr lang="en-US" dirty="0"/>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3848E8E-9447-41B2-9DB7-7863D420C23E}" type="slidenum">
              <a:rPr lang="en-US" altLang="fi-FI" sz="1400"/>
              <a:pPr>
                <a:spcBef>
                  <a:spcPct val="0"/>
                </a:spcBef>
                <a:buFontTx/>
                <a:buNone/>
              </a:pPr>
              <a:t>6</a:t>
            </a:fld>
            <a:endParaRPr lang="en-US" altLang="fi-FI" sz="1400"/>
          </a:p>
        </p:txBody>
      </p:sp>
      <p:pic>
        <p:nvPicPr>
          <p:cNvPr id="1434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51088" y="1341438"/>
            <a:ext cx="7162800" cy="3694112"/>
          </a:xfrm>
          <a:noFill/>
        </p:spPr>
      </p:pic>
    </p:spTree>
    <p:extLst>
      <p:ext uri="{BB962C8B-B14F-4D97-AF65-F5344CB8AC3E}">
        <p14:creationId xmlns:p14="http://schemas.microsoft.com/office/powerpoint/2010/main" val="76644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79C5468B-A7EC-498D-8325-229FBA1C86E6}" type="slidenum">
              <a:rPr lang="en-US" altLang="fi-FI" sz="1400"/>
              <a:pPr>
                <a:spcBef>
                  <a:spcPct val="0"/>
                </a:spcBef>
                <a:buFontTx/>
                <a:buNone/>
              </a:pPr>
              <a:t>7</a:t>
            </a:fld>
            <a:endParaRPr lang="en-US" altLang="fi-FI" sz="1400"/>
          </a:p>
        </p:txBody>
      </p:sp>
      <p:sp>
        <p:nvSpPr>
          <p:cNvPr id="29699" name="Rectangle 2"/>
          <p:cNvSpPr>
            <a:spLocks noChangeArrowheads="1"/>
          </p:cNvSpPr>
          <p:nvPr/>
        </p:nvSpPr>
        <p:spPr bwMode="auto">
          <a:xfrm>
            <a:off x="0" y="0"/>
            <a:ext cx="12192000" cy="1143000"/>
          </a:xfrm>
          <a:prstGeom prst="rect">
            <a:avLst/>
          </a:prstGeom>
          <a:solidFill>
            <a:schemeClr val="bg1"/>
          </a:solidFill>
          <a:ln w="9525">
            <a:solidFill>
              <a:schemeClr val="bg1"/>
            </a:solidFill>
            <a:miter lim="800000"/>
            <a:headEnd/>
            <a:tailEnd/>
          </a:ln>
        </p:spPr>
        <p:txBody>
          <a:bodyPr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fi-FI" altLang="fi-FI" sz="3600" b="1">
                <a:latin typeface="Arial" charset="0"/>
              </a:rPr>
              <a:t>Radiotien ominaisuudet</a:t>
            </a:r>
            <a:endParaRPr lang="en-US" altLang="fi-FI" sz="3600" b="1">
              <a:latin typeface="Arial" charset="0"/>
            </a:endParaRPr>
          </a:p>
        </p:txBody>
      </p:sp>
      <p:sp>
        <p:nvSpPr>
          <p:cNvPr id="29700" name="Rectangle 6"/>
          <p:cNvSpPr>
            <a:spLocks noGrp="1" noChangeArrowheads="1"/>
          </p:cNvSpPr>
          <p:nvPr>
            <p:ph type="body" idx="1"/>
          </p:nvPr>
        </p:nvSpPr>
        <p:spPr>
          <a:xfrm>
            <a:off x="914400" y="1484313"/>
            <a:ext cx="10363200" cy="3744912"/>
          </a:xfrm>
        </p:spPr>
        <p:txBody>
          <a:bodyPr/>
          <a:lstStyle/>
          <a:p>
            <a:pPr>
              <a:buFontTx/>
              <a:buNone/>
            </a:pPr>
            <a:r>
              <a:rPr lang="fi-FI" altLang="fi-FI" smtClean="0"/>
              <a:t>Radioaaltojen etenemismekanismit</a:t>
            </a:r>
          </a:p>
          <a:p>
            <a:pPr>
              <a:buFontTx/>
              <a:buNone/>
            </a:pPr>
            <a:r>
              <a:rPr lang="fi-FI" altLang="fi-FI" smtClean="0"/>
              <a:t>Radiotien ongelmat</a:t>
            </a:r>
          </a:p>
          <a:p>
            <a:r>
              <a:rPr lang="fi-FI" altLang="fi-FI" smtClean="0"/>
              <a:t>Vaimeneminen, hidas / nopea</a:t>
            </a:r>
          </a:p>
          <a:p>
            <a:r>
              <a:rPr lang="fi-FI" altLang="fi-FI" smtClean="0"/>
              <a:t>Doppler</a:t>
            </a:r>
          </a:p>
          <a:p>
            <a:r>
              <a:rPr lang="fi-FI" altLang="fi-FI" smtClean="0"/>
              <a:t>ISI</a:t>
            </a:r>
            <a:endParaRPr lang="en-US" altLang="fi-FI" smtClean="0"/>
          </a:p>
        </p:txBody>
      </p:sp>
      <p:pic>
        <p:nvPicPr>
          <p:cNvPr id="2970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139" y="3179763"/>
            <a:ext cx="7532076"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latunnisteen paikkamerkki 4"/>
          <p:cNvSpPr txBox="1">
            <a:spLocks/>
          </p:cNvSpPr>
          <p:nvPr/>
        </p:nvSpPr>
        <p:spPr bwMode="auto">
          <a:xfrm>
            <a:off x="3702539" y="5661025"/>
            <a:ext cx="5672015" cy="457200"/>
          </a:xfrm>
          <a:prstGeom prst="rect">
            <a:avLst/>
          </a:prstGeom>
          <a:noFill/>
          <a:ln w="9525">
            <a:noFill/>
            <a:miter lim="800000"/>
            <a:headEnd/>
            <a:tailEnd/>
          </a:ln>
          <a:effectLst/>
        </p:spPr>
        <p:txBody>
          <a:bodyPr/>
          <a:lstStyle/>
          <a:p>
            <a:pPr algn="ctr">
              <a:defRPr/>
            </a:pPr>
            <a:r>
              <a:rPr lang="en-US" sz="1400" dirty="0" err="1">
                <a:latin typeface="+mn-lt"/>
              </a:rPr>
              <a:t>Kuva</a:t>
            </a:r>
            <a:r>
              <a:rPr lang="en-US" sz="1400" dirty="0">
                <a:latin typeface="+mn-lt"/>
              </a:rPr>
              <a:t>: </a:t>
            </a:r>
            <a:r>
              <a:rPr lang="en-US" sz="1400" dirty="0" err="1">
                <a:latin typeface="+mn-lt"/>
              </a:rPr>
              <a:t>Arto</a:t>
            </a:r>
            <a:r>
              <a:rPr lang="en-US" sz="1400" dirty="0">
                <a:latin typeface="+mn-lt"/>
              </a:rPr>
              <a:t> </a:t>
            </a:r>
            <a:r>
              <a:rPr lang="en-US" sz="1400" dirty="0" err="1">
                <a:latin typeface="+mn-lt"/>
              </a:rPr>
              <a:t>Lehto</a:t>
            </a:r>
            <a:r>
              <a:rPr lang="en-US" sz="1400" dirty="0">
                <a:latin typeface="+mn-lt"/>
              </a:rPr>
              <a:t>, </a:t>
            </a:r>
            <a:r>
              <a:rPr lang="en-US" sz="1400" dirty="0" err="1">
                <a:latin typeface="+mn-lt"/>
              </a:rPr>
              <a:t>Radioaaltojen</a:t>
            </a:r>
            <a:r>
              <a:rPr lang="en-US" sz="1400" dirty="0">
                <a:latin typeface="+mn-lt"/>
              </a:rPr>
              <a:t> </a:t>
            </a:r>
            <a:r>
              <a:rPr lang="en-US" sz="1400" dirty="0" err="1">
                <a:latin typeface="+mn-lt"/>
              </a:rPr>
              <a:t>maailma</a:t>
            </a:r>
            <a:r>
              <a:rPr lang="en-US" sz="1400" dirty="0">
                <a:latin typeface="+mn-lt"/>
              </a:rPr>
              <a:t>,</a:t>
            </a:r>
          </a:p>
        </p:txBody>
      </p:sp>
    </p:spTree>
    <p:extLst>
      <p:ext uri="{BB962C8B-B14F-4D97-AF65-F5344CB8AC3E}">
        <p14:creationId xmlns:p14="http://schemas.microsoft.com/office/powerpoint/2010/main" val="142329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311031" y="188913"/>
            <a:ext cx="10363200" cy="730250"/>
          </a:xfrm>
        </p:spPr>
        <p:txBody>
          <a:bodyPr/>
          <a:lstStyle/>
          <a:p>
            <a:r>
              <a:rPr lang="fi-FI" altLang="fi-FI" smtClean="0"/>
              <a:t>tehonsäätö</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C3300F66-6E4E-42FB-B818-D4279E53A55C}" type="slidenum">
              <a:rPr lang="en-US" altLang="fi-FI" sz="1400"/>
              <a:pPr>
                <a:spcBef>
                  <a:spcPct val="0"/>
                </a:spcBef>
                <a:buFontTx/>
                <a:buNone/>
              </a:pPr>
              <a:t>8</a:t>
            </a:fld>
            <a:endParaRPr lang="en-US" altLang="fi-FI" sz="1400"/>
          </a:p>
        </p:txBody>
      </p:sp>
      <p:sp>
        <p:nvSpPr>
          <p:cNvPr id="33796" name="Rectangle 6"/>
          <p:cNvSpPr>
            <a:spLocks noChangeArrowheads="1"/>
          </p:cNvSpPr>
          <p:nvPr/>
        </p:nvSpPr>
        <p:spPr bwMode="auto">
          <a:xfrm>
            <a:off x="601785" y="1989139"/>
            <a:ext cx="1506416" cy="503237"/>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Lähetin</a:t>
            </a:r>
          </a:p>
        </p:txBody>
      </p:sp>
      <p:cxnSp>
        <p:nvCxnSpPr>
          <p:cNvPr id="33797" name="Straight Connector 8"/>
          <p:cNvCxnSpPr>
            <a:cxnSpLocks noChangeShapeType="1"/>
            <a:stCxn id="33796" idx="3"/>
          </p:cNvCxnSpPr>
          <p:nvPr/>
        </p:nvCxnSpPr>
        <p:spPr bwMode="auto">
          <a:xfrm>
            <a:off x="2108201" y="2241550"/>
            <a:ext cx="44352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798" name="Straight Connector 11"/>
          <p:cNvCxnSpPr>
            <a:cxnSpLocks noChangeShapeType="1"/>
          </p:cNvCxnSpPr>
          <p:nvPr/>
        </p:nvCxnSpPr>
        <p:spPr bwMode="auto">
          <a:xfrm flipV="1">
            <a:off x="2551723" y="1700214"/>
            <a:ext cx="0" cy="541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3799" name="Rectangle 19"/>
          <p:cNvSpPr>
            <a:spLocks noChangeArrowheads="1"/>
          </p:cNvSpPr>
          <p:nvPr/>
        </p:nvSpPr>
        <p:spPr bwMode="auto">
          <a:xfrm>
            <a:off x="4927600" y="1970089"/>
            <a:ext cx="2127739" cy="504825"/>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Vastaanotin</a:t>
            </a:r>
          </a:p>
        </p:txBody>
      </p:sp>
      <p:cxnSp>
        <p:nvCxnSpPr>
          <p:cNvPr id="33800" name="Straight Connector 20"/>
          <p:cNvCxnSpPr>
            <a:cxnSpLocks noChangeShapeType="1"/>
          </p:cNvCxnSpPr>
          <p:nvPr/>
        </p:nvCxnSpPr>
        <p:spPr bwMode="auto">
          <a:xfrm flipH="1">
            <a:off x="4749801" y="2255838"/>
            <a:ext cx="17779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1" name="Straight Connector 21"/>
          <p:cNvCxnSpPr>
            <a:cxnSpLocks noChangeShapeType="1"/>
          </p:cNvCxnSpPr>
          <p:nvPr/>
        </p:nvCxnSpPr>
        <p:spPr bwMode="auto">
          <a:xfrm flipV="1">
            <a:off x="4749801" y="1719263"/>
            <a:ext cx="0" cy="539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2" name="Straight Arrow Connector 24"/>
          <p:cNvCxnSpPr>
            <a:cxnSpLocks noChangeShapeType="1"/>
          </p:cNvCxnSpPr>
          <p:nvPr/>
        </p:nvCxnSpPr>
        <p:spPr bwMode="auto">
          <a:xfrm>
            <a:off x="2817447" y="1719263"/>
            <a:ext cx="1506416"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03" name="TextBox 25"/>
          <p:cNvSpPr txBox="1">
            <a:spLocks noChangeArrowheads="1"/>
          </p:cNvSpPr>
          <p:nvPr/>
        </p:nvSpPr>
        <p:spPr bwMode="auto">
          <a:xfrm>
            <a:off x="3171094" y="1273176"/>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f1</a:t>
            </a:r>
          </a:p>
        </p:txBody>
      </p:sp>
      <p:cxnSp>
        <p:nvCxnSpPr>
          <p:cNvPr id="33804" name="Straight Arrow Connector 27"/>
          <p:cNvCxnSpPr>
            <a:cxnSpLocks noChangeShapeType="1"/>
          </p:cNvCxnSpPr>
          <p:nvPr/>
        </p:nvCxnSpPr>
        <p:spPr bwMode="auto">
          <a:xfrm flipH="1">
            <a:off x="2817447" y="2222500"/>
            <a:ext cx="168421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05" name="TextBox 28"/>
          <p:cNvSpPr txBox="1">
            <a:spLocks noChangeArrowheads="1"/>
          </p:cNvSpPr>
          <p:nvPr/>
        </p:nvSpPr>
        <p:spPr bwMode="auto">
          <a:xfrm>
            <a:off x="3171094" y="2244726"/>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f2</a:t>
            </a:r>
          </a:p>
        </p:txBody>
      </p:sp>
      <p:sp>
        <p:nvSpPr>
          <p:cNvPr id="33806" name="Rectangle 29"/>
          <p:cNvSpPr>
            <a:spLocks noChangeArrowheads="1"/>
          </p:cNvSpPr>
          <p:nvPr/>
        </p:nvSpPr>
        <p:spPr bwMode="auto">
          <a:xfrm>
            <a:off x="611554" y="4851400"/>
            <a:ext cx="1506415" cy="503238"/>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Lähetin</a:t>
            </a:r>
          </a:p>
        </p:txBody>
      </p:sp>
      <p:cxnSp>
        <p:nvCxnSpPr>
          <p:cNvPr id="33807" name="Straight Connector 30"/>
          <p:cNvCxnSpPr>
            <a:cxnSpLocks noChangeShapeType="1"/>
            <a:stCxn id="33806" idx="3"/>
          </p:cNvCxnSpPr>
          <p:nvPr/>
        </p:nvCxnSpPr>
        <p:spPr bwMode="auto">
          <a:xfrm>
            <a:off x="2117970" y="5103813"/>
            <a:ext cx="44352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8" name="Straight Connector 31"/>
          <p:cNvCxnSpPr>
            <a:cxnSpLocks noChangeShapeType="1"/>
          </p:cNvCxnSpPr>
          <p:nvPr/>
        </p:nvCxnSpPr>
        <p:spPr bwMode="auto">
          <a:xfrm flipV="1">
            <a:off x="2561493" y="4562475"/>
            <a:ext cx="0" cy="5413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3809" name="Rectangle 32"/>
          <p:cNvSpPr>
            <a:spLocks noChangeArrowheads="1"/>
          </p:cNvSpPr>
          <p:nvPr/>
        </p:nvSpPr>
        <p:spPr bwMode="auto">
          <a:xfrm>
            <a:off x="4937370" y="4833939"/>
            <a:ext cx="2127738" cy="503237"/>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Vastaanotin</a:t>
            </a:r>
          </a:p>
        </p:txBody>
      </p:sp>
      <p:cxnSp>
        <p:nvCxnSpPr>
          <p:cNvPr id="33810" name="Straight Connector 33"/>
          <p:cNvCxnSpPr>
            <a:cxnSpLocks noChangeShapeType="1"/>
          </p:cNvCxnSpPr>
          <p:nvPr/>
        </p:nvCxnSpPr>
        <p:spPr bwMode="auto">
          <a:xfrm flipH="1">
            <a:off x="4761524" y="5118100"/>
            <a:ext cx="175846"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11" name="Straight Connector 34"/>
          <p:cNvCxnSpPr>
            <a:cxnSpLocks noChangeShapeType="1"/>
          </p:cNvCxnSpPr>
          <p:nvPr/>
        </p:nvCxnSpPr>
        <p:spPr bwMode="auto">
          <a:xfrm flipV="1">
            <a:off x="4761524" y="4581525"/>
            <a:ext cx="0" cy="539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12" name="Straight Arrow Connector 35"/>
          <p:cNvCxnSpPr>
            <a:cxnSpLocks noChangeShapeType="1"/>
          </p:cNvCxnSpPr>
          <p:nvPr/>
        </p:nvCxnSpPr>
        <p:spPr bwMode="auto">
          <a:xfrm>
            <a:off x="2827216" y="4581525"/>
            <a:ext cx="150641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13" name="Straight Arrow Connector 36"/>
          <p:cNvCxnSpPr>
            <a:cxnSpLocks noChangeShapeType="1"/>
          </p:cNvCxnSpPr>
          <p:nvPr/>
        </p:nvCxnSpPr>
        <p:spPr bwMode="auto">
          <a:xfrm flipH="1">
            <a:off x="2827217" y="5084763"/>
            <a:ext cx="168421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14" name="TextBox 37"/>
          <p:cNvSpPr txBox="1">
            <a:spLocks noChangeArrowheads="1"/>
          </p:cNvSpPr>
          <p:nvPr/>
        </p:nvSpPr>
        <p:spPr bwMode="auto">
          <a:xfrm>
            <a:off x="2340708" y="5329238"/>
            <a:ext cx="2395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F2,mittausraportti</a:t>
            </a:r>
          </a:p>
        </p:txBody>
      </p:sp>
      <p:sp>
        <p:nvSpPr>
          <p:cNvPr id="33815" name="TextBox 38"/>
          <p:cNvSpPr txBox="1">
            <a:spLocks noChangeArrowheads="1"/>
          </p:cNvSpPr>
          <p:nvPr/>
        </p:nvSpPr>
        <p:spPr bwMode="auto">
          <a:xfrm>
            <a:off x="3309815" y="4119563"/>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f1</a:t>
            </a:r>
          </a:p>
        </p:txBody>
      </p:sp>
      <p:sp>
        <p:nvSpPr>
          <p:cNvPr id="33816" name="TextBox 39"/>
          <p:cNvSpPr txBox="1">
            <a:spLocks noChangeArrowheads="1"/>
          </p:cNvSpPr>
          <p:nvPr/>
        </p:nvSpPr>
        <p:spPr bwMode="auto">
          <a:xfrm>
            <a:off x="1842477" y="2997200"/>
            <a:ext cx="24192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000">
                <a:cs typeface="Times New Roman" pitchFamily="18" charset="0"/>
              </a:rPr>
              <a:t>Open loop tehonsäätö</a:t>
            </a:r>
          </a:p>
        </p:txBody>
      </p:sp>
      <p:sp>
        <p:nvSpPr>
          <p:cNvPr id="33817" name="TextBox 40"/>
          <p:cNvSpPr txBox="1">
            <a:spLocks noChangeArrowheads="1"/>
          </p:cNvSpPr>
          <p:nvPr/>
        </p:nvSpPr>
        <p:spPr bwMode="auto">
          <a:xfrm>
            <a:off x="2170724" y="5805488"/>
            <a:ext cx="2517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000">
                <a:cs typeface="Times New Roman" pitchFamily="18" charset="0"/>
              </a:rPr>
              <a:t>closed loop tehonsäätö</a:t>
            </a:r>
          </a:p>
        </p:txBody>
      </p:sp>
      <p:sp>
        <p:nvSpPr>
          <p:cNvPr id="33818" name="TextBox 43"/>
          <p:cNvSpPr txBox="1">
            <a:spLocks noChangeArrowheads="1"/>
          </p:cNvSpPr>
          <p:nvPr/>
        </p:nvSpPr>
        <p:spPr bwMode="auto">
          <a:xfrm>
            <a:off x="7514492" y="1700214"/>
            <a:ext cx="3987801"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Lähetin mittaa tehoa f2 kaistalta ja säätää omaa tehoansa f1 kaistalla mittauksen mukaan.</a:t>
            </a:r>
          </a:p>
        </p:txBody>
      </p:sp>
      <p:sp>
        <p:nvSpPr>
          <p:cNvPr id="33819" name="TextBox 44"/>
          <p:cNvSpPr txBox="1">
            <a:spLocks noChangeArrowheads="1"/>
          </p:cNvSpPr>
          <p:nvPr/>
        </p:nvSpPr>
        <p:spPr bwMode="auto">
          <a:xfrm>
            <a:off x="7684478" y="3397251"/>
            <a:ext cx="39877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i-FI" altLang="fi-FI" sz="2400">
                <a:cs typeface="Times New Roman" pitchFamily="18" charset="0"/>
              </a:rPr>
              <a:t>Vastaanotin mittaa tehoa f1 kaistalta ja lähettää mittausraportin lähettimelle f1 kaistalla. Lähetin säätää tehoaan f1 kaistalla mittausraportin mukaisesti.</a:t>
            </a:r>
          </a:p>
        </p:txBody>
      </p:sp>
    </p:spTree>
    <p:extLst>
      <p:ext uri="{BB962C8B-B14F-4D97-AF65-F5344CB8AC3E}">
        <p14:creationId xmlns:p14="http://schemas.microsoft.com/office/powerpoint/2010/main" val="34287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ian numeron paikkamerkki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2D3E070-1AF0-465A-A721-823B6EF5A5A1}" type="slidenum">
              <a:rPr lang="en-US" altLang="fi-FI" sz="1400"/>
              <a:pPr>
                <a:spcBef>
                  <a:spcPct val="0"/>
                </a:spcBef>
                <a:buFontTx/>
                <a:buNone/>
              </a:pPr>
              <a:t>9</a:t>
            </a:fld>
            <a:endParaRPr lang="en-US" altLang="fi-FI" sz="1400"/>
          </a:p>
        </p:txBody>
      </p:sp>
      <p:sp>
        <p:nvSpPr>
          <p:cNvPr id="35843" name="Rectangle 2"/>
          <p:cNvSpPr>
            <a:spLocks noChangeArrowheads="1"/>
          </p:cNvSpPr>
          <p:nvPr/>
        </p:nvSpPr>
        <p:spPr bwMode="auto">
          <a:xfrm>
            <a:off x="0" y="0"/>
            <a:ext cx="12192000" cy="1143000"/>
          </a:xfrm>
          <a:prstGeom prst="rect">
            <a:avLst/>
          </a:prstGeom>
          <a:solidFill>
            <a:schemeClr val="bg1"/>
          </a:solidFill>
          <a:ln w="9525">
            <a:solidFill>
              <a:schemeClr val="bg1"/>
            </a:solidFill>
            <a:miter lim="800000"/>
            <a:headEnd/>
            <a:tailEnd/>
          </a:ln>
        </p:spPr>
        <p:txBody>
          <a:bodyPr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fi-FI" altLang="fi-FI" sz="3600" b="1">
                <a:latin typeface="Arial" charset="0"/>
              </a:rPr>
              <a:t>Radio path loss</a:t>
            </a:r>
            <a:endParaRPr lang="en-US" altLang="fi-FI" sz="3600" b="1">
              <a:latin typeface="Arial" charset="0"/>
            </a:endParaRPr>
          </a:p>
        </p:txBody>
      </p:sp>
      <p:sp>
        <p:nvSpPr>
          <p:cNvPr id="35844" name="Rectangle 6"/>
          <p:cNvSpPr>
            <a:spLocks noGrp="1" noChangeArrowheads="1"/>
          </p:cNvSpPr>
          <p:nvPr>
            <p:ph type="body" idx="1"/>
          </p:nvPr>
        </p:nvSpPr>
        <p:spPr>
          <a:xfrm>
            <a:off x="914400" y="1484313"/>
            <a:ext cx="10363200" cy="3744912"/>
          </a:xfrm>
        </p:spPr>
        <p:txBody>
          <a:bodyPr/>
          <a:lstStyle/>
          <a:p>
            <a:pPr>
              <a:buFontTx/>
              <a:buNone/>
            </a:pPr>
            <a:endParaRPr lang="fi-FI" altLang="fi-FI" smtClean="0"/>
          </a:p>
        </p:txBody>
      </p:sp>
      <p:sp>
        <p:nvSpPr>
          <p:cNvPr id="9" name="Alatunnisteen paikkamerkki 4"/>
          <p:cNvSpPr txBox="1">
            <a:spLocks/>
          </p:cNvSpPr>
          <p:nvPr/>
        </p:nvSpPr>
        <p:spPr bwMode="auto">
          <a:xfrm>
            <a:off x="3702539" y="5661025"/>
            <a:ext cx="5672015" cy="457200"/>
          </a:xfrm>
          <a:prstGeom prst="rect">
            <a:avLst/>
          </a:prstGeom>
          <a:noFill/>
          <a:ln w="9525">
            <a:noFill/>
            <a:miter lim="800000"/>
            <a:headEnd/>
            <a:tailEnd/>
          </a:ln>
          <a:effectLst/>
        </p:spPr>
        <p:txBody>
          <a:bodyPr/>
          <a:lstStyle/>
          <a:p>
            <a:pPr algn="ctr">
              <a:defRPr/>
            </a:pPr>
            <a:r>
              <a:rPr lang="en-US" sz="1400" dirty="0" err="1">
                <a:latin typeface="+mn-lt"/>
              </a:rPr>
              <a:t>Kuva</a:t>
            </a:r>
            <a:r>
              <a:rPr lang="en-US" sz="1400" dirty="0">
                <a:latin typeface="+mn-lt"/>
              </a:rPr>
              <a:t>: </a:t>
            </a:r>
            <a:r>
              <a:rPr lang="en-US" sz="1400" dirty="0" err="1">
                <a:latin typeface="+mn-lt"/>
              </a:rPr>
              <a:t>Tarmo</a:t>
            </a:r>
            <a:r>
              <a:rPr lang="en-US" sz="1400" dirty="0">
                <a:latin typeface="+mn-lt"/>
              </a:rPr>
              <a:t> </a:t>
            </a:r>
            <a:r>
              <a:rPr lang="en-US" sz="1400" dirty="0" err="1">
                <a:latin typeface="+mn-lt"/>
              </a:rPr>
              <a:t>Anttalainen</a:t>
            </a:r>
            <a:r>
              <a:rPr lang="en-US" sz="1400" dirty="0">
                <a:latin typeface="+mn-lt"/>
              </a:rPr>
              <a:t>, Telecommunication Network engineering</a:t>
            </a:r>
          </a:p>
        </p:txBody>
      </p:sp>
      <p:pic>
        <p:nvPicPr>
          <p:cNvPr id="358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85" y="1562100"/>
            <a:ext cx="10480431"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2258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1719</Words>
  <Application>Microsoft Office PowerPoint</Application>
  <PresentationFormat>Widescreen</PresentationFormat>
  <Paragraphs>169</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Stencil</vt:lpstr>
      <vt:lpstr>Times New Roman</vt:lpstr>
      <vt:lpstr>Office Theme</vt:lpstr>
      <vt:lpstr>Kaava</vt:lpstr>
      <vt:lpstr>Langaton tiedonsiirto</vt:lpstr>
      <vt:lpstr>Sisältö</vt:lpstr>
      <vt:lpstr>Kertausta viime kerrasta</vt:lpstr>
      <vt:lpstr>QPSK-demodulator</vt:lpstr>
      <vt:lpstr>Asiat</vt:lpstr>
      <vt:lpstr>PowerPoint Presentation</vt:lpstr>
      <vt:lpstr>PowerPoint Presentation</vt:lpstr>
      <vt:lpstr>tehonsäätö</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Langaton tiedonsiirto</dc:title>
  <dc:creator>Kari Jyrkkä</dc:creator>
  <cp:lastModifiedBy>Kari Jyrkkä</cp:lastModifiedBy>
  <cp:revision>83</cp:revision>
  <dcterms:created xsi:type="dcterms:W3CDTF">2015-01-06T17:30:51Z</dcterms:created>
  <dcterms:modified xsi:type="dcterms:W3CDTF">2017-12-12T12:19:14Z</dcterms:modified>
</cp:coreProperties>
</file>