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74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5DD2D-C5CE-4C9A-9893-BCD1ED36F97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41C7FDC3-C302-4302-B0CA-C369D182561A}">
      <dgm:prSet phldrT="[Teksti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i-FI" dirty="0"/>
            <a:t>Yrityksen mainosviestintä</a:t>
          </a:r>
        </a:p>
      </dgm:t>
    </dgm:pt>
    <dgm:pt modelId="{800BCD5C-1367-46A6-846D-EEC68762D79D}" type="parTrans" cxnId="{9EA4D78E-AD52-460E-93DA-F831BE1C0FF8}">
      <dgm:prSet/>
      <dgm:spPr/>
      <dgm:t>
        <a:bodyPr/>
        <a:lstStyle/>
        <a:p>
          <a:endParaRPr lang="fi-FI"/>
        </a:p>
      </dgm:t>
    </dgm:pt>
    <dgm:pt modelId="{767DC821-3E76-4544-A45D-4A0DB95DCA8E}" type="sibTrans" cxnId="{9EA4D78E-AD52-460E-93DA-F831BE1C0FF8}">
      <dgm:prSet/>
      <dgm:spPr/>
      <dgm:t>
        <a:bodyPr/>
        <a:lstStyle/>
        <a:p>
          <a:endParaRPr lang="fi-FI"/>
        </a:p>
      </dgm:t>
    </dgm:pt>
    <dgm:pt modelId="{389553FD-866F-46A1-A1AB-DC4191E1E6FC}">
      <dgm:prSet phldrT="[Teksti]" custT="1"/>
      <dgm:spPr/>
      <dgm:t>
        <a:bodyPr/>
        <a:lstStyle/>
        <a:p>
          <a:r>
            <a:rPr lang="fi-FI" sz="1400" dirty="0"/>
            <a:t>Pitkäaikainen näkyvyys:</a:t>
          </a:r>
        </a:p>
        <a:p>
          <a:r>
            <a:rPr lang="fi-FI" sz="1300" dirty="0"/>
            <a:t>Kaikki asiakkaille jatkuvasti näkyvät viestit, esim.</a:t>
          </a:r>
        </a:p>
        <a:p>
          <a:r>
            <a:rPr lang="fi-FI" sz="1300" dirty="0"/>
            <a:t>-omat verkkosivut</a:t>
          </a:r>
        </a:p>
        <a:p>
          <a:r>
            <a:rPr lang="fi-FI" sz="1300" dirty="0"/>
            <a:t>-omat sosiaaliset mediat</a:t>
          </a:r>
        </a:p>
        <a:p>
          <a:r>
            <a:rPr lang="fi-FI" sz="1300" dirty="0"/>
            <a:t>-sähköiset ja painetutut julkaisut</a:t>
          </a:r>
        </a:p>
        <a:p>
          <a:r>
            <a:rPr lang="fi-FI" sz="1300" dirty="0"/>
            <a:t>-näkyminen katukuvassa</a:t>
          </a:r>
        </a:p>
        <a:p>
          <a:endParaRPr lang="fi-FI" sz="1300" dirty="0"/>
        </a:p>
      </dgm:t>
    </dgm:pt>
    <dgm:pt modelId="{BD29ABA2-6960-41E6-8378-41F4FCDCDD5D}" type="parTrans" cxnId="{E60965FE-3A83-4940-BBDC-4C6882610032}">
      <dgm:prSet/>
      <dgm:spPr/>
      <dgm:t>
        <a:bodyPr/>
        <a:lstStyle/>
        <a:p>
          <a:endParaRPr lang="fi-FI"/>
        </a:p>
      </dgm:t>
    </dgm:pt>
    <dgm:pt modelId="{902E5AD3-DC3E-44F5-924A-DBEBC65FE0CA}" type="sibTrans" cxnId="{E60965FE-3A83-4940-BBDC-4C6882610032}">
      <dgm:prSet/>
      <dgm:spPr/>
      <dgm:t>
        <a:bodyPr/>
        <a:lstStyle/>
        <a:p>
          <a:endParaRPr lang="fi-FI"/>
        </a:p>
      </dgm:t>
    </dgm:pt>
    <dgm:pt modelId="{0527D017-A029-4DBB-9F89-83EBE10D3A09}">
      <dgm:prSet phldrT="[Teksti]" custT="1"/>
      <dgm:spPr/>
      <dgm:t>
        <a:bodyPr/>
        <a:lstStyle/>
        <a:p>
          <a:pPr algn="ctr"/>
          <a:r>
            <a:rPr lang="fi-FI" sz="1400" dirty="0"/>
            <a:t>Lyhytkestoinen kampanjointi: </a:t>
          </a:r>
        </a:p>
        <a:p>
          <a:pPr algn="l"/>
          <a:r>
            <a:rPr lang="fi-FI" sz="1100" dirty="0"/>
            <a:t>-mainoskampanjat eri medioissa</a:t>
          </a:r>
        </a:p>
        <a:p>
          <a:pPr algn="l"/>
          <a:r>
            <a:rPr lang="fi-FI" sz="1100" dirty="0"/>
            <a:t>-suoramainoskampanjat</a:t>
          </a:r>
        </a:p>
        <a:p>
          <a:pPr algn="l"/>
          <a:r>
            <a:rPr lang="fi-FI" sz="1100" dirty="0"/>
            <a:t>-myynninedistämistapahtumat,</a:t>
          </a:r>
        </a:p>
        <a:p>
          <a:pPr algn="l"/>
          <a:r>
            <a:rPr lang="fi-FI" sz="1100" dirty="0"/>
            <a:t>promootiot</a:t>
          </a:r>
        </a:p>
        <a:p>
          <a:pPr algn="l"/>
          <a:r>
            <a:rPr lang="fi-FI" sz="1100" dirty="0"/>
            <a:t>-kertaluonteiset tiedotteet ja julkaisut</a:t>
          </a:r>
        </a:p>
        <a:p>
          <a:pPr algn="ctr"/>
          <a:endParaRPr lang="fi-FI" sz="1100" dirty="0"/>
        </a:p>
        <a:p>
          <a:pPr algn="ctr"/>
          <a:endParaRPr lang="fi-FI" sz="1100" dirty="0"/>
        </a:p>
        <a:p>
          <a:pPr algn="ctr"/>
          <a:endParaRPr lang="fi-FI" sz="1100" dirty="0"/>
        </a:p>
      </dgm:t>
    </dgm:pt>
    <dgm:pt modelId="{C513ACD9-755A-4D77-8841-DB9DE3107EB1}" type="parTrans" cxnId="{AA94489E-F4A0-4EDE-A0B8-4655CA82169A}">
      <dgm:prSet/>
      <dgm:spPr/>
      <dgm:t>
        <a:bodyPr/>
        <a:lstStyle/>
        <a:p>
          <a:endParaRPr lang="fi-FI"/>
        </a:p>
      </dgm:t>
    </dgm:pt>
    <dgm:pt modelId="{A5BE0E79-61E4-4694-8B83-50B1BA279B63}" type="sibTrans" cxnId="{AA94489E-F4A0-4EDE-A0B8-4655CA82169A}">
      <dgm:prSet/>
      <dgm:spPr/>
      <dgm:t>
        <a:bodyPr/>
        <a:lstStyle/>
        <a:p>
          <a:endParaRPr lang="fi-FI" dirty="0"/>
        </a:p>
      </dgm:t>
    </dgm:pt>
    <dgm:pt modelId="{62663C6B-2AB0-44EC-B1F8-8BD4A7142EA6}" type="pres">
      <dgm:prSet presAssocID="{92B5DD2D-C5CE-4C9A-9893-BCD1ED36F973}" presName="Name0" presStyleCnt="0">
        <dgm:presLayoutVars>
          <dgm:dir/>
          <dgm:resizeHandles val="exact"/>
        </dgm:presLayoutVars>
      </dgm:prSet>
      <dgm:spPr/>
    </dgm:pt>
    <dgm:pt modelId="{929D4F78-137D-4A7F-B6D9-89BEEBE55C69}" type="pres">
      <dgm:prSet presAssocID="{41C7FDC3-C302-4302-B0CA-C369D182561A}" presName="node" presStyleLbl="node1" presStyleIdx="0" presStyleCnt="3" custScaleX="178635" custScaleY="97698" custRadScaleRad="82235" custRadScaleInc="-573">
        <dgm:presLayoutVars>
          <dgm:bulletEnabled val="1"/>
        </dgm:presLayoutVars>
      </dgm:prSet>
      <dgm:spPr/>
    </dgm:pt>
    <dgm:pt modelId="{3E4AD5DE-F543-4E43-BCBC-BDA3776274AA}" type="pres">
      <dgm:prSet presAssocID="{767DC821-3E76-4544-A45D-4A0DB95DCA8E}" presName="sibTrans" presStyleLbl="sibTrans2D1" presStyleIdx="0" presStyleCnt="3" custAng="8761065" custFlipVert="1" custScaleX="29332" custScaleY="170017" custLinFactNeighborX="23491" custLinFactNeighborY="9169"/>
      <dgm:spPr>
        <a:prstGeom prst="downArrow">
          <a:avLst/>
        </a:prstGeom>
      </dgm:spPr>
    </dgm:pt>
    <dgm:pt modelId="{8921AE22-BEAB-4786-8C06-3CF74D1DDD35}" type="pres">
      <dgm:prSet presAssocID="{767DC821-3E76-4544-A45D-4A0DB95DCA8E}" presName="connectorText" presStyleLbl="sibTrans2D1" presStyleIdx="0" presStyleCnt="3"/>
      <dgm:spPr/>
    </dgm:pt>
    <dgm:pt modelId="{68C3DE2C-7F14-4C4C-8EAC-1E0424B39554}" type="pres">
      <dgm:prSet presAssocID="{389553FD-866F-46A1-A1AB-DC4191E1E6FC}" presName="node" presStyleLbl="node1" presStyleIdx="1" presStyleCnt="3" custScaleY="243628">
        <dgm:presLayoutVars>
          <dgm:bulletEnabled val="1"/>
        </dgm:presLayoutVars>
      </dgm:prSet>
      <dgm:spPr/>
    </dgm:pt>
    <dgm:pt modelId="{3CC7554F-1EB1-46D1-845D-25F433D0E955}" type="pres">
      <dgm:prSet presAssocID="{902E5AD3-DC3E-44F5-924A-DBEBC65FE0CA}" presName="sibTrans" presStyleLbl="sibTrans2D1" presStyleIdx="1" presStyleCnt="3"/>
      <dgm:spPr/>
    </dgm:pt>
    <dgm:pt modelId="{A1E43F02-A833-44C4-B2C7-4F870CA84E24}" type="pres">
      <dgm:prSet presAssocID="{902E5AD3-DC3E-44F5-924A-DBEBC65FE0CA}" presName="connectorText" presStyleLbl="sibTrans2D1" presStyleIdx="1" presStyleCnt="3"/>
      <dgm:spPr/>
    </dgm:pt>
    <dgm:pt modelId="{33B8A583-253A-4154-9B18-222B40982CE4}" type="pres">
      <dgm:prSet presAssocID="{0527D017-A029-4DBB-9F89-83EBE10D3A09}" presName="node" presStyleLbl="node1" presStyleIdx="2" presStyleCnt="3" custScaleX="112800" custScaleY="233494">
        <dgm:presLayoutVars>
          <dgm:bulletEnabled val="1"/>
        </dgm:presLayoutVars>
      </dgm:prSet>
      <dgm:spPr/>
    </dgm:pt>
    <dgm:pt modelId="{DF977606-077E-4EF2-98E2-1D587529A408}" type="pres">
      <dgm:prSet presAssocID="{A5BE0E79-61E4-4694-8B83-50B1BA279B63}" presName="sibTrans" presStyleLbl="sibTrans2D1" presStyleIdx="2" presStyleCnt="3" custAng="5138516" custScaleX="32528" custScaleY="185462" custLinFactNeighborX="-21892" custLinFactNeighborY="16867"/>
      <dgm:spPr>
        <a:prstGeom prst="downArrow">
          <a:avLst/>
        </a:prstGeom>
      </dgm:spPr>
    </dgm:pt>
    <dgm:pt modelId="{A425C29D-1F48-48BC-9D8C-27187670CDF1}" type="pres">
      <dgm:prSet presAssocID="{A5BE0E79-61E4-4694-8B83-50B1BA279B63}" presName="connectorText" presStyleLbl="sibTrans2D1" presStyleIdx="2" presStyleCnt="3"/>
      <dgm:spPr/>
    </dgm:pt>
  </dgm:ptLst>
  <dgm:cxnLst>
    <dgm:cxn modelId="{9F39E715-FF60-4FEF-B278-1F7E7DB0BDC1}" type="presOf" srcId="{A5BE0E79-61E4-4694-8B83-50B1BA279B63}" destId="{A425C29D-1F48-48BC-9D8C-27187670CDF1}" srcOrd="1" destOrd="0" presId="urn:microsoft.com/office/officeart/2005/8/layout/cycle7"/>
    <dgm:cxn modelId="{997FA520-13C5-4D0C-AFCB-4E83D64B9326}" type="presOf" srcId="{0527D017-A029-4DBB-9F89-83EBE10D3A09}" destId="{33B8A583-253A-4154-9B18-222B40982CE4}" srcOrd="0" destOrd="0" presId="urn:microsoft.com/office/officeart/2005/8/layout/cycle7"/>
    <dgm:cxn modelId="{0CABDA2D-87A6-42A6-A60A-D7EFD65A6BA8}" type="presOf" srcId="{902E5AD3-DC3E-44F5-924A-DBEBC65FE0CA}" destId="{3CC7554F-1EB1-46D1-845D-25F433D0E955}" srcOrd="0" destOrd="0" presId="urn:microsoft.com/office/officeart/2005/8/layout/cycle7"/>
    <dgm:cxn modelId="{F8B7DD46-8641-4B5E-A6E8-F50FD9848F5C}" type="presOf" srcId="{389553FD-866F-46A1-A1AB-DC4191E1E6FC}" destId="{68C3DE2C-7F14-4C4C-8EAC-1E0424B39554}" srcOrd="0" destOrd="0" presId="urn:microsoft.com/office/officeart/2005/8/layout/cycle7"/>
    <dgm:cxn modelId="{D0AA6B84-818D-4D42-9270-D1FBD7F73574}" type="presOf" srcId="{A5BE0E79-61E4-4694-8B83-50B1BA279B63}" destId="{DF977606-077E-4EF2-98E2-1D587529A408}" srcOrd="0" destOrd="0" presId="urn:microsoft.com/office/officeart/2005/8/layout/cycle7"/>
    <dgm:cxn modelId="{186B7688-6389-47A4-B8B8-D2E2BE6AEF37}" type="presOf" srcId="{92B5DD2D-C5CE-4C9A-9893-BCD1ED36F973}" destId="{62663C6B-2AB0-44EC-B1F8-8BD4A7142EA6}" srcOrd="0" destOrd="0" presId="urn:microsoft.com/office/officeart/2005/8/layout/cycle7"/>
    <dgm:cxn modelId="{9EA4D78E-AD52-460E-93DA-F831BE1C0FF8}" srcId="{92B5DD2D-C5CE-4C9A-9893-BCD1ED36F973}" destId="{41C7FDC3-C302-4302-B0CA-C369D182561A}" srcOrd="0" destOrd="0" parTransId="{800BCD5C-1367-46A6-846D-EEC68762D79D}" sibTransId="{767DC821-3E76-4544-A45D-4A0DB95DCA8E}"/>
    <dgm:cxn modelId="{3D2C1D95-C752-4C42-A91E-1BAE4869FFC6}" type="presOf" srcId="{767DC821-3E76-4544-A45D-4A0DB95DCA8E}" destId="{3E4AD5DE-F543-4E43-BCBC-BDA3776274AA}" srcOrd="0" destOrd="0" presId="urn:microsoft.com/office/officeart/2005/8/layout/cycle7"/>
    <dgm:cxn modelId="{AA94489E-F4A0-4EDE-A0B8-4655CA82169A}" srcId="{92B5DD2D-C5CE-4C9A-9893-BCD1ED36F973}" destId="{0527D017-A029-4DBB-9F89-83EBE10D3A09}" srcOrd="2" destOrd="0" parTransId="{C513ACD9-755A-4D77-8841-DB9DE3107EB1}" sibTransId="{A5BE0E79-61E4-4694-8B83-50B1BA279B63}"/>
    <dgm:cxn modelId="{1A1DDEA4-BBF7-46D3-A09D-07C578786B34}" type="presOf" srcId="{41C7FDC3-C302-4302-B0CA-C369D182561A}" destId="{929D4F78-137D-4A7F-B6D9-89BEEBE55C69}" srcOrd="0" destOrd="0" presId="urn:microsoft.com/office/officeart/2005/8/layout/cycle7"/>
    <dgm:cxn modelId="{37CF61B1-8FD0-4D5A-9A6D-5AC9E1773A03}" type="presOf" srcId="{767DC821-3E76-4544-A45D-4A0DB95DCA8E}" destId="{8921AE22-BEAB-4786-8C06-3CF74D1DDD35}" srcOrd="1" destOrd="0" presId="urn:microsoft.com/office/officeart/2005/8/layout/cycle7"/>
    <dgm:cxn modelId="{D62CF0EE-D5CB-4A32-AAEF-D5FB93D8F1C1}" type="presOf" srcId="{902E5AD3-DC3E-44F5-924A-DBEBC65FE0CA}" destId="{A1E43F02-A833-44C4-B2C7-4F870CA84E24}" srcOrd="1" destOrd="0" presId="urn:microsoft.com/office/officeart/2005/8/layout/cycle7"/>
    <dgm:cxn modelId="{E60965FE-3A83-4940-BBDC-4C6882610032}" srcId="{92B5DD2D-C5CE-4C9A-9893-BCD1ED36F973}" destId="{389553FD-866F-46A1-A1AB-DC4191E1E6FC}" srcOrd="1" destOrd="0" parTransId="{BD29ABA2-6960-41E6-8378-41F4FCDCDD5D}" sibTransId="{902E5AD3-DC3E-44F5-924A-DBEBC65FE0CA}"/>
    <dgm:cxn modelId="{64D2BB90-6DF8-494C-8B6F-CC0FEBE599FE}" type="presParOf" srcId="{62663C6B-2AB0-44EC-B1F8-8BD4A7142EA6}" destId="{929D4F78-137D-4A7F-B6D9-89BEEBE55C69}" srcOrd="0" destOrd="0" presId="urn:microsoft.com/office/officeart/2005/8/layout/cycle7"/>
    <dgm:cxn modelId="{22A86EBA-5205-4343-AFD5-91457AE5FDAA}" type="presParOf" srcId="{62663C6B-2AB0-44EC-B1F8-8BD4A7142EA6}" destId="{3E4AD5DE-F543-4E43-BCBC-BDA3776274AA}" srcOrd="1" destOrd="0" presId="urn:microsoft.com/office/officeart/2005/8/layout/cycle7"/>
    <dgm:cxn modelId="{C891D38C-6157-44FC-84C3-8C462F83F9A9}" type="presParOf" srcId="{3E4AD5DE-F543-4E43-BCBC-BDA3776274AA}" destId="{8921AE22-BEAB-4786-8C06-3CF74D1DDD35}" srcOrd="0" destOrd="0" presId="urn:microsoft.com/office/officeart/2005/8/layout/cycle7"/>
    <dgm:cxn modelId="{9563A9C4-7662-400A-8C75-84B4921AC2A5}" type="presParOf" srcId="{62663C6B-2AB0-44EC-B1F8-8BD4A7142EA6}" destId="{68C3DE2C-7F14-4C4C-8EAC-1E0424B39554}" srcOrd="2" destOrd="0" presId="urn:microsoft.com/office/officeart/2005/8/layout/cycle7"/>
    <dgm:cxn modelId="{5AA5FFC4-19F0-4C9D-BA3A-9E721C6FD130}" type="presParOf" srcId="{62663C6B-2AB0-44EC-B1F8-8BD4A7142EA6}" destId="{3CC7554F-1EB1-46D1-845D-25F433D0E955}" srcOrd="3" destOrd="0" presId="urn:microsoft.com/office/officeart/2005/8/layout/cycle7"/>
    <dgm:cxn modelId="{FB6BDB89-8F80-4306-B6C1-40B8289662AB}" type="presParOf" srcId="{3CC7554F-1EB1-46D1-845D-25F433D0E955}" destId="{A1E43F02-A833-44C4-B2C7-4F870CA84E24}" srcOrd="0" destOrd="0" presId="urn:microsoft.com/office/officeart/2005/8/layout/cycle7"/>
    <dgm:cxn modelId="{FA288207-5489-4915-8CB4-B0213BDC3D15}" type="presParOf" srcId="{62663C6B-2AB0-44EC-B1F8-8BD4A7142EA6}" destId="{33B8A583-253A-4154-9B18-222B40982CE4}" srcOrd="4" destOrd="0" presId="urn:microsoft.com/office/officeart/2005/8/layout/cycle7"/>
    <dgm:cxn modelId="{4CD50603-194C-487D-A19C-B1DA87291B67}" type="presParOf" srcId="{62663C6B-2AB0-44EC-B1F8-8BD4A7142EA6}" destId="{DF977606-077E-4EF2-98E2-1D587529A408}" srcOrd="5" destOrd="0" presId="urn:microsoft.com/office/officeart/2005/8/layout/cycle7"/>
    <dgm:cxn modelId="{1F6671FA-BC06-4D82-BE2A-A396954C15DB}" type="presParOf" srcId="{DF977606-077E-4EF2-98E2-1D587529A408}" destId="{A425C29D-1F48-48BC-9D8C-27187670CDF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D4F78-137D-4A7F-B6D9-89BEEBE55C69}">
      <dsp:nvSpPr>
        <dsp:cNvPr id="0" name=""/>
        <dsp:cNvSpPr/>
      </dsp:nvSpPr>
      <dsp:spPr>
        <a:xfrm>
          <a:off x="2311404" y="-7655"/>
          <a:ext cx="3615684" cy="98873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Yrityksen mainosviestintä</a:t>
          </a:r>
        </a:p>
      </dsp:txBody>
      <dsp:txXfrm>
        <a:off x="2340363" y="21304"/>
        <a:ext cx="3557766" cy="930816"/>
      </dsp:txXfrm>
    </dsp:sp>
    <dsp:sp modelId="{3E4AD5DE-F543-4E43-BCBC-BDA3776274AA}">
      <dsp:nvSpPr>
        <dsp:cNvPr id="0" name=""/>
        <dsp:cNvSpPr/>
      </dsp:nvSpPr>
      <dsp:spPr>
        <a:xfrm rot="9441196" flipV="1">
          <a:off x="4786309" y="1124956"/>
          <a:ext cx="231816" cy="60221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2100" kern="1200"/>
        </a:p>
      </dsp:txBody>
      <dsp:txXfrm rot="10800000">
        <a:off x="4855854" y="1245400"/>
        <a:ext cx="92726" cy="361330"/>
      </dsp:txXfrm>
    </dsp:sp>
    <dsp:sp modelId="{68C3DE2C-7F14-4C4C-8EAC-1E0424B39554}">
      <dsp:nvSpPr>
        <dsp:cNvPr id="0" name=""/>
        <dsp:cNvSpPr/>
      </dsp:nvSpPr>
      <dsp:spPr>
        <a:xfrm>
          <a:off x="4788217" y="1806098"/>
          <a:ext cx="2024062" cy="2465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Pitkäaikainen näkyvyys: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/>
            <a:t>Kaikki asiakkaille jatkuvasti näkyvät viestit, esim.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/>
            <a:t>-omat verkkosivut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/>
            <a:t>-omat sosiaaliset mediat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/>
            <a:t>-sähköiset ja painetutut julkaisut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/>
            <a:t>-näkyminen katukuvassa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300" kern="1200" dirty="0"/>
        </a:p>
      </dsp:txBody>
      <dsp:txXfrm>
        <a:off x="4847500" y="1865381"/>
        <a:ext cx="1905496" cy="2347025"/>
      </dsp:txXfrm>
    </dsp:sp>
    <dsp:sp modelId="{3CC7554F-1EB1-46D1-845D-25F433D0E955}">
      <dsp:nvSpPr>
        <dsp:cNvPr id="0" name=""/>
        <dsp:cNvSpPr/>
      </dsp:nvSpPr>
      <dsp:spPr>
        <a:xfrm rot="10800000">
          <a:off x="3798380" y="2861789"/>
          <a:ext cx="790318" cy="35421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500" kern="1200"/>
        </a:p>
      </dsp:txBody>
      <dsp:txXfrm rot="10800000">
        <a:off x="3904643" y="2932631"/>
        <a:ext cx="577792" cy="212526"/>
      </dsp:txXfrm>
    </dsp:sp>
    <dsp:sp modelId="{33B8A583-253A-4154-9B18-222B40982CE4}">
      <dsp:nvSpPr>
        <dsp:cNvPr id="0" name=""/>
        <dsp:cNvSpPr/>
      </dsp:nvSpPr>
      <dsp:spPr>
        <a:xfrm>
          <a:off x="1315719" y="1857378"/>
          <a:ext cx="2283142" cy="2363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Lyhytkestoinen kampanjointi: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100" kern="1200" dirty="0"/>
            <a:t>-mainoskampanjat eri medioissa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100" kern="1200" dirty="0"/>
            <a:t>-suoramainoskampanjat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100" kern="1200" dirty="0"/>
            <a:t>-myynninedistämistapahtumat,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100" kern="1200" dirty="0"/>
            <a:t>promootiot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100" kern="1200" dirty="0"/>
            <a:t>-kertaluonteiset tiedotteet ja julkaisut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1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1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100" kern="1200" dirty="0"/>
        </a:p>
      </dsp:txBody>
      <dsp:txXfrm>
        <a:off x="1382590" y="1924249"/>
        <a:ext cx="2149400" cy="2229290"/>
      </dsp:txXfrm>
    </dsp:sp>
    <dsp:sp modelId="{DF977606-077E-4EF2-98E2-1D587529A408}">
      <dsp:nvSpPr>
        <dsp:cNvPr id="0" name=""/>
        <dsp:cNvSpPr/>
      </dsp:nvSpPr>
      <dsp:spPr>
        <a:xfrm rot="1722821">
          <a:off x="3210446" y="1150510"/>
          <a:ext cx="257074" cy="65692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2100" kern="1200" dirty="0"/>
        </a:p>
      </dsp:txBody>
      <dsp:txXfrm>
        <a:off x="3287568" y="1281895"/>
        <a:ext cx="102830" cy="394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420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051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67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31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725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61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203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22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5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647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659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2C27-6D16-4B4E-B4E4-97317B00137B}" type="datetimeFigureOut">
              <a:rPr lang="fi-FI" smtClean="0"/>
              <a:t>24.8.2018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09C4-C900-4155-81CF-6A7CF68A73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060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abbo.fi/" TargetMode="External"/><Relationship Id="rId13" Type="http://schemas.openxmlformats.org/officeDocument/2006/relationships/hyperlink" Target="http://irc-galleria.net/" TargetMode="External"/><Relationship Id="rId3" Type="http://schemas.openxmlformats.org/officeDocument/2006/relationships/hyperlink" Target="http://www.myspace.com/" TargetMode="External"/><Relationship Id="rId7" Type="http://schemas.openxmlformats.org/officeDocument/2006/relationships/hyperlink" Target="http://www.secondlife.com/" TargetMode="External"/><Relationship Id="rId12" Type="http://schemas.openxmlformats.org/officeDocument/2006/relationships/hyperlink" Target="http://people.live.com/" TargetMode="External"/><Relationship Id="rId2" Type="http://schemas.openxmlformats.org/officeDocument/2006/relationships/hyperlink" Target="http://www.facebook.f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ickr.com/" TargetMode="External"/><Relationship Id="rId11" Type="http://schemas.openxmlformats.org/officeDocument/2006/relationships/hyperlink" Target="http://keskustelu.suomi24.fi/" TargetMode="External"/><Relationship Id="rId5" Type="http://schemas.openxmlformats.org/officeDocument/2006/relationships/hyperlink" Target="http://www.youtube.com/" TargetMode="External"/><Relationship Id="rId15" Type="http://schemas.openxmlformats.org/officeDocument/2006/relationships/hyperlink" Target="http://www.hopottajat.fi/" TargetMode="External"/><Relationship Id="rId10" Type="http://schemas.openxmlformats.org/officeDocument/2006/relationships/hyperlink" Target="http://www.vuodatus.net/" TargetMode="External"/><Relationship Id="rId4" Type="http://schemas.openxmlformats.org/officeDocument/2006/relationships/hyperlink" Target="http://www.linkedin.com/" TargetMode="External"/><Relationship Id="rId9" Type="http://schemas.openxmlformats.org/officeDocument/2006/relationships/hyperlink" Target="http://www.wikipedia.org/" TargetMode="External"/><Relationship Id="rId14" Type="http://schemas.openxmlformats.org/officeDocument/2006/relationships/hyperlink" Target="http://www.amazon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osto.fi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38375" y="2214563"/>
            <a:ext cx="7715250" cy="1752600"/>
          </a:xfrm>
        </p:spPr>
        <p:txBody>
          <a:bodyPr/>
          <a:lstStyle/>
          <a:p>
            <a:r>
              <a:rPr lang="fi-FI" altLang="fi-FI" sz="3600" b="1">
                <a:solidFill>
                  <a:srgbClr val="FF9900"/>
                </a:solidFill>
                <a:ea typeface="ＭＳ Ｐゴシック" panose="020B0600070205080204" pitchFamily="34" charset="-128"/>
              </a:rPr>
              <a:t>Markkinoinnin kilpailukeinot</a:t>
            </a:r>
          </a:p>
          <a:p>
            <a:r>
              <a:rPr lang="fi-FI" altLang="fi-FI" sz="3200" b="1">
                <a:solidFill>
                  <a:srgbClr val="FF9900"/>
                </a:solidFill>
                <a:ea typeface="ＭＳ Ｐゴシック" panose="020B0600070205080204" pitchFamily="34" charset="-128"/>
              </a:rPr>
              <a:t>Markkinointiviestintä kilpailukeinona</a:t>
            </a:r>
          </a:p>
        </p:txBody>
      </p:sp>
    </p:spTree>
    <p:extLst>
      <p:ext uri="{BB962C8B-B14F-4D97-AF65-F5344CB8AC3E}">
        <p14:creationId xmlns:p14="http://schemas.microsoft.com/office/powerpoint/2010/main" val="409750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Budjetointitavat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1628776"/>
            <a:ext cx="7848600" cy="4467225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mihin on varaa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(affordable method)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tietty osuus liikevaihdosta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(percentage-of-sales method)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saman verran kuin kilpailijat </a:t>
            </a:r>
            <a:r>
              <a:rPr lang="fi-FI" altLang="fi-FI" sz="1600" i="1">
                <a:ea typeface="ＭＳ Ｐゴシック" panose="020B0600070205080204" pitchFamily="34" charset="-128"/>
              </a:rPr>
              <a:t>(competitive-parity method)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tavoitteen ja tehtävän mukaan</a:t>
            </a:r>
            <a:r>
              <a:rPr lang="fi-FI" altLang="fi-FI" sz="1800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(objective-and-task method)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331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99D8BC0-4582-4242-B56F-89B94857FB64}" type="slidenum">
              <a:rPr lang="fi-FI" altLang="fi-FI" i="0">
                <a:latin typeface="Times New Roman" panose="02020603050405020304" pitchFamily="18" charset="0"/>
              </a:rPr>
              <a:pPr/>
              <a:t>10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7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142876"/>
            <a:ext cx="7924800" cy="714375"/>
          </a:xfrm>
        </p:spPr>
        <p:txBody>
          <a:bodyPr/>
          <a:lstStyle/>
          <a:p>
            <a:r>
              <a:rPr lang="fi-FI" altLang="fi-FI" sz="2200">
                <a:ea typeface="ＭＳ Ｐゴシック" panose="020B0600070205080204" pitchFamily="34" charset="-128"/>
              </a:rPr>
              <a:t>Viestinnän kustannustehokkuus ja elinkaaren vaiheet</a:t>
            </a:r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3186114" y="5715001"/>
            <a:ext cx="496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fi-FI" altLang="fi-FI" sz="2000"/>
              <a:t>Mitä voit päätellä kuviosta?</a:t>
            </a:r>
          </a:p>
        </p:txBody>
      </p:sp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562601"/>
            <a:ext cx="7143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 descr="5-3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1"/>
            <a:ext cx="89154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Dian numeron paikkamerkki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21DC561-1940-499C-8AAF-23F5A15E66D3}" type="slidenum">
              <a:rPr lang="fi-FI" altLang="fi-FI" i="0">
                <a:latin typeface="Times New Roman" panose="02020603050405020304" pitchFamily="18" charset="0"/>
              </a:rPr>
              <a:pPr/>
              <a:t>11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214314"/>
            <a:ext cx="7924800" cy="642937"/>
          </a:xfrm>
        </p:spPr>
        <p:txBody>
          <a:bodyPr/>
          <a:lstStyle/>
          <a:p>
            <a:r>
              <a:rPr lang="fi-FI" altLang="fi-FI" sz="2200">
                <a:ea typeface="ＭＳ Ｐゴシック" panose="020B0600070205080204" pitchFamily="34" charset="-128"/>
              </a:rPr>
              <a:t>Viestinnän kustannustehokkuus ja ostovalmius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3352800" y="5715001"/>
            <a:ext cx="496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fi-FI" altLang="fi-FI" sz="2000"/>
              <a:t>Mitä voit päätellä kuviosta?</a:t>
            </a:r>
          </a:p>
        </p:txBody>
      </p:sp>
      <p:pic>
        <p:nvPicPr>
          <p:cNvPr id="15364" name="Picture 5" descr="5-3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4" y="1600201"/>
            <a:ext cx="9037637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FAE113-E133-4879-999E-0E08BB2BA24D}" type="slidenum">
              <a:rPr lang="fi-FI" altLang="fi-FI" i="0">
                <a:latin typeface="Times New Roman" panose="02020603050405020304" pitchFamily="18" charset="0"/>
              </a:rPr>
              <a:pPr/>
              <a:t>12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8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38375" y="2214563"/>
            <a:ext cx="7715250" cy="1752600"/>
          </a:xfrm>
        </p:spPr>
        <p:txBody>
          <a:bodyPr>
            <a:normAutofit lnSpcReduction="10000"/>
          </a:bodyPr>
          <a:lstStyle/>
          <a:p>
            <a:r>
              <a:rPr lang="fi-FI" altLang="fi-FI" sz="4000" b="1">
                <a:solidFill>
                  <a:srgbClr val="FF9900"/>
                </a:solidFill>
                <a:ea typeface="ＭＳ Ｐゴシック" panose="020B0600070205080204" pitchFamily="34" charset="-128"/>
              </a:rPr>
              <a:t>Markkinoinnin kilpailukeinot</a:t>
            </a:r>
          </a:p>
          <a:p>
            <a:r>
              <a:rPr lang="fi-FI" altLang="fi-FI" sz="3200" b="1">
                <a:solidFill>
                  <a:srgbClr val="FF9900"/>
                </a:solidFill>
                <a:ea typeface="ＭＳ Ｐゴシック" panose="020B0600070205080204" pitchFamily="34" charset="-128"/>
              </a:rPr>
              <a:t>Markkinointiviestintä kilpailukeinona</a:t>
            </a:r>
          </a:p>
          <a:p>
            <a:r>
              <a:rPr lang="fi-FI" altLang="fi-FI" sz="3200" b="1">
                <a:solidFill>
                  <a:srgbClr val="FF9900"/>
                </a:solidFill>
                <a:ea typeface="ＭＳ Ｐゴシック" panose="020B0600070205080204" pitchFamily="34" charset="-128"/>
              </a:rPr>
              <a:t>Mainonta</a:t>
            </a:r>
          </a:p>
        </p:txBody>
      </p:sp>
    </p:spTree>
    <p:extLst>
      <p:ext uri="{BB962C8B-B14F-4D97-AF65-F5344CB8AC3E}">
        <p14:creationId xmlns:p14="http://schemas.microsoft.com/office/powerpoint/2010/main" val="53999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6" y="285750"/>
            <a:ext cx="8353425" cy="457200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Mainonnan määritelmä</a:t>
            </a:r>
            <a:endParaRPr lang="fi-FI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2038350" y="1785939"/>
            <a:ext cx="77724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fi-FI" altLang="fi-FI" sz="2400" i="0"/>
              <a:t>	Mainonta on maksettua ja tavoitteellista tiedottamista tavaroista, palveluista, tapahtumista, aatteista tai yleisistä asioista. </a:t>
            </a:r>
          </a:p>
          <a:p>
            <a:pPr algn="l">
              <a:spcBef>
                <a:spcPct val="20000"/>
              </a:spcBef>
            </a:pPr>
            <a:endParaRPr lang="fi-FI" altLang="fi-FI" sz="2400" i="0"/>
          </a:p>
          <a:p>
            <a:pPr algn="l">
              <a:spcBef>
                <a:spcPct val="20000"/>
              </a:spcBef>
            </a:pPr>
            <a:r>
              <a:rPr lang="fi-FI" altLang="fi-FI" sz="2400" i="0"/>
              <a:t>	Mainonnassa käytetään joukkotiedotusvälineitä tai viestitään muuten suurelle joukolle samanaikaisesti. Mainossanoman lähettäjä tulee tunnistaa sanomasta.</a:t>
            </a:r>
          </a:p>
        </p:txBody>
      </p:sp>
      <p:sp>
        <p:nvSpPr>
          <p:cNvPr id="717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1EA8DCE-979A-42DF-8E03-CC7EDA821AAD}" type="slidenum">
              <a:rPr lang="fi-FI" altLang="fi-FI" i="0">
                <a:latin typeface="Times New Roman" panose="02020603050405020304" pitchFamily="18" charset="0"/>
              </a:rPr>
              <a:pPr/>
              <a:t>14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9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tsikko 1"/>
          <p:cNvSpPr>
            <a:spLocks noGrp="1"/>
          </p:cNvSpPr>
          <p:nvPr>
            <p:ph type="ctrTitle"/>
          </p:nvPr>
        </p:nvSpPr>
        <p:spPr>
          <a:xfrm>
            <a:off x="1200150" y="771524"/>
            <a:ext cx="9144000" cy="987425"/>
          </a:xfrm>
        </p:spPr>
        <p:txBody>
          <a:bodyPr>
            <a:normAutofit/>
          </a:bodyPr>
          <a:lstStyle/>
          <a:p>
            <a:r>
              <a:rPr lang="fi-FI" altLang="fi-FI" sz="3200" dirty="0">
                <a:ea typeface="ＭＳ Ｐゴシック" panose="020B0600070205080204" pitchFamily="34" charset="-128"/>
              </a:rPr>
              <a:t>Lyhyt- ja pitkäkestoinen mainosviestintä</a:t>
            </a:r>
          </a:p>
        </p:txBody>
      </p:sp>
      <p:sp>
        <p:nvSpPr>
          <p:cNvPr id="819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5DE3EE3-E9A9-4FC9-BB50-41BE6ACD0381}" type="slidenum">
              <a:rPr lang="fi-FI" altLang="fi-FI" i="0">
                <a:latin typeface="Times New Roman" panose="02020603050405020304" pitchFamily="18" charset="0"/>
              </a:rPr>
              <a:pPr/>
              <a:t>15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Kaaviokuva 2"/>
          <p:cNvGraphicFramePr/>
          <p:nvPr>
            <p:extLst>
              <p:ext uri="{D42A27DB-BD31-4B8C-83A1-F6EECF244321}">
                <p14:modId xmlns:p14="http://schemas.microsoft.com/office/powerpoint/2010/main" val="835444774"/>
              </p:ext>
            </p:extLst>
          </p:nvPr>
        </p:nvGraphicFramePr>
        <p:xfrm>
          <a:off x="2032000" y="2228850"/>
          <a:ext cx="8128000" cy="3909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74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Mainonnan muodot, tavoitteen mukaan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4" y="1341438"/>
            <a:ext cx="7558087" cy="4754562"/>
          </a:xfrm>
        </p:spPr>
        <p:txBody>
          <a:bodyPr/>
          <a:lstStyle/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r>
              <a:rPr lang="fi-FI" altLang="fi-FI" sz="2400">
                <a:ea typeface="ＭＳ Ｐゴシック" panose="020B0600070205080204" pitchFamily="34" charset="-128"/>
              </a:rPr>
              <a:t>informoiva mainonta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informative advertising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suostutteleva mainonta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persuasive advertising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muistuttava mainonta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reminder advertising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asiakassuhdetta vahvistava mainonta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reinforcement advertising).</a:t>
            </a:r>
            <a:endParaRPr lang="en-US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922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5F7B20BF-D93C-4BB1-A1C0-A9028729A4F9}" type="slidenum">
              <a:rPr lang="fi-FI" altLang="fi-FI" i="0">
                <a:latin typeface="Times New Roman" panose="02020603050405020304" pitchFamily="18" charset="0"/>
              </a:rPr>
              <a:pPr/>
              <a:t>16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9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142876"/>
            <a:ext cx="7924800" cy="714375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Mainonnan muodot, mainosvälineen mukaan</a:t>
            </a:r>
          </a:p>
        </p:txBody>
      </p:sp>
      <p:sp>
        <p:nvSpPr>
          <p:cNvPr id="11267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0C8237D-7383-4C45-88BA-46DA73C4C294}" type="slidenum">
              <a:rPr lang="fi-FI" altLang="fi-FI" i="0">
                <a:latin typeface="Times New Roman" panose="02020603050405020304" pitchFamily="18" charset="0"/>
              </a:rPr>
              <a:pPr/>
              <a:t>17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  <p:pic>
        <p:nvPicPr>
          <p:cNvPr id="11268" name="Picture 3" descr="kuvio_5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014413"/>
            <a:ext cx="7108825" cy="534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3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ctrTitle"/>
          </p:nvPr>
        </p:nvSpPr>
        <p:spPr>
          <a:xfrm>
            <a:off x="1524000" y="676895"/>
            <a:ext cx="9144000" cy="1282534"/>
          </a:xfrm>
        </p:spPr>
        <p:txBody>
          <a:bodyPr>
            <a:normAutofit/>
          </a:bodyPr>
          <a:lstStyle/>
          <a:p>
            <a:r>
              <a:rPr lang="fi-FI" sz="3600" dirty="0"/>
              <a:t>Mainosmedioiden jaottelu yrityksen näkökulmasta</a:t>
            </a:r>
          </a:p>
        </p:txBody>
      </p:sp>
      <p:sp>
        <p:nvSpPr>
          <p:cNvPr id="4" name="Alaotsikko 3"/>
          <p:cNvSpPr>
            <a:spLocks noGrp="1"/>
          </p:cNvSpPr>
          <p:nvPr>
            <p:ph type="subTitle" idx="1"/>
          </p:nvPr>
        </p:nvSpPr>
        <p:spPr>
          <a:xfrm>
            <a:off x="1524000" y="2173184"/>
            <a:ext cx="9144000" cy="3084616"/>
          </a:xfrm>
        </p:spPr>
        <p:txBody>
          <a:bodyPr/>
          <a:lstStyle/>
          <a:p>
            <a:endParaRPr lang="fi-FI" dirty="0"/>
          </a:p>
        </p:txBody>
      </p:sp>
      <p:graphicFrame>
        <p:nvGraphicFramePr>
          <p:cNvPr id="5" name="Taulukk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53074"/>
              </p:ext>
            </p:extLst>
          </p:nvPr>
        </p:nvGraphicFramePr>
        <p:xfrm>
          <a:off x="2115127" y="2173184"/>
          <a:ext cx="8168904" cy="344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452">
                  <a:extLst>
                    <a:ext uri="{9D8B030D-6E8A-4147-A177-3AD203B41FA5}">
                      <a16:colId xmlns:a16="http://schemas.microsoft.com/office/drawing/2014/main" val="1543571363"/>
                    </a:ext>
                  </a:extLst>
                </a:gridCol>
                <a:gridCol w="4084452">
                  <a:extLst>
                    <a:ext uri="{9D8B030D-6E8A-4147-A177-3AD203B41FA5}">
                      <a16:colId xmlns:a16="http://schemas.microsoft.com/office/drawing/2014/main" val="2895716655"/>
                    </a:ext>
                  </a:extLst>
                </a:gridCol>
              </a:tblGrid>
              <a:tr h="376812">
                <a:tc>
                  <a:txBody>
                    <a:bodyPr/>
                    <a:lstStyle/>
                    <a:p>
                      <a:r>
                        <a:rPr lang="fi-FI" dirty="0"/>
                        <a:t>Omat</a:t>
                      </a:r>
                      <a:r>
                        <a:rPr lang="fi-FI" baseline="0" dirty="0"/>
                        <a:t> ja ansaitut mediat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Ostetut mediat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03970"/>
                  </a:ext>
                </a:extLst>
              </a:tr>
              <a:tr h="20440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dirty="0"/>
                        <a:t>Omat verkkosivut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dirty="0"/>
                        <a:t>Toimipaikkamainonta ja muut viestinnän perusvälineet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dirty="0"/>
                        <a:t>Omat</a:t>
                      </a:r>
                      <a:r>
                        <a:rPr lang="fi-FI" baseline="0" dirty="0"/>
                        <a:t> sosiaaliset mediat ja ansaittu näkyvyys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baseline="0" dirty="0"/>
                        <a:t>Oma sähköinen suoramainonta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i-FI" dirty="0"/>
                        <a:t>Painettu mainonta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dirty="0"/>
                        <a:t>Lehdet, painetut suoramainokset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i-FI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i-FI" dirty="0"/>
                        <a:t>Sähköinen mainonta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dirty="0"/>
                        <a:t>Televisio-, radio- ja elokuvamainonta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dirty="0"/>
                        <a:t>Verkkomainonta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dirty="0"/>
                        <a:t>Sähköinen suoramainonta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01670"/>
                  </a:ext>
                </a:extLst>
              </a:tr>
              <a:tr h="376812">
                <a:tc gridSpan="2"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accent5"/>
                          </a:solidFill>
                        </a:rPr>
                        <a:t>                                                         </a:t>
                      </a:r>
                      <a:r>
                        <a:rPr lang="fi-FI" b="1" dirty="0">
                          <a:solidFill>
                            <a:schemeClr val="bg1"/>
                          </a:solidFill>
                        </a:rPr>
                        <a:t>Kumppanimediat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27060"/>
                  </a:ext>
                </a:extLst>
              </a:tr>
              <a:tr h="650388"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dirty="0"/>
                        <a:t>Maksettu tai ilmainen näkyvyys yhteistyökumppaneiden medioissa, esim. jälleenmyyjän mainonta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5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7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>
                <a:ea typeface="ＭＳ Ｐゴシック" panose="020B0600070205080204" pitchFamily="34" charset="-128"/>
              </a:rPr>
              <a:t>Verkkomainonnan tavoitteita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 sz="2200">
                <a:ea typeface="ＭＳ Ｐゴシック" panose="020B0600070205080204" pitchFamily="34" charset="-128"/>
              </a:rPr>
              <a:t>uuden tuotteen tunnetuksi tekeminen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kävijöiden houkuttelu yrityksen kotisivuille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mainonnan testaus ja koemarkkinointi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brändin tukeminen ja ylläpito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tuotteesta tai yrityksestä muistuttaminen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lisäinformaation antaminen ostaneille asiakkaille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tuotteiden myynti omassa verkkokaupassa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kuluttajatutkimus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asiakaspalautteen ja uusien tuotekehitysideoiden saaminen </a:t>
            </a:r>
          </a:p>
        </p:txBody>
      </p:sp>
      <p:sp>
        <p:nvSpPr>
          <p:cNvPr id="3584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C1E5EBF3-EDD2-4A8B-9E6B-0631F4D8662C}" type="slidenum">
              <a:rPr lang="fi-FI" altLang="fi-FI" i="0">
                <a:latin typeface="Times New Roman" panose="02020603050405020304" pitchFamily="18" charset="0"/>
              </a:rPr>
              <a:pPr/>
              <a:t>19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0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6" y="285750"/>
            <a:ext cx="8353425" cy="457200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Markkinointiviestintä kilpailukeinona</a:t>
            </a:r>
            <a:r>
              <a:rPr lang="fi-FI" altLang="fi-FI" sz="1600">
                <a:ea typeface="ＭＳ Ｐゴシック" panose="020B0600070205080204" pitchFamily="34" charset="-128"/>
              </a:rPr>
              <a:t> (</a:t>
            </a:r>
            <a:r>
              <a:rPr lang="en-US" altLang="fi-FI" sz="1600" i="1">
                <a:ea typeface="ＭＳ Ｐゴシック" panose="020B0600070205080204" pitchFamily="34" charset="-128"/>
              </a:rPr>
              <a:t>marketing communication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  <a:endParaRPr lang="fi-FI" altLang="fi-FI" sz="1600">
              <a:ea typeface="ＭＳ Ｐゴシック" panose="020B0600070205080204" pitchFamily="34" charset="-128"/>
            </a:endParaRPr>
          </a:p>
        </p:txBody>
      </p:sp>
      <p:pic>
        <p:nvPicPr>
          <p:cNvPr id="4099" name="Picture 3" descr="5-3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1828800"/>
            <a:ext cx="81438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13D728F-8582-4F21-9D29-1CEFF3601C5B}" type="slidenum">
              <a:rPr lang="fi-FI" altLang="fi-FI" i="0">
                <a:latin typeface="Times New Roman" panose="02020603050405020304" pitchFamily="18" charset="0"/>
              </a:rPr>
              <a:pPr/>
              <a:t>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39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Verkkomainonnan kohdistus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57338"/>
            <a:ext cx="7772400" cy="4538662"/>
          </a:xfrm>
        </p:spPr>
        <p:txBody>
          <a:bodyPr/>
          <a:lstStyle/>
          <a:p>
            <a:r>
              <a:rPr lang="fi-FI" altLang="fi-FI" sz="2200">
                <a:ea typeface="ＭＳ Ｐゴシック" panose="020B0600070205080204" pitchFamily="34" charset="-128"/>
              </a:rPr>
              <a:t>kohderyhmän suosikkisivujen käyttö 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sivuvalinta aihepiirin perusteella 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valinta päivän ja kellonajan perusteella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hakusanakohdistus 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cookien käyttäminen 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kohteena vain tietyiltä palvelimilta saapuvat käyttäjät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kohdennus asiakkaan käyttäytymisen pohjalta</a:t>
            </a:r>
          </a:p>
        </p:txBody>
      </p:sp>
      <p:sp>
        <p:nvSpPr>
          <p:cNvPr id="3686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58096C8-982C-402E-AAC0-D2639E6FC50D}" type="slidenum">
              <a:rPr lang="fi-FI" altLang="fi-FI" i="0">
                <a:latin typeface="Times New Roman" panose="02020603050405020304" pitchFamily="18" charset="0"/>
              </a:rPr>
              <a:pPr/>
              <a:t>20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8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614363"/>
            <a:ext cx="7924800" cy="100012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Mainonta sosiaalisissa medioissa</a:t>
            </a:r>
            <a:br>
              <a:rPr lang="fi-FI" altLang="fi-FI">
                <a:ea typeface="ＭＳ Ｐゴシック" panose="020B0600070205080204" pitchFamily="34" charset="-128"/>
              </a:rPr>
            </a:br>
            <a:r>
              <a:rPr lang="fi-FI" altLang="fi-FI" sz="1800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social media advertising)</a:t>
            </a:r>
            <a:endParaRPr lang="en-US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460501"/>
            <a:ext cx="7702550" cy="4754563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verkostoitumispalvelut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fi-FI" altLang="fi-FI" sz="1600" i="1">
                <a:ea typeface="ＭＳ Ｐゴシック" panose="020B0600070205080204" pitchFamily="34" charset="-128"/>
                <a:hlinkClick r:id="rId2"/>
              </a:rPr>
              <a:t>Facebook</a:t>
            </a:r>
            <a:r>
              <a:rPr lang="fi-FI" altLang="fi-FI" sz="1600" i="1">
                <a:ea typeface="ＭＳ Ｐゴシック" panose="020B0600070205080204" pitchFamily="34" charset="-128"/>
              </a:rPr>
              <a:t>, </a:t>
            </a:r>
            <a:r>
              <a:rPr lang="fi-FI" altLang="fi-FI" sz="1600" i="1">
                <a:ea typeface="ＭＳ Ｐゴシック" panose="020B0600070205080204" pitchFamily="34" charset="-128"/>
                <a:hlinkClick r:id="rId3"/>
              </a:rPr>
              <a:t>MySpace</a:t>
            </a:r>
            <a:r>
              <a:rPr lang="fi-FI" altLang="fi-FI" sz="1600" i="1">
                <a:ea typeface="ＭＳ Ｐゴシック" panose="020B0600070205080204" pitchFamily="34" charset="-128"/>
              </a:rPr>
              <a:t>, </a:t>
            </a:r>
            <a:r>
              <a:rPr lang="fi-FI" altLang="fi-FI" sz="1600" i="1">
                <a:ea typeface="ＭＳ Ｐゴシック" panose="020B0600070205080204" pitchFamily="34" charset="-128"/>
                <a:hlinkClick r:id="rId4"/>
              </a:rPr>
              <a:t>LinkedIn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verkkoyhteisöt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fi-FI" altLang="fi-FI" sz="1600" i="1">
                <a:ea typeface="ＭＳ Ｐゴシック" panose="020B0600070205080204" pitchFamily="34" charset="-128"/>
                <a:hlinkClick r:id="rId5"/>
              </a:rPr>
              <a:t>YouTube</a:t>
            </a:r>
            <a:r>
              <a:rPr lang="fi-FI" altLang="fi-FI" sz="1600" i="1">
                <a:ea typeface="ＭＳ Ｐゴシック" panose="020B0600070205080204" pitchFamily="34" charset="-128"/>
              </a:rPr>
              <a:t> ja </a:t>
            </a:r>
            <a:r>
              <a:rPr lang="fi-FI" altLang="fi-FI" sz="1600" i="1">
                <a:ea typeface="ＭＳ Ｐゴシック" panose="020B0600070205080204" pitchFamily="34" charset="-128"/>
                <a:hlinkClick r:id="rId6"/>
              </a:rPr>
              <a:t>Flickr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virtuaalimaailmat ja pelit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fi-FI" altLang="fi-FI" sz="1600" i="1">
                <a:ea typeface="ＭＳ Ｐゴシック" panose="020B0600070205080204" pitchFamily="34" charset="-128"/>
                <a:hlinkClick r:id="rId7"/>
              </a:rPr>
              <a:t>SecondLife</a:t>
            </a:r>
            <a:r>
              <a:rPr lang="fi-FI" altLang="fi-FI" sz="1600" i="1">
                <a:ea typeface="ＭＳ Ｐゴシック" panose="020B0600070205080204" pitchFamily="34" charset="-128"/>
              </a:rPr>
              <a:t>, </a:t>
            </a:r>
            <a:r>
              <a:rPr lang="fi-FI" altLang="fi-FI" sz="1600" i="1">
                <a:ea typeface="ＭＳ Ｐゴシック" panose="020B0600070205080204" pitchFamily="34" charset="-128"/>
                <a:hlinkClick r:id="rId8"/>
              </a:rPr>
              <a:t>Habbo Hotel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wikit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fi-FI" altLang="fi-FI" sz="1600" i="1">
                <a:ea typeface="ＭＳ Ｐゴシック" panose="020B0600070205080204" pitchFamily="34" charset="-128"/>
                <a:hlinkClick r:id="rId9"/>
              </a:rPr>
              <a:t>www.wikipedia.org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blogit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fi-FI" altLang="fi-FI" sz="1600" i="1">
                <a:ea typeface="ＭＳ Ｐゴシック" panose="020B0600070205080204" pitchFamily="34" charset="-128"/>
                <a:hlinkClick r:id="rId10"/>
              </a:rPr>
              <a:t>www.vuodatus.net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verkkokeskustelut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fi-FI" altLang="fi-FI" sz="1600" i="1">
                <a:ea typeface="ＭＳ Ｐゴシック" panose="020B0600070205080204" pitchFamily="34" charset="-128"/>
                <a:hlinkClick r:id="rId11"/>
              </a:rPr>
              <a:t>Suomi24.fi/keskustelut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pikaviestimet ja chatit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fi-FI" altLang="fi-FI" sz="1600" i="1">
                <a:ea typeface="ＭＳ Ｐゴシック" panose="020B0600070205080204" pitchFamily="34" charset="-128"/>
                <a:hlinkClick r:id="rId12"/>
              </a:rPr>
              <a:t>MSN Messenger</a:t>
            </a:r>
            <a:r>
              <a:rPr lang="fi-FI" altLang="fi-FI" sz="1600" i="1">
                <a:ea typeface="ＭＳ Ｐゴシック" panose="020B0600070205080204" pitchFamily="34" charset="-128"/>
              </a:rPr>
              <a:t>, </a:t>
            </a:r>
            <a:r>
              <a:rPr lang="fi-FI" altLang="fi-FI" sz="1600" i="1">
                <a:ea typeface="ＭＳ Ｐゴシック" panose="020B0600070205080204" pitchFamily="34" charset="-128"/>
                <a:hlinkClick r:id="rId13"/>
              </a:rPr>
              <a:t>IRC Galleria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kommentointi- ja suosittelusivustot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fi-FI" altLang="fi-FI" sz="1600" i="1">
                <a:ea typeface="ＭＳ Ｐゴシック" panose="020B0600070205080204" pitchFamily="34" charset="-128"/>
                <a:hlinkClick r:id="rId14"/>
              </a:rPr>
              <a:t>www.amazon.com</a:t>
            </a:r>
            <a:r>
              <a:rPr lang="fi-FI" altLang="fi-FI" sz="1600" i="1">
                <a:ea typeface="ＭＳ Ｐゴシック" panose="020B0600070205080204" pitchFamily="34" charset="-128"/>
              </a:rPr>
              <a:t>, </a:t>
            </a:r>
            <a:r>
              <a:rPr lang="fi-FI" altLang="fi-FI" sz="1600" i="1">
                <a:ea typeface="ＭＳ Ｐゴシック" panose="020B0600070205080204" pitchFamily="34" charset="-128"/>
                <a:hlinkClick r:id="rId15"/>
              </a:rPr>
              <a:t>www.hopottajat.fi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3891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D382E1EC-95A9-4DD5-BC6A-BACE02737535}" type="slidenum">
              <a:rPr lang="fi-FI" altLang="fi-FI" i="0">
                <a:latin typeface="Times New Roman" panose="02020603050405020304" pitchFamily="18" charset="0"/>
              </a:rPr>
              <a:pPr/>
              <a:t>21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 fontScale="90000"/>
          </a:bodyPr>
          <a:lstStyle/>
          <a:p>
            <a:r>
              <a:rPr lang="fi-FI" dirty="0"/>
              <a:t>Hakukoneoptimointi</a:t>
            </a:r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>
          <a:xfrm>
            <a:off x="1524000" y="2266950"/>
            <a:ext cx="9144000" cy="3638550"/>
          </a:xfrm>
        </p:spPr>
        <p:txBody>
          <a:bodyPr/>
          <a:lstStyle/>
          <a:p>
            <a:pPr algn="l"/>
            <a:r>
              <a:rPr lang="fi-FI" dirty="0"/>
              <a:t>Hakukoneoptimointi (</a:t>
            </a:r>
            <a:r>
              <a:rPr lang="fi-FI" dirty="0" err="1"/>
              <a:t>Search</a:t>
            </a:r>
            <a:r>
              <a:rPr lang="fi-FI" dirty="0"/>
              <a:t> Engine </a:t>
            </a:r>
            <a:r>
              <a:rPr lang="fi-FI" dirty="0" err="1"/>
              <a:t>Optimization</a:t>
            </a:r>
            <a:r>
              <a:rPr lang="fi-FI" dirty="0"/>
              <a:t>, SEO)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i-FI" dirty="0"/>
              <a:t>Parantaa yrityksen verkkosivujen löydettävyyttä hakukoneilla (Esim. Google)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i-FI" dirty="0"/>
          </a:p>
          <a:p>
            <a:pPr algn="l"/>
            <a:r>
              <a:rPr lang="fi-FI" dirty="0"/>
              <a:t>Google </a:t>
            </a:r>
            <a:r>
              <a:rPr lang="fi-FI" dirty="0" err="1"/>
              <a:t>AdSense</a:t>
            </a:r>
            <a:r>
              <a:rPr lang="fi-FI" dirty="0"/>
              <a:t> –palvelussa yritys voi myydä verkkosivuiltaan mainostilaa muille yrityksille ja ansaita tällä tavalla.</a:t>
            </a:r>
          </a:p>
          <a:p>
            <a:endParaRPr lang="fi-FI" dirty="0"/>
          </a:p>
          <a:p>
            <a:pPr algn="l"/>
            <a:r>
              <a:rPr lang="fi-FI" dirty="0"/>
              <a:t>Näkyminen erilaisissa sähköisissä hakemistoissa ja luetteloissa tärkeää b-to-b yrityksille (Fonecta, </a:t>
            </a:r>
            <a:r>
              <a:rPr lang="fi-FI" dirty="0" err="1"/>
              <a:t>Eniro</a:t>
            </a:r>
            <a:r>
              <a:rPr lang="fi-FI" dirty="0"/>
              <a:t> jne.)</a:t>
            </a:r>
          </a:p>
        </p:txBody>
      </p:sp>
    </p:spTree>
    <p:extLst>
      <p:ext uri="{BB962C8B-B14F-4D97-AF65-F5344CB8AC3E}">
        <p14:creationId xmlns:p14="http://schemas.microsoft.com/office/powerpoint/2010/main" val="227892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Toimipaikkamainonta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toimipaikasta ulospäin</a:t>
            </a:r>
            <a:r>
              <a:rPr lang="fi-FI" altLang="fi-FI" sz="2400" b="1">
                <a:ea typeface="ＭＳ Ｐゴシック" panose="020B0600070205080204" pitchFamily="34" charset="-128"/>
              </a:rPr>
              <a:t> </a:t>
            </a:r>
            <a:r>
              <a:rPr lang="fi-FI" altLang="fi-FI" sz="2400">
                <a:ea typeface="ＭＳ Ｐゴシック" panose="020B0600070205080204" pitchFamily="34" charset="-128"/>
              </a:rPr>
              <a:t>näkyvät mainokset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mainonta toimipaikan sisällä</a:t>
            </a: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r>
              <a:rPr lang="fi-FI" altLang="fi-FI" sz="2400">
                <a:ea typeface="ＭＳ Ｐゴシック" panose="020B0600070205080204" pitchFamily="34" charset="-128"/>
              </a:rPr>
              <a:t>toimipaikkamainonta: </a:t>
            </a:r>
            <a:r>
              <a:rPr lang="fi-FI" altLang="fi-FI">
                <a:ea typeface="ＭＳ Ｐゴシック" panose="020B0600070205080204" pitchFamily="34" charset="-128"/>
              </a:rPr>
              <a:t>minkä tahansa toimipaikan mainonta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myymälämainonta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(point-of-sale advertising, POS): </a:t>
            </a:r>
            <a:r>
              <a:rPr lang="fi-FI" altLang="fi-FI" i="1">
                <a:ea typeface="ＭＳ Ｐゴシック" panose="020B0600070205080204" pitchFamily="34" charset="-128"/>
              </a:rPr>
              <a:t>eräs toimipaikkamainonnan muoto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120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88B801D-8799-4148-9C92-6B3D7C7EF51E}" type="slidenum">
              <a:rPr lang="fi-FI" altLang="fi-FI" i="0">
                <a:latin typeface="Times New Roman" panose="02020603050405020304" pitchFamily="18" charset="0"/>
              </a:rPr>
              <a:pPr/>
              <a:t>23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8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Ulospäin näkyvät mainokset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1341438"/>
            <a:ext cx="7486650" cy="4754562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valomainokset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kyltit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liput, viirit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logot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mainostelineet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markiisit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näyteikkunat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teippaukset</a:t>
            </a:r>
          </a:p>
        </p:txBody>
      </p:sp>
      <p:sp>
        <p:nvSpPr>
          <p:cNvPr id="5222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C97097A-30D4-4769-A1C4-8DBEC31D515B}" type="slidenum">
              <a:rPr lang="fi-FI" altLang="fi-FI" i="0">
                <a:latin typeface="Times New Roman" panose="02020603050405020304" pitchFamily="18" charset="0"/>
              </a:rPr>
              <a:pPr/>
              <a:t>24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2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Sisäinen toimipaikkamainonta</a:t>
            </a:r>
            <a:r>
              <a:rPr lang="fi-FI" altLang="fi-FI" sz="22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341438"/>
            <a:ext cx="7631112" cy="4754562"/>
          </a:xfrm>
        </p:spPr>
        <p:txBody>
          <a:bodyPr>
            <a:normAutofit lnSpcReduction="1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tuoteryhmäopasteet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hyllynreunaopasteet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tuotekuvat ja logot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teippaukset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julistetaulut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katosta roikkuvat mobilet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esitetelineet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tv- tai tietokoneruudut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äänimainonta, kuulutukset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ostoskärrymainokset (luetaan ulkomainontaan) </a:t>
            </a:r>
          </a:p>
        </p:txBody>
      </p:sp>
      <p:sp>
        <p:nvSpPr>
          <p:cNvPr id="5427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B341B81-4969-4A4B-80BB-FDB9EB7A04BF}" type="slidenum">
              <a:rPr lang="fi-FI" altLang="fi-FI" i="0">
                <a:latin typeface="Times New Roman" panose="02020603050405020304" pitchFamily="18" charset="0"/>
              </a:rPr>
              <a:pPr/>
              <a:t>25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0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1" y="214313"/>
            <a:ext cx="7637463" cy="647700"/>
          </a:xfrm>
        </p:spPr>
        <p:txBody>
          <a:bodyPr>
            <a:normAutofit fontScale="90000"/>
          </a:bodyPr>
          <a:lstStyle/>
          <a:p>
            <a:r>
              <a:rPr lang="fi-FI" altLang="fi-FI" dirty="0">
                <a:ea typeface="ＭＳ Ｐゴシック" panose="020B0600070205080204" pitchFamily="34" charset="-128"/>
              </a:rPr>
              <a:t>Ostetut: Lehtimainonta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988" y="1341438"/>
            <a:ext cx="7415212" cy="4754562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sanomalehtimainonta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newspaper advertising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pääkaupunkilehdet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maakuntalehdet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aluelehdet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paikallislehdet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ilmaisjakelu- ja noutolehdet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aikakauslehtimainonta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magazine advertising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yleisölehdet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ammattilehdet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järjestölehdet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asiakaslehdet</a:t>
            </a:r>
          </a:p>
        </p:txBody>
      </p:sp>
      <p:sp>
        <p:nvSpPr>
          <p:cNvPr id="1229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B3300F6-2779-4E5B-8EAF-49A7A2DA4577}" type="slidenum">
              <a:rPr lang="fi-FI" altLang="fi-FI" i="0">
                <a:latin typeface="Times New Roman" panose="02020603050405020304" pitchFamily="18" charset="0"/>
              </a:rPr>
              <a:pPr/>
              <a:t>26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32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Lehtimainonnan piirteitä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357314"/>
            <a:ext cx="7631112" cy="4395787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Suomessa luetaan paljon lehtiä </a:t>
            </a:r>
            <a:r>
              <a:rPr lang="fi-FI" altLang="fi-FI" sz="2400">
                <a:ea typeface="ＭＳ Ｐゴシック" panose="020B0600070205080204" pitchFamily="34" charset="-128"/>
                <a:sym typeface="Wingdings" panose="05000000000000000000" pitchFamily="2" charset="2"/>
              </a:rPr>
              <a:t> tavoittaa monia ostajia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erikoislehdillä tavoitetaan pieniäkin kohderyhmiä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valtakunnallinen, alueellinen ja paikallinen mainonta mahdollista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uskottava media, mainontaa seurataan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sanomalehti on nopea media, mutta vanhenee päivässä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aikakauslehtimainos vaikuttaa kauemmin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mainonnassa voi käyttää liitteitä ja näytteitä</a:t>
            </a:r>
          </a:p>
          <a:p>
            <a:endParaRPr lang="fi-FI" altLang="fi-FI" sz="2400">
              <a:ea typeface="ＭＳ Ｐゴシック" panose="020B0600070205080204" pitchFamily="34" charset="-128"/>
            </a:endParaRPr>
          </a:p>
          <a:p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1434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0746028-15C5-47A3-9B1F-00CB8F94B827}" type="slidenum">
              <a:rPr lang="fi-FI" altLang="fi-FI" i="0">
                <a:latin typeface="Times New Roman" panose="02020603050405020304" pitchFamily="18" charset="0"/>
              </a:rPr>
              <a:pPr/>
              <a:t>27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5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Lehti-ilmoituksen hintaan vaikuttavia tekijöitä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1628776"/>
            <a:ext cx="7486650" cy="4467225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lehden levikki, lukijamäärä, kilpailutilanne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ilmoituksen koko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julkaisupäivä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ilmoitusluokka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ilmoituksen sijaintisivu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ilmoituksen värillisyys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aineiston muoto, painovalmius</a:t>
            </a:r>
          </a:p>
        </p:txBody>
      </p:sp>
      <p:sp>
        <p:nvSpPr>
          <p:cNvPr id="1536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F46B990-C45F-4153-93E3-401BE7647B99}" type="slidenum">
              <a:rPr lang="fi-FI" altLang="fi-FI" i="0">
                <a:latin typeface="Times New Roman" panose="02020603050405020304" pitchFamily="18" charset="0"/>
              </a:rPr>
              <a:pPr/>
              <a:t>28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87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Lehti-ilmoituksen tehokeinoja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1557338"/>
            <a:ext cx="7486650" cy="4538662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ilmoituksen koko ja muoto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otsikot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ilmoitusteksti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kuvien ja värien käyttö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yrityksen logo ja iskulauseet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asettelu ja kehystys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ilmoituksen sijoittaminen lehteen</a:t>
            </a:r>
          </a:p>
        </p:txBody>
      </p:sp>
      <p:sp>
        <p:nvSpPr>
          <p:cNvPr id="1741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035E7CC-C7DF-467D-B6A2-A96D0429273F}" type="slidenum">
              <a:rPr lang="fi-FI" altLang="fi-FI" i="0">
                <a:latin typeface="Times New Roman" panose="02020603050405020304" pitchFamily="18" charset="0"/>
              </a:rPr>
              <a:pPr/>
              <a:t>29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Markkinointiviestinnän kohderyhmät</a:t>
            </a:r>
          </a:p>
        </p:txBody>
      </p:sp>
      <p:pic>
        <p:nvPicPr>
          <p:cNvPr id="5123" name="Picture 3" descr="kuvio5-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76376"/>
            <a:ext cx="80962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8055149-4E15-40ED-9BE8-779706714704}" type="slidenum">
              <a:rPr lang="fi-FI" altLang="fi-FI" i="0">
                <a:latin typeface="Times New Roman" panose="02020603050405020304" pitchFamily="18" charset="0"/>
              </a:rPr>
              <a:pPr/>
              <a:t>3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71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Televisiomainonta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television advertising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  <a:endParaRPr lang="fi-FI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4" y="1557339"/>
            <a:ext cx="7558087" cy="4103687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nopea media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laaja peitto, suuri toisto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monenlaisia mahdollisuuksia mainostaa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mainonta voidaan kohdistaa eri kohderyhmille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alueellinen mainonta mahdollista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vaatii yleensä suuren budjetin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suunnitteluun tarvitaan ammattitaitoa</a:t>
            </a:r>
          </a:p>
        </p:txBody>
      </p:sp>
      <p:sp>
        <p:nvSpPr>
          <p:cNvPr id="1843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4312C253-D014-4CF6-AA06-A46905054893}" type="slidenum">
              <a:rPr lang="fi-FI" altLang="fi-FI" i="0">
                <a:latin typeface="Times New Roman" panose="02020603050405020304" pitchFamily="18" charset="0"/>
              </a:rPr>
              <a:pPr/>
              <a:t>30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56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Tv-mainonnan hinnoittelu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341438"/>
            <a:ext cx="7631112" cy="4392612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Kaksi ostotapaa: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ohjelmakohtaisesti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kohderyhmäkohtaisesti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Hintaan vaikuttavat esim.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mainoksen pituus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esitysajankohta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ohjelmayleisö ja näkyvyysalue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määräpaikan käyttö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mainospaketit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sopimukset</a:t>
            </a:r>
          </a:p>
        </p:txBody>
      </p:sp>
      <p:sp>
        <p:nvSpPr>
          <p:cNvPr id="1946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3249A09-60BA-4F26-8C80-CA01FB84A35D}" type="slidenum">
              <a:rPr lang="fi-FI" altLang="fi-FI" i="0">
                <a:latin typeface="Times New Roman" panose="02020603050405020304" pitchFamily="18" charset="0"/>
              </a:rPr>
              <a:pPr/>
              <a:t>31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98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Erilaisia mainosfilmityyppejä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Pienoistarina elämästä</a:t>
            </a:r>
            <a:r>
              <a:rPr lang="fi-FI" altLang="fi-FI" b="1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(slice of life)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Tuotedemonstraatio</a:t>
            </a:r>
            <a:r>
              <a:rPr lang="en-GB" altLang="fi-FI">
                <a:ea typeface="ＭＳ Ｐゴシック" panose="020B0600070205080204" pitchFamily="34" charset="-128"/>
              </a:rPr>
              <a:t> </a:t>
            </a:r>
            <a:r>
              <a:rPr lang="en-GB" altLang="fi-FI" sz="1600" i="1">
                <a:ea typeface="ＭＳ Ｐゴシック" panose="020B0600070205080204" pitchFamily="34" charset="-128"/>
              </a:rPr>
              <a:t>( the product in use,  user benefit)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Suosittelu </a:t>
            </a:r>
            <a:r>
              <a:rPr lang="fi-FI" altLang="fi-FI" sz="1600" i="1">
                <a:ea typeface="ＭＳ Ｐゴシック" panose="020B0600070205080204" pitchFamily="34" charset="-128"/>
              </a:rPr>
              <a:t>(testimonial)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Laulettu mainos</a:t>
            </a:r>
            <a:r>
              <a:rPr lang="fi-FI" altLang="fi-FI" b="1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(jingle, musical)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Järkeen vetoaminen</a:t>
            </a:r>
            <a:r>
              <a:rPr lang="en-GB" altLang="fi-FI" b="1">
                <a:ea typeface="ＭＳ Ｐゴシック" panose="020B0600070205080204" pitchFamily="34" charset="-128"/>
              </a:rPr>
              <a:t> </a:t>
            </a:r>
            <a:r>
              <a:rPr lang="en-GB" altLang="fi-FI" sz="1600" i="1">
                <a:ea typeface="ＭＳ Ｐゴシック" panose="020B0600070205080204" pitchFamily="34" charset="-128"/>
              </a:rPr>
              <a:t>(technical / scientific evidence)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Tunteisiin vetoaminen</a:t>
            </a:r>
            <a:r>
              <a:rPr lang="fi-FI" altLang="fi-FI" b="1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(mood, image)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Yllätys ja huumori</a:t>
            </a:r>
            <a:r>
              <a:rPr lang="fi-FI" altLang="fi-FI" b="1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(fantasy, comedy, humor)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Ennen – jälkeen</a:t>
            </a:r>
            <a:r>
              <a:rPr lang="fi-FI" altLang="fi-FI" b="1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(before – after)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Tuotevertailu </a:t>
            </a:r>
            <a:r>
              <a:rPr lang="fi-FI" altLang="fi-FI" sz="1600" i="1">
                <a:ea typeface="ＭＳ Ｐゴシック" panose="020B0600070205080204" pitchFamily="34" charset="-128"/>
              </a:rPr>
              <a:t>(comparison of products)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 Ärsytysmainos </a:t>
            </a:r>
            <a:r>
              <a:rPr lang="fi-FI" altLang="fi-FI" sz="1600" i="1">
                <a:ea typeface="ＭＳ Ｐゴシック" panose="020B0600070205080204" pitchFamily="34" charset="-128"/>
              </a:rPr>
              <a:t>(teaser)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endParaRPr lang="fi-FI" altLang="fi-FI">
              <a:ea typeface="ＭＳ Ｐゴシック" panose="020B0600070205080204" pitchFamily="34" charset="-128"/>
            </a:endParaRPr>
          </a:p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2048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F4F33E5-10DB-47F1-9BF0-50D0BDEE2E69}" type="slidenum">
              <a:rPr lang="fi-FI" altLang="fi-FI" i="0">
                <a:latin typeface="Times New Roman" panose="02020603050405020304" pitchFamily="18" charset="0"/>
              </a:rPr>
              <a:pPr/>
              <a:t>32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27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Tv-mainonnan muotoja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100" y="1341438"/>
            <a:ext cx="7772400" cy="4392612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Mainosfilmin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spot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  <a:r>
              <a:rPr lang="fi-FI" altLang="fi-FI">
                <a:ea typeface="ＭＳ Ｐゴシック" panose="020B0600070205080204" pitchFamily="34" charset="-128"/>
              </a:rPr>
              <a:t>esittämisen lisäksi on muita mainostapoja: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teksti-tv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tv-ohjelmasponsorointi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ostoskanavaohjelmat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home shopping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r>
              <a:rPr lang="fi-FI" altLang="fi-FI">
                <a:ea typeface="ＭＳ Ｐゴシック" panose="020B0600070205080204" pitchFamily="34" charset="-128"/>
              </a:rPr>
              <a:t>tuotesijoittelu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product placement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tv-kanavan internet-sivut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tv-kanavan tarjoama mobiili- ja sähköpostimainonta</a:t>
            </a:r>
          </a:p>
        </p:txBody>
      </p:sp>
      <p:sp>
        <p:nvSpPr>
          <p:cNvPr id="2150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43AE947-BE1B-4CFC-B846-C40CB9C7EA01}" type="slidenum">
              <a:rPr lang="fi-FI" altLang="fi-FI" i="0">
                <a:latin typeface="Times New Roman" panose="02020603050405020304" pitchFamily="18" charset="0"/>
              </a:rPr>
              <a:pPr/>
              <a:t>33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96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Radiomainonta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radio advertising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  <a:endParaRPr lang="fi-FI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Monenlaisia kaupallisia radiokanavia: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valtakunnalliset, osavaltakunnalliset kanavat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alueelliset ja paikalliset kanavat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formaattikanavat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fi-FI" altLang="fi-FI">
                <a:ea typeface="ＭＳ Ｐゴシック" panose="020B0600070205080204" pitchFamily="34" charset="-128"/>
              </a:rPr>
              <a:t>tavoittaa hyvin alle 45-vuotiaita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kuunnellaan paljon työmatkoilla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alueellinen ja paikallinen kohdennettavuus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tukee muuta mainontaa tai muistuttaa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kannettavien laitteiden avulla kuuntelu lisääntyy</a:t>
            </a:r>
          </a:p>
        </p:txBody>
      </p:sp>
      <p:sp>
        <p:nvSpPr>
          <p:cNvPr id="2253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4A749AD-EC39-4A80-9192-5150F22E0B4C}" type="slidenum">
              <a:rPr lang="fi-FI" altLang="fi-FI" i="0">
                <a:latin typeface="Times New Roman" panose="02020603050405020304" pitchFamily="18" charset="0"/>
              </a:rPr>
              <a:pPr/>
              <a:t>34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74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Radiomainosten perustyypit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57314"/>
            <a:ext cx="7772400" cy="4738687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rivi-ilmoitus</a:t>
            </a:r>
            <a:r>
              <a:rPr lang="fi-FI" altLang="fi-FI" sz="2400" b="1">
                <a:ea typeface="ＭＳ Ｐゴシック" panose="020B0600070205080204" pitchFamily="34" charset="-128"/>
              </a:rPr>
              <a:t> </a:t>
            </a:r>
            <a:r>
              <a:rPr lang="fi-FI" altLang="fi-FI" sz="2400">
                <a:ea typeface="ＭＳ Ｐゴシック" panose="020B0600070205080204" pitchFamily="34" charset="-128"/>
              </a:rPr>
              <a:t>eli radioadvertoriaali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monologi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dialogi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jingle eli kokonaan laulettu mainos </a:t>
            </a:r>
          </a:p>
        </p:txBody>
      </p:sp>
      <p:sp>
        <p:nvSpPr>
          <p:cNvPr id="2355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CB525B64-05A5-4F86-ABC0-8D1D887C9721}" type="slidenum">
              <a:rPr lang="fi-FI" altLang="fi-FI" i="0">
                <a:latin typeface="Times New Roman" panose="02020603050405020304" pitchFamily="18" charset="0"/>
              </a:rPr>
              <a:pPr/>
              <a:t>35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07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Mainosmusiikin käyttö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4" y="1190625"/>
            <a:ext cx="7672387" cy="5024438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mainosta varten erikseen sävelletty musiikki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valmis äänite sellaisenaan tai uudelleen sovitettuna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katalogimusiikki</a:t>
            </a:r>
          </a:p>
          <a:p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 sz="2400">
                <a:ea typeface="ＭＳ Ｐゴシック" panose="020B0600070205080204" pitchFamily="34" charset="-128"/>
                <a:sym typeface="Wingdings" panose="05000000000000000000" pitchFamily="2" charset="2"/>
              </a:rPr>
              <a:t>musiikin käyttökorvaukset: </a:t>
            </a:r>
            <a:r>
              <a:rPr lang="fi-FI" altLang="fi-FI" sz="2400">
                <a:ea typeface="ＭＳ Ｐゴシック" panose="020B0600070205080204" pitchFamily="34" charset="-128"/>
                <a:sym typeface="Wingdings" panose="05000000000000000000" pitchFamily="2" charset="2"/>
                <a:hlinkClick r:id="rId2"/>
              </a:rPr>
              <a:t>www.teosto.fi</a:t>
            </a:r>
            <a:endParaRPr lang="fi-FI" altLang="fi-FI" sz="240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 sz="2400">
                <a:ea typeface="ＭＳ Ｐゴシック" panose="020B0600070205080204" pitchFamily="34" charset="-128"/>
                <a:sym typeface="Wingdings" panose="05000000000000000000" pitchFamily="2" charset="2"/>
              </a:rPr>
              <a:t>erilaiset muut tehosteet myös tärkeitä</a:t>
            </a:r>
          </a:p>
          <a:p>
            <a:pPr>
              <a:buFont typeface="Wingdings" panose="05000000000000000000" pitchFamily="2" charset="2"/>
              <a:buChar char="à"/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2458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D4BF7DD-5ACC-4A32-9B45-D97752F96654}" type="slidenum">
              <a:rPr lang="fi-FI" altLang="fi-FI" i="0">
                <a:latin typeface="Times New Roman" panose="02020603050405020304" pitchFamily="18" charset="0"/>
              </a:rPr>
              <a:pPr/>
              <a:t>36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22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Elokuvamainonta</a:t>
            </a:r>
            <a:r>
              <a:rPr lang="fi-FI" altLang="fi-FI" sz="2200">
                <a:ea typeface="ＭＳ Ｐゴシック" panose="020B0600070205080204" pitchFamily="34" charset="-128"/>
              </a:rPr>
              <a:t> </a:t>
            </a:r>
            <a:r>
              <a:rPr lang="en-US" altLang="fi-FI" sz="1600" i="1">
                <a:ea typeface="ＭＳ Ｐゴシック" panose="020B0600070205080204" pitchFamily="34" charset="-128"/>
              </a:rPr>
              <a:t>(cinema advertising)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pieni media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tavoittaa hyvin nuoria ja kaupunkilaisia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mainosaikaa voi ostaa elokuvakohtaisesti tai paketteina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edullista mainontaa</a:t>
            </a: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r>
              <a:rPr lang="fi-FI" altLang="fi-FI" sz="2400">
                <a:ea typeface="ＭＳ Ｐゴシック" panose="020B0600070205080204" pitchFamily="34" charset="-128"/>
              </a:rPr>
              <a:t>elokuvamainonnan muotoja: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mainosfilmit, diasarjat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off-screen toimenpiteet, esim. tuotejakelu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2560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47D00755-F3C2-4949-81C1-2EAAA5FFD9CA}" type="slidenum">
              <a:rPr lang="fi-FI" altLang="fi-FI" i="0">
                <a:latin typeface="Times New Roman" panose="02020603050405020304" pitchFamily="18" charset="0"/>
              </a:rPr>
              <a:pPr/>
              <a:t>37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04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428625"/>
            <a:ext cx="8135937" cy="433388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Ulko- ja liikennemainonta </a:t>
            </a:r>
            <a:br>
              <a:rPr lang="fi-FI" altLang="fi-FI" sz="2000">
                <a:ea typeface="ＭＳ Ｐゴシック" panose="020B0600070205080204" pitchFamily="34" charset="-128"/>
              </a:rPr>
            </a:br>
            <a:r>
              <a:rPr lang="fi-FI" altLang="fi-FI" sz="1600" i="1">
                <a:ea typeface="ＭＳ Ｐゴシック" panose="020B0600070205080204" pitchFamily="34" charset="-128"/>
              </a:rPr>
              <a:t>(outdoor advertising, out-of-home advertising)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700214"/>
            <a:ext cx="7631112" cy="4395787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laaja peitto ja näkyvyys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massamedia, jonkin verran kohdennettavissa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monenlaisia mainosvälineitä käytettävissä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mainontaa ostetaan sarjoina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valtakunnallinen, alueellinen ja paikallinen media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vaatii melko suuren budjetin</a:t>
            </a:r>
          </a:p>
        </p:txBody>
      </p:sp>
      <p:sp>
        <p:nvSpPr>
          <p:cNvPr id="2765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E481EB0-7197-408F-894E-BAEC985B7BFB}" type="slidenum">
              <a:rPr lang="fi-FI" altLang="fi-FI" i="0">
                <a:latin typeface="Times New Roman" panose="02020603050405020304" pitchFamily="18" charset="0"/>
              </a:rPr>
              <a:pPr/>
              <a:t>38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2688" y="214314"/>
            <a:ext cx="7924800" cy="642937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Ulkomainonnan muotojen ryhmittely</a:t>
            </a:r>
          </a:p>
        </p:txBody>
      </p:sp>
      <p:pic>
        <p:nvPicPr>
          <p:cNvPr id="28675" name="Picture 4" descr="5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9164"/>
            <a:ext cx="7162800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69F5C43-F91B-4F84-AC38-B767124FA133}" type="slidenum">
              <a:rPr lang="fi-FI" altLang="fi-FI" i="0">
                <a:latin typeface="Times New Roman" panose="02020603050405020304" pitchFamily="18" charset="0"/>
              </a:rPr>
              <a:pPr/>
              <a:t>39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4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Markkinointiviestinnän tavoitteita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12876"/>
            <a:ext cx="7772400" cy="4683125"/>
          </a:xfrm>
        </p:spPr>
        <p:txBody>
          <a:bodyPr>
            <a:normAutofit fontScale="92500" lnSpcReduction="2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tiedottaminen yrityksestä, tuotteista, hinnoista ja saatavuudesta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huomion herättäminen, erottautuminen kilpailijoista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mielenkiinnon ja myönteisten asenteiden luominen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ostohalun herättäminen ja asiakkaan aktivointi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asiakkaalle tuotetun arvon ja hyödyn viestiminen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myynnin aikaansaaminen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asiakkaan ostopäätöksen vahvistaminen ja asiakassuhteen ylläpitäminen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fi-FI" altLang="fi-FI">
                <a:ea typeface="ＭＳ Ｐゴシック" panose="020B0600070205080204" pitchFamily="34" charset="-128"/>
              </a:rPr>
              <a:t>lopullinen tavoite on saada aikaan kannattavaa myyntiä 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614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B6540B9-2B4E-4F3E-B3AD-19172E24DD34}" type="slidenum">
              <a:rPr lang="fi-FI" altLang="fi-FI" i="0">
                <a:latin typeface="Times New Roman" panose="02020603050405020304" pitchFamily="18" charset="0"/>
              </a:rPr>
              <a:pPr/>
              <a:t>4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83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Ulkomainonnan suunnittelu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1628776"/>
            <a:ext cx="7486650" cy="4467225"/>
          </a:xfrm>
        </p:spPr>
        <p:txBody>
          <a:bodyPr/>
          <a:lstStyle/>
          <a:p>
            <a:r>
              <a:rPr lang="fi-FI" altLang="fi-FI" sz="2200">
                <a:ea typeface="ＭＳ Ｐゴシック" panose="020B0600070205080204" pitchFamily="34" charset="-128"/>
              </a:rPr>
              <a:t>lyhyt ja kiteytetty mainossanoma, vain yksi asia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helppolukuinen tekstityyppi ja pienaakkoset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kirkkaat, voimakkaat värit, suuret kuvat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kuka myy ja mitä myydään selvästi esille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huomioidaan maisema, ympäristö ja vuodenaika</a:t>
            </a:r>
          </a:p>
          <a:p>
            <a:r>
              <a:rPr lang="fi-FI" altLang="fi-FI" sz="2200">
                <a:ea typeface="ＭＳ Ｐゴシック" panose="020B0600070205080204" pitchFamily="34" charset="-128"/>
              </a:rPr>
              <a:t>huomioidaan katseluaika ja katseluetäisyys </a:t>
            </a:r>
            <a:r>
              <a:rPr lang="fi-FI" altLang="fi-FI" sz="2200">
                <a:ea typeface="ＭＳ Ｐゴシック" panose="020B0600070205080204" pitchFamily="34" charset="-128"/>
                <a:sym typeface="Wingdings" panose="05000000000000000000" pitchFamily="2" charset="2"/>
              </a:rPr>
              <a:t> mainoksen koko, tekstin koko </a:t>
            </a:r>
          </a:p>
          <a:p>
            <a:r>
              <a:rPr lang="fi-FI" altLang="fi-FI" sz="2200">
                <a:ea typeface="ＭＳ Ｐゴシック" panose="020B0600070205080204" pitchFamily="34" charset="-128"/>
                <a:sym typeface="Wingdings" panose="05000000000000000000" pitchFamily="2" charset="2"/>
              </a:rPr>
              <a:t>toistetaan samaa sanomaa</a:t>
            </a:r>
            <a:endParaRPr lang="fi-FI" altLang="fi-FI" sz="2200">
              <a:ea typeface="ＭＳ Ｐゴシック" panose="020B0600070205080204" pitchFamily="34" charset="-128"/>
            </a:endParaRPr>
          </a:p>
        </p:txBody>
      </p:sp>
      <p:sp>
        <p:nvSpPr>
          <p:cNvPr id="3072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4D9B0ACB-CB61-4783-872D-8F284C961711}" type="slidenum">
              <a:rPr lang="fi-FI" altLang="fi-FI" i="0">
                <a:latin typeface="Times New Roman" panose="02020603050405020304" pitchFamily="18" charset="0"/>
              </a:rPr>
              <a:pPr/>
              <a:t>40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07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1"/>
            <a:ext cx="7924800" cy="1071563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Suoramainonta </a:t>
            </a:r>
            <a:r>
              <a:rPr lang="en-US" altLang="fi-FI" sz="1600" i="1">
                <a:ea typeface="ＭＳ Ｐゴシック" panose="020B0600070205080204" pitchFamily="34" charset="-128"/>
              </a:rPr>
              <a:t>(direct advertising)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43011" name="Picture 3" descr="5-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828800"/>
            <a:ext cx="8905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C181A3E-E657-4878-858E-4B6CCA6A1E5A}" type="slidenum">
              <a:rPr lang="fi-FI" altLang="fi-FI" i="0">
                <a:latin typeface="Times New Roman" panose="02020603050405020304" pitchFamily="18" charset="0"/>
              </a:rPr>
              <a:pPr/>
              <a:t>41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96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2314575" y="214314"/>
            <a:ext cx="7924800" cy="642937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Suoramainoksen muotoja</a:t>
            </a:r>
          </a:p>
        </p:txBody>
      </p:sp>
      <p:pic>
        <p:nvPicPr>
          <p:cNvPr id="46083" name="Picture 4" descr="5-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1"/>
            <a:ext cx="87630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7E65D88-A5A5-4107-9B7B-BFA0BCEBF669}" type="slidenum">
              <a:rPr lang="fi-FI" altLang="fi-FI" i="0">
                <a:latin typeface="Times New Roman" panose="02020603050405020304" pitchFamily="18" charset="0"/>
              </a:rPr>
              <a:pPr/>
              <a:t>42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44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Mainoskampanjan suunnittelu</a:t>
            </a:r>
            <a:r>
              <a:rPr lang="fi-FI" altLang="fi-FI" sz="1800">
                <a:ea typeface="ＭＳ Ｐゴシック" panose="020B0600070205080204" pitchFamily="34" charset="-128"/>
              </a:rPr>
              <a:t> </a:t>
            </a:r>
            <a:r>
              <a:rPr lang="en-US" altLang="fi-FI" sz="1600" i="1">
                <a:ea typeface="ＭＳ Ｐゴシック" panose="020B0600070205080204" pitchFamily="34" charset="-128"/>
              </a:rPr>
              <a:t>(campaign planning)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Kampanjasuunnittelussa huomioitava mainonnan</a:t>
            </a:r>
          </a:p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pitkäjänteisyys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omaleimaisuus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samanlinjaisuus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visuaalinen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verbaalinen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äänellinen</a:t>
            </a:r>
          </a:p>
          <a:p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5632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D9C2387-65C3-4B6D-9ECF-9FA794F0CB14}" type="slidenum">
              <a:rPr lang="fi-FI" altLang="fi-FI" i="0">
                <a:latin typeface="Times New Roman" panose="02020603050405020304" pitchFamily="18" charset="0"/>
              </a:rPr>
              <a:pPr/>
              <a:t>43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48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142875"/>
            <a:ext cx="7924800" cy="642938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Kampanjasuunnittelun vaiheet</a:t>
            </a:r>
          </a:p>
        </p:txBody>
      </p:sp>
      <p:pic>
        <p:nvPicPr>
          <p:cNvPr id="57347" name="Picture 3" descr="5-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8294688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73843F4-8C5E-449A-8977-F3321D533DC0}" type="slidenum">
              <a:rPr lang="fi-FI" altLang="fi-FI" i="0">
                <a:latin typeface="Times New Roman" panose="02020603050405020304" pitchFamily="18" charset="0"/>
              </a:rPr>
              <a:pPr/>
              <a:t>44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7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Lähtötilanneanalyysi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57338"/>
            <a:ext cx="7772400" cy="4538662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ketkä ostavat, ketkä eivät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mistä ostavat ja miten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markkinapotentiaali, markkinointimahdollisuudet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kilpailu ja kilpailijoiden mainonta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myyntimäärä, myynnin kehitys, myynnin kausivaihtelut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nykyiset markkinaosuudet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mitä mainostetaan, minkä tyyppinen mainostettava </a:t>
            </a:r>
            <a:br>
              <a:rPr lang="fi-FI" altLang="fi-FI" sz="2400">
                <a:ea typeface="ＭＳ Ｐゴシック" panose="020B0600070205080204" pitchFamily="34" charset="-128"/>
              </a:rPr>
            </a:br>
            <a:r>
              <a:rPr lang="fi-FI" altLang="fi-FI" sz="2400">
                <a:ea typeface="ＭＳ Ｐゴシック" panose="020B0600070205080204" pitchFamily="34" charset="-128"/>
              </a:rPr>
              <a:t>tuote on</a:t>
            </a:r>
          </a:p>
        </p:txBody>
      </p:sp>
      <p:sp>
        <p:nvSpPr>
          <p:cNvPr id="5837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A99D8E1-3445-4601-9838-C1B2B52BD099}" type="slidenum">
              <a:rPr lang="fi-FI" altLang="fi-FI" i="0">
                <a:latin typeface="Times New Roman" panose="02020603050405020304" pitchFamily="18" charset="0"/>
              </a:rPr>
              <a:pPr/>
              <a:t>45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53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Mainoskampanjan tavoite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84314"/>
            <a:ext cx="7772400" cy="4611687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lisätä myyntiä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saada uusia ostajia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parantaa mielikuvaa tuotteesta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lisätä nykyisten asiakkaiden ostouskollisuutta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saada tuote kolmen eniten ostetun tuotteen joukkoon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motivoida oma henkilökunta myymään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motivoida jälleenmyyjät ja kumppanit myymään ja suosittelemaan</a:t>
            </a:r>
          </a:p>
        </p:txBody>
      </p:sp>
      <p:sp>
        <p:nvSpPr>
          <p:cNvPr id="5939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BEBC124-564C-4C59-8788-DA5A1BB4043D}" type="slidenum">
              <a:rPr lang="fi-FI" altLang="fi-FI" i="0">
                <a:latin typeface="Times New Roman" panose="02020603050405020304" pitchFamily="18" charset="0"/>
              </a:rPr>
              <a:pPr/>
              <a:t>46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90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Mainossanoman muotoilu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1. Muotoillaan peruslupaus </a:t>
            </a:r>
            <a:r>
              <a:rPr lang="fi-FI" altLang="fi-FI" sz="1600" i="1">
                <a:ea typeface="ＭＳ Ｐゴシック" panose="020B0600070205080204" pitchFamily="34" charset="-128"/>
              </a:rPr>
              <a:t>(unique selling proposition, USP)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  <a:r>
              <a:rPr lang="fi-FI" altLang="fi-FI">
                <a:ea typeface="ＭＳ Ｐゴシック" panose="020B0600070205080204" pitchFamily="34" charset="-128"/>
              </a:rPr>
              <a:t>tai vetoomus </a:t>
            </a:r>
            <a:r>
              <a:rPr lang="fi-FI" altLang="fi-FI" sz="1600" i="1">
                <a:ea typeface="ＭＳ Ｐゴシック" panose="020B0600070205080204" pitchFamily="34" charset="-128"/>
              </a:rPr>
              <a:t>(appeal)</a:t>
            </a: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2. Muotoillaan sanoma tavoitteen mukaisesti:</a:t>
            </a:r>
          </a:p>
          <a:p>
            <a:pPr lvl="1">
              <a:buFontTx/>
              <a:buChar char="•"/>
            </a:pPr>
            <a:r>
              <a:rPr lang="fi-FI" altLang="fi-FI" sz="2000">
                <a:ea typeface="ＭＳ Ｐゴシック" panose="020B0600070205080204" pitchFamily="34" charset="-128"/>
              </a:rPr>
              <a:t>tiedon tarjoaminen, informointi</a:t>
            </a:r>
          </a:p>
          <a:p>
            <a:pPr lvl="1">
              <a:buFontTx/>
              <a:buChar char="•"/>
            </a:pPr>
            <a:r>
              <a:rPr lang="fi-FI" altLang="fi-FI" sz="2000">
                <a:ea typeface="ＭＳ Ｐゴシック" panose="020B0600070205080204" pitchFamily="34" charset="-128"/>
              </a:rPr>
              <a:t>mielikuvien luominen</a:t>
            </a:r>
          </a:p>
          <a:p>
            <a:pPr lvl="1">
              <a:buFontTx/>
              <a:buChar char="•"/>
            </a:pPr>
            <a:r>
              <a:rPr lang="fi-FI" altLang="fi-FI" sz="2000">
                <a:ea typeface="ＭＳ Ｐゴシック" panose="020B0600070205080204" pitchFamily="34" charset="-128"/>
              </a:rPr>
              <a:t>asenteisiin vaikuttaminen</a:t>
            </a:r>
          </a:p>
          <a:p>
            <a:pPr lvl="1">
              <a:buFontTx/>
              <a:buChar char="•"/>
            </a:pPr>
            <a:r>
              <a:rPr lang="fi-FI" altLang="fi-FI" sz="2000">
                <a:ea typeface="ＭＳ Ｐゴシック" panose="020B0600070205080204" pitchFamily="34" charset="-128"/>
              </a:rPr>
              <a:t>tunteisiin vetoaminen</a:t>
            </a:r>
          </a:p>
          <a:p>
            <a:pPr lvl="1">
              <a:buFontTx/>
              <a:buChar char="•"/>
            </a:pPr>
            <a:r>
              <a:rPr lang="fi-FI" altLang="fi-FI" sz="2000">
                <a:ea typeface="ＭＳ Ｐゴシック" panose="020B0600070205080204" pitchFamily="34" charset="-128"/>
              </a:rPr>
              <a:t>kokeiluun houkuttelu</a:t>
            </a:r>
          </a:p>
          <a:p>
            <a:pPr lvl="1">
              <a:buFontTx/>
              <a:buChar char="•"/>
            </a:pPr>
            <a:r>
              <a:rPr lang="fi-FI" altLang="fi-FI" sz="2000">
                <a:ea typeface="ＭＳ Ｐゴシック" panose="020B0600070205080204" pitchFamily="34" charset="-128"/>
              </a:rPr>
              <a:t>toiminnan aikaansaaminen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6042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E879050-6A26-452E-8ED0-3CCFF66D7A4F}" type="slidenum">
              <a:rPr lang="fi-FI" altLang="fi-FI" i="0">
                <a:latin typeface="Times New Roman" panose="02020603050405020304" pitchFamily="18" charset="0"/>
              </a:rPr>
              <a:pPr/>
              <a:t>47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80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Mediavalinta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fi-FI" altLang="fi-FI" b="1">
                <a:ea typeface="ＭＳ Ｐゴシック" panose="020B0600070205080204" pitchFamily="34" charset="-128"/>
              </a:rPr>
              <a:t>intermediavalinta</a:t>
            </a:r>
            <a:r>
              <a:rPr lang="fi-FI" altLang="fi-FI">
                <a:ea typeface="ＭＳ Ｐゴシック" panose="020B0600070205080204" pitchFamily="34" charset="-128"/>
              </a:rPr>
              <a:t>:</a:t>
            </a:r>
            <a:r>
              <a:rPr lang="fi-FI" altLang="fi-FI" sz="1800">
                <a:ea typeface="ＭＳ Ｐゴシック" panose="020B0600070205080204" pitchFamily="34" charset="-128"/>
              </a:rPr>
              <a:t> valinta eri mainosmuotojen välillä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i-FI" altLang="fi-FI" sz="1600">
                <a:ea typeface="ＭＳ Ｐゴシック" panose="020B0600070205080204" pitchFamily="34" charset="-128"/>
              </a:rPr>
              <a:t>(esim. tv, lehtimainonta, hakusanamainonta)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fi-FI" altLang="fi-FI" sz="16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i-FI" altLang="fi-FI" b="1">
                <a:ea typeface="ＭＳ Ｐゴシック" panose="020B0600070205080204" pitchFamily="34" charset="-128"/>
              </a:rPr>
              <a:t>intramediavalinta</a:t>
            </a:r>
            <a:r>
              <a:rPr lang="fi-FI" altLang="fi-FI">
                <a:ea typeface="ＭＳ Ｐゴシック" panose="020B0600070205080204" pitchFamily="34" charset="-128"/>
              </a:rPr>
              <a:t>:</a:t>
            </a:r>
            <a:r>
              <a:rPr lang="fi-FI" altLang="fi-FI" sz="1800">
                <a:ea typeface="ＭＳ Ｐゴシック" panose="020B0600070205080204" pitchFamily="34" charset="-128"/>
              </a:rPr>
              <a:t> valinta yhden mainosmuodon sisällä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i-FI" altLang="fi-FI" sz="1600">
                <a:ea typeface="ＭＳ Ｐゴシック" panose="020B0600070205080204" pitchFamily="34" charset="-128"/>
              </a:rPr>
              <a:t>(esim. valitaan lehdet, joissa mainostetaan)</a:t>
            </a:r>
          </a:p>
          <a:p>
            <a:pPr>
              <a:lnSpc>
                <a:spcPct val="90000"/>
              </a:lnSpc>
              <a:buFontTx/>
              <a:buNone/>
            </a:pPr>
            <a:endParaRPr lang="fi-FI" altLang="fi-FI" sz="1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fi-FI" altLang="fi-FI" b="1">
                <a:ea typeface="ＭＳ Ｐゴシック" panose="020B0600070205080204" pitchFamily="34" charset="-128"/>
                <a:sym typeface="Wingdings" panose="05000000000000000000" pitchFamily="2" charset="2"/>
              </a:rPr>
              <a:t>mediamix</a:t>
            </a: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 eli mediayhdistelmä</a:t>
            </a:r>
          </a:p>
          <a:p>
            <a:pPr>
              <a:lnSpc>
                <a:spcPct val="90000"/>
              </a:lnSpc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Mediavalintaan vaikuttavia tekijöitä</a:t>
            </a:r>
            <a:r>
              <a:rPr lang="fi-FI" altLang="fi-FI" sz="1800"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mainostettavan yrityksen/tuotteen ominaisuudet</a:t>
            </a:r>
          </a:p>
          <a:p>
            <a:pPr lvl="1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markkinat ja kilpailutilanne</a:t>
            </a:r>
          </a:p>
          <a:p>
            <a:pPr lvl="1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mainonnan tavoite</a:t>
            </a:r>
          </a:p>
          <a:p>
            <a:pPr lvl="1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kohderyhmä ja mainosvälineen tavoittamiskyky</a:t>
            </a:r>
          </a:p>
          <a:p>
            <a:pPr lvl="1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mainonnan ajoitus</a:t>
            </a:r>
          </a:p>
          <a:p>
            <a:pPr lvl="1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mainosbudjetti</a:t>
            </a:r>
          </a:p>
        </p:txBody>
      </p:sp>
      <p:sp>
        <p:nvSpPr>
          <p:cNvPr id="6144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8A1F7F5-A292-4E67-B906-BC95ADFD5724}" type="slidenum">
              <a:rPr lang="fi-FI" altLang="fi-FI" i="0">
                <a:latin typeface="Times New Roman" panose="02020603050405020304" pitchFamily="18" charset="0"/>
              </a:rPr>
              <a:pPr/>
              <a:t>48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16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142876"/>
            <a:ext cx="7924800" cy="714375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Mediavertailun tunnuslukuja</a:t>
            </a:r>
          </a:p>
        </p:txBody>
      </p:sp>
      <p:pic>
        <p:nvPicPr>
          <p:cNvPr id="62467" name="Picture 3" descr="5-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1600200"/>
            <a:ext cx="85629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5B5ECE2-E60D-4009-A0B4-3D4069A1C455}" type="slidenum">
              <a:rPr lang="fi-FI" altLang="fi-FI" i="0">
                <a:latin typeface="Times New Roman" panose="02020603050405020304" pitchFamily="18" charset="0"/>
              </a:rPr>
              <a:pPr/>
              <a:t>49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7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214314"/>
            <a:ext cx="7924800" cy="642937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Markkinointiviestinnän vaikutustasot</a:t>
            </a:r>
          </a:p>
        </p:txBody>
      </p:sp>
      <p:pic>
        <p:nvPicPr>
          <p:cNvPr id="7171" name="Picture 4" descr="te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84280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40291FE-D868-4E17-AB51-F209F78B94F3}" type="slidenum">
              <a:rPr lang="fi-FI" altLang="fi-FI" i="0">
                <a:latin typeface="Times New Roman" panose="02020603050405020304" pitchFamily="18" charset="0"/>
              </a:rPr>
              <a:pPr/>
              <a:t>5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74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142876"/>
            <a:ext cx="7924800" cy="714375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Mainoskampanjan ajoitusmahdollisuudet</a:t>
            </a:r>
          </a:p>
        </p:txBody>
      </p:sp>
      <p:pic>
        <p:nvPicPr>
          <p:cNvPr id="63491" name="Picture 3" descr="5-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676400"/>
            <a:ext cx="8620125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60ACBBC-EEEB-4231-9CB2-8DE54C93E628}" type="slidenum">
              <a:rPr lang="fi-FI" altLang="fi-FI" i="0">
                <a:latin typeface="Times New Roman" panose="02020603050405020304" pitchFamily="18" charset="0"/>
              </a:rPr>
              <a:pPr/>
              <a:t>50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06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Mainonnan jatkuvuus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4" y="1341438"/>
            <a:ext cx="7558087" cy="475456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Keskitetty mainonta </a:t>
            </a:r>
            <a:r>
              <a:rPr lang="fi-FI" altLang="fi-FI" sz="1600" i="1">
                <a:ea typeface="ＭＳ Ｐゴシック" panose="020B0600070205080204" pitchFamily="34" charset="-128"/>
              </a:rPr>
              <a:t>(concentrated advertising)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sesonkituotteilla, joilla on lyhyt myyntiaika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uutuustuotelanseerauksessa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tapahtumien markkinoinnissa</a:t>
            </a: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Jatkuva mainonta </a:t>
            </a:r>
            <a:r>
              <a:rPr lang="fi-FI" altLang="fi-FI" sz="1600" i="1">
                <a:ea typeface="ＭＳ Ｐゴシック" panose="020B0600070205080204" pitchFamily="34" charset="-128"/>
              </a:rPr>
              <a:t>(continuous advertising)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vähittäiskauppojen mainonnassa 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markkinaosuuksista taisteltaessa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usein ostettavien tuotteiden mainonnassa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kanta-asiakasmarkkinoinnissa</a:t>
            </a: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Katkonainen mainonta </a:t>
            </a:r>
            <a:r>
              <a:rPr lang="fi-FI" altLang="fi-FI" sz="1600" i="1">
                <a:ea typeface="ＭＳ Ｐゴシック" panose="020B0600070205080204" pitchFamily="34" charset="-128"/>
              </a:rPr>
              <a:t>(intermittent advertising)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jos mainosbudjetti on pieni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jos tuotetta ostetaan hyvin epäsäännöllisesti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jos tuotteen myynnissä on suuria kausivaihteluja</a:t>
            </a:r>
          </a:p>
        </p:txBody>
      </p:sp>
      <p:sp>
        <p:nvSpPr>
          <p:cNvPr id="6451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534B8E86-63AC-4645-A991-83AB2ED984E5}" type="slidenum">
              <a:rPr lang="fi-FI" altLang="fi-FI" i="0">
                <a:latin typeface="Times New Roman" panose="02020603050405020304" pitchFamily="18" charset="0"/>
              </a:rPr>
              <a:pPr/>
              <a:t>51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37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Mainonnan tutkimukset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68414"/>
            <a:ext cx="7772400" cy="4827587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Mediatutkimukset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Kansallinen mediatutkimus</a:t>
            </a:r>
            <a:r>
              <a:rPr lang="fi-FI" altLang="fi-FI" sz="2000" b="1">
                <a:ea typeface="ＭＳ Ｐゴシック" panose="020B0600070205080204" pitchFamily="34" charset="-128"/>
              </a:rPr>
              <a:t> </a:t>
            </a:r>
            <a:r>
              <a:rPr lang="fi-FI" altLang="fi-FI" sz="2000">
                <a:ea typeface="ＭＳ Ｐゴシック" panose="020B0600070205080204" pitchFamily="34" charset="-128"/>
              </a:rPr>
              <a:t>KMT </a:t>
            </a:r>
          </a:p>
          <a:p>
            <a:pPr lvl="2"/>
            <a:r>
              <a:rPr lang="fi-FI" altLang="fi-FI" sz="1800">
                <a:ea typeface="ＭＳ Ｐゴシック" panose="020B0600070205080204" pitchFamily="34" charset="-128"/>
              </a:rPr>
              <a:t>Intermediatutkimus</a:t>
            </a:r>
          </a:p>
          <a:p>
            <a:pPr lvl="2"/>
            <a:r>
              <a:rPr lang="fi-FI" altLang="fi-FI" sz="1800">
                <a:ea typeface="ＭＳ Ｐゴシック" panose="020B0600070205080204" pitchFamily="34" charset="-128"/>
              </a:rPr>
              <a:t>Aluemediatutkimus AMT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Päättäjien mediatutkimus PMT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Monitor-tutkimus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Share of voice –tutkimukset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Medioiden omat tutkimukset 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Mainoksiin kohdistuvat tutkimukset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esitestaukset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jälkimittaukset </a:t>
            </a:r>
          </a:p>
        </p:txBody>
      </p:sp>
      <p:sp>
        <p:nvSpPr>
          <p:cNvPr id="6554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73E8A7A-C349-47A0-9758-533C59DCB764}" type="slidenum">
              <a:rPr lang="fi-FI" altLang="fi-FI" i="0">
                <a:latin typeface="Times New Roman" panose="02020603050405020304" pitchFamily="18" charset="0"/>
              </a:rPr>
              <a:pPr/>
              <a:t>52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28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Mainonnan sääntely ja valvonta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Lakisääteinen valvonta (viranomaiset), esim.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kuluttajansuojalaki, henkilötietolaki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kuluttaja-asiamiehen markkinointiohjeet.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r>
              <a:rPr lang="fi-FI" altLang="fi-FI">
                <a:ea typeface="ＭＳ Ｐゴシック" panose="020B0600070205080204" pitchFamily="34" charset="-128"/>
              </a:rPr>
              <a:t>Sopimuspohjainen valvonta (alan vapaaehtoinen itsesääntely), esim.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Keskuskauppakamarin liiketapalautakunta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Mainonnan eettinen neuvosto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Mainonnan kansainväliset perussäännöt (ICC)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eri mainosvälineiden omat säännöt.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6656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943C992-0909-4573-8AFA-C363C206CDD1}" type="slidenum">
              <a:rPr lang="fi-FI" altLang="fi-FI" i="0">
                <a:latin typeface="Times New Roman" panose="02020603050405020304" pitchFamily="18" charset="0"/>
              </a:rPr>
              <a:pPr/>
              <a:t>53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2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142876"/>
            <a:ext cx="7924800" cy="714375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AIDASS ja DAGMAR -porrasmallit</a:t>
            </a:r>
          </a:p>
        </p:txBody>
      </p:sp>
      <p:pic>
        <p:nvPicPr>
          <p:cNvPr id="8195" name="Picture 5" descr="5-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88773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3806347-12D1-4519-B461-737EE6A6C86A}" type="slidenum">
              <a:rPr lang="fi-FI" altLang="fi-FI" i="0">
                <a:latin typeface="Times New Roman" panose="02020603050405020304" pitchFamily="18" charset="0"/>
              </a:rPr>
              <a:pPr/>
              <a:t>6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3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Viestintästrategia</a:t>
            </a:r>
            <a:r>
              <a:rPr lang="fi-FI" altLang="fi-FI" sz="1800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communication strategy</a:t>
            </a:r>
            <a:r>
              <a:rPr lang="fi-FI" altLang="fi-FI" sz="1600" i="1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57338"/>
            <a:ext cx="7772400" cy="4538662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työntöstrategia</a:t>
            </a:r>
            <a:r>
              <a:rPr lang="fi-FI" altLang="fi-FI" sz="2400" b="1">
                <a:ea typeface="ＭＳ Ｐゴシック" panose="020B0600070205080204" pitchFamily="34" charset="-128"/>
              </a:rPr>
              <a:t> </a:t>
            </a:r>
            <a:r>
              <a:rPr lang="fi-FI" altLang="fi-FI" sz="1600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push</a:t>
            </a:r>
            <a:r>
              <a:rPr lang="fi-FI" altLang="fi-FI" sz="1600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viestintä jakelutien jäsenille </a:t>
            </a: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viestintä lopullisille ostajille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vetostrategia</a:t>
            </a:r>
            <a:r>
              <a:rPr lang="fi-FI" altLang="fi-FI" b="1">
                <a:ea typeface="ＭＳ Ｐゴシック" panose="020B0600070205080204" pitchFamily="34" charset="-128"/>
              </a:rPr>
              <a:t> </a:t>
            </a:r>
            <a:r>
              <a:rPr lang="fi-FI" altLang="fi-FI" sz="1600">
                <a:ea typeface="ＭＳ Ｐゴシック" panose="020B0600070205080204" pitchFamily="34" charset="-128"/>
              </a:rPr>
              <a:t>(</a:t>
            </a:r>
            <a:r>
              <a:rPr lang="en-US" altLang="fi-FI" sz="1600" i="1">
                <a:ea typeface="ＭＳ Ｐゴシック" panose="020B0600070205080204" pitchFamily="34" charset="-128"/>
              </a:rPr>
              <a:t>pull</a:t>
            </a:r>
            <a:r>
              <a:rPr lang="fi-FI" altLang="fi-FI" sz="1600">
                <a:ea typeface="ＭＳ Ｐゴシック" panose="020B0600070205080204" pitchFamily="34" charset="-128"/>
              </a:rPr>
              <a:t>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viestintä lopullisille ostajille </a:t>
            </a: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osaavat toivoa ja vaatia tuotetta kauppoihin</a:t>
            </a: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922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F9004E4-741F-445A-A81B-538D182E2496}" type="slidenum">
              <a:rPr lang="fi-FI" altLang="fi-FI" i="0">
                <a:latin typeface="Times New Roman" panose="02020603050405020304" pitchFamily="18" charset="0"/>
              </a:rPr>
              <a:pPr/>
              <a:t>7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0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5" y="214314"/>
            <a:ext cx="7924800" cy="642937"/>
          </a:xfrm>
        </p:spPr>
        <p:txBody>
          <a:bodyPr>
            <a:normAutofit fontScale="90000"/>
          </a:bodyPr>
          <a:lstStyle/>
          <a:p>
            <a:r>
              <a:rPr lang="fi-FI" altLang="fi-FI">
                <a:ea typeface="ＭＳ Ｐゴシック" panose="020B0600070205080204" pitchFamily="34" charset="-128"/>
              </a:rPr>
              <a:t>Markkinointiviestinnän muotojen vertailu</a:t>
            </a:r>
          </a:p>
        </p:txBody>
      </p:sp>
      <p:pic>
        <p:nvPicPr>
          <p:cNvPr id="11267" name="Picture 4" descr="5-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1" y="1368425"/>
            <a:ext cx="7256463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889AF85-9761-49F5-A84C-66B8433695CF}" type="slidenum">
              <a:rPr lang="fi-FI" altLang="fi-FI" i="0">
                <a:latin typeface="Times New Roman" panose="02020603050405020304" pitchFamily="18" charset="0"/>
              </a:rPr>
              <a:pPr/>
              <a:t>8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5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Markkinointiviestinnän budjetointi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96976"/>
            <a:ext cx="7772400" cy="489902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Käytettävään rahamäärään vaikuttavat esim.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  <a:p>
            <a:r>
              <a:rPr lang="fi-FI" altLang="fi-FI" b="1">
                <a:ea typeface="ＭＳ Ｐゴシック" panose="020B0600070205080204" pitchFamily="34" charset="-128"/>
              </a:rPr>
              <a:t>Mitä aiotaan myydä ja mihin pyritään?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onko kyseessä uusi vai jo tuttu yritys tai tuote? 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mikä on tuotteen elinkaaren vaihe? 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mitä viestinnällä tavoitellaan?</a:t>
            </a:r>
          </a:p>
          <a:p>
            <a:r>
              <a:rPr lang="fi-FI" altLang="fi-FI" b="1">
                <a:ea typeface="ＭＳ Ｐゴシック" panose="020B0600070205080204" pitchFamily="34" charset="-128"/>
              </a:rPr>
              <a:t>Mikä on kilpailutilanne?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mitkä ovat kilpailevien tuotteiden ominaisuudet? 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miten kilpailijat viestivät?</a:t>
            </a:r>
          </a:p>
          <a:p>
            <a:r>
              <a:rPr lang="fi-FI" altLang="fi-FI" b="1">
                <a:ea typeface="ＭＳ Ｐゴシック" panose="020B0600070205080204" pitchFamily="34" charset="-128"/>
              </a:rPr>
              <a:t>Millaiset markkinat ovat?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onko kysyntää ja ostovoimaa? 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ketkä tuotetta ostavat ja kenelle viestintää kohdistetaan?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millainen viestintä/mitkä mediat tavoittavat mahdolliset ostajat? </a:t>
            </a:r>
          </a:p>
        </p:txBody>
      </p:sp>
      <p:sp>
        <p:nvSpPr>
          <p:cNvPr id="1229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37E6EA4-6D47-49F2-9DAC-3ABFFE12D060}" type="slidenum">
              <a:rPr lang="fi-FI" altLang="fi-FI" i="0">
                <a:latin typeface="Times New Roman" panose="02020603050405020304" pitchFamily="18" charset="0"/>
              </a:rPr>
              <a:pPr/>
              <a:t>9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3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1432</Words>
  <Application>Microsoft Office PowerPoint</Application>
  <PresentationFormat>Widescreen</PresentationFormat>
  <Paragraphs>416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ＭＳ Ｐゴシック</vt:lpstr>
      <vt:lpstr>SimSun</vt:lpstr>
      <vt:lpstr>Arial</vt:lpstr>
      <vt:lpstr>Calibri</vt:lpstr>
      <vt:lpstr>Calibri Light</vt:lpstr>
      <vt:lpstr>Times New Roman</vt:lpstr>
      <vt:lpstr>Wingdings</vt:lpstr>
      <vt:lpstr>Office-teema</vt:lpstr>
      <vt:lpstr>PowerPoint Presentation</vt:lpstr>
      <vt:lpstr>Markkinointiviestintä kilpailukeinona (marketing communication)</vt:lpstr>
      <vt:lpstr>Markkinointiviestinnän kohderyhmät</vt:lpstr>
      <vt:lpstr>Markkinointiviestinnän tavoitteita</vt:lpstr>
      <vt:lpstr>Markkinointiviestinnän vaikutustasot</vt:lpstr>
      <vt:lpstr>AIDASS ja DAGMAR -porrasmallit</vt:lpstr>
      <vt:lpstr>Viestintästrategia (communication strategy)</vt:lpstr>
      <vt:lpstr>Markkinointiviestinnän muotojen vertailu</vt:lpstr>
      <vt:lpstr>Markkinointiviestinnän budjetointi</vt:lpstr>
      <vt:lpstr>Budjetointitavat</vt:lpstr>
      <vt:lpstr>Viestinnän kustannustehokkuus ja elinkaaren vaiheet</vt:lpstr>
      <vt:lpstr>Viestinnän kustannustehokkuus ja ostovalmius</vt:lpstr>
      <vt:lpstr>PowerPoint Presentation</vt:lpstr>
      <vt:lpstr>Mainonnan määritelmä</vt:lpstr>
      <vt:lpstr>Lyhyt- ja pitkäkestoinen mainosviestintä</vt:lpstr>
      <vt:lpstr>Mainonnan muodot, tavoitteen mukaan</vt:lpstr>
      <vt:lpstr>Mainonnan muodot, mainosvälineen mukaan</vt:lpstr>
      <vt:lpstr>Mainosmedioiden jaottelu yrityksen näkökulmasta</vt:lpstr>
      <vt:lpstr>Verkkomainonnan tavoitteita</vt:lpstr>
      <vt:lpstr>Verkkomainonnan kohdistus</vt:lpstr>
      <vt:lpstr>Mainonta sosiaalisissa medioissa  (social media advertising)</vt:lpstr>
      <vt:lpstr>Hakukoneoptimointi</vt:lpstr>
      <vt:lpstr>Toimipaikkamainonta</vt:lpstr>
      <vt:lpstr>Ulospäin näkyvät mainokset</vt:lpstr>
      <vt:lpstr>Sisäinen toimipaikkamainonta </vt:lpstr>
      <vt:lpstr>Ostetut: Lehtimainonta</vt:lpstr>
      <vt:lpstr>Lehtimainonnan piirteitä</vt:lpstr>
      <vt:lpstr>Lehti-ilmoituksen hintaan vaikuttavia tekijöitä</vt:lpstr>
      <vt:lpstr>Lehti-ilmoituksen tehokeinoja</vt:lpstr>
      <vt:lpstr>Televisiomainonta (television advertising)</vt:lpstr>
      <vt:lpstr>Tv-mainonnan hinnoittelu</vt:lpstr>
      <vt:lpstr>Erilaisia mainosfilmityyppejä</vt:lpstr>
      <vt:lpstr>Tv-mainonnan muotoja</vt:lpstr>
      <vt:lpstr>Radiomainonta (radio advertising)</vt:lpstr>
      <vt:lpstr>Radiomainosten perustyypit</vt:lpstr>
      <vt:lpstr>Mainosmusiikin käyttö</vt:lpstr>
      <vt:lpstr>Elokuvamainonta (cinema advertising) </vt:lpstr>
      <vt:lpstr>Ulko- ja liikennemainonta  (outdoor advertising, out-of-home advertising) </vt:lpstr>
      <vt:lpstr>Ulkomainonnan muotojen ryhmittely</vt:lpstr>
      <vt:lpstr>Ulkomainonnan suunnittelu</vt:lpstr>
      <vt:lpstr>Suoramainonta (direct advertising) </vt:lpstr>
      <vt:lpstr>Suoramainoksen muotoja</vt:lpstr>
      <vt:lpstr>Mainoskampanjan suunnittelu (campaign planning) </vt:lpstr>
      <vt:lpstr>Kampanjasuunnittelun vaiheet</vt:lpstr>
      <vt:lpstr>Lähtötilanneanalyysi</vt:lpstr>
      <vt:lpstr>Mainoskampanjan tavoite</vt:lpstr>
      <vt:lpstr>Mainossanoman muotoilu</vt:lpstr>
      <vt:lpstr>Mediavalinta</vt:lpstr>
      <vt:lpstr>Mediavertailun tunnuslukuja</vt:lpstr>
      <vt:lpstr>Mainoskampanjan ajoitusmahdollisuudet</vt:lpstr>
      <vt:lpstr>Mainonnan jatkuvuus</vt:lpstr>
      <vt:lpstr>Mainonnan tutkimukset</vt:lpstr>
      <vt:lpstr>Mainonnan sääntely ja valvonta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Raija Westerlund</dc:creator>
  <cp:lastModifiedBy>Raija Westerlund</cp:lastModifiedBy>
  <cp:revision>11</cp:revision>
  <dcterms:created xsi:type="dcterms:W3CDTF">2017-09-17T11:27:40Z</dcterms:created>
  <dcterms:modified xsi:type="dcterms:W3CDTF">2018-08-24T08:27:17Z</dcterms:modified>
</cp:coreProperties>
</file>