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9" r:id="rId3"/>
    <p:sldId id="258" r:id="rId4"/>
    <p:sldId id="260" r:id="rId5"/>
    <p:sldId id="261" r:id="rId6"/>
    <p:sldId id="264" r:id="rId7"/>
    <p:sldId id="263" r:id="rId8"/>
    <p:sldId id="265" r:id="rId9"/>
    <p:sldId id="266" r:id="rId10"/>
    <p:sldId id="267" r:id="rId11"/>
    <p:sldId id="268" r:id="rId12"/>
    <p:sldId id="262" r:id="rId1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Kilpailija-analyysi" id="{4B2E81E0-9133-4CA5-B079-2634CA8AD8A6}">
          <p14:sldIdLst>
            <p14:sldId id="257"/>
            <p14:sldId id="259"/>
            <p14:sldId id="258"/>
            <p14:sldId id="260"/>
            <p14:sldId id="261"/>
            <p14:sldId id="264"/>
            <p14:sldId id="263"/>
            <p14:sldId id="265"/>
            <p14:sldId id="266"/>
            <p14:sldId id="267"/>
            <p14:sldId id="268"/>
          </p14:sldIdLst>
        </p14:section>
        <p14:section name="Ansaintamalli" id="{399FDC3C-4E9E-4BD8-80C6-EBD4932FE957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501" autoAdjust="0"/>
  </p:normalViewPr>
  <p:slideViewPr>
    <p:cSldViewPr snapToGrid="0">
      <p:cViewPr varScale="1">
        <p:scale>
          <a:sx n="102" d="100"/>
          <a:sy n="102" d="100"/>
        </p:scale>
        <p:origin x="1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7F86-9BF5-4419-957D-86B15C6E4F87}" type="datetimeFigureOut">
              <a:rPr lang="fi-FI" smtClean="0"/>
              <a:t>6.8.2017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ED6D-D37A-4286-B5CE-8A8BF0EFF3D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0248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7F86-9BF5-4419-957D-86B15C6E4F87}" type="datetimeFigureOut">
              <a:rPr lang="fi-FI" smtClean="0"/>
              <a:t>6.8.2017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ED6D-D37A-4286-B5CE-8A8BF0EFF3D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0209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7F86-9BF5-4419-957D-86B15C6E4F87}" type="datetimeFigureOut">
              <a:rPr lang="fi-FI" smtClean="0"/>
              <a:t>6.8.2017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ED6D-D37A-4286-B5CE-8A8BF0EFF3D0}" type="slidenum">
              <a:rPr lang="fi-FI" smtClean="0"/>
              <a:t>‹#›</a:t>
            </a:fld>
            <a:endParaRPr lang="fi-FI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1165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7F86-9BF5-4419-957D-86B15C6E4F87}" type="datetimeFigureOut">
              <a:rPr lang="fi-FI" smtClean="0"/>
              <a:t>6.8.2017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ED6D-D37A-4286-B5CE-8A8BF0EFF3D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033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7F86-9BF5-4419-957D-86B15C6E4F87}" type="datetimeFigureOut">
              <a:rPr lang="fi-FI" smtClean="0"/>
              <a:t>6.8.2017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ED6D-D37A-4286-B5CE-8A8BF0EFF3D0}" type="slidenum">
              <a:rPr lang="fi-FI" smtClean="0"/>
              <a:t>‹#›</a:t>
            </a:fld>
            <a:endParaRPr lang="fi-F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5254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7F86-9BF5-4419-957D-86B15C6E4F87}" type="datetimeFigureOut">
              <a:rPr lang="fi-FI" smtClean="0"/>
              <a:t>6.8.2017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ED6D-D37A-4286-B5CE-8A8BF0EFF3D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53242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7F86-9BF5-4419-957D-86B15C6E4F87}" type="datetimeFigureOut">
              <a:rPr lang="fi-FI" smtClean="0"/>
              <a:t>6.8.2017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ED6D-D37A-4286-B5CE-8A8BF0EFF3D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10455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7F86-9BF5-4419-957D-86B15C6E4F87}" type="datetimeFigureOut">
              <a:rPr lang="fi-FI" smtClean="0"/>
              <a:t>6.8.2017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ED6D-D37A-4286-B5CE-8A8BF0EFF3D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7038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7F86-9BF5-4419-957D-86B15C6E4F87}" type="datetimeFigureOut">
              <a:rPr lang="fi-FI" smtClean="0"/>
              <a:t>6.8.2017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ED6D-D37A-4286-B5CE-8A8BF0EFF3D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7968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7F86-9BF5-4419-957D-86B15C6E4F87}" type="datetimeFigureOut">
              <a:rPr lang="fi-FI" smtClean="0"/>
              <a:t>6.8.2017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ED6D-D37A-4286-B5CE-8A8BF0EFF3D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9565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7F86-9BF5-4419-957D-86B15C6E4F87}" type="datetimeFigureOut">
              <a:rPr lang="fi-FI" smtClean="0"/>
              <a:t>6.8.2017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ED6D-D37A-4286-B5CE-8A8BF0EFF3D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8423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7F86-9BF5-4419-957D-86B15C6E4F87}" type="datetimeFigureOut">
              <a:rPr lang="fi-FI" smtClean="0"/>
              <a:t>6.8.2017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ED6D-D37A-4286-B5CE-8A8BF0EFF3D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2011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7F86-9BF5-4419-957D-86B15C6E4F87}" type="datetimeFigureOut">
              <a:rPr lang="fi-FI" smtClean="0"/>
              <a:t>6.8.2017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ED6D-D37A-4286-B5CE-8A8BF0EFF3D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1015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7F86-9BF5-4419-957D-86B15C6E4F87}" type="datetimeFigureOut">
              <a:rPr lang="fi-FI" smtClean="0"/>
              <a:t>6.8.2017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ED6D-D37A-4286-B5CE-8A8BF0EFF3D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6772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7F86-9BF5-4419-957D-86B15C6E4F87}" type="datetimeFigureOut">
              <a:rPr lang="fi-FI" smtClean="0"/>
              <a:t>6.8.2017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ED6D-D37A-4286-B5CE-8A8BF0EFF3D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2276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7F86-9BF5-4419-957D-86B15C6E4F87}" type="datetimeFigureOut">
              <a:rPr lang="fi-FI" smtClean="0"/>
              <a:t>6.8.2017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ED6D-D37A-4286-B5CE-8A8BF0EFF3D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7937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47F86-9BF5-4419-957D-86B15C6E4F87}" type="datetimeFigureOut">
              <a:rPr lang="fi-FI" smtClean="0"/>
              <a:t>6.8.2017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BB0ED6D-D37A-4286-B5CE-8A8BF0EFF3D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7195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Kilpailijoiden tutkiminen</a:t>
            </a:r>
            <a:br>
              <a:rPr lang="fi-FI" dirty="0" smtClean="0"/>
            </a:b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72" y="1773671"/>
            <a:ext cx="10515600" cy="4351338"/>
          </a:xfrm>
        </p:spPr>
        <p:txBody>
          <a:bodyPr>
            <a:normAutofit/>
          </a:bodyPr>
          <a:lstStyle/>
          <a:p>
            <a:r>
              <a:rPr lang="fi-FI" dirty="0" smtClean="0"/>
              <a:t>Peruskysymys</a:t>
            </a:r>
            <a:r>
              <a:rPr lang="fi-FI" dirty="0"/>
              <a:t>: ketkä ovat kilpailijoitanne, </a:t>
            </a:r>
            <a:r>
              <a:rPr lang="fi-FI" dirty="0" smtClean="0"/>
              <a:t>miten he </a:t>
            </a:r>
            <a:r>
              <a:rPr lang="fi-FI" dirty="0"/>
              <a:t>toimivat nyt, miten he </a:t>
            </a:r>
            <a:r>
              <a:rPr lang="fi-FI" dirty="0" smtClean="0"/>
              <a:t>toimivat tulevaisuudessa</a:t>
            </a:r>
            <a:r>
              <a:rPr lang="fi-FI" dirty="0"/>
              <a:t>?</a:t>
            </a:r>
          </a:p>
          <a:p>
            <a:r>
              <a:rPr lang="fi-FI" dirty="0" smtClean="0"/>
              <a:t>Kilpailijoiden </a:t>
            </a:r>
            <a:r>
              <a:rPr lang="fi-FI" dirty="0"/>
              <a:t>tarjonnan (tuotteet / palvelut</a:t>
            </a:r>
            <a:r>
              <a:rPr lang="fi-FI" dirty="0" smtClean="0"/>
              <a:t>) tutkiminen </a:t>
            </a:r>
            <a:r>
              <a:rPr lang="fi-FI" dirty="0"/>
              <a:t>ja analysointi sekä vertailu </a:t>
            </a:r>
            <a:r>
              <a:rPr lang="fi-FI" dirty="0" smtClean="0"/>
              <a:t>omiin ratkaisuihin</a:t>
            </a:r>
          </a:p>
          <a:p>
            <a:r>
              <a:rPr lang="fi-FI" dirty="0" smtClean="0"/>
              <a:t>Kilpailijoiden taloudellisen kannattavuuden tutkiminen </a:t>
            </a:r>
            <a:r>
              <a:rPr lang="fi-FI" dirty="0"/>
              <a:t>ja analysointi (tilinpäätökset, </a:t>
            </a:r>
            <a:r>
              <a:rPr lang="fi-FI" dirty="0" smtClean="0"/>
              <a:t>kaikki muu </a:t>
            </a:r>
            <a:r>
              <a:rPr lang="fi-FI" dirty="0"/>
              <a:t>tieto eri muodoissaan, joista päätellään)</a:t>
            </a:r>
          </a:p>
          <a:p>
            <a:r>
              <a:rPr lang="fi-FI" dirty="0" smtClean="0"/>
              <a:t>Kilpailijoiden </a:t>
            </a:r>
            <a:r>
              <a:rPr lang="fi-FI" dirty="0"/>
              <a:t>resurssien </a:t>
            </a:r>
            <a:r>
              <a:rPr lang="fi-FI" dirty="0" smtClean="0"/>
              <a:t>analysointi</a:t>
            </a:r>
          </a:p>
          <a:p>
            <a:r>
              <a:rPr lang="fi-FI" dirty="0" smtClean="0"/>
              <a:t>Mitä </a:t>
            </a:r>
            <a:r>
              <a:rPr lang="fi-FI" dirty="0"/>
              <a:t>kilpailijat tekevät tulevaisuudessa?</a:t>
            </a:r>
          </a:p>
          <a:p>
            <a:r>
              <a:rPr lang="fi-FI" dirty="0" smtClean="0"/>
              <a:t>Tarvitaan </a:t>
            </a:r>
            <a:r>
              <a:rPr lang="fi-FI" dirty="0"/>
              <a:t>toimiala-osaamista, laskentaosaamista</a:t>
            </a:r>
            <a:r>
              <a:rPr lang="fi-FI" dirty="0" smtClean="0"/>
              <a:t>, markkinoinnin </a:t>
            </a:r>
            <a:r>
              <a:rPr lang="fi-FI" dirty="0"/>
              <a:t>hallintaa jne.</a:t>
            </a:r>
          </a:p>
        </p:txBody>
      </p:sp>
    </p:spTree>
    <p:extLst>
      <p:ext uri="{BB962C8B-B14F-4D97-AF65-F5344CB8AC3E}">
        <p14:creationId xmlns:p14="http://schemas.microsoft.com/office/powerpoint/2010/main" val="484418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5736" y="1643896"/>
            <a:ext cx="792826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rgbClr val="572314"/>
                </a:solidFill>
                <a:latin typeface="GillSansMT"/>
              </a:rPr>
              <a:t>Eri </a:t>
            </a:r>
            <a:r>
              <a:rPr lang="fi-FI" sz="2800" dirty="0" smtClean="0">
                <a:solidFill>
                  <a:srgbClr val="572314"/>
                </a:solidFill>
                <a:latin typeface="GillSansMT"/>
              </a:rPr>
              <a:t>tieto lähteitä:</a:t>
            </a:r>
          </a:p>
          <a:p>
            <a:endParaRPr lang="fi-FI" sz="2800" dirty="0" smtClean="0">
              <a:solidFill>
                <a:srgbClr val="572314"/>
              </a:solidFill>
              <a:latin typeface="GillSan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400" dirty="0" smtClean="0">
                <a:solidFill>
                  <a:srgbClr val="000000"/>
                </a:solidFill>
                <a:latin typeface="GillSansMT"/>
              </a:rPr>
              <a:t>Tilinpäätökset </a:t>
            </a:r>
            <a:r>
              <a:rPr lang="fi-FI" sz="2400" dirty="0">
                <a:solidFill>
                  <a:srgbClr val="000000"/>
                </a:solidFill>
                <a:latin typeface="GillSansMT"/>
              </a:rPr>
              <a:t>antavat hyvän </a:t>
            </a:r>
            <a:r>
              <a:rPr lang="fi-FI" sz="2400" dirty="0" smtClean="0">
                <a:solidFill>
                  <a:srgbClr val="000000"/>
                </a:solidFill>
                <a:latin typeface="GillSansMT"/>
              </a:rPr>
              <a:t>mahdollisuuden ymmärtää </a:t>
            </a:r>
            <a:r>
              <a:rPr lang="fi-FI" sz="2400" dirty="0">
                <a:solidFill>
                  <a:srgbClr val="000000"/>
                </a:solidFill>
                <a:latin typeface="GillSansMT"/>
              </a:rPr>
              <a:t>paremmin </a:t>
            </a:r>
            <a:r>
              <a:rPr lang="fi-FI" sz="2400" dirty="0" smtClean="0">
                <a:solidFill>
                  <a:srgbClr val="000000"/>
                </a:solidFill>
                <a:latin typeface="GillSansMT"/>
              </a:rPr>
              <a:t>markkinoilla menestymisen edellytyksiä (kaupparekisteri)</a:t>
            </a:r>
            <a:endParaRPr lang="fi-FI" sz="2400" dirty="0">
              <a:solidFill>
                <a:srgbClr val="000000"/>
              </a:solidFill>
              <a:latin typeface="GillSan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400" dirty="0" smtClean="0">
                <a:solidFill>
                  <a:srgbClr val="000000"/>
                </a:solidFill>
                <a:latin typeface="GillSansMT"/>
              </a:rPr>
              <a:t>Niiden </a:t>
            </a:r>
            <a:r>
              <a:rPr lang="fi-FI" sz="2400" dirty="0">
                <a:solidFill>
                  <a:srgbClr val="000000"/>
                </a:solidFill>
                <a:latin typeface="GillSansMT"/>
              </a:rPr>
              <a:t>avulla voi laskea markkinoiden </a:t>
            </a:r>
            <a:r>
              <a:rPr lang="fi-FI" sz="2400" dirty="0" smtClean="0">
                <a:solidFill>
                  <a:srgbClr val="000000"/>
                </a:solidFill>
                <a:latin typeface="GillSansMT"/>
              </a:rPr>
              <a:t>arvoa ja suorittaa </a:t>
            </a:r>
            <a:r>
              <a:rPr lang="fi-FI" sz="2400" dirty="0">
                <a:solidFill>
                  <a:srgbClr val="000000"/>
                </a:solidFill>
                <a:latin typeface="GillSansMT"/>
              </a:rPr>
              <a:t>omien laskelmien tarkistuksia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400" dirty="0" smtClean="0">
                <a:solidFill>
                  <a:srgbClr val="000000"/>
                </a:solidFill>
                <a:latin typeface="GillSansMT"/>
              </a:rPr>
              <a:t>Oman </a:t>
            </a:r>
            <a:r>
              <a:rPr lang="fi-FI" sz="2400" dirty="0">
                <a:solidFill>
                  <a:srgbClr val="000000"/>
                </a:solidFill>
                <a:latin typeface="GillSansMT"/>
              </a:rPr>
              <a:t>suunnitellun </a:t>
            </a:r>
            <a:r>
              <a:rPr lang="fi-FI" sz="2400" dirty="0" smtClean="0">
                <a:solidFill>
                  <a:srgbClr val="000000"/>
                </a:solidFill>
                <a:latin typeface="GillSansMT"/>
              </a:rPr>
              <a:t>toiminnan kustannusrakennetta </a:t>
            </a:r>
            <a:r>
              <a:rPr lang="fi-FI" sz="2400" dirty="0">
                <a:solidFill>
                  <a:srgbClr val="000000"/>
                </a:solidFill>
                <a:latin typeface="GillSansMT"/>
              </a:rPr>
              <a:t>voi peilata </a:t>
            </a:r>
            <a:r>
              <a:rPr lang="fi-FI" sz="2400" dirty="0" smtClean="0">
                <a:solidFill>
                  <a:srgbClr val="000000"/>
                </a:solidFill>
                <a:latin typeface="GillSansMT"/>
              </a:rPr>
              <a:t>toimivien kilpailijoiden </a:t>
            </a:r>
            <a:r>
              <a:rPr lang="fi-FI" sz="2400" dirty="0">
                <a:solidFill>
                  <a:srgbClr val="000000"/>
                </a:solidFill>
                <a:latin typeface="GillSansMT"/>
              </a:rPr>
              <a:t>vastaaviin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400" dirty="0" smtClean="0">
                <a:solidFill>
                  <a:srgbClr val="000000"/>
                </a:solidFill>
                <a:latin typeface="GillSansMT"/>
              </a:rPr>
              <a:t>Lisäksi </a:t>
            </a:r>
            <a:r>
              <a:rPr lang="fi-FI" sz="2400" dirty="0">
                <a:solidFill>
                  <a:srgbClr val="000000"/>
                </a:solidFill>
                <a:latin typeface="GillSansMT"/>
              </a:rPr>
              <a:t>numerotietoa löytyy </a:t>
            </a:r>
            <a:r>
              <a:rPr lang="fi-FI" sz="2400" dirty="0" smtClean="0">
                <a:solidFill>
                  <a:srgbClr val="000000"/>
                </a:solidFill>
                <a:latin typeface="GillSansMT"/>
              </a:rPr>
              <a:t>erilaisista toimialaraporteista </a:t>
            </a:r>
            <a:r>
              <a:rPr lang="fi-FI" sz="2400" dirty="0">
                <a:solidFill>
                  <a:srgbClr val="000000"/>
                </a:solidFill>
                <a:latin typeface="GillSansMT"/>
              </a:rPr>
              <a:t>sekä mm</a:t>
            </a:r>
            <a:r>
              <a:rPr lang="fi-FI" sz="2400" dirty="0" smtClean="0">
                <a:solidFill>
                  <a:srgbClr val="000000"/>
                </a:solidFill>
                <a:latin typeface="GillSansMT"/>
              </a:rPr>
              <a:t>. toimialajärjestöjen </a:t>
            </a:r>
            <a:r>
              <a:rPr lang="fi-FI" sz="2400" dirty="0">
                <a:solidFill>
                  <a:srgbClr val="000000"/>
                </a:solidFill>
                <a:latin typeface="GillSansMT"/>
              </a:rPr>
              <a:t>tilastoista</a:t>
            </a: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3014762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9482" y="1111827"/>
            <a:ext cx="80945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rgbClr val="572314"/>
                </a:solidFill>
                <a:latin typeface="GillSansMT"/>
              </a:rPr>
              <a:t>Saadun tiedon eri käyttökohteita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000" dirty="0" smtClean="0">
                <a:solidFill>
                  <a:srgbClr val="000000"/>
                </a:solidFill>
                <a:latin typeface="GillSansMT"/>
              </a:rPr>
              <a:t>Kilpailijatiedon </a:t>
            </a:r>
            <a:r>
              <a:rPr lang="fi-FI" sz="2000" dirty="0">
                <a:solidFill>
                  <a:srgbClr val="000000"/>
                </a:solidFill>
                <a:latin typeface="GillSansMT"/>
              </a:rPr>
              <a:t>/ </a:t>
            </a:r>
            <a:r>
              <a:rPr lang="fi-FI" sz="2000" dirty="0" smtClean="0">
                <a:solidFill>
                  <a:srgbClr val="000000"/>
                </a:solidFill>
                <a:latin typeface="GillSansMT"/>
              </a:rPr>
              <a:t>kilpailutilannetiedon käyttösovellutuksia liiketoiminnan suunnittelussa</a:t>
            </a:r>
            <a:r>
              <a:rPr lang="fi-FI" sz="2000" dirty="0">
                <a:solidFill>
                  <a:srgbClr val="000000"/>
                </a:solidFill>
                <a:latin typeface="GillSansMT"/>
              </a:rPr>
              <a:t>, esimerkkejä: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2000" dirty="0" smtClean="0">
                <a:solidFill>
                  <a:srgbClr val="000000"/>
                </a:solidFill>
                <a:latin typeface="GillSansMT"/>
              </a:rPr>
              <a:t>Toimivien </a:t>
            </a:r>
            <a:r>
              <a:rPr lang="fi-FI" sz="2000" dirty="0">
                <a:solidFill>
                  <a:srgbClr val="000000"/>
                </a:solidFill>
                <a:latin typeface="GillSansMT"/>
              </a:rPr>
              <a:t>ratkaisujen kopiointi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2000" dirty="0" smtClean="0">
                <a:solidFill>
                  <a:srgbClr val="000000"/>
                </a:solidFill>
                <a:latin typeface="GillSansMT"/>
              </a:rPr>
              <a:t>Oman </a:t>
            </a:r>
            <a:r>
              <a:rPr lang="fi-FI" sz="2000" dirty="0">
                <a:solidFill>
                  <a:srgbClr val="000000"/>
                </a:solidFill>
                <a:latin typeface="GillSansMT"/>
              </a:rPr>
              <a:t>toiminnan suunnittelu, </a:t>
            </a:r>
            <a:r>
              <a:rPr lang="fi-FI" sz="2000" dirty="0" smtClean="0">
                <a:solidFill>
                  <a:srgbClr val="000000"/>
                </a:solidFill>
                <a:latin typeface="GillSansMT"/>
              </a:rPr>
              <a:t>erityisesti asemointi</a:t>
            </a:r>
            <a:r>
              <a:rPr lang="fi-FI" sz="2000" dirty="0">
                <a:solidFill>
                  <a:srgbClr val="000000"/>
                </a:solidFill>
                <a:latin typeface="GillSansMT"/>
              </a:rPr>
              <a:t>, mielikuvatekijät</a:t>
            </a:r>
            <a:r>
              <a:rPr lang="fi-FI" sz="2000" dirty="0" smtClean="0">
                <a:solidFill>
                  <a:srgbClr val="000000"/>
                </a:solidFill>
                <a:latin typeface="GillSansMT"/>
              </a:rPr>
              <a:t>, kustannusrakennevertailu </a:t>
            </a:r>
            <a:r>
              <a:rPr lang="fi-FI" sz="2000" dirty="0">
                <a:solidFill>
                  <a:srgbClr val="000000"/>
                </a:solidFill>
                <a:latin typeface="GillSansMT"/>
              </a:rPr>
              <a:t>perustettaessa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000" dirty="0" smtClean="0">
                <a:solidFill>
                  <a:srgbClr val="000000"/>
                </a:solidFill>
                <a:latin typeface="GillSansMT"/>
              </a:rPr>
              <a:t>Kilpailija-analyysin </a:t>
            </a:r>
            <a:r>
              <a:rPr lang="fi-FI" sz="2000" dirty="0">
                <a:solidFill>
                  <a:srgbClr val="000000"/>
                </a:solidFill>
                <a:latin typeface="GillSansMT"/>
              </a:rPr>
              <a:t>perusteella voidaan </a:t>
            </a:r>
            <a:r>
              <a:rPr lang="fi-FI" sz="2000" dirty="0" smtClean="0">
                <a:solidFill>
                  <a:srgbClr val="000000"/>
                </a:solidFill>
                <a:latin typeface="GillSansMT"/>
              </a:rPr>
              <a:t>myös arvioida </a:t>
            </a:r>
            <a:r>
              <a:rPr lang="fi-FI" sz="2000" dirty="0">
                <a:solidFill>
                  <a:srgbClr val="000000"/>
                </a:solidFill>
                <a:latin typeface="GillSansMT"/>
              </a:rPr>
              <a:t>kilpailijoiden osuutta markkinoista</a:t>
            </a:r>
            <a:r>
              <a:rPr lang="fi-FI" sz="2000" dirty="0" smtClean="0">
                <a:solidFill>
                  <a:srgbClr val="000000"/>
                </a:solidFill>
                <a:latin typeface="GillSansMT"/>
              </a:rPr>
              <a:t>, sekä </a:t>
            </a:r>
            <a:r>
              <a:rPr lang="fi-FI" sz="2000" dirty="0">
                <a:solidFill>
                  <a:srgbClr val="000000"/>
                </a:solidFill>
                <a:latin typeface="GillSansMT"/>
              </a:rPr>
              <a:t>kilpailijoiden asiakaskuntaa</a:t>
            </a:r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3175074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5182" y="1720840"/>
            <a:ext cx="820881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/>
              <a:t>Keskeiset ansaintamallit ovat seuraavat: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dirty="0"/>
              <a:t>tuotemyynti (</a:t>
            </a:r>
            <a:r>
              <a:rPr lang="fi-FI" dirty="0" err="1"/>
              <a:t>product</a:t>
            </a:r>
            <a:r>
              <a:rPr lang="fi-FI" dirty="0"/>
              <a:t> </a:t>
            </a:r>
            <a:r>
              <a:rPr lang="fi-FI" dirty="0" err="1"/>
              <a:t>sales</a:t>
            </a:r>
            <a:r>
              <a:rPr lang="fi-FI" dirty="0"/>
              <a:t> </a:t>
            </a:r>
            <a:r>
              <a:rPr lang="fi-FI" dirty="0" err="1"/>
              <a:t>model</a:t>
            </a:r>
            <a:r>
              <a:rPr lang="fi-FI" dirty="0"/>
              <a:t>): asiakkaita veloitetaan heidän ostamistaan tuotteista tai palveluista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dirty="0"/>
              <a:t>tilaajamalli (</a:t>
            </a:r>
            <a:r>
              <a:rPr lang="fi-FI" dirty="0" err="1"/>
              <a:t>subscription</a:t>
            </a:r>
            <a:r>
              <a:rPr lang="fi-FI" dirty="0"/>
              <a:t> </a:t>
            </a:r>
            <a:r>
              <a:rPr lang="fi-FI" dirty="0" err="1"/>
              <a:t>model</a:t>
            </a:r>
            <a:r>
              <a:rPr lang="fi-FI" dirty="0"/>
              <a:t>): palvelusta veloitetaan kuukausi- tai vuosimaksu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dirty="0"/>
              <a:t>transaktiolaskutus (</a:t>
            </a:r>
            <a:r>
              <a:rPr lang="fi-FI" dirty="0" err="1"/>
              <a:t>transaction</a:t>
            </a:r>
            <a:r>
              <a:rPr lang="fi-FI" dirty="0"/>
              <a:t> </a:t>
            </a:r>
            <a:r>
              <a:rPr lang="fi-FI" dirty="0" err="1"/>
              <a:t>fee</a:t>
            </a:r>
            <a:r>
              <a:rPr lang="fi-FI" dirty="0"/>
              <a:t> </a:t>
            </a:r>
            <a:r>
              <a:rPr lang="fi-FI" dirty="0" err="1"/>
              <a:t>models</a:t>
            </a:r>
            <a:r>
              <a:rPr lang="fi-FI" dirty="0"/>
              <a:t>): veloitetaan asiakkaita tapahtumien määrän tai arvon mukaan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dirty="0" err="1"/>
              <a:t>mainosrahoitteinen</a:t>
            </a:r>
            <a:r>
              <a:rPr lang="fi-FI" dirty="0"/>
              <a:t> malli (</a:t>
            </a:r>
            <a:r>
              <a:rPr lang="fi-FI" dirty="0" err="1"/>
              <a:t>advertising</a:t>
            </a:r>
            <a:r>
              <a:rPr lang="fi-FI" dirty="0"/>
              <a:t> </a:t>
            </a:r>
            <a:r>
              <a:rPr lang="fi-FI" dirty="0" err="1"/>
              <a:t>support</a:t>
            </a:r>
            <a:r>
              <a:rPr lang="fi-FI" dirty="0"/>
              <a:t> </a:t>
            </a:r>
            <a:r>
              <a:rPr lang="fi-FI" dirty="0" err="1"/>
              <a:t>model</a:t>
            </a:r>
            <a:r>
              <a:rPr lang="fi-FI" dirty="0"/>
              <a:t>): veloitetaan mainostajia palvelun käyttäjien sijasta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dirty="0"/>
              <a:t>sponsorointimalli (</a:t>
            </a:r>
            <a:r>
              <a:rPr lang="fi-FI" dirty="0" err="1"/>
              <a:t>sponsorship</a:t>
            </a:r>
            <a:r>
              <a:rPr lang="fi-FI" dirty="0"/>
              <a:t> </a:t>
            </a:r>
            <a:r>
              <a:rPr lang="fi-FI" dirty="0" err="1"/>
              <a:t>models</a:t>
            </a:r>
            <a:r>
              <a:rPr lang="fi-FI" dirty="0"/>
              <a:t>): palvelun rahoitus perustuu sponsorointiin, jolla ei tavoitella suoraa taloudellista hyötyä</a:t>
            </a:r>
            <a:endParaRPr lang="fi-FI" dirty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Ansaintamalli</a:t>
            </a:r>
            <a:endParaRPr lang="fi-FI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392383"/>
            <a:ext cx="8596668" cy="4648980"/>
          </a:xfrm>
        </p:spPr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1816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9091" y="633845"/>
            <a:ext cx="810490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5400" b="0" i="0" u="none" strike="noStrike" baseline="0" dirty="0" smtClean="0">
                <a:solidFill>
                  <a:srgbClr val="572314"/>
                </a:solidFill>
                <a:latin typeface="GillSansMT"/>
              </a:rPr>
              <a:t>Kilpailija-analyysi</a:t>
            </a:r>
          </a:p>
          <a:p>
            <a:r>
              <a:rPr lang="fi-FI" b="1" i="0" u="none" strike="noStrike" baseline="0" dirty="0" smtClean="0">
                <a:solidFill>
                  <a:srgbClr val="000000"/>
                </a:solidFill>
                <a:latin typeface="GillSansMT-Bold"/>
              </a:rPr>
              <a:t>Kilpailija-analyysissa selvitettäviä kohtia ovat:</a:t>
            </a:r>
          </a:p>
          <a:p>
            <a:endParaRPr lang="fi-FI" b="1" i="0" u="none" strike="noStrike" baseline="0" dirty="0" smtClean="0">
              <a:solidFill>
                <a:srgbClr val="000000"/>
              </a:solidFill>
              <a:latin typeface="GillSansMT-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i="0" u="none" strike="noStrike" baseline="0" dirty="0" smtClean="0">
                <a:solidFill>
                  <a:srgbClr val="000000"/>
                </a:solidFill>
                <a:latin typeface="GillSansMT-Bold"/>
              </a:rPr>
              <a:t>kilpailijat ja niiden markkina-asemat eri tuote- ja markkinalohkoilla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i="0" u="none" strike="noStrike" baseline="0" dirty="0" smtClean="0">
                <a:solidFill>
                  <a:srgbClr val="000000"/>
                </a:solidFill>
                <a:latin typeface="GillSansMT-Bold"/>
              </a:rPr>
              <a:t>kilpailijoiden ja/tai niiden tuotteiden edut ja haitat verrattuina omiin tuotteisiin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i="0" u="none" strike="noStrike" baseline="0" dirty="0" smtClean="0">
                <a:solidFill>
                  <a:srgbClr val="000000"/>
                </a:solidFill>
                <a:latin typeface="GillSansMT-Bold"/>
              </a:rPr>
              <a:t>kilpailijoiden tunnettuus, mielikuvaprofiilit eri markkinalohkoilla suhteutettuna oman yrityksen tekemisiin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i="0" u="none" strike="noStrike" baseline="0" dirty="0" smtClean="0">
                <a:solidFill>
                  <a:srgbClr val="000000"/>
                </a:solidFill>
                <a:latin typeface="GillSansMT-Bold"/>
              </a:rPr>
              <a:t>kilpailijoiden markkinastrategiat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i="0" u="none" strike="noStrike" baseline="0" dirty="0" smtClean="0">
                <a:solidFill>
                  <a:srgbClr val="000000"/>
                </a:solidFill>
                <a:latin typeface="GillSansMT-Bold"/>
              </a:rPr>
              <a:t>kilpailijoiden taloudelliset resurssit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i="0" u="none" strike="noStrike" baseline="0" dirty="0" smtClean="0">
                <a:solidFill>
                  <a:srgbClr val="000000"/>
                </a:solidFill>
                <a:latin typeface="GillSansMT-Bold"/>
              </a:rPr>
              <a:t>kilpailijoiden toiminnalliset resurssit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i="0" u="none" strike="noStrike" baseline="0" dirty="0" smtClean="0">
                <a:solidFill>
                  <a:srgbClr val="000000"/>
                </a:solidFill>
                <a:latin typeface="GillSansMT-Bold"/>
              </a:rPr>
              <a:t>kilpailijoiden todennäköiset suuntautumisvaihtoehdot, jotta oma yritys </a:t>
            </a:r>
            <a:r>
              <a:rPr lang="fi-FI" sz="1600" b="1" i="0" u="none" strike="noStrike" baseline="0" dirty="0" smtClean="0">
                <a:solidFill>
                  <a:srgbClr val="000000"/>
                </a:solidFill>
                <a:latin typeface="GillSansMT-Bold"/>
              </a:rPr>
              <a:t>ei ”vahingossa” kilpailisi samoista markkinoista kuin kilpailijat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67154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05446" y="1151454"/>
            <a:ext cx="9008918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b="1" i="0" u="none" strike="noStrike" baseline="0" dirty="0" smtClean="0">
                <a:solidFill>
                  <a:srgbClr val="572314"/>
                </a:solidFill>
                <a:latin typeface="GillSansMT"/>
              </a:rPr>
              <a:t>Kilpailijoiden luonne:</a:t>
            </a:r>
          </a:p>
          <a:p>
            <a:r>
              <a:rPr lang="fi-FI" sz="2000" b="0" i="0" u="none" strike="noStrike" baseline="0" dirty="0" smtClean="0">
                <a:solidFill>
                  <a:srgbClr val="000000"/>
                </a:solidFill>
                <a:latin typeface="GillSansMT"/>
              </a:rPr>
              <a:t>Hyvä lähestymistapa useassa tapauksessa on pohtia tunnistettuja kilpailevia yrityksiä seuraavien ”silmälasien” läpi:</a:t>
            </a:r>
          </a:p>
          <a:p>
            <a:r>
              <a:rPr lang="fi-FI" sz="2000" b="0" i="0" u="none" strike="noStrike" baseline="0" dirty="0" smtClean="0">
                <a:solidFill>
                  <a:srgbClr val="3892A8"/>
                </a:solidFill>
                <a:latin typeface="Verdana" panose="020B0604030504040204" pitchFamily="34" charset="0"/>
              </a:rPr>
              <a:t>◦ </a:t>
            </a:r>
            <a:r>
              <a:rPr lang="fi-FI" sz="2000" b="1" i="0" u="none" strike="noStrike" baseline="0" dirty="0" smtClean="0">
                <a:solidFill>
                  <a:srgbClr val="000000"/>
                </a:solidFill>
                <a:latin typeface="GillSansMT-Bold"/>
              </a:rPr>
              <a:t>Ydinkilpailijat</a:t>
            </a:r>
          </a:p>
          <a:p>
            <a:r>
              <a:rPr lang="fi-FI" sz="2000" b="1" i="0" u="none" strike="noStrike" baseline="0" dirty="0" smtClean="0">
                <a:solidFill>
                  <a:srgbClr val="000000"/>
                </a:solidFill>
                <a:latin typeface="GillSansMT-Bold"/>
              </a:rPr>
              <a:t> </a:t>
            </a:r>
            <a:r>
              <a:rPr lang="fi-FI" sz="2000" b="0" i="0" u="none" strike="noStrike" baseline="0" dirty="0" smtClean="0">
                <a:solidFill>
                  <a:srgbClr val="000000"/>
                </a:solidFill>
                <a:latin typeface="GillSansMT"/>
              </a:rPr>
              <a:t>(kilpailevat suoraan samoista asiakkaista, samalla toiminta-alueella, samanlaisin tuote- ja liiketoimintaratkaisuin)</a:t>
            </a:r>
          </a:p>
          <a:p>
            <a:r>
              <a:rPr lang="fi-FI" sz="2000" b="0" i="0" u="none" strike="noStrike" baseline="0" dirty="0" smtClean="0">
                <a:solidFill>
                  <a:srgbClr val="3892A8"/>
                </a:solidFill>
                <a:latin typeface="Verdana" panose="020B0604030504040204" pitchFamily="34" charset="0"/>
              </a:rPr>
              <a:t>◦ </a:t>
            </a:r>
            <a:r>
              <a:rPr lang="fi-FI" sz="2000" b="1" i="0" u="none" strike="noStrike" baseline="0" dirty="0" smtClean="0">
                <a:solidFill>
                  <a:srgbClr val="000000"/>
                </a:solidFill>
                <a:latin typeface="GillSansMT-Bold"/>
              </a:rPr>
              <a:t>Tarvekilpailijat</a:t>
            </a:r>
          </a:p>
          <a:p>
            <a:r>
              <a:rPr lang="fi-FI" sz="2000" b="1" i="0" u="none" strike="noStrike" baseline="0" dirty="0" smtClean="0">
                <a:solidFill>
                  <a:srgbClr val="000000"/>
                </a:solidFill>
                <a:latin typeface="GillSansMT-Bold"/>
              </a:rPr>
              <a:t> </a:t>
            </a:r>
            <a:r>
              <a:rPr lang="fi-FI" sz="2000" b="0" i="0" u="none" strike="noStrike" baseline="0" dirty="0" smtClean="0">
                <a:solidFill>
                  <a:srgbClr val="000000"/>
                </a:solidFill>
                <a:latin typeface="GillSansMT"/>
              </a:rPr>
              <a:t>(kilpailevat epäsuorasti, eivät myy saman kategorian tuotetta, mutta heidän myymänsä</a:t>
            </a:r>
          </a:p>
          <a:p>
            <a:r>
              <a:rPr lang="fi-FI" sz="2000" b="0" i="0" u="none" strike="noStrike" baseline="0" dirty="0" smtClean="0">
                <a:solidFill>
                  <a:srgbClr val="000000"/>
                </a:solidFill>
                <a:latin typeface="GillSansMT"/>
              </a:rPr>
              <a:t>tuotteet tyydyttävät saman asiakkaiden tarpeen)</a:t>
            </a:r>
          </a:p>
          <a:p>
            <a:r>
              <a:rPr lang="fi-FI" sz="2000" b="0" i="0" u="none" strike="noStrike" baseline="0" dirty="0" smtClean="0">
                <a:solidFill>
                  <a:srgbClr val="3892A8"/>
                </a:solidFill>
                <a:latin typeface="Verdana" panose="020B0604030504040204" pitchFamily="34" charset="0"/>
              </a:rPr>
              <a:t>◦ </a:t>
            </a:r>
            <a:r>
              <a:rPr lang="fi-FI" sz="2000" b="1" i="0" u="none" strike="noStrike" baseline="0" dirty="0" smtClean="0">
                <a:solidFill>
                  <a:srgbClr val="000000"/>
                </a:solidFill>
                <a:latin typeface="GillSansMT-Bold"/>
              </a:rPr>
              <a:t>Marginaalikilpailija</a:t>
            </a:r>
            <a:r>
              <a:rPr lang="fi-FI" sz="2000" b="0" i="0" u="none" strike="noStrike" baseline="0" dirty="0" smtClean="0">
                <a:solidFill>
                  <a:srgbClr val="000000"/>
                </a:solidFill>
                <a:latin typeface="GillSansMT"/>
              </a:rPr>
              <a:t>t </a:t>
            </a:r>
          </a:p>
          <a:p>
            <a:r>
              <a:rPr lang="fi-FI" sz="2000" b="0" i="0" u="none" strike="noStrike" baseline="0" dirty="0" smtClean="0">
                <a:solidFill>
                  <a:srgbClr val="000000"/>
                </a:solidFill>
                <a:latin typeface="GillSansMT"/>
              </a:rPr>
              <a:t>(tuoteratkaisu voi olla sama,</a:t>
            </a:r>
          </a:p>
          <a:p>
            <a:r>
              <a:rPr lang="fi-FI" sz="2000" b="0" i="0" u="none" strike="noStrike" baseline="0" dirty="0" smtClean="0">
                <a:solidFill>
                  <a:srgbClr val="000000"/>
                </a:solidFill>
                <a:latin typeface="GillSansMT"/>
              </a:rPr>
              <a:t>mutta tyypillisesti tämän kilpailevan yrityksen ydin</a:t>
            </a:r>
          </a:p>
          <a:p>
            <a:r>
              <a:rPr lang="fi-FI" sz="2000" b="0" i="0" u="none" strike="noStrike" baseline="0" dirty="0" err="1" smtClean="0">
                <a:solidFill>
                  <a:srgbClr val="000000"/>
                </a:solidFill>
                <a:latin typeface="GillSansMT"/>
              </a:rPr>
              <a:t>businekseen</a:t>
            </a:r>
            <a:r>
              <a:rPr lang="fi-FI" sz="2000" b="0" i="0" u="none" strike="noStrike" baseline="0" dirty="0" smtClean="0">
                <a:solidFill>
                  <a:srgbClr val="000000"/>
                </a:solidFill>
                <a:latin typeface="GillSansMT"/>
              </a:rPr>
              <a:t> tuote ei kuulu, esimerkiksi</a:t>
            </a:r>
          </a:p>
          <a:p>
            <a:r>
              <a:rPr lang="fi-FI" sz="2000" b="0" i="0" u="none" strike="noStrike" baseline="0" dirty="0" smtClean="0">
                <a:solidFill>
                  <a:srgbClr val="000000"/>
                </a:solidFill>
                <a:latin typeface="GillSansMT"/>
              </a:rPr>
              <a:t>luontaistuotekauppa vs. supermarketin</a:t>
            </a:r>
          </a:p>
          <a:p>
            <a:r>
              <a:rPr lang="fi-FI" sz="2000" b="0" i="0" u="none" strike="noStrike" baseline="0" dirty="0" smtClean="0">
                <a:solidFill>
                  <a:srgbClr val="000000"/>
                </a:solidFill>
                <a:latin typeface="GillSansMT"/>
              </a:rPr>
              <a:t>luontaistuotehylly)</a:t>
            </a:r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3885962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3718" y="1920895"/>
            <a:ext cx="895696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b="1" i="0" u="none" strike="noStrike" baseline="0" dirty="0" smtClean="0">
                <a:solidFill>
                  <a:srgbClr val="572314"/>
                </a:solidFill>
                <a:latin typeface="GillSansMT"/>
              </a:rPr>
              <a:t>Markkinat ja kilpailu</a:t>
            </a:r>
            <a:r>
              <a:rPr lang="fi-FI" sz="2400" b="0" i="0" u="none" strike="noStrike" baseline="0" dirty="0" smtClean="0">
                <a:solidFill>
                  <a:srgbClr val="572314"/>
                </a:solidFill>
                <a:latin typeface="GillSansMT"/>
              </a:rPr>
              <a:t>: onko tilaa?</a:t>
            </a:r>
          </a:p>
          <a:p>
            <a:endParaRPr lang="fi-FI" sz="2400" b="0" i="0" u="none" strike="noStrike" baseline="0" dirty="0" smtClean="0">
              <a:solidFill>
                <a:srgbClr val="000000"/>
              </a:solidFill>
              <a:latin typeface="GillSansM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400" b="0" i="0" u="none" strike="noStrike" baseline="0" dirty="0" smtClean="0">
                <a:solidFill>
                  <a:srgbClr val="000000"/>
                </a:solidFill>
                <a:latin typeface="GillSansMT"/>
              </a:rPr>
              <a:t>Kilpailijoiden analysointi ja seuranta </a:t>
            </a:r>
          </a:p>
          <a:p>
            <a:r>
              <a:rPr lang="fi-FI" sz="2400" b="0" i="0" u="none" strike="noStrike" baseline="0" dirty="0" smtClean="0">
                <a:solidFill>
                  <a:srgbClr val="000000"/>
                </a:solidFill>
                <a:latin typeface="GillSansMT"/>
              </a:rPr>
              <a:t>     antaa yritykselle paljon ajantasaista</a:t>
            </a:r>
          </a:p>
          <a:p>
            <a:r>
              <a:rPr lang="fi-FI" sz="2400" b="0" i="0" u="none" strike="noStrike" baseline="0" dirty="0" smtClean="0">
                <a:solidFill>
                  <a:srgbClr val="000000"/>
                </a:solidFill>
                <a:latin typeface="GillSansMT"/>
              </a:rPr>
              <a:t>     tietoa oman toiminnan ohjaamiseen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i-FI" sz="2400" dirty="0">
              <a:solidFill>
                <a:srgbClr val="000000"/>
              </a:solidFill>
              <a:latin typeface="GillSansM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400" b="0" i="0" u="none" strike="noStrike" baseline="0" dirty="0" smtClean="0">
                <a:solidFill>
                  <a:srgbClr val="000000"/>
                </a:solidFill>
                <a:latin typeface="GillSansMT"/>
              </a:rPr>
              <a:t>On kuitenkin tarpeellista säilyttää /</a:t>
            </a:r>
          </a:p>
          <a:p>
            <a:r>
              <a:rPr lang="fi-FI" sz="2400" dirty="0">
                <a:solidFill>
                  <a:srgbClr val="000000"/>
                </a:solidFill>
                <a:latin typeface="GillSansMT"/>
              </a:rPr>
              <a:t> </a:t>
            </a:r>
            <a:r>
              <a:rPr lang="fi-FI" sz="2400" dirty="0" smtClean="0">
                <a:solidFill>
                  <a:srgbClr val="000000"/>
                </a:solidFill>
                <a:latin typeface="GillSansMT"/>
              </a:rPr>
              <a:t>    </a:t>
            </a:r>
            <a:r>
              <a:rPr lang="fi-FI" sz="2400" b="0" i="0" u="none" strike="noStrike" baseline="0" dirty="0" smtClean="0">
                <a:solidFill>
                  <a:srgbClr val="000000"/>
                </a:solidFill>
                <a:latin typeface="GillSansMT"/>
              </a:rPr>
              <a:t>omata laajempaa kilpailunäkemystä</a:t>
            </a:r>
            <a:r>
              <a:rPr lang="fi-FI" sz="2400" b="0" i="0" u="none" strike="noStrike" dirty="0" smtClean="0">
                <a:solidFill>
                  <a:srgbClr val="000000"/>
                </a:solidFill>
                <a:latin typeface="GillSansMT"/>
              </a:rPr>
              <a:t> </a:t>
            </a:r>
            <a:r>
              <a:rPr lang="fi-FI" sz="2400" b="0" i="0" u="none" strike="noStrike" baseline="0" dirty="0" smtClean="0">
                <a:solidFill>
                  <a:srgbClr val="000000"/>
                </a:solidFill>
                <a:latin typeface="GillSansMT"/>
              </a:rPr>
              <a:t>toimialalla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i-FI" sz="2400" b="0" i="0" u="none" strike="noStrike" baseline="0" dirty="0" smtClean="0">
              <a:solidFill>
                <a:srgbClr val="000000"/>
              </a:solidFill>
              <a:latin typeface="GillSansM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400" b="0" i="0" u="none" strike="noStrike" baseline="0" dirty="0" smtClean="0">
                <a:solidFill>
                  <a:srgbClr val="000000"/>
                </a:solidFill>
                <a:latin typeface="GillSansMT"/>
              </a:rPr>
              <a:t>Tähän tarkoitukseen voi käyttää</a:t>
            </a:r>
          </a:p>
          <a:p>
            <a:r>
              <a:rPr lang="fi-FI" sz="2400" b="0" i="0" u="none" strike="noStrike" baseline="0" dirty="0" smtClean="0">
                <a:solidFill>
                  <a:srgbClr val="000000"/>
                </a:solidFill>
                <a:latin typeface="GillSansMT"/>
              </a:rPr>
              <a:t>     esimerkiksi M. Porterin toimialan</a:t>
            </a:r>
            <a:r>
              <a:rPr lang="fi-FI" sz="2400" b="0" i="0" u="none" strike="noStrike" dirty="0" smtClean="0">
                <a:solidFill>
                  <a:srgbClr val="000000"/>
                </a:solidFill>
                <a:latin typeface="GillSansMT"/>
              </a:rPr>
              <a:t> </a:t>
            </a:r>
            <a:r>
              <a:rPr lang="fi-FI" sz="2400" b="0" i="0" u="none" strike="noStrike" baseline="0" dirty="0" smtClean="0">
                <a:solidFill>
                  <a:srgbClr val="000000"/>
                </a:solidFill>
                <a:latin typeface="GillSansMT"/>
              </a:rPr>
              <a:t>kilpailuanalyysiä</a:t>
            </a: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117768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7036" y="507940"/>
            <a:ext cx="1949796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Seuraava kaavakuva esittää Porterin viiden kilpailuvoiman välistä vuorovaikutusta: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i-FI" altLang="fi-FI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altLang="fi-FI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fi-FI" altLang="fi-FI" sz="15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i-FI" altLang="fi-FI" sz="15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i-FI" altLang="fi-FI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Kuva 2: Porterin viiden kilpailuvoiman malli</a:t>
            </a:r>
            <a:r>
              <a:rPr kumimoji="0" lang="fi-FI" altLang="fi-FI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026" name="Picture 2" descr="http://st.merig.eu/fileadmin/user_upload/unit_2/FI/unit2_kapitel2_2figure2_f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12" y="1266248"/>
            <a:ext cx="6702424" cy="403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96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2327" y="1049915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3600" dirty="0" smtClean="0">
                <a:solidFill>
                  <a:srgbClr val="000000"/>
                </a:solidFill>
                <a:latin typeface="GillSansMT"/>
              </a:rPr>
              <a:t>Kilpailu </a:t>
            </a:r>
            <a:r>
              <a:rPr lang="fi-FI" sz="3600" dirty="0">
                <a:solidFill>
                  <a:srgbClr val="000000"/>
                </a:solidFill>
                <a:latin typeface="GillSansMT"/>
              </a:rPr>
              <a:t>alalla toimivien yritysten kesken</a:t>
            </a:r>
            <a:r>
              <a:rPr lang="fi-FI" sz="3600" dirty="0" smtClean="0">
                <a:solidFill>
                  <a:srgbClr val="000000"/>
                </a:solidFill>
                <a:latin typeface="GillSansMT"/>
              </a:rPr>
              <a:t>:</a:t>
            </a:r>
          </a:p>
          <a:p>
            <a:endParaRPr lang="fi-FI" sz="3600" dirty="0">
              <a:solidFill>
                <a:srgbClr val="000000"/>
              </a:solidFill>
              <a:latin typeface="GillSan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rgbClr val="000000"/>
                </a:solidFill>
                <a:latin typeface="GillSansMT"/>
              </a:rPr>
              <a:t>esiintyy </a:t>
            </a:r>
            <a:r>
              <a:rPr lang="fi-FI" dirty="0">
                <a:solidFill>
                  <a:srgbClr val="000000"/>
                </a:solidFill>
                <a:latin typeface="GillSansMT"/>
              </a:rPr>
              <a:t>hintakilpailuna, mainostaisteluna, uusien tuotteiden </a:t>
            </a:r>
            <a:r>
              <a:rPr lang="fi-FI" dirty="0" smtClean="0">
                <a:solidFill>
                  <a:srgbClr val="000000"/>
                </a:solidFill>
                <a:latin typeface="GillSansMT"/>
              </a:rPr>
              <a:t>+ asiakaspalvelun </a:t>
            </a:r>
            <a:r>
              <a:rPr lang="fi-FI" dirty="0">
                <a:solidFill>
                  <a:srgbClr val="000000"/>
                </a:solidFill>
                <a:latin typeface="GillSansMT"/>
              </a:rPr>
              <a:t>kehittelynä.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rgbClr val="000000"/>
                </a:solidFill>
                <a:latin typeface="GillSansMT"/>
              </a:rPr>
              <a:t>dominoilmiö</a:t>
            </a:r>
            <a:r>
              <a:rPr lang="fi-FI" dirty="0">
                <a:solidFill>
                  <a:srgbClr val="000000"/>
                </a:solidFill>
                <a:latin typeface="GillSansMT"/>
              </a:rPr>
              <a:t>: yhden yrityksen toimet aikaansaavat </a:t>
            </a:r>
            <a:r>
              <a:rPr lang="fi-FI" dirty="0" smtClean="0">
                <a:solidFill>
                  <a:srgbClr val="000000"/>
                </a:solidFill>
                <a:latin typeface="GillSansMT"/>
              </a:rPr>
              <a:t>muiden reaktiot</a:t>
            </a:r>
            <a:endParaRPr lang="fi-FI" dirty="0">
              <a:solidFill>
                <a:srgbClr val="000000"/>
              </a:solidFill>
              <a:latin typeface="GillSansM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rgbClr val="000000"/>
                </a:solidFill>
                <a:latin typeface="GillSansMT"/>
              </a:rPr>
              <a:t>syitä </a:t>
            </a:r>
            <a:r>
              <a:rPr lang="fi-FI" dirty="0">
                <a:solidFill>
                  <a:srgbClr val="000000"/>
                </a:solidFill>
                <a:latin typeface="GillSansMT"/>
              </a:rPr>
              <a:t>tiukkaan </a:t>
            </a:r>
            <a:r>
              <a:rPr lang="fi-FI" dirty="0" smtClean="0">
                <a:solidFill>
                  <a:srgbClr val="000000"/>
                </a:solidFill>
                <a:latin typeface="GillSansMT"/>
              </a:rPr>
              <a:t>kilpailuun: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rgbClr val="000000"/>
                </a:solidFill>
                <a:latin typeface="GillSansMT"/>
              </a:rPr>
              <a:t>alan </a:t>
            </a:r>
            <a:r>
              <a:rPr lang="fi-FI" dirty="0">
                <a:solidFill>
                  <a:srgbClr val="000000"/>
                </a:solidFill>
                <a:latin typeface="GillSansMT"/>
              </a:rPr>
              <a:t>hidas kasvu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rgbClr val="000000"/>
                </a:solidFill>
                <a:latin typeface="GillSansMT"/>
              </a:rPr>
              <a:t>korkeat </a:t>
            </a:r>
            <a:r>
              <a:rPr lang="fi-FI" dirty="0">
                <a:solidFill>
                  <a:srgbClr val="000000"/>
                </a:solidFill>
                <a:latin typeface="GillSansMT"/>
              </a:rPr>
              <a:t>varastointikustannukset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i-FI" dirty="0" err="1" smtClean="0">
                <a:solidFill>
                  <a:srgbClr val="000000"/>
                </a:solidFill>
                <a:latin typeface="GillSansMT"/>
              </a:rPr>
              <a:t>differoinnin</a:t>
            </a:r>
            <a:r>
              <a:rPr lang="fi-FI" dirty="0" smtClean="0">
                <a:solidFill>
                  <a:srgbClr val="000000"/>
                </a:solidFill>
                <a:latin typeface="GillSansMT"/>
              </a:rPr>
              <a:t> </a:t>
            </a:r>
            <a:r>
              <a:rPr lang="fi-FI" dirty="0">
                <a:solidFill>
                  <a:srgbClr val="000000"/>
                </a:solidFill>
                <a:latin typeface="GillSansMT"/>
              </a:rPr>
              <a:t>puute: kaikilla samanlaiset tuotteet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rgbClr val="000000"/>
                </a:solidFill>
                <a:latin typeface="GillSansMT"/>
              </a:rPr>
              <a:t>korkeat </a:t>
            </a:r>
            <a:r>
              <a:rPr lang="fi-FI" dirty="0">
                <a:solidFill>
                  <a:srgbClr val="000000"/>
                </a:solidFill>
                <a:latin typeface="GillSansMT"/>
              </a:rPr>
              <a:t>panostukset alaan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rgbClr val="000000"/>
                </a:solidFill>
                <a:latin typeface="GillSansMT"/>
              </a:rPr>
              <a:t>toimialan </a:t>
            </a:r>
            <a:r>
              <a:rPr lang="fi-FI" dirty="0">
                <a:solidFill>
                  <a:srgbClr val="000000"/>
                </a:solidFill>
                <a:latin typeface="GillSansMT"/>
              </a:rPr>
              <a:t>elinkaari laskusuunnassa jne.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rgbClr val="000000"/>
                </a:solidFill>
                <a:latin typeface="GillSansMT"/>
              </a:rPr>
              <a:t>myös </a:t>
            </a:r>
            <a:r>
              <a:rPr lang="fi-FI" dirty="0">
                <a:solidFill>
                  <a:srgbClr val="000000"/>
                </a:solidFill>
                <a:latin typeface="GillSansMT"/>
              </a:rPr>
              <a:t>kasvualoilla tiukkaa taistelua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77743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0882" y="608279"/>
            <a:ext cx="99441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>
                <a:solidFill>
                  <a:srgbClr val="572314"/>
                </a:solidFill>
                <a:latin typeface="GillSansMT"/>
              </a:rPr>
              <a:t>Kilpailutekijöistä tarkemmin</a:t>
            </a:r>
          </a:p>
          <a:p>
            <a:r>
              <a:rPr lang="fi-FI" b="1" dirty="0" smtClean="0">
                <a:solidFill>
                  <a:srgbClr val="000000"/>
                </a:solidFill>
                <a:latin typeface="GillSansMT"/>
              </a:rPr>
              <a:t>Uusien </a:t>
            </a:r>
            <a:r>
              <a:rPr lang="fi-FI" b="1" dirty="0">
                <a:solidFill>
                  <a:srgbClr val="000000"/>
                </a:solidFill>
                <a:latin typeface="GillSansMT"/>
              </a:rPr>
              <a:t>tulokkaiden </a:t>
            </a:r>
            <a:r>
              <a:rPr lang="fi-FI" b="1" dirty="0" smtClean="0">
                <a:solidFill>
                  <a:srgbClr val="000000"/>
                </a:solidFill>
                <a:latin typeface="GillSansMT"/>
              </a:rPr>
              <a:t>uhka</a:t>
            </a:r>
            <a:r>
              <a:rPr lang="fi-FI" dirty="0" smtClean="0">
                <a:solidFill>
                  <a:srgbClr val="000000"/>
                </a:solidFill>
                <a:latin typeface="GillSansMT"/>
              </a:rPr>
              <a:t>:</a:t>
            </a:r>
          </a:p>
          <a:p>
            <a:endParaRPr lang="fi-FI" dirty="0">
              <a:solidFill>
                <a:srgbClr val="000000"/>
              </a:solidFill>
              <a:latin typeface="GillSan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rgbClr val="000000"/>
                </a:solidFill>
                <a:latin typeface="GillSansMT"/>
              </a:rPr>
              <a:t>Seurauksia</a:t>
            </a:r>
            <a:r>
              <a:rPr lang="fi-FI" dirty="0">
                <a:solidFill>
                  <a:srgbClr val="000000"/>
                </a:solidFill>
                <a:latin typeface="GillSansMT"/>
              </a:rPr>
              <a:t>: alalle uutta kapasiteettia, markkinaosuudet uusiksi. </a:t>
            </a:r>
            <a:r>
              <a:rPr lang="fi-FI" dirty="0" smtClean="0">
                <a:solidFill>
                  <a:srgbClr val="000000"/>
                </a:solidFill>
                <a:latin typeface="GillSansMT"/>
              </a:rPr>
              <a:t>Uudella tulokkaalla</a:t>
            </a:r>
          </a:p>
          <a:p>
            <a:r>
              <a:rPr lang="fi-FI" dirty="0" smtClean="0">
                <a:solidFill>
                  <a:srgbClr val="000000"/>
                </a:solidFill>
                <a:latin typeface="GillSansMT"/>
              </a:rPr>
              <a:t> </a:t>
            </a:r>
            <a:r>
              <a:rPr lang="fi-FI" dirty="0">
                <a:solidFill>
                  <a:srgbClr val="000000"/>
                </a:solidFill>
                <a:latin typeface="GillSansMT"/>
              </a:rPr>
              <a:t>usein halu vaikuttaa hintoihin. Esim. uusi </a:t>
            </a:r>
            <a:r>
              <a:rPr lang="fi-FI" dirty="0" smtClean="0">
                <a:solidFill>
                  <a:srgbClr val="000000"/>
                </a:solidFill>
                <a:latin typeface="GillSansMT"/>
              </a:rPr>
              <a:t>vähittäiskauppa taajamaan</a:t>
            </a:r>
            <a:endParaRPr lang="fi-FI" dirty="0">
              <a:solidFill>
                <a:srgbClr val="000000"/>
              </a:solidFill>
              <a:latin typeface="GillSan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rgbClr val="000000"/>
                </a:solidFill>
                <a:latin typeface="GillSansMT"/>
              </a:rPr>
              <a:t>Uhan </a:t>
            </a:r>
            <a:r>
              <a:rPr lang="fi-FI" dirty="0">
                <a:solidFill>
                  <a:srgbClr val="000000"/>
                </a:solidFill>
                <a:latin typeface="GillSansMT"/>
              </a:rPr>
              <a:t>suuruus riippuu mahdollisista alallepääsyn esteistä tai alalla toimivien</a:t>
            </a:r>
          </a:p>
          <a:p>
            <a:r>
              <a:rPr lang="fi-FI" dirty="0">
                <a:solidFill>
                  <a:srgbClr val="000000"/>
                </a:solidFill>
                <a:latin typeface="GillSansMT"/>
              </a:rPr>
              <a:t>yritysten reaktioista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rgbClr val="000000"/>
                </a:solidFill>
                <a:latin typeface="GillSansMT"/>
              </a:rPr>
              <a:t>esteitä</a:t>
            </a:r>
            <a:r>
              <a:rPr lang="fi-FI" dirty="0">
                <a:solidFill>
                  <a:srgbClr val="000000"/>
                </a:solidFill>
                <a:latin typeface="GillSansMT"/>
              </a:rPr>
              <a:t>: taloudellinen koko = hinnat alenee </a:t>
            </a:r>
            <a:r>
              <a:rPr lang="fi-FI" dirty="0" smtClean="0">
                <a:solidFill>
                  <a:srgbClr val="000000"/>
                </a:solidFill>
                <a:latin typeface="GillSansMT"/>
              </a:rPr>
              <a:t>kannattamattomiksi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rgbClr val="000000"/>
                </a:solidFill>
                <a:latin typeface="GillSansMT"/>
              </a:rPr>
              <a:t>tuotteiden </a:t>
            </a:r>
            <a:r>
              <a:rPr lang="fi-FI" dirty="0">
                <a:solidFill>
                  <a:srgbClr val="000000"/>
                </a:solidFill>
                <a:latin typeface="GillSansMT"/>
              </a:rPr>
              <a:t>erilaistaminen = alan yrityksillä vakiintunut asiakaskunta ja</a:t>
            </a:r>
          </a:p>
          <a:p>
            <a:pPr lvl="1"/>
            <a:r>
              <a:rPr lang="fi-FI" dirty="0">
                <a:solidFill>
                  <a:srgbClr val="000000"/>
                </a:solidFill>
                <a:latin typeface="GillSansMT"/>
              </a:rPr>
              <a:t>imago, joten uudella tuotteella vaikeuksia.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rgbClr val="000000"/>
                </a:solidFill>
                <a:latin typeface="GillSansMT"/>
              </a:rPr>
              <a:t>pääomavaatimukset </a:t>
            </a:r>
            <a:r>
              <a:rPr lang="fi-FI" dirty="0">
                <a:solidFill>
                  <a:srgbClr val="000000"/>
                </a:solidFill>
                <a:latin typeface="GillSansMT"/>
              </a:rPr>
              <a:t>= mieti vain, paljonko vaatisi rahaa mennä mukaan</a:t>
            </a:r>
          </a:p>
          <a:p>
            <a:pPr lvl="1"/>
            <a:r>
              <a:rPr lang="fi-FI" dirty="0">
                <a:solidFill>
                  <a:srgbClr val="000000"/>
                </a:solidFill>
                <a:latin typeface="GillSansMT"/>
              </a:rPr>
              <a:t>paperin valmistukseen?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rgbClr val="000000"/>
                </a:solidFill>
                <a:latin typeface="GillSansMT"/>
              </a:rPr>
              <a:t>Vaihtokustannukset </a:t>
            </a:r>
            <a:r>
              <a:rPr lang="fi-FI" dirty="0">
                <a:solidFill>
                  <a:srgbClr val="000000"/>
                </a:solidFill>
                <a:latin typeface="GillSansMT"/>
              </a:rPr>
              <a:t>= jos ostajalle syntyy suuria kuluja toimittajan</a:t>
            </a:r>
          </a:p>
          <a:p>
            <a:pPr lvl="1"/>
            <a:r>
              <a:rPr lang="fi-FI" dirty="0" smtClean="0">
                <a:solidFill>
                  <a:srgbClr val="000000"/>
                </a:solidFill>
                <a:latin typeface="GillSansMT"/>
              </a:rPr>
              <a:t>vaihtamisesta</a:t>
            </a:r>
            <a:r>
              <a:rPr lang="fi-FI" dirty="0">
                <a:solidFill>
                  <a:srgbClr val="000000"/>
                </a:solidFill>
                <a:latin typeface="GillSansMT"/>
              </a:rPr>
              <a:t>, esim. jos paperitehdas vaihtaa konetoimittajaa.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rgbClr val="000000"/>
                </a:solidFill>
                <a:latin typeface="GillSansMT"/>
              </a:rPr>
              <a:t>Pääsy </a:t>
            </a:r>
            <a:r>
              <a:rPr lang="fi-FI" dirty="0">
                <a:solidFill>
                  <a:srgbClr val="000000"/>
                </a:solidFill>
                <a:latin typeface="GillSansMT"/>
              </a:rPr>
              <a:t>jakelukanaviin = jos alan yrityksillä vahva ote jakelukanavista, on se</a:t>
            </a:r>
          </a:p>
          <a:p>
            <a:pPr lvl="1"/>
            <a:r>
              <a:rPr lang="fi-FI" dirty="0">
                <a:solidFill>
                  <a:srgbClr val="000000"/>
                </a:solidFill>
                <a:latin typeface="GillSansMT"/>
              </a:rPr>
              <a:t>este alalle tuloon.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rgbClr val="000000"/>
                </a:solidFill>
                <a:latin typeface="GillSansMT"/>
              </a:rPr>
              <a:t>Muut </a:t>
            </a:r>
            <a:r>
              <a:rPr lang="fi-FI" dirty="0">
                <a:solidFill>
                  <a:srgbClr val="000000"/>
                </a:solidFill>
                <a:latin typeface="GillSansMT"/>
              </a:rPr>
              <a:t>kustannusongelmat, kuten yksinoikeudet, alan yritysten edullinen</a:t>
            </a:r>
          </a:p>
          <a:p>
            <a:pPr lvl="1"/>
            <a:r>
              <a:rPr lang="fi-FI" dirty="0">
                <a:solidFill>
                  <a:srgbClr val="000000"/>
                </a:solidFill>
                <a:latin typeface="GillSansMT"/>
              </a:rPr>
              <a:t>raaka-aineen saanti, edullinen sijainti jne.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12833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3227" y="156178"/>
            <a:ext cx="8364682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3600" dirty="0" smtClean="0">
                <a:solidFill>
                  <a:srgbClr val="000000"/>
                </a:solidFill>
                <a:latin typeface="GillSansMT"/>
              </a:rPr>
              <a:t>Korvaavien </a:t>
            </a:r>
            <a:r>
              <a:rPr lang="fi-FI" sz="3600" dirty="0">
                <a:solidFill>
                  <a:srgbClr val="000000"/>
                </a:solidFill>
                <a:latin typeface="GillSansMT"/>
              </a:rPr>
              <a:t>tuotteiden taholta tuleva </a:t>
            </a:r>
            <a:r>
              <a:rPr lang="fi-FI" sz="3600" dirty="0" smtClean="0">
                <a:solidFill>
                  <a:srgbClr val="000000"/>
                </a:solidFill>
                <a:latin typeface="GillSansMT"/>
              </a:rPr>
              <a:t>paine: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rgbClr val="000000"/>
                </a:solidFill>
                <a:latin typeface="GillSansMT"/>
              </a:rPr>
              <a:t>korvaavat </a:t>
            </a:r>
            <a:r>
              <a:rPr lang="fi-FI" dirty="0">
                <a:solidFill>
                  <a:srgbClr val="000000"/>
                </a:solidFill>
                <a:latin typeface="GillSansMT"/>
              </a:rPr>
              <a:t>tuotteet rajaavat ennen kaikkea hinnoittelua: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rgbClr val="000000"/>
                </a:solidFill>
                <a:latin typeface="GillSansMT"/>
              </a:rPr>
              <a:t>jos </a:t>
            </a:r>
            <a:r>
              <a:rPr lang="fi-FI" dirty="0">
                <a:solidFill>
                  <a:srgbClr val="000000"/>
                </a:solidFill>
                <a:latin typeface="GillSansMT"/>
              </a:rPr>
              <a:t>käyttää margariineja ja niiden hintaa nostetaan, voi kulutus</a:t>
            </a:r>
          </a:p>
          <a:p>
            <a:pPr lvl="2"/>
            <a:r>
              <a:rPr lang="fi-FI" dirty="0">
                <a:solidFill>
                  <a:srgbClr val="000000"/>
                </a:solidFill>
                <a:latin typeface="GillSansMT"/>
              </a:rPr>
              <a:t>siirtyä voin käyttöön, vaikka terveystekijät puoltaisivatkin</a:t>
            </a:r>
          </a:p>
          <a:p>
            <a:pPr lvl="2"/>
            <a:r>
              <a:rPr lang="fi-FI" dirty="0">
                <a:solidFill>
                  <a:srgbClr val="000000"/>
                </a:solidFill>
                <a:latin typeface="GillSansMT"/>
              </a:rPr>
              <a:t>margariinien käyttöä</a:t>
            </a:r>
          </a:p>
          <a:p>
            <a:r>
              <a:rPr lang="fi-FI" sz="3200" dirty="0" smtClean="0">
                <a:solidFill>
                  <a:srgbClr val="000000"/>
                </a:solidFill>
                <a:latin typeface="GillSansMT"/>
              </a:rPr>
              <a:t>Ostajien vaikutusvalta: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rgbClr val="000000"/>
                </a:solidFill>
                <a:latin typeface="GillSansMT"/>
              </a:rPr>
              <a:t>tuotteiden </a:t>
            </a:r>
            <a:r>
              <a:rPr lang="fi-FI" dirty="0">
                <a:solidFill>
                  <a:srgbClr val="000000"/>
                </a:solidFill>
                <a:latin typeface="GillSansMT"/>
              </a:rPr>
              <a:t>ostajat pyrkivät painamaan hintoja alas, vaativat parempaa</a:t>
            </a:r>
          </a:p>
          <a:p>
            <a:r>
              <a:rPr lang="fi-FI" dirty="0">
                <a:solidFill>
                  <a:srgbClr val="000000"/>
                </a:solidFill>
                <a:latin typeface="GillSansMT"/>
              </a:rPr>
              <a:t>laatua ja vertailevat kilpailevia tuotteita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rgbClr val="000000"/>
                </a:solidFill>
                <a:latin typeface="GillSansMT"/>
              </a:rPr>
              <a:t>vaikutusvaltaa </a:t>
            </a:r>
            <a:r>
              <a:rPr lang="fi-FI" dirty="0">
                <a:solidFill>
                  <a:srgbClr val="000000"/>
                </a:solidFill>
                <a:latin typeface="GillSansMT"/>
              </a:rPr>
              <a:t>tuo: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rgbClr val="000000"/>
                </a:solidFill>
                <a:latin typeface="GillSansMT"/>
              </a:rPr>
              <a:t>ostajat </a:t>
            </a:r>
            <a:r>
              <a:rPr lang="fi-FI" dirty="0">
                <a:solidFill>
                  <a:srgbClr val="000000"/>
                </a:solidFill>
                <a:latin typeface="GillSansMT"/>
              </a:rPr>
              <a:t>keskittyneitä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rgbClr val="000000"/>
                </a:solidFill>
                <a:latin typeface="GillSansMT"/>
              </a:rPr>
              <a:t>tuotteet </a:t>
            </a:r>
            <a:r>
              <a:rPr lang="fi-FI" dirty="0">
                <a:solidFill>
                  <a:srgbClr val="000000"/>
                </a:solidFill>
                <a:latin typeface="GillSansMT"/>
              </a:rPr>
              <a:t>standardituotteita. Jos ostajalla 10 mahdollista </a:t>
            </a:r>
            <a:r>
              <a:rPr lang="fi-FI" dirty="0" smtClean="0">
                <a:solidFill>
                  <a:srgbClr val="000000"/>
                </a:solidFill>
                <a:latin typeface="GillSansMT"/>
              </a:rPr>
              <a:t>toimittajaa samanlaisin </a:t>
            </a:r>
            <a:r>
              <a:rPr lang="fi-FI" dirty="0">
                <a:solidFill>
                  <a:srgbClr val="000000"/>
                </a:solidFill>
                <a:latin typeface="GillSansMT"/>
              </a:rPr>
              <a:t>tuottein on ostajalla </a:t>
            </a:r>
            <a:r>
              <a:rPr lang="fi-FI" dirty="0" smtClean="0">
                <a:solidFill>
                  <a:srgbClr val="000000"/>
                </a:solidFill>
                <a:latin typeface="GillSansMT"/>
              </a:rPr>
              <a:t>valtaa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rgbClr val="000000"/>
                </a:solidFill>
                <a:latin typeface="GillSansMT"/>
              </a:rPr>
              <a:t>ostajan </a:t>
            </a:r>
            <a:r>
              <a:rPr lang="fi-FI" dirty="0">
                <a:solidFill>
                  <a:srgbClr val="000000"/>
                </a:solidFill>
                <a:latin typeface="GillSansMT"/>
              </a:rPr>
              <a:t>alhaiset voitot = yllyke alentaa ostokustannuksia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rgbClr val="000000"/>
                </a:solidFill>
                <a:latin typeface="GillSansMT"/>
              </a:rPr>
              <a:t>tuote </a:t>
            </a:r>
            <a:r>
              <a:rPr lang="fi-FI" dirty="0">
                <a:solidFill>
                  <a:srgbClr val="000000"/>
                </a:solidFill>
                <a:latin typeface="GillSansMT"/>
              </a:rPr>
              <a:t>merkityksetön ostajan tuotteen toimivuudelle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rgbClr val="000000"/>
                </a:solidFill>
                <a:latin typeface="GillSansMT"/>
              </a:rPr>
              <a:t>ostajalla </a:t>
            </a:r>
            <a:r>
              <a:rPr lang="fi-FI" dirty="0">
                <a:solidFill>
                  <a:srgbClr val="000000"/>
                </a:solidFill>
                <a:latin typeface="GillSansMT"/>
              </a:rPr>
              <a:t>täydellinen tieto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06209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7246" y="1088713"/>
            <a:ext cx="6096000" cy="443198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2800" b="1" dirty="0">
                <a:solidFill>
                  <a:srgbClr val="000000"/>
                </a:solidFill>
                <a:latin typeface="GillSansMT-Bold"/>
              </a:rPr>
              <a:t>Toimittajien </a:t>
            </a:r>
            <a:r>
              <a:rPr lang="fi-FI" sz="2800" b="1" dirty="0" smtClean="0">
                <a:solidFill>
                  <a:srgbClr val="000000"/>
                </a:solidFill>
                <a:latin typeface="GillSansMT-Bold"/>
              </a:rPr>
              <a:t>vaikutusvalta:</a:t>
            </a:r>
          </a:p>
          <a:p>
            <a:endParaRPr lang="fi-FI" sz="2800" b="1" dirty="0">
              <a:solidFill>
                <a:srgbClr val="000000"/>
              </a:solidFill>
              <a:latin typeface="GillSansMT-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smtClean="0">
                <a:solidFill>
                  <a:srgbClr val="000000"/>
                </a:solidFill>
                <a:latin typeface="GillSansMT"/>
              </a:rPr>
              <a:t>voi </a:t>
            </a:r>
            <a:r>
              <a:rPr lang="fi-FI" sz="1600" dirty="0">
                <a:solidFill>
                  <a:srgbClr val="000000"/>
                </a:solidFill>
                <a:latin typeface="GillSansMT"/>
              </a:rPr>
              <a:t>näkyä toimittajien pyrkimyksenä nostaa hintojaan (puukauppa?) </a:t>
            </a:r>
            <a:r>
              <a:rPr lang="fi-FI" sz="1600" dirty="0" smtClean="0">
                <a:solidFill>
                  <a:srgbClr val="000000"/>
                </a:solidFill>
                <a:latin typeface="GillSansMT"/>
              </a:rPr>
              <a:t>tai pyrkimyksenä </a:t>
            </a:r>
            <a:r>
              <a:rPr lang="fi-FI" sz="1600" dirty="0">
                <a:solidFill>
                  <a:srgbClr val="000000"/>
                </a:solidFill>
                <a:latin typeface="GillSansMT"/>
              </a:rPr>
              <a:t>vähentää tuotteiden tai palvelujen laatutasoa (olisiko </a:t>
            </a:r>
            <a:r>
              <a:rPr lang="fi-FI" sz="1600" dirty="0" smtClean="0">
                <a:solidFill>
                  <a:srgbClr val="000000"/>
                </a:solidFill>
                <a:latin typeface="GillSansMT"/>
              </a:rPr>
              <a:t>pankit esimerkki tästä?)</a:t>
            </a:r>
            <a:endParaRPr lang="fi-FI" sz="1600" dirty="0">
              <a:solidFill>
                <a:srgbClr val="000000"/>
              </a:solidFill>
              <a:latin typeface="GillSan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smtClean="0">
                <a:solidFill>
                  <a:srgbClr val="000000"/>
                </a:solidFill>
                <a:latin typeface="GillSansMT"/>
              </a:rPr>
              <a:t>toimittajille </a:t>
            </a:r>
            <a:r>
              <a:rPr lang="fi-FI" sz="1600" dirty="0">
                <a:solidFill>
                  <a:srgbClr val="000000"/>
                </a:solidFill>
                <a:latin typeface="GillSansMT"/>
              </a:rPr>
              <a:t>vaikutusvaltaa tuo: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rgbClr val="000000"/>
                </a:solidFill>
                <a:latin typeface="GillSansMT"/>
              </a:rPr>
              <a:t>toimittajia </a:t>
            </a:r>
            <a:r>
              <a:rPr lang="fi-FI" dirty="0">
                <a:solidFill>
                  <a:srgbClr val="000000"/>
                </a:solidFill>
                <a:latin typeface="GillSansMT"/>
              </a:rPr>
              <a:t>vain vähän ja ostajia paljon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rgbClr val="000000"/>
                </a:solidFill>
                <a:latin typeface="GillSansMT"/>
              </a:rPr>
              <a:t>ei </a:t>
            </a:r>
            <a:r>
              <a:rPr lang="fi-FI" dirty="0">
                <a:solidFill>
                  <a:srgbClr val="000000"/>
                </a:solidFill>
                <a:latin typeface="GillSansMT"/>
              </a:rPr>
              <a:t>korvaavia tuotteita markkinoilla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rgbClr val="000000"/>
                </a:solidFill>
                <a:latin typeface="GillSansMT"/>
              </a:rPr>
              <a:t>ostajat </a:t>
            </a:r>
            <a:r>
              <a:rPr lang="fi-FI" dirty="0">
                <a:solidFill>
                  <a:srgbClr val="000000"/>
                </a:solidFill>
                <a:latin typeface="GillSansMT"/>
              </a:rPr>
              <a:t>eivät tärkeä asiakasryhmä toimittajille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rgbClr val="000000"/>
                </a:solidFill>
                <a:latin typeface="GillSansMT"/>
              </a:rPr>
              <a:t>toimittajan </a:t>
            </a:r>
            <a:r>
              <a:rPr lang="fi-FI" dirty="0">
                <a:solidFill>
                  <a:srgbClr val="000000"/>
                </a:solidFill>
                <a:latin typeface="GillSansMT"/>
              </a:rPr>
              <a:t>myymä tuote tärkeä osa ostajan </a:t>
            </a:r>
            <a:r>
              <a:rPr lang="fi-FI" dirty="0" smtClean="0">
                <a:solidFill>
                  <a:srgbClr val="000000"/>
                </a:solidFill>
                <a:latin typeface="GillSansMT"/>
              </a:rPr>
              <a:t>liiketoiminta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rgbClr val="000000"/>
                </a:solidFill>
                <a:latin typeface="GillSansMT"/>
              </a:rPr>
              <a:t>toimittajien </a:t>
            </a:r>
            <a:r>
              <a:rPr lang="fi-FI" dirty="0">
                <a:solidFill>
                  <a:srgbClr val="000000"/>
                </a:solidFill>
                <a:latin typeface="GillSansMT"/>
              </a:rPr>
              <a:t>tuotteet voimakkaasti erilaistettuja ja niihin </a:t>
            </a:r>
            <a:r>
              <a:rPr lang="fi-FI" dirty="0" smtClean="0">
                <a:solidFill>
                  <a:srgbClr val="000000"/>
                </a:solidFill>
                <a:latin typeface="GillSansMT"/>
              </a:rPr>
              <a:t>liittyy vaihtokustannuksia </a:t>
            </a:r>
            <a:r>
              <a:rPr lang="fi-FI" dirty="0">
                <a:solidFill>
                  <a:srgbClr val="000000"/>
                </a:solidFill>
                <a:latin typeface="GillSansMT"/>
              </a:rPr>
              <a:t>(korvaaminen toisella tuotteella </a:t>
            </a:r>
            <a:r>
              <a:rPr lang="fi-FI" dirty="0" smtClean="0">
                <a:solidFill>
                  <a:srgbClr val="000000"/>
                </a:solidFill>
                <a:latin typeface="GillSansMT"/>
              </a:rPr>
              <a:t>tietää investointeja</a:t>
            </a:r>
            <a:r>
              <a:rPr lang="fi-FI" dirty="0">
                <a:solidFill>
                  <a:srgbClr val="000000"/>
                </a:solidFill>
                <a:latin typeface="GillSansMT"/>
              </a:rPr>
              <a:t>, jotta uutta tuotetta voi käyttää)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703941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</TotalTime>
  <Words>746</Words>
  <Application>Microsoft Office PowerPoint</Application>
  <PresentationFormat>Laajakuva</PresentationFormat>
  <Paragraphs>116</Paragraphs>
  <Slides>12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6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12</vt:i4>
      </vt:variant>
    </vt:vector>
  </HeadingPairs>
  <TitlesOfParts>
    <vt:vector size="19" baseType="lpstr">
      <vt:lpstr>Arial</vt:lpstr>
      <vt:lpstr>GillSansMT</vt:lpstr>
      <vt:lpstr>GillSansMT-Bold</vt:lpstr>
      <vt:lpstr>Trebuchet MS</vt:lpstr>
      <vt:lpstr>Verdana</vt:lpstr>
      <vt:lpstr>Wingdings 3</vt:lpstr>
      <vt:lpstr>Facet</vt:lpstr>
      <vt:lpstr>Kilpailijoiden tutkiminen 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Ansaintamalli</vt:lpstr>
    </vt:vector>
  </TitlesOfParts>
  <Company>OAMK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Kilpailija-analyysi</dc:title>
  <dc:creator>Raija Westerlund</dc:creator>
  <cp:lastModifiedBy>Raija Westerlund</cp:lastModifiedBy>
  <cp:revision>11</cp:revision>
  <dcterms:created xsi:type="dcterms:W3CDTF">2016-09-28T08:00:26Z</dcterms:created>
  <dcterms:modified xsi:type="dcterms:W3CDTF">2017-08-06T07:44:52Z</dcterms:modified>
</cp:coreProperties>
</file>