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87" r:id="rId8"/>
    <p:sldId id="262" r:id="rId9"/>
    <p:sldId id="263" r:id="rId10"/>
    <p:sldId id="264" r:id="rId11"/>
    <p:sldId id="269" r:id="rId12"/>
    <p:sldId id="288" r:id="rId13"/>
    <p:sldId id="265" r:id="rId14"/>
    <p:sldId id="266" r:id="rId15"/>
    <p:sldId id="267" r:id="rId16"/>
    <p:sldId id="268" r:id="rId17"/>
    <p:sldId id="270" r:id="rId18"/>
    <p:sldId id="271" r:id="rId19"/>
    <p:sldId id="275" r:id="rId20"/>
    <p:sldId id="276" r:id="rId21"/>
    <p:sldId id="277" r:id="rId22"/>
    <p:sldId id="274" r:id="rId23"/>
    <p:sldId id="281" r:id="rId24"/>
    <p:sldId id="282" r:id="rId25"/>
    <p:sldId id="283" r:id="rId26"/>
    <p:sldId id="284" r:id="rId27"/>
    <p:sldId id="28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2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i-FI" smtClean="0"/>
              <a:t>Muokkaa perustyyl. napsautt.</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tsikko ja kuvateksti">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i-FI" smtClean="0"/>
              <a:t>Muokkaa perustyyl. napsautt.</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 napsauttamalla</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inaus ja kuvateksti">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i-FI" smtClean="0"/>
              <a:t>Muokkaa perustyyl. napsautt.</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i-FI" smtClean="0"/>
              <a:t>Muokkaa tekstin perustyylejä napsauttamalla</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 napsauttamalla</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imikortti">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i-FI" smtClean="0"/>
              <a:t>Muokkaa perustyyl. napsautt.</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i-FI" smtClean="0"/>
              <a:t>Muokkaa tekstin perustyylejä napsauttamalla</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inauksen nimikortti">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i-FI" smtClean="0"/>
              <a:t>Muokkaa perustyyl. napsautt.</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i-FI" smtClean="0"/>
              <a:t>Muokkaa tekstin perustyylejä napsauttamalla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i-FI" smtClean="0"/>
              <a:t>Muokkaa tekstin perustyylejä napsauttamalla</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osi tai epätosi">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i-FI" smtClean="0"/>
              <a:t>Muokkaa perustyyl. napsautt.</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i-FI" smtClean="0"/>
              <a:t>Muokkaa tekstin perustyylejä napsauttamalla</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i-FI" smtClean="0"/>
              <a:t>Muokkaa tekstin perustyylejä napsauttamalla</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Muokkaa perustyyl. napsautt.</a:t>
            </a:r>
            <a:endParaRPr lang="en-US" dirty="0"/>
          </a:p>
        </p:txBody>
      </p:sp>
      <p:sp>
        <p:nvSpPr>
          <p:cNvPr id="3" name="Vertical Text Placeholder 2"/>
          <p:cNvSpPr>
            <a:spLocks noGrp="1"/>
          </p:cNvSpPr>
          <p:nvPr>
            <p:ph type="body" orient="vert" idx="1"/>
          </p:nvPr>
        </p:nvSpPr>
        <p:spPr/>
        <p:txBody>
          <a:bodyPr vert="eaVert" ancho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i-FI" smtClean="0"/>
              <a:t>Muokkaa perustyyl. napsautt.</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i-FI" smtClean="0"/>
              <a:t>Muokkaa perustyyl. napsautt.</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i-FI" smtClean="0"/>
              <a:t>Muokkaa perustyyl. napsautt.</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 napsauttamalla</a:t>
            </a:r>
          </a:p>
        </p:txBody>
      </p:sp>
      <p:sp>
        <p:nvSpPr>
          <p:cNvPr id="4" name="Date Placeholder 3"/>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i-FI" smtClean="0"/>
              <a:t>Muokkaa perustyyl. napsautt.</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i-FI" smtClean="0"/>
              <a:t>Muokkaa perustyyl. napsautt.</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 napsauttamalla</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Muokkaa perustyyl. napsautt.</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i-FI" smtClean="0"/>
              <a:t>Muokkaa perustyyl. napsautt.</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i-FI" smtClean="0"/>
              <a:t>Muokkaa perustyyl. napsautt.</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smtClean="0"/>
              <a:t>Lisää kuva napsauttamalla kuvaketta</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 napsauttamalla</a:t>
            </a:r>
          </a:p>
        </p:txBody>
      </p:sp>
      <p:sp>
        <p:nvSpPr>
          <p:cNvPr id="5" name="Date Placeholder 4"/>
          <p:cNvSpPr>
            <a:spLocks noGrp="1"/>
          </p:cNvSpPr>
          <p:nvPr>
            <p:ph type="dt" sz="half" idx="10"/>
          </p:nvPr>
        </p:nvSpPr>
        <p:spPr/>
        <p:txBody>
          <a:bodyPr/>
          <a:lstStyle/>
          <a:p>
            <a:fld id="{B61BEF0D-F0BB-DE4B-95CE-6DB70DBA9567}" type="datetimeFigureOut">
              <a:rPr lang="en-US" dirty="0"/>
              <a:pPr/>
              <a:t>3/28/2017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i-FI" smtClean="0"/>
              <a:t>Muokkaa perustyyl. napsautt.</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i-FI" smtClean="0"/>
              <a:t>Muokkaa tekstin perustyylejä napsauttamalla</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3/28/2017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oiva.oamk.fi/tietoa_opiskelusta/osaamisen_arviointi/arviointisaant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iva.oamk.fi/tietoa_opiskelusta/osaamisen_arviointi/arviointisaanto/" TargetMode="External"/><Relationship Id="rId7" Type="http://schemas.openxmlformats.org/officeDocument/2006/relationships/hyperlink" Target="https://oiva.oamk.fi/tietoa_opiskelusta/ohjeet_ja_oppaat/index.php?kirjautumisok" TargetMode="External"/><Relationship Id="rId2" Type="http://schemas.openxmlformats.org/officeDocument/2006/relationships/hyperlink" Target="https://oiva.oamk.fi/tietoa_opiskelusta/opintojen_suunnittelu/saannokset/tutkintosaanto/" TargetMode="External"/><Relationship Id="rId1" Type="http://schemas.openxmlformats.org/officeDocument/2006/relationships/slideLayout" Target="../slideLayouts/slideLayout2.xml"/><Relationship Id="rId6" Type="http://schemas.openxmlformats.org/officeDocument/2006/relationships/hyperlink" Target="https://oiva.oamk.fi/tietoa_opiskelusta/palvelut_opiskelijoille/tasa-arvotyo/" TargetMode="External"/><Relationship Id="rId5" Type="http://schemas.openxmlformats.org/officeDocument/2006/relationships/hyperlink" Target="https://oiva.oamk.fi/tietoa_opiskelusta/palvelut_opiskelijoille/terveydenhuolto/paihdetyo/" TargetMode="External"/><Relationship Id="rId4" Type="http://schemas.openxmlformats.org/officeDocument/2006/relationships/hyperlink" Target="https://oiva.oamk.fi/tietoa_opiskelusta/opiskelijaksi_ilmoittautuminen/sor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oiva.oamk.fi/tietoa_opiskelusta/palvelut_opiskelijoille/tasa-arvoty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oiva.oamk.fi/tietoa_opiskelusta/ohjeet_ja_oppaat/index.php?kirjautumiso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ctrTitle"/>
          </p:nvPr>
        </p:nvSpPr>
        <p:spPr/>
        <p:txBody>
          <a:bodyPr/>
          <a:lstStyle/>
          <a:p>
            <a:r>
              <a:rPr lang="fi-FI" dirty="0" smtClean="0"/>
              <a:t>Toimintaa ohjaavat säädökset </a:t>
            </a:r>
            <a:endParaRPr lang="fi-FI" dirty="0"/>
          </a:p>
        </p:txBody>
      </p:sp>
      <p:sp>
        <p:nvSpPr>
          <p:cNvPr id="3" name="Alaotsikko 2"/>
          <p:cNvSpPr>
            <a:spLocks noGrp="1"/>
          </p:cNvSpPr>
          <p:nvPr>
            <p:ph type="subTitle" idx="1"/>
          </p:nvPr>
        </p:nvSpPr>
        <p:spPr/>
        <p:txBody>
          <a:bodyPr>
            <a:normAutofit/>
          </a:bodyPr>
          <a:lstStyle/>
          <a:p>
            <a:r>
              <a:rPr lang="fi-FI" sz="1600" dirty="0" smtClean="0"/>
              <a:t>Laura Kettunen, Susanna Saarinen</a:t>
            </a:r>
          </a:p>
        </p:txBody>
      </p:sp>
    </p:spTree>
    <p:extLst>
      <p:ext uri="{BB962C8B-B14F-4D97-AF65-F5344CB8AC3E}">
        <p14:creationId xmlns:p14="http://schemas.microsoft.com/office/powerpoint/2010/main" val="8527876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a:bodyPr>
          <a:lstStyle/>
          <a:p>
            <a:r>
              <a:rPr lang="fi-FI" dirty="0">
                <a:solidFill>
                  <a:schemeClr val="tx1"/>
                </a:solidFill>
              </a:rPr>
              <a:t>Opintosuoritusten arviointimenettely</a:t>
            </a:r>
            <a:br>
              <a:rPr lang="fi-FI" dirty="0">
                <a:solidFill>
                  <a:schemeClr val="tx1"/>
                </a:solidFill>
              </a:rPr>
            </a:br>
            <a:r>
              <a:rPr lang="fi-FI" sz="1800" dirty="0" smtClean="0"/>
              <a:t>(Rehtorin päätös 29.6.2015 § 78)</a:t>
            </a:r>
            <a:endParaRPr lang="fi-FI" sz="1800" dirty="0"/>
          </a:p>
        </p:txBody>
      </p:sp>
      <p:sp>
        <p:nvSpPr>
          <p:cNvPr id="3" name="Sisällön paikkamerkki 2"/>
          <p:cNvSpPr>
            <a:spLocks noGrp="1"/>
          </p:cNvSpPr>
          <p:nvPr>
            <p:ph idx="1"/>
          </p:nvPr>
        </p:nvSpPr>
        <p:spPr/>
        <p:txBody>
          <a:bodyPr/>
          <a:lstStyle/>
          <a:p>
            <a:r>
              <a:rPr lang="fi-FI" dirty="0"/>
              <a:t>1. </a:t>
            </a:r>
            <a:r>
              <a:rPr lang="fi-FI" dirty="0">
                <a:hlinkClick r:id="rId2"/>
              </a:rPr>
              <a:t>Arvioinnin toteuttaminen</a:t>
            </a:r>
            <a:r>
              <a:rPr lang="fi-FI" dirty="0"/>
              <a:t> </a:t>
            </a:r>
          </a:p>
          <a:p>
            <a:pPr lvl="1"/>
            <a:r>
              <a:rPr lang="fi-FI" dirty="0"/>
              <a:t>1.1. </a:t>
            </a:r>
            <a:r>
              <a:rPr lang="fi-FI" dirty="0">
                <a:hlinkClick r:id="rId2"/>
              </a:rPr>
              <a:t>Arviointiasteikot ja niiden soveltaminen</a:t>
            </a:r>
            <a:r>
              <a:rPr lang="fi-FI" dirty="0"/>
              <a:t> </a:t>
            </a:r>
          </a:p>
          <a:p>
            <a:pPr lvl="2"/>
            <a:r>
              <a:rPr lang="fi-FI" dirty="0"/>
              <a:t>1.1.1. </a:t>
            </a:r>
            <a:r>
              <a:rPr lang="fi-FI" dirty="0">
                <a:hlinkClick r:id="rId2"/>
              </a:rPr>
              <a:t>Vieraat kielet ja toinen kotimainen kieli</a:t>
            </a:r>
            <a:endParaRPr lang="fi-FI" dirty="0"/>
          </a:p>
          <a:p>
            <a:pPr lvl="2"/>
            <a:r>
              <a:rPr lang="fi-FI" dirty="0"/>
              <a:t>1.1.2. </a:t>
            </a:r>
            <a:r>
              <a:rPr lang="fi-FI" dirty="0">
                <a:hlinkClick r:id="rId2"/>
              </a:rPr>
              <a:t>Opinnäytetyö ja kypsyysnäyte</a:t>
            </a:r>
            <a:endParaRPr lang="fi-FI" dirty="0"/>
          </a:p>
          <a:p>
            <a:pPr lvl="1"/>
            <a:r>
              <a:rPr lang="fi-FI" dirty="0"/>
              <a:t>1.2. </a:t>
            </a:r>
            <a:r>
              <a:rPr lang="fi-FI" dirty="0">
                <a:hlinkClick r:id="rId2"/>
              </a:rPr>
              <a:t>Arviointitilaisuus</a:t>
            </a:r>
            <a:endParaRPr lang="fi-FI" dirty="0"/>
          </a:p>
          <a:p>
            <a:pPr lvl="1"/>
            <a:r>
              <a:rPr lang="fi-FI" dirty="0"/>
              <a:t>1.3. </a:t>
            </a:r>
            <a:r>
              <a:rPr lang="fi-FI" dirty="0">
                <a:hlinkClick r:id="rId2"/>
              </a:rPr>
              <a:t>Arviointitulosten tiedottaminen ja rekisteröinti</a:t>
            </a:r>
            <a:endParaRPr lang="fi-FI" dirty="0"/>
          </a:p>
          <a:p>
            <a:pPr lvl="1"/>
            <a:r>
              <a:rPr lang="fi-FI" dirty="0"/>
              <a:t>1.4. </a:t>
            </a:r>
            <a:r>
              <a:rPr lang="fi-FI" dirty="0">
                <a:hlinkClick r:id="rId2"/>
              </a:rPr>
              <a:t>Arvosanan korottaminen ja arvioinnin oikaiseminen</a:t>
            </a:r>
            <a:endParaRPr lang="fi-FI" dirty="0"/>
          </a:p>
          <a:p>
            <a:r>
              <a:rPr lang="fi-FI" dirty="0"/>
              <a:t>2. </a:t>
            </a:r>
            <a:r>
              <a:rPr lang="fi-FI" dirty="0">
                <a:hlinkClick r:id="rId2"/>
              </a:rPr>
              <a:t>Vilppi</a:t>
            </a:r>
            <a:endParaRPr lang="fi-FI" dirty="0"/>
          </a:p>
          <a:p>
            <a:r>
              <a:rPr lang="fi-FI" dirty="0"/>
              <a:t>3. </a:t>
            </a:r>
            <a:r>
              <a:rPr lang="fi-FI" dirty="0">
                <a:hlinkClick r:id="rId2"/>
              </a:rPr>
              <a:t>Muut määräykset</a:t>
            </a:r>
            <a:endParaRPr lang="fi-FI" dirty="0"/>
          </a:p>
          <a:p>
            <a:r>
              <a:rPr lang="fi-FI" dirty="0"/>
              <a:t>4. </a:t>
            </a:r>
            <a:r>
              <a:rPr lang="fi-FI" dirty="0">
                <a:hlinkClick r:id="rId2"/>
              </a:rPr>
              <a:t>Lähteet</a:t>
            </a:r>
            <a:endParaRPr lang="fi-FI" dirty="0"/>
          </a:p>
          <a:p>
            <a:pPr marL="0" indent="0">
              <a:buNone/>
            </a:pPr>
            <a:endParaRPr lang="fi-FI" dirty="0" smtClean="0"/>
          </a:p>
          <a:p>
            <a:endParaRPr lang="fi-FI" dirty="0"/>
          </a:p>
        </p:txBody>
      </p:sp>
    </p:spTree>
    <p:extLst>
      <p:ext uri="{BB962C8B-B14F-4D97-AF65-F5344CB8AC3E}">
        <p14:creationId xmlns:p14="http://schemas.microsoft.com/office/powerpoint/2010/main" val="3634494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a:t>Arvioinnin </a:t>
            </a:r>
            <a:r>
              <a:rPr lang="fi-FI" dirty="0" smtClean="0"/>
              <a:t>toteuttaminen 1/2</a:t>
            </a:r>
            <a:endParaRPr lang="fi-FI" dirty="0"/>
          </a:p>
        </p:txBody>
      </p:sp>
      <p:sp>
        <p:nvSpPr>
          <p:cNvPr id="3" name="Sisällön paikkamerkki 2"/>
          <p:cNvSpPr>
            <a:spLocks noGrp="1"/>
          </p:cNvSpPr>
          <p:nvPr>
            <p:ph idx="1"/>
          </p:nvPr>
        </p:nvSpPr>
        <p:spPr>
          <a:xfrm>
            <a:off x="2589212" y="1742536"/>
            <a:ext cx="8915400" cy="4442603"/>
          </a:xfrm>
        </p:spPr>
        <p:txBody>
          <a:bodyPr>
            <a:normAutofit lnSpcReduction="10000"/>
          </a:bodyPr>
          <a:lstStyle/>
          <a:p>
            <a:pPr marL="0" indent="0">
              <a:buNone/>
            </a:pPr>
            <a:endParaRPr lang="fi-FI" dirty="0" smtClean="0"/>
          </a:p>
          <a:p>
            <a:r>
              <a:rPr lang="fi-FI" sz="2000" dirty="0" smtClean="0"/>
              <a:t>Opintojaksokuvaus sisältää mm. osaamistavoitteet ja tiedot arvioinnista</a:t>
            </a:r>
          </a:p>
          <a:p>
            <a:r>
              <a:rPr lang="fi-FI" sz="2000" dirty="0" smtClean="0"/>
              <a:t>Opiskelija osoittaa osaamisensa opintojaksokuvauksen ja toteutussuunnitelman mukaisesti</a:t>
            </a:r>
          </a:p>
          <a:p>
            <a:r>
              <a:rPr lang="fi-FI" sz="2000" dirty="0" smtClean="0"/>
              <a:t>Opiskelijalla oikeus saada palautetta osaamisestaan kirjallisesti tai suullisesti</a:t>
            </a:r>
          </a:p>
          <a:p>
            <a:r>
              <a:rPr lang="fi-FI" sz="2000" dirty="0" smtClean="0"/>
              <a:t>Osaamisen arviointi mittaa määriteltyjen tavoitteiden saavuttamista</a:t>
            </a:r>
          </a:p>
          <a:p>
            <a:r>
              <a:rPr lang="fi-FI" sz="2000" dirty="0" smtClean="0"/>
              <a:t>Arvioinnin tulee olla tasapuolista, luotettavaa, kehittävää ja kannustavaa</a:t>
            </a:r>
          </a:p>
          <a:p>
            <a:r>
              <a:rPr lang="fi-FI" sz="2000" dirty="0" smtClean="0"/>
              <a:t>Suorittamatta jäänyt opintojakso tai sen osa opiskellaan ja arvioidaan uusimman </a:t>
            </a:r>
            <a:r>
              <a:rPr lang="fi-FI" sz="2000" dirty="0" err="1" smtClean="0"/>
              <a:t>OPS:n</a:t>
            </a:r>
            <a:r>
              <a:rPr lang="fi-FI" sz="2000" dirty="0" smtClean="0"/>
              <a:t> mukaisesti </a:t>
            </a:r>
            <a:r>
              <a:rPr lang="fi-FI" sz="2000" dirty="0" smtClean="0">
                <a:sym typeface="Wingdings" panose="05000000000000000000" pitchFamily="2" charset="2"/>
              </a:rPr>
              <a:t>edellyttää </a:t>
            </a:r>
            <a:r>
              <a:rPr lang="fi-FI" sz="2000" dirty="0" err="1" smtClean="0">
                <a:sym typeface="Wingdings" panose="05000000000000000000" pitchFamily="2" charset="2"/>
              </a:rPr>
              <a:t>HOPSin</a:t>
            </a:r>
            <a:r>
              <a:rPr lang="fi-FI" sz="2000" dirty="0" smtClean="0">
                <a:sym typeface="Wingdings" panose="05000000000000000000" pitchFamily="2" charset="2"/>
              </a:rPr>
              <a:t> päivittämistä</a:t>
            </a:r>
          </a:p>
          <a:p>
            <a:endParaRPr lang="fi-FI" dirty="0" smtClean="0"/>
          </a:p>
          <a:p>
            <a:endParaRPr lang="fi-FI" dirty="0" smtClean="0"/>
          </a:p>
          <a:p>
            <a:endParaRPr lang="fi-FI" dirty="0"/>
          </a:p>
        </p:txBody>
      </p:sp>
    </p:spTree>
    <p:extLst>
      <p:ext uri="{BB962C8B-B14F-4D97-AF65-F5344CB8AC3E}">
        <p14:creationId xmlns:p14="http://schemas.microsoft.com/office/powerpoint/2010/main" val="35221574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a:t>Arvioinnin toteuttaminen </a:t>
            </a:r>
            <a:r>
              <a:rPr lang="fi-FI" dirty="0" smtClean="0"/>
              <a:t>2/2</a:t>
            </a:r>
            <a:endParaRPr lang="fi-FI" dirty="0"/>
          </a:p>
        </p:txBody>
      </p:sp>
      <p:sp>
        <p:nvSpPr>
          <p:cNvPr id="3" name="Sisällön paikkamerkki 2"/>
          <p:cNvSpPr>
            <a:spLocks noGrp="1"/>
          </p:cNvSpPr>
          <p:nvPr>
            <p:ph idx="1"/>
          </p:nvPr>
        </p:nvSpPr>
        <p:spPr/>
        <p:txBody>
          <a:bodyPr/>
          <a:lstStyle/>
          <a:p>
            <a:r>
              <a:rPr lang="fi-FI" dirty="0" smtClean="0"/>
              <a:t>Suomenkielisissä tutkinto-ohjelmissa opinnäytetyö kirjoitetaan suomeksi</a:t>
            </a:r>
          </a:p>
          <a:p>
            <a:r>
              <a:rPr lang="fi-FI" dirty="0" smtClean="0"/>
              <a:t>Suomen tai ruotsin kielellä koulusivistyksensä saanut opiskelija kirjoittaa kypsyysnäytteensä koulusivistyksensä kielellä</a:t>
            </a:r>
          </a:p>
          <a:p>
            <a:r>
              <a:rPr lang="fi-FI" dirty="0" smtClean="0"/>
              <a:t>Muulla kuin suomen tai ruotsin kielellä koulusivistyksensä saaneet opiskelijat kirjoittavat kypsyysnäytteen englannin kielellä</a:t>
            </a:r>
          </a:p>
          <a:p>
            <a:r>
              <a:rPr lang="fi-FI" dirty="0" smtClean="0"/>
              <a:t>Muutosta voi hakea </a:t>
            </a:r>
          </a:p>
          <a:p>
            <a:pPr lvl="1"/>
            <a:r>
              <a:rPr lang="fi-FI" dirty="0" smtClean="0"/>
              <a:t>Opintoasioiden johtaja päättää tutkintovastaavan esityksestä</a:t>
            </a:r>
          </a:p>
          <a:p>
            <a:r>
              <a:rPr lang="fi-FI" dirty="0" smtClean="0"/>
              <a:t>Muutoin opiskelijan oikeudesta käyttää osaamisensa osoittamiseen muuta kuin ammattikorkeakoulun opetuskieltä päättää opintoasioiden johtaja tutkintovastaavan esityksestä</a:t>
            </a:r>
            <a:endParaRPr lang="fi-FI" dirty="0"/>
          </a:p>
        </p:txBody>
      </p:sp>
    </p:spTree>
    <p:extLst>
      <p:ext uri="{BB962C8B-B14F-4D97-AF65-F5344CB8AC3E}">
        <p14:creationId xmlns:p14="http://schemas.microsoft.com/office/powerpoint/2010/main" val="9035114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Arviointiasteikot ja niiden soveltaminen</a:t>
            </a:r>
            <a:endParaRPr lang="fi-FI" dirty="0"/>
          </a:p>
        </p:txBody>
      </p:sp>
      <p:sp>
        <p:nvSpPr>
          <p:cNvPr id="3" name="Sisällön paikkamerkki 2"/>
          <p:cNvSpPr>
            <a:spLocks noGrp="1"/>
          </p:cNvSpPr>
          <p:nvPr>
            <p:ph idx="1"/>
          </p:nvPr>
        </p:nvSpPr>
        <p:spPr/>
        <p:txBody>
          <a:bodyPr>
            <a:normAutofit fontScale="92500" lnSpcReduction="20000"/>
          </a:bodyPr>
          <a:lstStyle/>
          <a:p>
            <a:r>
              <a:rPr lang="fi-FI" dirty="0" smtClean="0"/>
              <a:t>Numeerinen arviointi: asteikko 0-5</a:t>
            </a:r>
          </a:p>
          <a:p>
            <a:pPr>
              <a:buFont typeface="Arial" panose="020B0604020202020204" pitchFamily="34" charset="0"/>
              <a:buChar char="•"/>
            </a:pPr>
            <a:r>
              <a:rPr lang="fi-FI" dirty="0" smtClean="0"/>
              <a:t>0 (hylätty)</a:t>
            </a:r>
          </a:p>
          <a:p>
            <a:pPr>
              <a:buFont typeface="Arial" panose="020B0604020202020204" pitchFamily="34" charset="0"/>
              <a:buChar char="•"/>
            </a:pPr>
            <a:r>
              <a:rPr lang="fi-FI" dirty="0" smtClean="0"/>
              <a:t>1-2 (tyydyttävä)</a:t>
            </a:r>
          </a:p>
          <a:p>
            <a:pPr>
              <a:buFont typeface="Arial" panose="020B0604020202020204" pitchFamily="34" charset="0"/>
              <a:buChar char="•"/>
            </a:pPr>
            <a:r>
              <a:rPr lang="fi-FI" dirty="0" smtClean="0"/>
              <a:t> 3-4 (hyvä)</a:t>
            </a:r>
          </a:p>
          <a:p>
            <a:pPr>
              <a:buFont typeface="Arial" panose="020B0604020202020204" pitchFamily="34" charset="0"/>
              <a:buChar char="•"/>
            </a:pPr>
            <a:r>
              <a:rPr lang="fi-FI" dirty="0" smtClean="0"/>
              <a:t> 5 (kiitettävä)</a:t>
            </a:r>
          </a:p>
          <a:p>
            <a:r>
              <a:rPr lang="fi-FI" dirty="0" smtClean="0"/>
              <a:t>Sanallinen arviointi: hyväksytty (H)- hylätty (0)</a:t>
            </a:r>
          </a:p>
          <a:p>
            <a:pPr lvl="1"/>
            <a:r>
              <a:rPr lang="fi-FI" dirty="0" smtClean="0"/>
              <a:t>Hyväksytyn – taso on vähintään sama kuin läpäisytaso tyydyttävä (1)</a:t>
            </a:r>
          </a:p>
          <a:p>
            <a:r>
              <a:rPr lang="fi-FI" dirty="0" smtClean="0"/>
              <a:t>Opintojakso voidaan arvioida osasuorituksina, mutta kokonaisuudesta annetaan yksi arvosana</a:t>
            </a:r>
          </a:p>
          <a:p>
            <a:r>
              <a:rPr lang="fi-FI" dirty="0"/>
              <a:t>O</a:t>
            </a:r>
            <a:r>
              <a:rPr lang="fi-FI" dirty="0" smtClean="0"/>
              <a:t>sasuorituksia voidaan painottaa eri kertoimilla</a:t>
            </a:r>
          </a:p>
          <a:p>
            <a:r>
              <a:rPr lang="fi-FI" dirty="0" smtClean="0"/>
              <a:t>Jos opintojaksolla on useita toteutussuunnitelmia, niissä kaikissa on sama arviointiasteikko</a:t>
            </a:r>
            <a:endParaRPr lang="fi-FI" dirty="0"/>
          </a:p>
          <a:p>
            <a:pPr marL="0" indent="0">
              <a:buNone/>
            </a:pPr>
            <a:endParaRPr lang="fi-FI" dirty="0"/>
          </a:p>
        </p:txBody>
      </p:sp>
    </p:spTree>
    <p:extLst>
      <p:ext uri="{BB962C8B-B14F-4D97-AF65-F5344CB8AC3E}">
        <p14:creationId xmlns:p14="http://schemas.microsoft.com/office/powerpoint/2010/main" val="3269241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Vieraat kielet ja toinen kotimainen kieli &amp; Opinnäytetyö</a:t>
            </a:r>
            <a:endParaRPr lang="fi-FI" dirty="0"/>
          </a:p>
        </p:txBody>
      </p:sp>
      <p:sp>
        <p:nvSpPr>
          <p:cNvPr id="3" name="Sisällön paikkamerkki 2"/>
          <p:cNvSpPr>
            <a:spLocks noGrp="1"/>
          </p:cNvSpPr>
          <p:nvPr>
            <p:ph idx="1"/>
          </p:nvPr>
        </p:nvSpPr>
        <p:spPr/>
        <p:txBody>
          <a:bodyPr/>
          <a:lstStyle/>
          <a:p>
            <a:r>
              <a:rPr lang="fi-FI" dirty="0" smtClean="0"/>
              <a:t>Pakolliset vieraat kielet arvioidaan numeerisella asteikolla</a:t>
            </a:r>
          </a:p>
          <a:p>
            <a:r>
              <a:rPr lang="fi-FI" dirty="0" smtClean="0"/>
              <a:t>Ruotsi arvioidaan arvosanalla HYVÄ (4-5) tai TYYDYTTÄVÄ (1-3)</a:t>
            </a:r>
          </a:p>
          <a:p>
            <a:pPr>
              <a:buFont typeface="Arial" panose="020B0604020202020204" pitchFamily="34" charset="0"/>
              <a:buChar char="•"/>
            </a:pPr>
            <a:r>
              <a:rPr lang="fi-FI" dirty="0" smtClean="0"/>
              <a:t>julkisyhteisöjen henkilöstöltä vaadittava toisen kotimaisen kielen taito, perustuu asetukseen</a:t>
            </a:r>
          </a:p>
          <a:p>
            <a:pPr>
              <a:buFont typeface="Arial" panose="020B0604020202020204" pitchFamily="34" charset="0"/>
              <a:buChar char="•"/>
            </a:pPr>
            <a:r>
              <a:rPr lang="fi-FI" dirty="0" smtClean="0"/>
              <a:t>Arvosanan ERINOMAINEN voi saada vain tekemällä kypsyysnäytteen ruotsin kielellä</a:t>
            </a:r>
          </a:p>
          <a:p>
            <a:r>
              <a:rPr lang="fi-FI" dirty="0" smtClean="0"/>
              <a:t>Opinnäytetyö arvioidaan asteikolla 0-5 ja kypsyysnäyte asteikolla hyväksytty (H)-hylätty (0)</a:t>
            </a:r>
          </a:p>
          <a:p>
            <a:r>
              <a:rPr lang="fi-FI" dirty="0" smtClean="0"/>
              <a:t>Opinnäytetyön arviointikriteerit sisältyvät opinnäytetyön ohjeeseen (löytyy Oivasta)</a:t>
            </a:r>
          </a:p>
          <a:p>
            <a:pPr>
              <a:buFont typeface="Arial" panose="020B0604020202020204" pitchFamily="34" charset="0"/>
              <a:buChar char="•"/>
            </a:pPr>
            <a:endParaRPr lang="fi-FI" dirty="0" smtClean="0"/>
          </a:p>
          <a:p>
            <a:endParaRPr lang="fi-FI" dirty="0"/>
          </a:p>
        </p:txBody>
      </p:sp>
    </p:spTree>
    <p:extLst>
      <p:ext uri="{BB962C8B-B14F-4D97-AF65-F5344CB8AC3E}">
        <p14:creationId xmlns:p14="http://schemas.microsoft.com/office/powerpoint/2010/main" val="1489726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Arviointitilaisuus</a:t>
            </a:r>
            <a:endParaRPr lang="fi-FI" dirty="0"/>
          </a:p>
        </p:txBody>
      </p:sp>
      <p:sp>
        <p:nvSpPr>
          <p:cNvPr id="3" name="Sisällön paikkamerkki 2"/>
          <p:cNvSpPr>
            <a:spLocks noGrp="1"/>
          </p:cNvSpPr>
          <p:nvPr>
            <p:ph idx="1"/>
          </p:nvPr>
        </p:nvSpPr>
        <p:spPr/>
        <p:txBody>
          <a:bodyPr>
            <a:normAutofit/>
          </a:bodyPr>
          <a:lstStyle/>
          <a:p>
            <a:r>
              <a:rPr lang="fi-FI" sz="2000" dirty="0" smtClean="0"/>
              <a:t>Valvottu tilanne, jossa opiskelija osoittaa osaamistaan</a:t>
            </a:r>
          </a:p>
          <a:p>
            <a:r>
              <a:rPr lang="fi-FI" sz="2000" dirty="0" smtClean="0"/>
              <a:t>Vain </a:t>
            </a:r>
            <a:r>
              <a:rPr lang="fi-FI" sz="2000" dirty="0" err="1" smtClean="0"/>
              <a:t>läsnäolevat</a:t>
            </a:r>
            <a:r>
              <a:rPr lang="fi-FI" sz="2000" dirty="0" smtClean="0"/>
              <a:t> opiskelijat voivat osallistua arviointitilaisuuteen, sekä muutoin opintojaksolle hyväksytty opiskelija</a:t>
            </a:r>
          </a:p>
          <a:p>
            <a:r>
              <a:rPr lang="fi-FI" sz="2000" dirty="0" smtClean="0"/>
              <a:t>Tarvittaessa henkilöllisyys todistettava</a:t>
            </a:r>
          </a:p>
          <a:p>
            <a:r>
              <a:rPr lang="fi-FI" sz="2000" dirty="0" smtClean="0"/>
              <a:t>Ilmoittautuminen esim. tenttiin katsotaan suorituskerraksi, vaikka ei saavu paikalle (kirjaus </a:t>
            </a:r>
            <a:r>
              <a:rPr lang="fi-FI" sz="2000" dirty="0" err="1" smtClean="0"/>
              <a:t>Asioon</a:t>
            </a:r>
            <a:r>
              <a:rPr lang="fi-FI" sz="2000" dirty="0" smtClean="0"/>
              <a:t> E)</a:t>
            </a:r>
            <a:endParaRPr lang="fi-FI" sz="2000" dirty="0"/>
          </a:p>
          <a:p>
            <a:r>
              <a:rPr lang="fi-FI" sz="2000" dirty="0" smtClean="0"/>
              <a:t>Arviointitilaisuuden järjestämisestä ja opiskelijoiden tasapuolisesta kohtelusta vastaa koulutusosasto</a:t>
            </a:r>
          </a:p>
        </p:txBody>
      </p:sp>
    </p:spTree>
    <p:extLst>
      <p:ext uri="{BB962C8B-B14F-4D97-AF65-F5344CB8AC3E}">
        <p14:creationId xmlns:p14="http://schemas.microsoft.com/office/powerpoint/2010/main" val="206533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Arviointitulosten tiedottaminen ja rekisteröinti</a:t>
            </a:r>
            <a:endParaRPr lang="fi-FI" dirty="0"/>
          </a:p>
        </p:txBody>
      </p:sp>
      <p:sp>
        <p:nvSpPr>
          <p:cNvPr id="3" name="Sisällön paikkamerkki 2"/>
          <p:cNvSpPr>
            <a:spLocks noGrp="1"/>
          </p:cNvSpPr>
          <p:nvPr>
            <p:ph idx="1"/>
          </p:nvPr>
        </p:nvSpPr>
        <p:spPr/>
        <p:txBody>
          <a:bodyPr>
            <a:normAutofit fontScale="92500" lnSpcReduction="20000"/>
          </a:bodyPr>
          <a:lstStyle/>
          <a:p>
            <a:r>
              <a:rPr lang="fi-FI" dirty="0" smtClean="0"/>
              <a:t>Arvioinnin tulokset ilmoitettava viimeistään </a:t>
            </a:r>
            <a:r>
              <a:rPr lang="fi-FI" u="sng" dirty="0" smtClean="0"/>
              <a:t>kolmen työviikon </a:t>
            </a:r>
            <a:r>
              <a:rPr lang="fi-FI" dirty="0" smtClean="0"/>
              <a:t>kuluessa tentistä tai esim. kirjallisen työn palautuspäivämäärästä </a:t>
            </a:r>
          </a:p>
          <a:p>
            <a:r>
              <a:rPr lang="fi-FI" dirty="0" smtClean="0"/>
              <a:t>Mikäli opiskelija toimittaa suorituksen myöhässä, arviointi kirjataan viimeistään </a:t>
            </a:r>
            <a:r>
              <a:rPr lang="fi-FI" u="sng" dirty="0" smtClean="0"/>
              <a:t>kuuden</a:t>
            </a:r>
            <a:r>
              <a:rPr lang="fi-FI" dirty="0" smtClean="0"/>
              <a:t> työviikon kuluessa</a:t>
            </a:r>
          </a:p>
          <a:p>
            <a:r>
              <a:rPr lang="fi-FI" dirty="0" smtClean="0"/>
              <a:t>Jos tuloksia ei pystytä antamaan perustellusta syystä määräaikaan mennessä, tiedotetaan tästä ja uudesta ilmoittamisajankohdasta ennen määräajan päättymistä</a:t>
            </a:r>
          </a:p>
          <a:p>
            <a:r>
              <a:rPr lang="fi-FI" dirty="0" smtClean="0"/>
              <a:t>Mikäli opiskelija ei ole saanut arvosanaa määräajassa, voi asiasta ilmoittaa kampuksen opiskelijapalveluihin</a:t>
            </a:r>
          </a:p>
          <a:p>
            <a:r>
              <a:rPr lang="fi-FI" dirty="0" smtClean="0"/>
              <a:t>Opiskelijalla on oikeus tutustua arvioituun kirjalliseen suoritukseensa</a:t>
            </a:r>
          </a:p>
          <a:p>
            <a:pPr lvl="1"/>
            <a:r>
              <a:rPr lang="fi-FI" dirty="0" smtClean="0"/>
              <a:t>Menettelytavasta ilmoittaa tutkinto-ohjelma</a:t>
            </a:r>
          </a:p>
          <a:p>
            <a:r>
              <a:rPr lang="fi-FI" dirty="0" smtClean="0"/>
              <a:t>Suoritukset säilytetään vähintään </a:t>
            </a:r>
            <a:r>
              <a:rPr lang="fi-FI" u="sng" dirty="0" smtClean="0"/>
              <a:t>kuuden</a:t>
            </a:r>
            <a:r>
              <a:rPr lang="fi-FI" dirty="0" smtClean="0"/>
              <a:t> kuukauden ajan tulosten julkistamisesta </a:t>
            </a:r>
          </a:p>
          <a:p>
            <a:endParaRPr lang="fi-FI" dirty="0" smtClean="0"/>
          </a:p>
          <a:p>
            <a:endParaRPr lang="fi-FI" dirty="0" smtClean="0"/>
          </a:p>
          <a:p>
            <a:endParaRPr lang="fi-FI" dirty="0"/>
          </a:p>
        </p:txBody>
      </p:sp>
    </p:spTree>
    <p:extLst>
      <p:ext uri="{BB962C8B-B14F-4D97-AF65-F5344CB8AC3E}">
        <p14:creationId xmlns:p14="http://schemas.microsoft.com/office/powerpoint/2010/main" val="115372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Arvosanan korottaminen ja arvioinnin oikaiseminen</a:t>
            </a:r>
            <a:endParaRPr lang="fi-FI" dirty="0"/>
          </a:p>
        </p:txBody>
      </p:sp>
      <p:sp>
        <p:nvSpPr>
          <p:cNvPr id="3" name="Sisällön paikkamerkki 2"/>
          <p:cNvSpPr>
            <a:spLocks noGrp="1"/>
          </p:cNvSpPr>
          <p:nvPr>
            <p:ph idx="1"/>
          </p:nvPr>
        </p:nvSpPr>
        <p:spPr/>
        <p:txBody>
          <a:bodyPr>
            <a:normAutofit fontScale="92500" lnSpcReduction="10000"/>
          </a:bodyPr>
          <a:lstStyle/>
          <a:p>
            <a:r>
              <a:rPr lang="fi-FI" dirty="0" smtClean="0"/>
              <a:t>Opiskelijalla on oikeus korottaa hylättyä opintojaksosuorituksensa arvosanaa</a:t>
            </a:r>
          </a:p>
          <a:p>
            <a:r>
              <a:rPr lang="fi-FI" dirty="0" smtClean="0"/>
              <a:t>Vastuuopettaja tai tutkintovastaava huolehtii opiskelijan ohjauksesta, osaamisen osittamistavasta ja lisäuusintakerroista, mikäli arvosana on kahden korotuksen jälkeenkin hylätty tai opiskelija ei osallistu arviointiin ilmoittautumisestaan huolimatta</a:t>
            </a:r>
          </a:p>
          <a:p>
            <a:r>
              <a:rPr lang="fi-FI" dirty="0" smtClean="0"/>
              <a:t>Hyväksyttyä arvosanaa voi korottaa kerran, kahden seuraavan lukukauden aikana, paras arvosana jää voimaan</a:t>
            </a:r>
          </a:p>
          <a:p>
            <a:r>
              <a:rPr lang="fi-FI" dirty="0" smtClean="0"/>
              <a:t>Arviointiin tyytymätön opiskelija voi pyytää oikaisua</a:t>
            </a:r>
          </a:p>
          <a:p>
            <a:r>
              <a:rPr lang="fi-FI" dirty="0"/>
              <a:t>Suullinen tai kirjallinen oikaisupyyntö </a:t>
            </a:r>
            <a:r>
              <a:rPr lang="fi-FI" dirty="0" smtClean="0"/>
              <a:t>opettajalle</a:t>
            </a:r>
          </a:p>
          <a:p>
            <a:r>
              <a:rPr lang="fi-FI" dirty="0" smtClean="0"/>
              <a:t>Oikaisupyyntö on tehtävä 14 päivän kuluttua tilaisuudesta saada arvioinnin tulos</a:t>
            </a:r>
          </a:p>
          <a:p>
            <a:r>
              <a:rPr lang="fi-FI" dirty="0" smtClean="0"/>
              <a:t>Mikäli tyytymätön päätökseen, voi hakea oikaisua amk:n tutkintolautakunnalta, kirjallisesti 14 päivän kuluessa päätöksestä</a:t>
            </a:r>
            <a:endParaRPr lang="fi-FI" dirty="0"/>
          </a:p>
        </p:txBody>
      </p:sp>
    </p:spTree>
    <p:extLst>
      <p:ext uri="{BB962C8B-B14F-4D97-AF65-F5344CB8AC3E}">
        <p14:creationId xmlns:p14="http://schemas.microsoft.com/office/powerpoint/2010/main" val="21157480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Vilppi</a:t>
            </a:r>
            <a:endParaRPr lang="fi-FI" dirty="0"/>
          </a:p>
        </p:txBody>
      </p:sp>
      <p:sp>
        <p:nvSpPr>
          <p:cNvPr id="3" name="Sisällön paikkamerkki 2"/>
          <p:cNvSpPr>
            <a:spLocks noGrp="1"/>
          </p:cNvSpPr>
          <p:nvPr>
            <p:ph idx="1"/>
          </p:nvPr>
        </p:nvSpPr>
        <p:spPr>
          <a:xfrm>
            <a:off x="2589212" y="2133599"/>
            <a:ext cx="8915400" cy="4206815"/>
          </a:xfrm>
        </p:spPr>
        <p:txBody>
          <a:bodyPr>
            <a:normAutofit lnSpcReduction="10000"/>
          </a:bodyPr>
          <a:lstStyle/>
          <a:p>
            <a:r>
              <a:rPr lang="fi-FI" dirty="0" smtClean="0"/>
              <a:t>Epärehellinen keino tai teko opiskelujen suorittamisessa</a:t>
            </a:r>
          </a:p>
          <a:p>
            <a:r>
              <a:rPr lang="fi-FI" dirty="0" smtClean="0"/>
              <a:t>Yritys harhauttaa arvioijaa tai päätöksen tekijää</a:t>
            </a:r>
          </a:p>
          <a:p>
            <a:r>
              <a:rPr lang="fi-FI" dirty="0" smtClean="0"/>
              <a:t>Esim. lunttaus, toisen harjoitustyön kopiointi, tentin tekeminen toisen puolesta tai plagiointi</a:t>
            </a:r>
          </a:p>
          <a:p>
            <a:r>
              <a:rPr lang="fi-FI" dirty="0" smtClean="0"/>
              <a:t>Plagiointi on </a:t>
            </a:r>
            <a:r>
              <a:rPr lang="fi-FI" dirty="0" err="1" smtClean="0"/>
              <a:t>epäeettinen</a:t>
            </a:r>
            <a:r>
              <a:rPr lang="fi-FI" dirty="0" smtClean="0"/>
              <a:t> ja/tai rikollinen teko, jossa hyvä tieteellinen käytäntö sivuutetaan</a:t>
            </a:r>
          </a:p>
          <a:p>
            <a:r>
              <a:rPr lang="fi-FI" dirty="0" smtClean="0"/>
              <a:t>Esim. toisen ihmisen ideoiden, ajatusten, kirjoitusten kopiointia ilman alkuperäisen lähteen ilmoittamista.</a:t>
            </a:r>
          </a:p>
          <a:p>
            <a:r>
              <a:rPr lang="fi-FI" dirty="0" smtClean="0"/>
              <a:t>URKUND; plagioinnin vastainen verkkopalveluohjelma, käytetään yleisesti mm. opinnäytetöiden tarkistamisessa</a:t>
            </a:r>
          </a:p>
          <a:p>
            <a:r>
              <a:rPr lang="fi-FI" dirty="0" smtClean="0"/>
              <a:t>Vilppiepäilyn toimenpiteet: arviointisäännössä tarkat ohjeet prosessista</a:t>
            </a:r>
          </a:p>
          <a:p>
            <a:r>
              <a:rPr lang="fi-FI" dirty="0" smtClean="0"/>
              <a:t> </a:t>
            </a:r>
            <a:r>
              <a:rPr lang="fi-FI" dirty="0"/>
              <a:t>R</a:t>
            </a:r>
            <a:r>
              <a:rPr lang="fi-FI" dirty="0" smtClean="0"/>
              <a:t>angaistus kirjallinen varoitus tai määräaikainen erottaminen</a:t>
            </a:r>
          </a:p>
          <a:p>
            <a:endParaRPr lang="fi-FI" dirty="0"/>
          </a:p>
        </p:txBody>
      </p:sp>
    </p:spTree>
    <p:extLst>
      <p:ext uri="{BB962C8B-B14F-4D97-AF65-F5344CB8AC3E}">
        <p14:creationId xmlns:p14="http://schemas.microsoft.com/office/powerpoint/2010/main" val="14730772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smtClean="0"/>
              <a:t>Sora </a:t>
            </a:r>
            <a:r>
              <a:rPr lang="fi-FI" dirty="0"/>
              <a:t>– Opiskeluun soveltumattomuuteen </a:t>
            </a:r>
            <a:r>
              <a:rPr lang="fi-FI" dirty="0" smtClean="0"/>
              <a:t>ratkaisuja </a:t>
            </a:r>
            <a:r>
              <a:rPr lang="fi-FI" sz="2000" dirty="0" smtClean="0"/>
              <a:t>(AMK-hallitus 13.3.2013 § 13, Rehtorin päätös 25.4.2016 § 32)</a:t>
            </a:r>
            <a:endParaRPr lang="fi-FI" sz="2000" dirty="0"/>
          </a:p>
        </p:txBody>
      </p:sp>
      <p:sp>
        <p:nvSpPr>
          <p:cNvPr id="3" name="Sisällön paikkamerkki 2"/>
          <p:cNvSpPr>
            <a:spLocks noGrp="1"/>
          </p:cNvSpPr>
          <p:nvPr>
            <p:ph idx="1"/>
          </p:nvPr>
        </p:nvSpPr>
        <p:spPr>
          <a:xfrm>
            <a:off x="2589212" y="2133600"/>
            <a:ext cx="8915400" cy="4224068"/>
          </a:xfrm>
        </p:spPr>
        <p:txBody>
          <a:bodyPr>
            <a:normAutofit fontScale="92500"/>
          </a:bodyPr>
          <a:lstStyle/>
          <a:p>
            <a:r>
              <a:rPr lang="fi-FI" u="sng" dirty="0"/>
              <a:t>I Kaikkia koulutuksia koskevat menettelyt</a:t>
            </a:r>
            <a:r>
              <a:rPr lang="fi-FI" dirty="0"/>
              <a:t/>
            </a:r>
            <a:br>
              <a:rPr lang="fi-FI" dirty="0"/>
            </a:br>
            <a:r>
              <a:rPr lang="fi-FI" dirty="0"/>
              <a:t>mm. kaikkien opiskelijoiden oikeus turvalliseen opiskeluympäristöön ja lainsäädännön mukaan </a:t>
            </a:r>
            <a:r>
              <a:rPr lang="fi-FI" dirty="0" err="1"/>
              <a:t>tietyissä</a:t>
            </a:r>
            <a:r>
              <a:rPr lang="fi-FI" dirty="0"/>
              <a:t> tilanteissa kurinpito sekä huumausainetestaus </a:t>
            </a:r>
          </a:p>
          <a:p>
            <a:r>
              <a:rPr lang="fi-FI" dirty="0"/>
              <a:t>Kurinpidollisista syistä opiskelijalle voidaan antaa tarkoin harkituissa tapauksissa varoitus tai hänet voidaan erottaa ammattikorkeakoulusta määräajaksi.</a:t>
            </a:r>
          </a:p>
          <a:p>
            <a:r>
              <a:rPr lang="fi-FI" u="sng" dirty="0"/>
              <a:t>II </a:t>
            </a:r>
            <a:r>
              <a:rPr lang="fi-FI" u="sng" dirty="0" err="1"/>
              <a:t>Sosiaali</a:t>
            </a:r>
            <a:r>
              <a:rPr lang="fi-FI" u="sng" dirty="0"/>
              <a:t>- ja terveysalan ammattikorkeakoulututkintoon johtava koulutus sekä ammatilliset opettajankoulutusopinnot</a:t>
            </a:r>
            <a:br>
              <a:rPr lang="fi-FI" u="sng" dirty="0"/>
            </a:br>
            <a:r>
              <a:rPr lang="fi-FI" dirty="0"/>
              <a:t>mm. opiskelijaksi ottamisen edellytysten tarkastelu opiskelijavalinnassa, opiskeluoikeuden pidättäminen, peruuttaminen ja palauttaminen</a:t>
            </a:r>
          </a:p>
          <a:p>
            <a:r>
              <a:rPr lang="fi-FI" dirty="0"/>
              <a:t>Opiskeluoikeuden peruuttamisen perusteita ovat soveltumattomuus, terveydentila, aikaisempi opiskeluoikeuden peruuttamispäätös tai rikos.</a:t>
            </a:r>
          </a:p>
          <a:p>
            <a:r>
              <a:rPr lang="fi-FI" dirty="0"/>
              <a:t>Ennen asioiden ratkaisuja opiskelijaa ja muita mahdollisia osapuolia kuullaan aina asiassa.</a:t>
            </a:r>
          </a:p>
          <a:p>
            <a:endParaRPr lang="fi-FI" dirty="0"/>
          </a:p>
        </p:txBody>
      </p:sp>
    </p:spTree>
    <p:extLst>
      <p:ext uri="{BB962C8B-B14F-4D97-AF65-F5344CB8AC3E}">
        <p14:creationId xmlns:p14="http://schemas.microsoft.com/office/powerpoint/2010/main" val="3422393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Opetuksen sisältö</a:t>
            </a:r>
            <a:endParaRPr lang="fi-FI" dirty="0"/>
          </a:p>
        </p:txBody>
      </p:sp>
      <p:sp>
        <p:nvSpPr>
          <p:cNvPr id="3" name="Sisällön paikkamerkki 2"/>
          <p:cNvSpPr>
            <a:spLocks noGrp="1"/>
          </p:cNvSpPr>
          <p:nvPr>
            <p:ph idx="1"/>
          </p:nvPr>
        </p:nvSpPr>
        <p:spPr>
          <a:xfrm>
            <a:off x="2589212" y="1905000"/>
            <a:ext cx="8915400" cy="4229071"/>
          </a:xfrm>
        </p:spPr>
        <p:txBody>
          <a:bodyPr>
            <a:normAutofit fontScale="85000" lnSpcReduction="10000"/>
          </a:bodyPr>
          <a:lstStyle/>
          <a:p>
            <a:r>
              <a:rPr lang="fi-FI" dirty="0" smtClean="0"/>
              <a:t>Ammattikorkeakoululaki ja –asetus (toiminnan taustalla)</a:t>
            </a:r>
          </a:p>
          <a:p>
            <a:r>
              <a:rPr lang="fi-FI" dirty="0" err="1" smtClean="0"/>
              <a:t>OAMK:n</a:t>
            </a:r>
            <a:r>
              <a:rPr lang="fi-FI" dirty="0" smtClean="0"/>
              <a:t> tutkintosääntö</a:t>
            </a:r>
          </a:p>
          <a:p>
            <a:r>
              <a:rPr lang="fi-FI" sz="1500" dirty="0">
                <a:hlinkClick r:id="rId2"/>
              </a:rPr>
              <a:t>https://oiva.oamk.fi/tietoa_opiskelusta/opintojen_suunnittelu/saannokset/tutkintosaanto</a:t>
            </a:r>
            <a:r>
              <a:rPr lang="fi-FI" sz="1500" dirty="0" smtClean="0">
                <a:hlinkClick r:id="rId2"/>
              </a:rPr>
              <a:t>/</a:t>
            </a:r>
            <a:r>
              <a:rPr lang="fi-FI" sz="1500" dirty="0" smtClean="0"/>
              <a:t> </a:t>
            </a:r>
          </a:p>
          <a:p>
            <a:r>
              <a:rPr lang="fi-FI" dirty="0" smtClean="0">
                <a:solidFill>
                  <a:schemeClr val="tx1"/>
                </a:solidFill>
              </a:rPr>
              <a:t>Opintosuoritusten arviointimenettely</a:t>
            </a:r>
          </a:p>
          <a:p>
            <a:r>
              <a:rPr lang="fi-FI" sz="1400" u="sng" dirty="0">
                <a:solidFill>
                  <a:schemeClr val="tx1"/>
                </a:solidFill>
                <a:hlinkClick r:id="rId3"/>
              </a:rPr>
              <a:t>https://oiva.oamk.fi/tietoa_opiskelusta/osaamisen_arviointi/arviointisaanto/</a:t>
            </a:r>
            <a:r>
              <a:rPr lang="fi-FI" sz="1400" dirty="0">
                <a:solidFill>
                  <a:schemeClr val="tx1"/>
                </a:solidFill>
              </a:rPr>
              <a:t> </a:t>
            </a:r>
            <a:endParaRPr lang="fi-FI" sz="1400" dirty="0" smtClean="0">
              <a:solidFill>
                <a:schemeClr val="tx1"/>
              </a:solidFill>
            </a:endParaRPr>
          </a:p>
          <a:p>
            <a:r>
              <a:rPr lang="fi-FI" dirty="0" smtClean="0"/>
              <a:t>SORA-lainsäädäntö</a:t>
            </a:r>
          </a:p>
          <a:p>
            <a:r>
              <a:rPr lang="fi-FI" sz="1400" dirty="0">
                <a:hlinkClick r:id="rId4"/>
              </a:rPr>
              <a:t>https://oiva.oamk.fi/tietoa_opiskelusta/opiskelijaksi_ilmoittautuminen/sora</a:t>
            </a:r>
            <a:r>
              <a:rPr lang="fi-FI" sz="1400" dirty="0" smtClean="0">
                <a:hlinkClick r:id="rId4"/>
              </a:rPr>
              <a:t>/</a:t>
            </a:r>
            <a:endParaRPr lang="fi-FI" sz="1400" dirty="0" smtClean="0"/>
          </a:p>
          <a:p>
            <a:r>
              <a:rPr lang="fi-FI" dirty="0" smtClean="0"/>
              <a:t>Puuttuminen on välittämistä: Opiskelijoiden haitalliseen päihteiden käyttöön puuttuminen</a:t>
            </a:r>
          </a:p>
          <a:p>
            <a:r>
              <a:rPr lang="fi-FI" sz="1500" dirty="0">
                <a:hlinkClick r:id="rId5"/>
              </a:rPr>
              <a:t>https://oiva.oamk.fi/tietoa_opiskelusta/palvelut_opiskelijoille/terveydenhuolto/paihdetyo</a:t>
            </a:r>
            <a:r>
              <a:rPr lang="fi-FI" sz="1500" dirty="0" smtClean="0">
                <a:hlinkClick r:id="rId5"/>
              </a:rPr>
              <a:t>/</a:t>
            </a:r>
            <a:endParaRPr lang="fi-FI" sz="1500" dirty="0" smtClean="0"/>
          </a:p>
          <a:p>
            <a:r>
              <a:rPr lang="fi-FI" dirty="0" err="1" smtClean="0"/>
              <a:t>OAMK:n</a:t>
            </a:r>
            <a:r>
              <a:rPr lang="fi-FI" dirty="0" smtClean="0"/>
              <a:t> tasa-arvosuunnitelma – opiskelijan näkökulma</a:t>
            </a:r>
          </a:p>
          <a:p>
            <a:r>
              <a:rPr lang="fi-FI" sz="1400" dirty="0">
                <a:hlinkClick r:id="rId6"/>
              </a:rPr>
              <a:t>https://oiva.oamk.fi/tietoa_opiskelusta/palvelut_opiskelijoille/tasa-arvotyo</a:t>
            </a:r>
            <a:r>
              <a:rPr lang="fi-FI" sz="1400" dirty="0" smtClean="0">
                <a:hlinkClick r:id="rId6"/>
              </a:rPr>
              <a:t>/</a:t>
            </a:r>
            <a:endParaRPr lang="fi-FI" sz="1400" dirty="0" smtClean="0"/>
          </a:p>
          <a:p>
            <a:r>
              <a:rPr lang="fi-FI" dirty="0"/>
              <a:t>Hyvän käytöksen pelisäännöt: Oamk – mukava tulla, hyvä olla</a:t>
            </a:r>
          </a:p>
          <a:p>
            <a:r>
              <a:rPr lang="fi-FI" sz="1400" dirty="0">
                <a:hlinkClick r:id="rId7"/>
              </a:rPr>
              <a:t>https://</a:t>
            </a:r>
            <a:r>
              <a:rPr lang="fi-FI" sz="1400" dirty="0" smtClean="0">
                <a:hlinkClick r:id="rId7"/>
              </a:rPr>
              <a:t>oiva.oamk.fi/tietoa_opiskelusta/ohjeet_ja_oppaat/index.php?kirjautumisok</a:t>
            </a:r>
            <a:endParaRPr lang="fi-FI" sz="1400" dirty="0" smtClean="0"/>
          </a:p>
          <a:p>
            <a:pPr marL="0" indent="0">
              <a:buNone/>
            </a:pPr>
            <a:endParaRPr lang="fi-FI" sz="1400" dirty="0" smtClean="0"/>
          </a:p>
          <a:p>
            <a:endParaRPr lang="fi-FI" dirty="0" smtClean="0"/>
          </a:p>
          <a:p>
            <a:endParaRPr lang="fi-FI" dirty="0" smtClean="0"/>
          </a:p>
          <a:p>
            <a:endParaRPr lang="fi-FI" dirty="0"/>
          </a:p>
        </p:txBody>
      </p:sp>
    </p:spTree>
    <p:extLst>
      <p:ext uri="{BB962C8B-B14F-4D97-AF65-F5344CB8AC3E}">
        <p14:creationId xmlns:p14="http://schemas.microsoft.com/office/powerpoint/2010/main" val="69677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Kirjallinen varoitus</a:t>
            </a:r>
            <a:endParaRPr lang="fi-FI" dirty="0"/>
          </a:p>
        </p:txBody>
      </p:sp>
      <p:sp>
        <p:nvSpPr>
          <p:cNvPr id="3" name="Sisällön paikkamerkki 2"/>
          <p:cNvSpPr>
            <a:spLocks noGrp="1"/>
          </p:cNvSpPr>
          <p:nvPr>
            <p:ph idx="1"/>
          </p:nvPr>
        </p:nvSpPr>
        <p:spPr/>
        <p:txBody>
          <a:bodyPr/>
          <a:lstStyle/>
          <a:p>
            <a:r>
              <a:rPr lang="fi-FI" dirty="0"/>
              <a:t>Opiskelijalle voidaan antaa kirjallinen varoitus, jos hän: </a:t>
            </a:r>
            <a:endParaRPr lang="fi-FI" dirty="0" smtClean="0"/>
          </a:p>
          <a:p>
            <a:r>
              <a:rPr lang="fi-FI" dirty="0" smtClean="0"/>
              <a:t>1) </a:t>
            </a:r>
            <a:r>
              <a:rPr lang="fi-FI" dirty="0"/>
              <a:t>häiritsee </a:t>
            </a:r>
            <a:r>
              <a:rPr lang="fi-FI" dirty="0" smtClean="0"/>
              <a:t>opetusta;</a:t>
            </a:r>
          </a:p>
          <a:p>
            <a:r>
              <a:rPr lang="fi-FI" dirty="0" smtClean="0"/>
              <a:t>2</a:t>
            </a:r>
            <a:r>
              <a:rPr lang="fi-FI" dirty="0"/>
              <a:t>) käyttäytyy väkivaltaisesti tai uhkaavasti; </a:t>
            </a:r>
            <a:endParaRPr lang="fi-FI" dirty="0" smtClean="0"/>
          </a:p>
          <a:p>
            <a:r>
              <a:rPr lang="fi-FI" dirty="0" smtClean="0"/>
              <a:t>3</a:t>
            </a:r>
            <a:r>
              <a:rPr lang="fi-FI" dirty="0"/>
              <a:t>) menettelee vilpillisesti tai muuten rikkoo ammattikorkeakoulun järjestystä</a:t>
            </a:r>
            <a:r>
              <a:rPr lang="fi-FI" dirty="0" smtClean="0"/>
              <a:t>;</a:t>
            </a:r>
          </a:p>
          <a:p>
            <a:r>
              <a:rPr lang="fi-FI" dirty="0" smtClean="0"/>
              <a:t>4</a:t>
            </a:r>
            <a:r>
              <a:rPr lang="fi-FI" dirty="0"/>
              <a:t>) kieltäytyy </a:t>
            </a:r>
            <a:r>
              <a:rPr lang="fi-FI" dirty="0" smtClean="0"/>
              <a:t>36 </a:t>
            </a:r>
            <a:r>
              <a:rPr lang="fi-FI" dirty="0"/>
              <a:t>§:ssä tarkoitetun huumausainetestiä koskevan todistuksen esittämisestä; taikka </a:t>
            </a:r>
            <a:endParaRPr lang="fi-FI" dirty="0" smtClean="0"/>
          </a:p>
          <a:p>
            <a:r>
              <a:rPr lang="fi-FI" dirty="0" smtClean="0"/>
              <a:t>5</a:t>
            </a:r>
            <a:r>
              <a:rPr lang="fi-FI" dirty="0"/>
              <a:t>) on </a:t>
            </a:r>
            <a:r>
              <a:rPr lang="fi-FI" dirty="0" smtClean="0"/>
              <a:t> 36 §:</a:t>
            </a:r>
            <a:r>
              <a:rPr lang="fi-FI" dirty="0"/>
              <a:t>ssä tarkoitetun selvityksen perusteella käyttänyt huumausaineita muihin kuin lääkinnällisiin tarkoituksiin siten, että hänen toimintakykynsä on heikentynyt </a:t>
            </a:r>
            <a:r>
              <a:rPr lang="fi-FI" dirty="0" smtClean="0"/>
              <a:t>(Ammattikorkeakoululaki 932/2014 6:38.1 </a:t>
            </a:r>
            <a:r>
              <a:rPr lang="fi-FI" dirty="0"/>
              <a:t>§). </a:t>
            </a:r>
          </a:p>
        </p:txBody>
      </p:sp>
    </p:spTree>
    <p:extLst>
      <p:ext uri="{BB962C8B-B14F-4D97-AF65-F5344CB8AC3E}">
        <p14:creationId xmlns:p14="http://schemas.microsoft.com/office/powerpoint/2010/main" val="1138615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Huumausainetestaus</a:t>
            </a:r>
            <a:endParaRPr lang="fi-FI" dirty="0"/>
          </a:p>
        </p:txBody>
      </p:sp>
      <p:sp>
        <p:nvSpPr>
          <p:cNvPr id="3" name="Sisällön paikkamerkki 2"/>
          <p:cNvSpPr>
            <a:spLocks noGrp="1"/>
          </p:cNvSpPr>
          <p:nvPr>
            <p:ph idx="1"/>
          </p:nvPr>
        </p:nvSpPr>
        <p:spPr/>
        <p:txBody>
          <a:bodyPr>
            <a:normAutofit/>
          </a:bodyPr>
          <a:lstStyle/>
          <a:p>
            <a:r>
              <a:rPr lang="fi-FI" sz="2000" dirty="0" smtClean="0"/>
              <a:t>Ammattikorkeakoulu voi velvoittaa opiskelijan esittämään huumausainetestiä koskevan todistuksen, jos on perusteltua aihetta epäillä, että opiskelija on huumausaineiden vaikutuksen alaisena opintoihin kuuluvissa käytännön tehtävissä tai harjoittelussa tai että opiskelijalla on riippuvuus huumeista. Edellytyksenä on lisäksi, että testaaminen on välttämätöntä opiskelijan toimintakyvyn selvittämiseksi ja opiskelija toimii sellaisissa tehtävissä, jotka edellyttävät erityistä tarkkuutta, luotettavuutta, itsenäistä harkintakykyä tai hyvää reagointikykyä ja jossa huumeiden vaikutuksen alaisena tai huumeista riippuvaisena toimiminen: (jatkuu seuraavassa diassa)</a:t>
            </a:r>
            <a:endParaRPr lang="fi-FI" sz="2000" dirty="0"/>
          </a:p>
        </p:txBody>
      </p:sp>
    </p:spTree>
    <p:extLst>
      <p:ext uri="{BB962C8B-B14F-4D97-AF65-F5344CB8AC3E}">
        <p14:creationId xmlns:p14="http://schemas.microsoft.com/office/powerpoint/2010/main" val="4032103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a:t>Huumausainetestaus</a:t>
            </a:r>
          </a:p>
        </p:txBody>
      </p:sp>
      <p:sp>
        <p:nvSpPr>
          <p:cNvPr id="3" name="Sisällön paikkamerkki 2"/>
          <p:cNvSpPr>
            <a:spLocks noGrp="1"/>
          </p:cNvSpPr>
          <p:nvPr>
            <p:ph idx="1"/>
          </p:nvPr>
        </p:nvSpPr>
        <p:spPr>
          <a:xfrm>
            <a:off x="2589212" y="1905000"/>
            <a:ext cx="8915400" cy="4006222"/>
          </a:xfrm>
        </p:spPr>
        <p:txBody>
          <a:bodyPr/>
          <a:lstStyle/>
          <a:p>
            <a:r>
              <a:rPr lang="fi-FI" dirty="0" smtClean="0"/>
              <a:t>Jatkoa…</a:t>
            </a:r>
          </a:p>
          <a:p>
            <a:r>
              <a:rPr lang="fi-FI" dirty="0" smtClean="0"/>
              <a:t>1</a:t>
            </a:r>
            <a:r>
              <a:rPr lang="fi-FI" dirty="0"/>
              <a:t>) vakavasti vaarantaa opiskelijan itsensä tai toisen henkeä tai terveyttä</a:t>
            </a:r>
            <a:r>
              <a:rPr lang="fi-FI" dirty="0" smtClean="0"/>
              <a:t>;</a:t>
            </a:r>
          </a:p>
          <a:p>
            <a:r>
              <a:rPr lang="fi-FI" dirty="0" smtClean="0"/>
              <a:t>2</a:t>
            </a:r>
            <a:r>
              <a:rPr lang="fi-FI" dirty="0"/>
              <a:t>) vakavasti vaarantaa liikenteen turvallisuutta; </a:t>
            </a:r>
            <a:endParaRPr lang="fi-FI" dirty="0" smtClean="0"/>
          </a:p>
          <a:p>
            <a:r>
              <a:rPr lang="fi-FI" dirty="0" smtClean="0"/>
              <a:t>3</a:t>
            </a:r>
            <a:r>
              <a:rPr lang="fi-FI" dirty="0"/>
              <a:t>) vakavasti vaarantaa salassapitosäännöksin suojattujen tietojen suojaa tai eheyttä; tai </a:t>
            </a:r>
            <a:endParaRPr lang="fi-FI" dirty="0" smtClean="0"/>
          </a:p>
          <a:p>
            <a:r>
              <a:rPr lang="fi-FI" dirty="0" smtClean="0"/>
              <a:t>4</a:t>
            </a:r>
            <a:r>
              <a:rPr lang="fi-FI" dirty="0"/>
              <a:t>) merkittävästi lisää ammattikorkeakoulun tai sen ylläpitäjän tai harjoittelupaikan hallussa olevien </a:t>
            </a:r>
            <a:r>
              <a:rPr lang="fi-FI" dirty="0" smtClean="0"/>
              <a:t>huumausaineiden laittoman kaupan ja leviämisen riskiä. (Ammattikorkeakoululaki 932/2014 6:36.1 </a:t>
            </a:r>
            <a:r>
              <a:rPr lang="fi-FI" dirty="0"/>
              <a:t>§.) </a:t>
            </a:r>
          </a:p>
          <a:p>
            <a:endParaRPr lang="fi-FI" dirty="0"/>
          </a:p>
        </p:txBody>
      </p:sp>
    </p:spTree>
    <p:extLst>
      <p:ext uri="{BB962C8B-B14F-4D97-AF65-F5344CB8AC3E}">
        <p14:creationId xmlns:p14="http://schemas.microsoft.com/office/powerpoint/2010/main" val="39395565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2592925" y="624110"/>
            <a:ext cx="8911687" cy="1509490"/>
          </a:xfrm>
        </p:spPr>
        <p:txBody>
          <a:bodyPr>
            <a:normAutofit fontScale="90000"/>
          </a:bodyPr>
          <a:lstStyle/>
          <a:p>
            <a:r>
              <a:rPr lang="fi-FI" dirty="0"/>
              <a:t>Puuttuminen on välittämistä: Opiskelijoiden haitalliseen päihteiden käyttöön puuttuminen</a:t>
            </a:r>
            <a:br>
              <a:rPr lang="fi-FI" dirty="0"/>
            </a:br>
            <a:endParaRPr lang="fi-FI" dirty="0"/>
          </a:p>
        </p:txBody>
      </p:sp>
      <p:sp>
        <p:nvSpPr>
          <p:cNvPr id="3" name="Sisällön paikkamerkki 2"/>
          <p:cNvSpPr>
            <a:spLocks noGrp="1"/>
          </p:cNvSpPr>
          <p:nvPr>
            <p:ph idx="1"/>
          </p:nvPr>
        </p:nvSpPr>
        <p:spPr/>
        <p:txBody>
          <a:bodyPr/>
          <a:lstStyle/>
          <a:p>
            <a:r>
              <a:rPr lang="fi-FI" dirty="0" smtClean="0"/>
              <a:t>Toimintamalli </a:t>
            </a:r>
            <a:r>
              <a:rPr lang="fi-FI" dirty="0" err="1" smtClean="0"/>
              <a:t>Oamk:n</a:t>
            </a:r>
            <a:r>
              <a:rPr lang="fi-FI" dirty="0" smtClean="0"/>
              <a:t> opiskelijoille ja henkilökunnalle</a:t>
            </a:r>
          </a:p>
          <a:p>
            <a:pPr>
              <a:buFont typeface="Arial" panose="020B0604020202020204" pitchFamily="34" charset="0"/>
              <a:buChar char="•"/>
            </a:pPr>
            <a:r>
              <a:rPr lang="fi-FI" dirty="0" smtClean="0"/>
              <a:t>1. Miten toimitaan, kun </a:t>
            </a:r>
            <a:r>
              <a:rPr lang="fi-FI" dirty="0" err="1" smtClean="0"/>
              <a:t>Oamkissa</a:t>
            </a:r>
            <a:r>
              <a:rPr lang="fi-FI" dirty="0" smtClean="0"/>
              <a:t> epäillään tai todetaan opiskelijan käyttävän päihteitä?</a:t>
            </a:r>
          </a:p>
          <a:p>
            <a:pPr>
              <a:buFont typeface="Arial" panose="020B0604020202020204" pitchFamily="34" charset="0"/>
              <a:buChar char="•"/>
            </a:pPr>
            <a:r>
              <a:rPr lang="fi-FI" dirty="0" smtClean="0"/>
              <a:t>2. Miten päihteiden käyttöä voidaan ehkäistä </a:t>
            </a:r>
            <a:r>
              <a:rPr lang="fi-FI" dirty="0" err="1" smtClean="0"/>
              <a:t>Oamkissa</a:t>
            </a:r>
            <a:r>
              <a:rPr lang="fi-FI" dirty="0" smtClean="0"/>
              <a:t>?</a:t>
            </a:r>
          </a:p>
          <a:p>
            <a:pPr>
              <a:buFont typeface="Arial" panose="020B0604020202020204" pitchFamily="34" charset="0"/>
              <a:buChar char="•"/>
            </a:pPr>
            <a:r>
              <a:rPr lang="fi-FI" dirty="0" smtClean="0"/>
              <a:t>3. Mitkä ovat keskeiset yhteistyötahot ja mikä on niiden rooli päihteiden käytön valvonnassa ja ehkäisyssä?</a:t>
            </a:r>
          </a:p>
          <a:p>
            <a:r>
              <a:rPr lang="fi-FI" dirty="0" smtClean="0"/>
              <a:t>Päihteet= alkoholi ja huumausaineet</a:t>
            </a:r>
          </a:p>
        </p:txBody>
      </p:sp>
    </p:spTree>
    <p:extLst>
      <p:ext uri="{BB962C8B-B14F-4D97-AF65-F5344CB8AC3E}">
        <p14:creationId xmlns:p14="http://schemas.microsoft.com/office/powerpoint/2010/main" val="3560535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dirty="0"/>
              <a:t>Puuttuminen on välittämistä: Opiskelijoiden haitalliseen päihteiden käyttöön puuttuminen</a:t>
            </a:r>
          </a:p>
        </p:txBody>
      </p:sp>
      <p:sp>
        <p:nvSpPr>
          <p:cNvPr id="3" name="Sisällön paikkamerkki 2"/>
          <p:cNvSpPr>
            <a:spLocks noGrp="1"/>
          </p:cNvSpPr>
          <p:nvPr>
            <p:ph idx="1"/>
          </p:nvPr>
        </p:nvSpPr>
        <p:spPr>
          <a:xfrm>
            <a:off x="2589212" y="2349260"/>
            <a:ext cx="8915400" cy="3777622"/>
          </a:xfrm>
        </p:spPr>
        <p:txBody>
          <a:bodyPr>
            <a:normAutofit lnSpcReduction="10000"/>
          </a:bodyPr>
          <a:lstStyle/>
          <a:p>
            <a:r>
              <a:rPr lang="fi-FI" dirty="0"/>
              <a:t>AMK-lain mukaan amk voi velvoittaa opiskelijan esittämään huumausainetestiä koskevan todistuksen, jos on perusteltua aihetta epäillä, että opiskelijan on huumausaineiden vaikutuksen alaisena käytännön tehtävissä tai harjoittelussa, tai on riippuvainen huumeista. </a:t>
            </a:r>
          </a:p>
          <a:p>
            <a:r>
              <a:rPr lang="fi-FI" dirty="0" smtClean="0"/>
              <a:t>Mikäli havainto huumausaineiden myynnistä tai välityksestä </a:t>
            </a:r>
            <a:r>
              <a:rPr lang="fi-FI" dirty="0" smtClean="0">
                <a:sym typeface="Wingdings" panose="05000000000000000000" pitchFamily="2" charset="2"/>
              </a:rPr>
              <a:t> Ilmoitus kampuksen turvallisuusvastaavalle tai virastomestarille</a:t>
            </a:r>
          </a:p>
          <a:p>
            <a:r>
              <a:rPr lang="fi-FI" dirty="0" smtClean="0">
                <a:sym typeface="Wingdings" panose="05000000000000000000" pitchFamily="2" charset="2"/>
              </a:rPr>
              <a:t>Hoitoonohjausmalli määrittää toiminnan, mikäli herää huoli opiskelijan haitallisesta päihteiden käytöstä</a:t>
            </a:r>
          </a:p>
          <a:p>
            <a:r>
              <a:rPr lang="fi-FI" dirty="0" smtClean="0">
                <a:sym typeface="Wingdings" panose="05000000000000000000" pitchFamily="2" charset="2"/>
              </a:rPr>
              <a:t>Yhteistyökumppanit:</a:t>
            </a:r>
          </a:p>
          <a:p>
            <a:r>
              <a:rPr lang="fi-FI" dirty="0" smtClean="0">
                <a:sym typeface="Wingdings" panose="05000000000000000000" pitchFamily="2" charset="2"/>
              </a:rPr>
              <a:t>Opiskeluterveysasema, Nuorten päihdeasema Redi 64, A-klinikka, Haukipudas Road 14, Terveysneuvontapiste Oulun Vinkki, Aikuisten mielenterveyspäivystys ja Oulun kriisikeskus</a:t>
            </a:r>
            <a:endParaRPr lang="fi-FI" dirty="0"/>
          </a:p>
        </p:txBody>
      </p:sp>
    </p:spTree>
    <p:extLst>
      <p:ext uri="{BB962C8B-B14F-4D97-AF65-F5344CB8AC3E}">
        <p14:creationId xmlns:p14="http://schemas.microsoft.com/office/powerpoint/2010/main" val="42604930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sz="3100" dirty="0" err="1" smtClean="0"/>
              <a:t>Oamkin</a:t>
            </a:r>
            <a:r>
              <a:rPr lang="fi-FI" sz="3100" dirty="0" smtClean="0"/>
              <a:t> tasa-arvo- ja yhdenvertaisuussuunnitelma 2016 - 2018  – Opiskelijat </a:t>
            </a:r>
            <a:br>
              <a:rPr lang="fi-FI" sz="3100" dirty="0" smtClean="0"/>
            </a:br>
            <a:r>
              <a:rPr lang="fi-FI" sz="2000" dirty="0" smtClean="0">
                <a:solidFill>
                  <a:schemeClr val="tx1"/>
                </a:solidFill>
              </a:rPr>
              <a:t>(Rehtorin </a:t>
            </a:r>
            <a:r>
              <a:rPr lang="fi-FI" sz="2000" dirty="0">
                <a:solidFill>
                  <a:schemeClr val="tx1"/>
                </a:solidFill>
              </a:rPr>
              <a:t>päätös 6.10.2016 § 77)</a:t>
            </a:r>
            <a:r>
              <a:rPr lang="fi-FI" dirty="0" smtClean="0"/>
              <a:t/>
            </a:r>
            <a:br>
              <a:rPr lang="fi-FI" dirty="0" smtClean="0"/>
            </a:br>
            <a:endParaRPr lang="fi-FI" dirty="0"/>
          </a:p>
        </p:txBody>
      </p:sp>
      <p:sp>
        <p:nvSpPr>
          <p:cNvPr id="3" name="Sisällön paikkamerkki 2"/>
          <p:cNvSpPr>
            <a:spLocks noGrp="1"/>
          </p:cNvSpPr>
          <p:nvPr>
            <p:ph idx="1"/>
          </p:nvPr>
        </p:nvSpPr>
        <p:spPr/>
        <p:txBody>
          <a:bodyPr/>
          <a:lstStyle/>
          <a:p>
            <a:r>
              <a:rPr lang="fi-FI" sz="2000" dirty="0"/>
              <a:t>Jokaisen </a:t>
            </a:r>
            <a:r>
              <a:rPr lang="fi-FI" sz="2000" dirty="0" err="1"/>
              <a:t>Oamkin</a:t>
            </a:r>
            <a:r>
              <a:rPr lang="fi-FI" sz="2000" dirty="0"/>
              <a:t> yhteisön jäsenen sekä opiskelijan että henkilöstön velvollisuutena on tasa-arvon edistäminen. </a:t>
            </a:r>
            <a:endParaRPr lang="fi-FI" sz="2000" dirty="0" smtClean="0"/>
          </a:p>
          <a:p>
            <a:r>
              <a:rPr lang="fi-FI" sz="2000" dirty="0" smtClean="0"/>
              <a:t>Yhdenvertaisuuslain </a:t>
            </a:r>
            <a:r>
              <a:rPr lang="fi-FI" sz="2000" dirty="0"/>
              <a:t>mukaan ketään ei saa syrjiä iän, etnisen tai kansallisen alkuperän, kansalaisuuden, kielen, uskonnon, vakaumuksen, mielipiteen, terveydentilan, vammaisuuden, sukupuolisen suuntautumisen tai muun henkilöön liittyvän syyn perusteella</a:t>
            </a:r>
            <a:r>
              <a:rPr lang="fi-FI" sz="2000" dirty="0" smtClean="0"/>
              <a:t>.</a:t>
            </a:r>
          </a:p>
          <a:p>
            <a:r>
              <a:rPr lang="fi-FI" sz="2000" dirty="0" smtClean="0"/>
              <a:t>Yhteystahot tasa-arvoon liittyvissä asioissa:</a:t>
            </a:r>
          </a:p>
          <a:p>
            <a:pPr marL="0" indent="0">
              <a:buNone/>
            </a:pPr>
            <a:r>
              <a:rPr lang="fi-FI" sz="2000" dirty="0">
                <a:hlinkClick r:id="rId2"/>
              </a:rPr>
              <a:t>https://oiva.oamk.fi/tietoa_opiskelusta/palvelut_opiskelij</a:t>
            </a:r>
            <a:r>
              <a:rPr lang="fi-FI" dirty="0">
                <a:hlinkClick r:id="rId2"/>
              </a:rPr>
              <a:t>oille/tasa-arvotyo</a:t>
            </a:r>
            <a:r>
              <a:rPr lang="fi-FI" dirty="0" smtClean="0">
                <a:hlinkClick r:id="rId2"/>
              </a:rPr>
              <a:t>/</a:t>
            </a:r>
            <a:endParaRPr lang="fi-FI" dirty="0" smtClean="0"/>
          </a:p>
          <a:p>
            <a:pPr marL="0" indent="0">
              <a:buNone/>
            </a:pPr>
            <a:endParaRPr lang="fi-FI" dirty="0"/>
          </a:p>
        </p:txBody>
      </p:sp>
    </p:spTree>
    <p:extLst>
      <p:ext uri="{BB962C8B-B14F-4D97-AF65-F5344CB8AC3E}">
        <p14:creationId xmlns:p14="http://schemas.microsoft.com/office/powerpoint/2010/main" val="41181628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normAutofit fontScale="90000"/>
          </a:bodyPr>
          <a:lstStyle/>
          <a:p>
            <a:r>
              <a:rPr lang="fi-FI" sz="3100" dirty="0" err="1"/>
              <a:t>Oamkin</a:t>
            </a:r>
            <a:r>
              <a:rPr lang="fi-FI" sz="3100" dirty="0"/>
              <a:t> tasa-arvo- ja yhdenvertaisuussuunnitelma 2016 - 2018  – Opiskelijat </a:t>
            </a:r>
            <a:r>
              <a:rPr lang="fi-FI" dirty="0"/>
              <a:t/>
            </a:r>
            <a:br>
              <a:rPr lang="fi-FI" dirty="0"/>
            </a:br>
            <a:r>
              <a:rPr lang="fi-FI" sz="2400" dirty="0">
                <a:solidFill>
                  <a:schemeClr val="tx1"/>
                </a:solidFill>
              </a:rPr>
              <a:t>(Rehtorin päätös 6.10.2016 § 77)</a:t>
            </a:r>
            <a:endParaRPr lang="fi-FI" dirty="0"/>
          </a:p>
        </p:txBody>
      </p:sp>
      <p:sp>
        <p:nvSpPr>
          <p:cNvPr id="3" name="Sisällön paikkamerkki 2"/>
          <p:cNvSpPr>
            <a:spLocks noGrp="1"/>
          </p:cNvSpPr>
          <p:nvPr>
            <p:ph idx="1"/>
          </p:nvPr>
        </p:nvSpPr>
        <p:spPr/>
        <p:txBody>
          <a:bodyPr>
            <a:normAutofit/>
          </a:bodyPr>
          <a:lstStyle/>
          <a:p>
            <a:r>
              <a:rPr lang="fi-FI" dirty="0" smtClean="0"/>
              <a:t>Tasa-arvosuunnitelma sisältää </a:t>
            </a:r>
            <a:r>
              <a:rPr lang="fi-FI" dirty="0" smtClean="0"/>
              <a:t>tasa-arvotyön lähtökohdat, </a:t>
            </a:r>
            <a:r>
              <a:rPr lang="fi-FI" dirty="0" smtClean="0"/>
              <a:t>tavoitteet</a:t>
            </a:r>
            <a:r>
              <a:rPr lang="fi-FI" dirty="0"/>
              <a:t>, asiakirjat, työryhmät, yhteystahot sekä </a:t>
            </a:r>
            <a:r>
              <a:rPr lang="fi-FI" dirty="0" smtClean="0"/>
              <a:t>sen miten tasa-arvotyötä seurataan ja </a:t>
            </a:r>
            <a:r>
              <a:rPr lang="fi-FI" dirty="0"/>
              <a:t>arvioidaan. </a:t>
            </a:r>
            <a:endParaRPr lang="fi-FI" dirty="0" smtClean="0"/>
          </a:p>
          <a:p>
            <a:r>
              <a:rPr lang="fi-FI" dirty="0" smtClean="0"/>
              <a:t>Tasa-arvotyön </a:t>
            </a:r>
            <a:r>
              <a:rPr lang="fi-FI" dirty="0"/>
              <a:t>keskeiset tavoitteet </a:t>
            </a:r>
            <a:r>
              <a:rPr lang="fi-FI" dirty="0" err="1" smtClean="0"/>
              <a:t>Oamkissa</a:t>
            </a:r>
            <a:r>
              <a:rPr lang="fi-FI" dirty="0" smtClean="0"/>
              <a:t> 2016-2018 </a:t>
            </a:r>
          </a:p>
          <a:p>
            <a:pPr lvl="1"/>
            <a:r>
              <a:rPr lang="fi-FI" dirty="0" smtClean="0"/>
              <a:t>Opiskeluympäristön </a:t>
            </a:r>
            <a:r>
              <a:rPr lang="fi-FI" dirty="0"/>
              <a:t>esteettömyys ja saavutettavuus</a:t>
            </a:r>
          </a:p>
          <a:p>
            <a:pPr marL="0" indent="0">
              <a:buNone/>
            </a:pPr>
            <a:r>
              <a:rPr lang="fi-FI" dirty="0" smtClean="0"/>
              <a:t>	</a:t>
            </a:r>
            <a:r>
              <a:rPr lang="fi-FI" dirty="0"/>
              <a:t>	</a:t>
            </a:r>
            <a:r>
              <a:rPr lang="fi-FI" dirty="0" smtClean="0"/>
              <a:t>- </a:t>
            </a:r>
            <a:r>
              <a:rPr lang="fi-FI" sz="1600" dirty="0" smtClean="0"/>
              <a:t>fyysinen</a:t>
            </a:r>
            <a:r>
              <a:rPr lang="fi-FI" sz="1600" dirty="0"/>
              <a:t>, sosiaalinen ja psyykkinen ympäristö</a:t>
            </a:r>
          </a:p>
          <a:p>
            <a:pPr lvl="1"/>
            <a:r>
              <a:rPr lang="fi-FI" dirty="0" smtClean="0"/>
              <a:t>Sukupuoli-identiteettiin </a:t>
            </a:r>
            <a:r>
              <a:rPr lang="fi-FI" dirty="0"/>
              <a:t>ja sukupuolen ilmaisuun perustuvan syrjinnän ennaltaehkäiseminen</a:t>
            </a:r>
          </a:p>
          <a:p>
            <a:pPr lvl="1"/>
            <a:r>
              <a:rPr lang="fi-FI" dirty="0" smtClean="0"/>
              <a:t>Kansainvälisyyden</a:t>
            </a:r>
            <a:r>
              <a:rPr lang="fi-FI" dirty="0"/>
              <a:t>, monikulttuurisuuden ja monikielisyyden edistäminen</a:t>
            </a:r>
          </a:p>
          <a:p>
            <a:endParaRPr lang="fi-FI" dirty="0" smtClean="0"/>
          </a:p>
        </p:txBody>
      </p:sp>
    </p:spTree>
    <p:extLst>
      <p:ext uri="{BB962C8B-B14F-4D97-AF65-F5344CB8AC3E}">
        <p14:creationId xmlns:p14="http://schemas.microsoft.com/office/powerpoint/2010/main" val="31268196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a:t>Oamk – mukava tulla, hyvä olla</a:t>
            </a:r>
          </a:p>
        </p:txBody>
      </p:sp>
      <p:sp>
        <p:nvSpPr>
          <p:cNvPr id="3" name="Sisällön paikkamerkki 2"/>
          <p:cNvSpPr>
            <a:spLocks noGrp="1"/>
          </p:cNvSpPr>
          <p:nvPr>
            <p:ph idx="1"/>
          </p:nvPr>
        </p:nvSpPr>
        <p:spPr/>
        <p:txBody>
          <a:bodyPr>
            <a:normAutofit/>
          </a:bodyPr>
          <a:lstStyle/>
          <a:p>
            <a:r>
              <a:rPr lang="fi-FI" dirty="0" smtClean="0"/>
              <a:t>hyvän </a:t>
            </a:r>
            <a:r>
              <a:rPr lang="fi-FI" dirty="0"/>
              <a:t>käytöksen pelisäännöt on tarkoitettu sekä opiskelijoille että </a:t>
            </a:r>
            <a:r>
              <a:rPr lang="fi-FI" dirty="0" smtClean="0"/>
              <a:t>henkilöstölle</a:t>
            </a:r>
          </a:p>
          <a:p>
            <a:r>
              <a:rPr lang="fi-FI" dirty="0" smtClean="0"/>
              <a:t>tavoitteena </a:t>
            </a:r>
            <a:r>
              <a:rPr lang="fi-FI" dirty="0"/>
              <a:t>on vahvistaa hyvää käytöstä ja avointa palautekulttuuria korkeakoulumme toiminnan </a:t>
            </a:r>
            <a:r>
              <a:rPr lang="fi-FI" dirty="0" smtClean="0"/>
              <a:t>perustana</a:t>
            </a:r>
          </a:p>
          <a:p>
            <a:r>
              <a:rPr lang="fi-FI" dirty="0" smtClean="0"/>
              <a:t>jokaisella </a:t>
            </a:r>
            <a:r>
              <a:rPr lang="fi-FI" dirty="0"/>
              <a:t>on vastuu omasta toiminnastaan ja hyvän ilmapiirin </a:t>
            </a:r>
            <a:r>
              <a:rPr lang="fi-FI" dirty="0" smtClean="0"/>
              <a:t>edistämisestä</a:t>
            </a:r>
          </a:p>
          <a:p>
            <a:r>
              <a:rPr lang="fi-FI" dirty="0"/>
              <a:t>p</a:t>
            </a:r>
            <a:r>
              <a:rPr lang="fi-FI" dirty="0" smtClean="0"/>
              <a:t>elisäännöissä </a:t>
            </a:r>
            <a:r>
              <a:rPr lang="fi-FI" smtClean="0"/>
              <a:t>kuvataan ongelmatilanteiden </a:t>
            </a:r>
            <a:r>
              <a:rPr lang="fi-FI" dirty="0"/>
              <a:t>selvittämiseen liittyvät </a:t>
            </a:r>
            <a:r>
              <a:rPr lang="fi-FI" dirty="0" smtClean="0"/>
              <a:t>toimintatavat</a:t>
            </a:r>
          </a:p>
          <a:p>
            <a:pPr marL="0" indent="0">
              <a:buNone/>
            </a:pPr>
            <a:r>
              <a:rPr lang="fi-FI" dirty="0" smtClean="0">
                <a:hlinkClick r:id="rId2"/>
              </a:rPr>
              <a:t>https</a:t>
            </a:r>
            <a:r>
              <a:rPr lang="fi-FI" dirty="0">
                <a:hlinkClick r:id="rId2"/>
              </a:rPr>
              <a:t>://</a:t>
            </a:r>
            <a:r>
              <a:rPr lang="fi-FI" dirty="0" smtClean="0">
                <a:hlinkClick r:id="rId2"/>
              </a:rPr>
              <a:t>oiva.oamk.fi/tietoa_opiskelusta/ohjeet_ja_oppaat/index.php?kirjautumisok</a:t>
            </a:r>
            <a:endParaRPr lang="fi-FI" dirty="0" smtClean="0"/>
          </a:p>
          <a:p>
            <a:endParaRPr lang="fi-FI" dirty="0"/>
          </a:p>
        </p:txBody>
      </p:sp>
    </p:spTree>
    <p:extLst>
      <p:ext uri="{BB962C8B-B14F-4D97-AF65-F5344CB8AC3E}">
        <p14:creationId xmlns:p14="http://schemas.microsoft.com/office/powerpoint/2010/main" val="961076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Ammattikorkeakoululaki ja -asetus</a:t>
            </a:r>
            <a:endParaRPr lang="fi-FI" dirty="0"/>
          </a:p>
        </p:txBody>
      </p:sp>
      <p:sp>
        <p:nvSpPr>
          <p:cNvPr id="3" name="Sisällön paikkamerkki 2"/>
          <p:cNvSpPr>
            <a:spLocks noGrp="1"/>
          </p:cNvSpPr>
          <p:nvPr>
            <p:ph idx="1"/>
          </p:nvPr>
        </p:nvSpPr>
        <p:spPr>
          <a:xfrm>
            <a:off x="2589212" y="1518249"/>
            <a:ext cx="8915400" cy="4392973"/>
          </a:xfrm>
        </p:spPr>
        <p:txBody>
          <a:bodyPr>
            <a:normAutofit/>
          </a:bodyPr>
          <a:lstStyle/>
          <a:p>
            <a:pPr marL="0" indent="0">
              <a:buNone/>
            </a:pPr>
            <a:endParaRPr lang="fi-FI" dirty="0"/>
          </a:p>
          <a:p>
            <a:r>
              <a:rPr lang="fi-FI" dirty="0" err="1" smtClean="0"/>
              <a:t>AMK-laissa</a:t>
            </a:r>
            <a:r>
              <a:rPr lang="fi-FI" dirty="0" smtClean="0"/>
              <a:t> (932/2014) säädetään ammattikorkeakouluista ja niiden ylläpidosta, ohjauksesta ja arvioinnista, hallinnosta, opetuksesta ja tutkinnoista, opiskelijoista, opettajista, henkilöstöstä ja rahoituksesta (minedu.fi)</a:t>
            </a:r>
          </a:p>
          <a:p>
            <a:r>
              <a:rPr lang="fi-FI" dirty="0" smtClean="0"/>
              <a:t>Asetus ammattikorkeakouluista (1129/2014) säätelee yksityiskohtaisemmin ammattikorkeakoulun koulutustehtävästä, hallinnosta, tutkinnoista ja niiden perusteista, opetusjärjestelyistä, opetuksesta ja opiskelijoista, sekä henkilöstön kelpoisuusvaatimuksista (</a:t>
            </a:r>
            <a:r>
              <a:rPr lang="fi-FI" dirty="0" err="1" smtClean="0"/>
              <a:t>minedu.fi</a:t>
            </a:r>
            <a:r>
              <a:rPr lang="fi-FI" dirty="0" smtClean="0"/>
              <a:t>)</a:t>
            </a:r>
          </a:p>
          <a:p>
            <a:r>
              <a:rPr lang="fi-FI" dirty="0" smtClean="0">
                <a:solidFill>
                  <a:schemeClr val="tx1"/>
                </a:solidFill>
              </a:rPr>
              <a:t>Laki ammattikorkeakoululain muuttamisesta 257/2015</a:t>
            </a:r>
          </a:p>
          <a:p>
            <a:r>
              <a:rPr lang="fi-FI" dirty="0"/>
              <a:t>Laki ja asetus ovat </a:t>
            </a:r>
            <a:r>
              <a:rPr lang="fi-FI" dirty="0" smtClean="0"/>
              <a:t>kaiken toiminnan taustalla ja määrittävät toimintaa</a:t>
            </a:r>
          </a:p>
          <a:p>
            <a:pPr marL="0" indent="0">
              <a:buNone/>
            </a:pPr>
            <a:endParaRPr lang="fi-FI" dirty="0" smtClean="0"/>
          </a:p>
          <a:p>
            <a:endParaRPr lang="fi-FI" dirty="0"/>
          </a:p>
        </p:txBody>
      </p:sp>
    </p:spTree>
    <p:extLst>
      <p:ext uri="{BB962C8B-B14F-4D97-AF65-F5344CB8AC3E}">
        <p14:creationId xmlns:p14="http://schemas.microsoft.com/office/powerpoint/2010/main" val="1921774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Ammattikorkeakoulujen tehtävä</a:t>
            </a:r>
            <a:endParaRPr lang="fi-FI" dirty="0"/>
          </a:p>
        </p:txBody>
      </p:sp>
      <p:sp>
        <p:nvSpPr>
          <p:cNvPr id="3" name="Sisällön paikkamerkki 2"/>
          <p:cNvSpPr>
            <a:spLocks noGrp="1"/>
          </p:cNvSpPr>
          <p:nvPr>
            <p:ph idx="1"/>
          </p:nvPr>
        </p:nvSpPr>
        <p:spPr/>
        <p:txBody>
          <a:bodyPr>
            <a:normAutofit/>
          </a:bodyPr>
          <a:lstStyle/>
          <a:p>
            <a:r>
              <a:rPr lang="fi-FI" sz="2000" dirty="0"/>
              <a:t>Ammattikorkeakoulujen tehtävänä on antaa työelämän ja sen kehittämisen vaatimuksiin sekä tutkimukseen, taiteellisiin ja sivistyksellisiin lähtökohtiin perustuvaa korkeakouluopetusta ammatillisiin asiantuntijatehtäviin, tukea </a:t>
            </a:r>
            <a:r>
              <a:rPr lang="fi-FI" sz="2000" dirty="0" smtClean="0"/>
              <a:t>opiskelijan </a:t>
            </a:r>
            <a:r>
              <a:rPr lang="fi-FI" sz="2000" dirty="0"/>
              <a:t>ammatillista kasvua ja harjoittaa ammattikorkeakouluopetusta palvelevaa sekä työelämää ja aluekehitystä </a:t>
            </a:r>
            <a:r>
              <a:rPr lang="fi-FI" sz="2000" dirty="0" smtClean="0"/>
              <a:t>edistävää  </a:t>
            </a:r>
            <a:r>
              <a:rPr lang="fi-FI" sz="2000" dirty="0"/>
              <a:t>ja alueen </a:t>
            </a:r>
            <a:r>
              <a:rPr lang="fi-FI" sz="2000" dirty="0" smtClean="0"/>
              <a:t>elinkeinorakennetta uudistavaa  </a:t>
            </a:r>
            <a:r>
              <a:rPr lang="fi-FI" sz="2000" dirty="0"/>
              <a:t>tutkimus- ja </a:t>
            </a:r>
            <a:r>
              <a:rPr lang="fi-FI" sz="2000" dirty="0" smtClean="0"/>
              <a:t>kehitystoimintaa sekä </a:t>
            </a:r>
            <a:r>
              <a:rPr lang="fi-FI" sz="2000" dirty="0"/>
              <a:t>taiteellista toimintaa. Tehtäviään hoitaessaan ammattikorkeakoulujen tulee edistää elinikäistä oppimista. </a:t>
            </a:r>
            <a:r>
              <a:rPr lang="fi-FI" sz="2000" dirty="0" smtClean="0"/>
              <a:t>(</a:t>
            </a:r>
            <a:r>
              <a:rPr lang="fi-FI" sz="2000" dirty="0" err="1" smtClean="0"/>
              <a:t>Amk-laki</a:t>
            </a:r>
            <a:r>
              <a:rPr lang="fi-FI" sz="2000" dirty="0" smtClean="0"/>
              <a:t> 932/2014 §4)</a:t>
            </a:r>
          </a:p>
          <a:p>
            <a:pPr marL="0" indent="0">
              <a:buNone/>
            </a:pPr>
            <a:endParaRPr lang="fi-FI" sz="2000" dirty="0"/>
          </a:p>
        </p:txBody>
      </p:sp>
    </p:spTree>
    <p:extLst>
      <p:ext uri="{BB962C8B-B14F-4D97-AF65-F5344CB8AC3E}">
        <p14:creationId xmlns:p14="http://schemas.microsoft.com/office/powerpoint/2010/main" val="33802818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Tutkintosääntö</a:t>
            </a:r>
            <a:br>
              <a:rPr lang="fi-FI" dirty="0" smtClean="0"/>
            </a:br>
            <a:r>
              <a:rPr lang="fi-FI" sz="1800" dirty="0" smtClean="0"/>
              <a:t>(</a:t>
            </a:r>
            <a:r>
              <a:rPr lang="fi-FI" sz="1800" dirty="0" err="1" smtClean="0"/>
              <a:t>AMK-hallitus</a:t>
            </a:r>
            <a:r>
              <a:rPr lang="fi-FI" sz="1800" dirty="0" smtClean="0"/>
              <a:t> 16.3.2015 § 11 ja Rehtorin päätös 8.4.2015 § 30)</a:t>
            </a:r>
            <a:endParaRPr lang="fi-FI" sz="1800" dirty="0"/>
          </a:p>
        </p:txBody>
      </p:sp>
      <p:sp>
        <p:nvSpPr>
          <p:cNvPr id="3" name="Sisällön paikkamerkki 2"/>
          <p:cNvSpPr>
            <a:spLocks noGrp="1"/>
          </p:cNvSpPr>
          <p:nvPr>
            <p:ph idx="1"/>
          </p:nvPr>
        </p:nvSpPr>
        <p:spPr/>
        <p:txBody>
          <a:bodyPr>
            <a:normAutofit lnSpcReduction="10000"/>
          </a:bodyPr>
          <a:lstStyle/>
          <a:p>
            <a:r>
              <a:rPr lang="fi-FI" sz="2000" dirty="0" smtClean="0"/>
              <a:t>Tutkintosääntö täsmentää:</a:t>
            </a:r>
          </a:p>
          <a:p>
            <a:pPr lvl="1"/>
            <a:r>
              <a:rPr lang="fi-FI" dirty="0" smtClean="0"/>
              <a:t> </a:t>
            </a:r>
            <a:r>
              <a:rPr lang="fi-FI" dirty="0" err="1" smtClean="0"/>
              <a:t>Oamkin</a:t>
            </a:r>
            <a:r>
              <a:rPr lang="fi-FI" dirty="0" smtClean="0"/>
              <a:t> tehtävää ja annettavaa opetusta</a:t>
            </a:r>
          </a:p>
          <a:p>
            <a:pPr lvl="1"/>
            <a:r>
              <a:rPr lang="fi-FI" dirty="0" smtClean="0"/>
              <a:t>opiskelijavalintaa</a:t>
            </a:r>
          </a:p>
          <a:p>
            <a:pPr lvl="1"/>
            <a:r>
              <a:rPr lang="fi-FI" dirty="0"/>
              <a:t>i</a:t>
            </a:r>
            <a:r>
              <a:rPr lang="fi-FI" dirty="0" smtClean="0"/>
              <a:t>lmoittautumista ja opiskeluoikeutta</a:t>
            </a:r>
            <a:endParaRPr lang="fi-FI" dirty="0"/>
          </a:p>
          <a:p>
            <a:pPr lvl="1"/>
            <a:r>
              <a:rPr lang="fi-FI" smtClean="0"/>
              <a:t>opetuksen </a:t>
            </a:r>
            <a:r>
              <a:rPr lang="fi-FI" dirty="0" smtClean="0"/>
              <a:t>ja </a:t>
            </a:r>
            <a:r>
              <a:rPr lang="fi-FI" smtClean="0"/>
              <a:t>opintojen järjestämistä</a:t>
            </a:r>
          </a:p>
          <a:p>
            <a:pPr lvl="1"/>
            <a:r>
              <a:rPr lang="fi-FI" smtClean="0"/>
              <a:t> </a:t>
            </a:r>
            <a:r>
              <a:rPr lang="fi-FI" dirty="0" smtClean="0"/>
              <a:t>opiskelua</a:t>
            </a:r>
          </a:p>
          <a:p>
            <a:pPr lvl="1"/>
            <a:r>
              <a:rPr lang="fi-FI" dirty="0"/>
              <a:t>t</a:t>
            </a:r>
            <a:r>
              <a:rPr lang="fi-FI" dirty="0" smtClean="0"/>
              <a:t>utkintojen hyväksymistä ja todistuksia</a:t>
            </a:r>
          </a:p>
          <a:p>
            <a:pPr lvl="1"/>
            <a:r>
              <a:rPr lang="fi-FI" dirty="0"/>
              <a:t>s</a:t>
            </a:r>
            <a:r>
              <a:rPr lang="fi-FI" dirty="0" smtClean="0"/>
              <a:t>ekä muita määräyksiä.</a:t>
            </a:r>
          </a:p>
          <a:p>
            <a:r>
              <a:rPr lang="fi-FI" dirty="0" smtClean="0"/>
              <a:t>Päätöksentekotahoja ovat ammattikorkeakoulun hallitus ja rehtori</a:t>
            </a:r>
          </a:p>
          <a:p>
            <a:r>
              <a:rPr lang="fi-FI" dirty="0" smtClean="0"/>
              <a:t>Koulutusvastuut  määritellään toimiluvassa</a:t>
            </a:r>
          </a:p>
          <a:p>
            <a:endParaRPr lang="fi-FI" dirty="0"/>
          </a:p>
        </p:txBody>
      </p:sp>
    </p:spTree>
    <p:extLst>
      <p:ext uri="{BB962C8B-B14F-4D97-AF65-F5344CB8AC3E}">
        <p14:creationId xmlns:p14="http://schemas.microsoft.com/office/powerpoint/2010/main" val="1682096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smtClean="0"/>
              <a:t>Tutkintosääntö: Ilmoittautuminen ja opinto-oikeus (</a:t>
            </a:r>
            <a:r>
              <a:rPr lang="fi-FI" dirty="0" smtClean="0">
                <a:solidFill>
                  <a:schemeClr val="tx1"/>
                </a:solidFill>
              </a:rPr>
              <a:t>1/4)</a:t>
            </a:r>
            <a:endParaRPr lang="fi-FI" dirty="0">
              <a:solidFill>
                <a:schemeClr val="tx1"/>
              </a:solidFill>
            </a:endParaRPr>
          </a:p>
        </p:txBody>
      </p:sp>
      <p:sp>
        <p:nvSpPr>
          <p:cNvPr id="3" name="Sisällön paikkamerkki 2"/>
          <p:cNvSpPr>
            <a:spLocks noGrp="1"/>
          </p:cNvSpPr>
          <p:nvPr>
            <p:ph idx="1"/>
          </p:nvPr>
        </p:nvSpPr>
        <p:spPr>
          <a:xfrm>
            <a:off x="2589212" y="2133599"/>
            <a:ext cx="8915400" cy="4362091"/>
          </a:xfrm>
        </p:spPr>
        <p:txBody>
          <a:bodyPr>
            <a:normAutofit/>
          </a:bodyPr>
          <a:lstStyle/>
          <a:p>
            <a:r>
              <a:rPr lang="fi-FI" sz="2000" dirty="0" smtClean="0"/>
              <a:t>Jokaisen opiskelupaikan vastaanottaneen opiskelijan tulee ilmoittautua </a:t>
            </a:r>
            <a:r>
              <a:rPr lang="fi-FI" sz="2000" dirty="0" err="1" smtClean="0"/>
              <a:t>amk:uun</a:t>
            </a:r>
            <a:r>
              <a:rPr lang="fi-FI" sz="2000" dirty="0" smtClean="0"/>
              <a:t>, jonka jälkeen tehdään merkintä opiskelijaksi</a:t>
            </a:r>
          </a:p>
          <a:p>
            <a:r>
              <a:rPr lang="fi-FI" sz="2000" dirty="0" smtClean="0"/>
              <a:t>Seuraavina vuosina ilmoittautuminen tulee tehdä joka lukuvuosi</a:t>
            </a:r>
            <a:r>
              <a:rPr lang="fi-FI" sz="2000" dirty="0"/>
              <a:t> </a:t>
            </a:r>
            <a:r>
              <a:rPr lang="fi-FI" sz="2000" dirty="0" smtClean="0"/>
              <a:t>15.4. – 31.5. välisenä aikana</a:t>
            </a:r>
          </a:p>
          <a:p>
            <a:r>
              <a:rPr lang="fi-FI" dirty="0" smtClean="0">
                <a:sym typeface="Wingdings" panose="05000000000000000000" pitchFamily="2" charset="2"/>
              </a:rPr>
              <a:t>Poissaoloehdot vaihtelevat opiskelijoilla</a:t>
            </a:r>
          </a:p>
          <a:p>
            <a:pPr lvl="1"/>
            <a:r>
              <a:rPr lang="fi-FI" dirty="0" smtClean="0">
                <a:sym typeface="Wingdings" panose="05000000000000000000" pitchFamily="2" charset="2"/>
              </a:rPr>
              <a:t>Ennen 1.8.2015 opiskelupaikan vastaanottaneet opiskelijat</a:t>
            </a:r>
          </a:p>
          <a:p>
            <a:pPr lvl="1"/>
            <a:r>
              <a:rPr lang="fi-FI" dirty="0" smtClean="0">
                <a:sym typeface="Wingdings" panose="05000000000000000000" pitchFamily="2" charset="2"/>
              </a:rPr>
              <a:t>1.8.2015 ja sen jälkeen opiskelupaikan vastaanottaneet opiskelijat</a:t>
            </a:r>
          </a:p>
          <a:p>
            <a:pPr marL="342900" lvl="1" indent="-342900"/>
            <a:r>
              <a:rPr lang="fi-FI" sz="1800" b="1" dirty="0">
                <a:sym typeface="Wingdings" panose="05000000000000000000" pitchFamily="2" charset="2"/>
              </a:rPr>
              <a:t>Ennen 1.8.2015 opiskelupaikan vastaanottanut opiskelija</a:t>
            </a:r>
          </a:p>
          <a:p>
            <a:pPr marL="742950" lvl="2" indent="-342900"/>
            <a:r>
              <a:rPr lang="fi-FI" sz="1600" dirty="0">
                <a:sym typeface="Wingdings" panose="05000000000000000000" pitchFamily="2" charset="2"/>
              </a:rPr>
              <a:t>voi tekemänsä poissaoloilmoittautumisen perusteella olla poissa yhteensä </a:t>
            </a:r>
            <a:r>
              <a:rPr lang="fi-FI" sz="1600" b="1" dirty="0">
                <a:solidFill>
                  <a:srgbClr val="FF0000"/>
                </a:solidFill>
                <a:sym typeface="Wingdings" panose="05000000000000000000" pitchFamily="2" charset="2"/>
              </a:rPr>
              <a:t>kahden lukuvuoden </a:t>
            </a:r>
            <a:r>
              <a:rPr lang="fi-FI" sz="1600" dirty="0">
                <a:sym typeface="Wingdings" panose="05000000000000000000" pitchFamily="2" charset="2"/>
              </a:rPr>
              <a:t>ajan</a:t>
            </a:r>
          </a:p>
          <a:p>
            <a:pPr marL="0" indent="0">
              <a:buNone/>
            </a:pPr>
            <a:endParaRPr lang="fi-FI" dirty="0" smtClean="0">
              <a:sym typeface="Wingdings" panose="05000000000000000000" pitchFamily="2" charset="2"/>
            </a:endParaRPr>
          </a:p>
          <a:p>
            <a:pPr lvl="1"/>
            <a:endParaRPr lang="fi-FI" dirty="0" smtClean="0">
              <a:sym typeface="Wingdings" panose="05000000000000000000" pitchFamily="2" charset="2"/>
            </a:endParaRPr>
          </a:p>
          <a:p>
            <a:pPr lvl="1"/>
            <a:endParaRPr lang="fi-FI" dirty="0" smtClean="0">
              <a:sym typeface="Wingdings" panose="05000000000000000000" pitchFamily="2" charset="2"/>
            </a:endParaRPr>
          </a:p>
          <a:p>
            <a:endParaRPr lang="fi-FI" dirty="0"/>
          </a:p>
        </p:txBody>
      </p:sp>
    </p:spTree>
    <p:extLst>
      <p:ext uri="{BB962C8B-B14F-4D97-AF65-F5344CB8AC3E}">
        <p14:creationId xmlns:p14="http://schemas.microsoft.com/office/powerpoint/2010/main" val="3764477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Tutkintosääntö: Ilmoittautuminen ja </a:t>
            </a:r>
            <a:r>
              <a:rPr lang="fi-FI" dirty="0" smtClean="0"/>
              <a:t>opinto-oikeus (2/4)</a:t>
            </a:r>
            <a:endParaRPr lang="fi-FI" dirty="0"/>
          </a:p>
        </p:txBody>
      </p:sp>
      <p:sp>
        <p:nvSpPr>
          <p:cNvPr id="3" name="Content Placeholder 2"/>
          <p:cNvSpPr>
            <a:spLocks noGrp="1"/>
          </p:cNvSpPr>
          <p:nvPr>
            <p:ph idx="1"/>
          </p:nvPr>
        </p:nvSpPr>
        <p:spPr/>
        <p:txBody>
          <a:bodyPr>
            <a:normAutofit fontScale="77500" lnSpcReduction="20000"/>
          </a:bodyPr>
          <a:lstStyle/>
          <a:p>
            <a:r>
              <a:rPr lang="fi-FI" b="1" dirty="0"/>
              <a:t>Keväällä 2015 tai sen jälkeen opiskelijaksi hyväksytty</a:t>
            </a:r>
            <a:r>
              <a:rPr lang="fi-FI" dirty="0"/>
              <a:t> </a:t>
            </a:r>
            <a:endParaRPr lang="fi-FI" dirty="0" smtClean="0"/>
          </a:p>
          <a:p>
            <a:pPr lvl="1"/>
            <a:r>
              <a:rPr lang="fi-FI" dirty="0" smtClean="0"/>
              <a:t>voi </a:t>
            </a:r>
            <a:r>
              <a:rPr lang="fi-FI" dirty="0"/>
              <a:t>ilmoittautua poissaolevaksi </a:t>
            </a:r>
            <a:r>
              <a:rPr lang="fi-FI" b="1" dirty="0">
                <a:solidFill>
                  <a:srgbClr val="FF0000"/>
                </a:solidFill>
              </a:rPr>
              <a:t>kahden lukukauden </a:t>
            </a:r>
            <a:r>
              <a:rPr lang="fi-FI" dirty="0" smtClean="0"/>
              <a:t>ajaksi</a:t>
            </a:r>
          </a:p>
          <a:p>
            <a:pPr lvl="1"/>
            <a:r>
              <a:rPr lang="fi-FI" dirty="0" smtClean="0"/>
              <a:t>jos </a:t>
            </a:r>
            <a:r>
              <a:rPr lang="fi-FI" dirty="0"/>
              <a:t>opiskelija on ilmoittautunut poissaolevaksi ensimmäisenä lukuvuonna sairauden tai vamman vuoksi, se on kuluttanut hänen kahden lukukauden </a:t>
            </a:r>
            <a:r>
              <a:rPr lang="fi-FI" dirty="0" smtClean="0"/>
              <a:t>poissaolo-oikeutta</a:t>
            </a:r>
          </a:p>
          <a:p>
            <a:pPr lvl="1"/>
            <a:r>
              <a:rPr lang="fi-FI" dirty="0" smtClean="0"/>
              <a:t>poissaolo </a:t>
            </a:r>
            <a:r>
              <a:rPr lang="fi-FI" dirty="0"/>
              <a:t>asevelvollisuuden, siviilipalvelun, naisten vapaaehtoisen asepalvelun, äitiys-, isyys- tai vanhempainvapaan vuoksi on mahdollista missä tahansa vaiheessa </a:t>
            </a:r>
            <a:r>
              <a:rPr lang="fi-FI" dirty="0" smtClean="0"/>
              <a:t>opintoja</a:t>
            </a:r>
          </a:p>
          <a:p>
            <a:pPr lvl="2"/>
            <a:r>
              <a:rPr lang="fi-FI" dirty="0" smtClean="0"/>
              <a:t>nämä eivät kuluta opiskeluoikeusaikaa</a:t>
            </a:r>
          </a:p>
          <a:p>
            <a:pPr lvl="1"/>
            <a:r>
              <a:rPr lang="fi-FI" dirty="0" smtClean="0"/>
              <a:t>jotta </a:t>
            </a:r>
            <a:r>
              <a:rPr lang="fi-FI" dirty="0"/>
              <a:t>kyseinen poissaolo ei kuluta opiskeluoikeusaikaa, opiskelijan tulee esittää opiskelijapalveluihin 31.8./31.12. tai sitä seuraavaan arkipäivään mennessä poissaolosta</a:t>
            </a:r>
          </a:p>
          <a:p>
            <a:pPr lvl="2"/>
            <a:r>
              <a:rPr lang="fi-FI" dirty="0"/>
              <a:t>palvelukseenastumismääräys</a:t>
            </a:r>
          </a:p>
          <a:p>
            <a:pPr lvl="2"/>
            <a:r>
              <a:rPr lang="fi-FI" dirty="0"/>
              <a:t>Kelan todistus äitiys-, isyys- tai vanhempainrahakaudesta</a:t>
            </a:r>
          </a:p>
          <a:p>
            <a:pPr lvl="2"/>
            <a:r>
              <a:rPr lang="fi-FI" dirty="0"/>
              <a:t>Kelan todistus isyysvapaasta</a:t>
            </a:r>
          </a:p>
          <a:p>
            <a:pPr lvl="2"/>
            <a:r>
              <a:rPr lang="fi-FI" dirty="0"/>
              <a:t>muiden maiden viranomaisten todistus lakisääteisestä vanhempainvapaasta tai</a:t>
            </a:r>
          </a:p>
          <a:p>
            <a:pPr lvl="2"/>
            <a:r>
              <a:rPr lang="fi-FI" dirty="0"/>
              <a:t>lääkärintodistus raskaudesta</a:t>
            </a:r>
          </a:p>
          <a:p>
            <a:r>
              <a:rPr lang="fi-FI" dirty="0"/>
              <a:t>L</a:t>
            </a:r>
            <a:r>
              <a:rPr lang="fi-FI" dirty="0" smtClean="0"/>
              <a:t>isäajalla </a:t>
            </a:r>
            <a:r>
              <a:rPr lang="fi-FI" dirty="0"/>
              <a:t>tai erillisellä opiskeluoikeudella opiskelevan ei ole mahdollista ilmoittautua poissaolevaksi</a:t>
            </a:r>
          </a:p>
          <a:p>
            <a:pPr marL="342900" lvl="1" indent="-342900"/>
            <a:endParaRPr lang="fi-FI" dirty="0">
              <a:sym typeface="Wingdings" panose="05000000000000000000" pitchFamily="2" charset="2"/>
            </a:endParaRPr>
          </a:p>
          <a:p>
            <a:pPr marL="0" indent="0">
              <a:buNone/>
            </a:pPr>
            <a:endParaRPr lang="fi-FI" dirty="0"/>
          </a:p>
        </p:txBody>
      </p:sp>
    </p:spTree>
    <p:extLst>
      <p:ext uri="{BB962C8B-B14F-4D97-AF65-F5344CB8AC3E}">
        <p14:creationId xmlns:p14="http://schemas.microsoft.com/office/powerpoint/2010/main" val="17350648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a:t>Tutkintosääntö: Ilmoittautuminen ja opinto-oikeus </a:t>
            </a:r>
            <a:r>
              <a:rPr lang="fi-FI" dirty="0" smtClean="0"/>
              <a:t>(3/4)</a:t>
            </a:r>
            <a:endParaRPr lang="fi-FI" dirty="0"/>
          </a:p>
        </p:txBody>
      </p:sp>
      <p:sp>
        <p:nvSpPr>
          <p:cNvPr id="3" name="Sisällön paikkamerkki 2"/>
          <p:cNvSpPr>
            <a:spLocks noGrp="1"/>
          </p:cNvSpPr>
          <p:nvPr>
            <p:ph idx="1"/>
          </p:nvPr>
        </p:nvSpPr>
        <p:spPr/>
        <p:txBody>
          <a:bodyPr>
            <a:normAutofit lnSpcReduction="10000"/>
          </a:bodyPr>
          <a:lstStyle/>
          <a:p>
            <a:r>
              <a:rPr lang="fi-FI" sz="2000" dirty="0"/>
              <a:t>Opiskeluoikeus </a:t>
            </a:r>
            <a:r>
              <a:rPr lang="fi-FI" sz="2000" dirty="0" smtClean="0"/>
              <a:t>on vain </a:t>
            </a:r>
            <a:r>
              <a:rPr lang="fi-FI" sz="2000" dirty="0" err="1" smtClean="0"/>
              <a:t>läsnäolevilla</a:t>
            </a:r>
            <a:r>
              <a:rPr lang="fi-FI" sz="2000" dirty="0" smtClean="0"/>
              <a:t> </a:t>
            </a:r>
            <a:r>
              <a:rPr lang="fi-FI" sz="2000" dirty="0"/>
              <a:t>opiskelijoilla </a:t>
            </a:r>
            <a:r>
              <a:rPr lang="fi-FI" sz="2000" dirty="0">
                <a:sym typeface="Wingdings" panose="05000000000000000000" pitchFamily="2" charset="2"/>
              </a:rPr>
              <a:t> poissaolevana ei voi saada suoritusmerkintöjä tai </a:t>
            </a:r>
            <a:r>
              <a:rPr lang="fi-FI" sz="2000" dirty="0" smtClean="0">
                <a:sym typeface="Wingdings" panose="05000000000000000000" pitchFamily="2" charset="2"/>
              </a:rPr>
              <a:t>ohjausta</a:t>
            </a:r>
            <a:endParaRPr lang="fi-FI" sz="2000" dirty="0" smtClean="0"/>
          </a:p>
          <a:p>
            <a:r>
              <a:rPr lang="fi-FI" sz="2000" dirty="0" smtClean="0"/>
              <a:t>Poissaolon jälkeen on päivitettävä HOPS</a:t>
            </a:r>
          </a:p>
          <a:p>
            <a:r>
              <a:rPr lang="fi-FI" sz="2000" dirty="0" smtClean="0"/>
              <a:t>Mikäli opiskelija laiminlyö ilmoittautumisen, menettää hän opiskeluoikeuden</a:t>
            </a:r>
          </a:p>
          <a:p>
            <a:r>
              <a:rPr lang="fi-FI" sz="2000" dirty="0" smtClean="0"/>
              <a:t>Opiskeluoikeutta on mahdollista anoa takaisin</a:t>
            </a:r>
          </a:p>
          <a:p>
            <a:r>
              <a:rPr lang="fi-FI" sz="2000" dirty="0" smtClean="0"/>
              <a:t>Opiskeluoikeusaika: tutkinnon laajuus + yksi vuosi (muun kuin kokopäivä opiskelijan opinto-oikeusaika määräytyy  </a:t>
            </a:r>
            <a:r>
              <a:rPr lang="fi-FI" sz="2000" dirty="0" err="1" smtClean="0"/>
              <a:t>HOPSin</a:t>
            </a:r>
            <a:r>
              <a:rPr lang="fi-FI" sz="2000" dirty="0" smtClean="0"/>
              <a:t> mukaan)</a:t>
            </a:r>
          </a:p>
          <a:p>
            <a:r>
              <a:rPr lang="fi-FI" sz="2000" dirty="0" smtClean="0"/>
              <a:t>Tämän jälkeen opiskelija menettää opiskeluoikeutensa, ellei ole anonut ja saanut lisäaikaa </a:t>
            </a:r>
          </a:p>
          <a:p>
            <a:endParaRPr lang="fi-FI" dirty="0"/>
          </a:p>
        </p:txBody>
      </p:sp>
    </p:spTree>
    <p:extLst>
      <p:ext uri="{BB962C8B-B14F-4D97-AF65-F5344CB8AC3E}">
        <p14:creationId xmlns:p14="http://schemas.microsoft.com/office/powerpoint/2010/main" val="3632121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a:t>Tutkintosääntö: Ilmoittautuminen ja opinto-oikeus </a:t>
            </a:r>
            <a:r>
              <a:rPr lang="fi-FI" dirty="0" smtClean="0"/>
              <a:t>(4/4)</a:t>
            </a:r>
            <a:endParaRPr lang="fi-FI" dirty="0"/>
          </a:p>
        </p:txBody>
      </p:sp>
      <p:sp>
        <p:nvSpPr>
          <p:cNvPr id="3" name="Sisällön paikkamerkki 2"/>
          <p:cNvSpPr>
            <a:spLocks noGrp="1"/>
          </p:cNvSpPr>
          <p:nvPr>
            <p:ph idx="1"/>
          </p:nvPr>
        </p:nvSpPr>
        <p:spPr/>
        <p:txBody>
          <a:bodyPr>
            <a:normAutofit fontScale="92500" lnSpcReduction="20000"/>
          </a:bodyPr>
          <a:lstStyle/>
          <a:p>
            <a:r>
              <a:rPr lang="fi-FI" sz="2000" dirty="0" smtClean="0"/>
              <a:t>Lisäajan kriteerit:</a:t>
            </a:r>
            <a:endParaRPr lang="fi-FI" sz="1600" dirty="0" smtClean="0"/>
          </a:p>
          <a:p>
            <a:pPr>
              <a:buFont typeface="Arial" panose="020B0604020202020204" pitchFamily="34" charset="0"/>
              <a:buChar char="•"/>
            </a:pPr>
            <a:r>
              <a:rPr lang="fi-FI" sz="1600" dirty="0"/>
              <a:t>Tutkinnosta puuttuu enintään 60 opintopistettä</a:t>
            </a:r>
          </a:p>
          <a:p>
            <a:pPr>
              <a:buFont typeface="Arial" panose="020B0604020202020204" pitchFamily="34" charset="0"/>
              <a:buChar char="•"/>
            </a:pPr>
            <a:r>
              <a:rPr lang="fi-FI" sz="1600" dirty="0" smtClean="0"/>
              <a:t>Opinto-oikeuden jatkamista voidaan harkita, jos opintojen viivästyminen on aiheutunut mm. oman tai läheisen sairaudesta, oppimisvaikeudesta, huippu-urheiluun valmentautumisesta, vaikeasta elämäntilanteesta tai muuta perustellusta syystä</a:t>
            </a:r>
          </a:p>
          <a:p>
            <a:pPr>
              <a:buFont typeface="Arial" panose="020B0604020202020204" pitchFamily="34" charset="0"/>
              <a:buChar char="•"/>
            </a:pPr>
            <a:r>
              <a:rPr lang="fi-FI" sz="1600" dirty="0" smtClean="0"/>
              <a:t>Huomioidaan viimeisimmän lukuvuoden op-kertymä, sujuvasti edenneiden lukukausien määrä ja ohjauspalveluiden käyttö opintojen etenemisen tukena</a:t>
            </a:r>
          </a:p>
          <a:p>
            <a:pPr>
              <a:buFont typeface="Arial" panose="020B0604020202020204" pitchFamily="34" charset="0"/>
              <a:buChar char="•"/>
            </a:pPr>
            <a:r>
              <a:rPr lang="fi-FI" sz="1600" dirty="0" smtClean="0"/>
              <a:t>Realistinen HOPS (opinto-ohjaajan tai  tutkintovastaavan hyväksymä)</a:t>
            </a:r>
          </a:p>
          <a:p>
            <a:r>
              <a:rPr lang="fi-FI" sz="2000" dirty="0" smtClean="0"/>
              <a:t>Ero ammattikorkeakoulusta: opinto-oikeuden päättymisen jälkeen, tai opiskelijan omasta, kirjallisesta ilmoituksesta </a:t>
            </a:r>
          </a:p>
          <a:p>
            <a:r>
              <a:rPr lang="fi-FI" sz="2000" dirty="0" smtClean="0"/>
              <a:t>Eron jälkeen voi tulla uudelleen opiskelijaksi normaalin valintamenettelyn kautta, tai erillisen opiskeluoikeuden haun kautta (</a:t>
            </a:r>
            <a:r>
              <a:rPr lang="fi-FI" sz="2000" dirty="0" err="1" smtClean="0"/>
              <a:t>Huom</a:t>
            </a:r>
            <a:r>
              <a:rPr lang="fi-FI" sz="2000" dirty="0" smtClean="0"/>
              <a:t>: kriteerit, mm. puuttuvia opintoja voi olla enintään 60 op)</a:t>
            </a:r>
            <a:endParaRPr lang="fi-FI" sz="2000" dirty="0"/>
          </a:p>
        </p:txBody>
      </p:sp>
    </p:spTree>
    <p:extLst>
      <p:ext uri="{BB962C8B-B14F-4D97-AF65-F5344CB8AC3E}">
        <p14:creationId xmlns:p14="http://schemas.microsoft.com/office/powerpoint/2010/main" val="3736958108"/>
      </p:ext>
    </p:extLst>
  </p:cSld>
  <p:clrMapOvr>
    <a:masterClrMapping/>
  </p:clrMapOvr>
  <p:timing>
    <p:tnLst>
      <p:par>
        <p:cTn id="1" dur="indefinite" restart="never" nodeType="tmRoot"/>
      </p:par>
    </p:tnLst>
  </p:timing>
</p:sld>
</file>

<file path=ppt/theme/theme1.xml><?xml version="1.0" encoding="utf-8"?>
<a:theme xmlns:a="http://schemas.openxmlformats.org/drawingml/2006/main" name="Kiehkura">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1105</TotalTime>
  <Words>1739</Words>
  <Application>Microsoft Office PowerPoint</Application>
  <PresentationFormat>Laajakuva</PresentationFormat>
  <Paragraphs>203</Paragraphs>
  <Slides>27</Slides>
  <Notes>0</Notes>
  <HiddenSlides>0</HiddenSlides>
  <MMClips>0</MMClips>
  <ScaleCrop>false</ScaleCrop>
  <HeadingPairs>
    <vt:vector size="6" baseType="variant">
      <vt:variant>
        <vt:lpstr>Käytetyt fontit</vt:lpstr>
      </vt:variant>
      <vt:variant>
        <vt:i4>4</vt:i4>
      </vt:variant>
      <vt:variant>
        <vt:lpstr>Teema</vt:lpstr>
      </vt:variant>
      <vt:variant>
        <vt:i4>1</vt:i4>
      </vt:variant>
      <vt:variant>
        <vt:lpstr>Dian otsikot</vt:lpstr>
      </vt:variant>
      <vt:variant>
        <vt:i4>27</vt:i4>
      </vt:variant>
    </vt:vector>
  </HeadingPairs>
  <TitlesOfParts>
    <vt:vector size="32" baseType="lpstr">
      <vt:lpstr>Arial</vt:lpstr>
      <vt:lpstr>Century Gothic</vt:lpstr>
      <vt:lpstr>Wingdings</vt:lpstr>
      <vt:lpstr>Wingdings 3</vt:lpstr>
      <vt:lpstr>Kiehkura</vt:lpstr>
      <vt:lpstr>Toimintaa ohjaavat säädökset </vt:lpstr>
      <vt:lpstr>Opetuksen sisältö</vt:lpstr>
      <vt:lpstr>Ammattikorkeakoululaki ja -asetus</vt:lpstr>
      <vt:lpstr>Ammattikorkeakoulujen tehtävä</vt:lpstr>
      <vt:lpstr>Tutkintosääntö (AMK-hallitus 16.3.2015 § 11 ja Rehtorin päätös 8.4.2015 § 30)</vt:lpstr>
      <vt:lpstr>Tutkintosääntö: Ilmoittautuminen ja opinto-oikeus (1/4)</vt:lpstr>
      <vt:lpstr>Tutkintosääntö: Ilmoittautuminen ja opinto-oikeus (2/4)</vt:lpstr>
      <vt:lpstr>Tutkintosääntö: Ilmoittautuminen ja opinto-oikeus (3/4)</vt:lpstr>
      <vt:lpstr>Tutkintosääntö: Ilmoittautuminen ja opinto-oikeus (4/4)</vt:lpstr>
      <vt:lpstr>Opintosuoritusten arviointimenettely (Rehtorin päätös 29.6.2015 § 78)</vt:lpstr>
      <vt:lpstr>Arvioinnin toteuttaminen 1/2</vt:lpstr>
      <vt:lpstr>Arvioinnin toteuttaminen 2/2</vt:lpstr>
      <vt:lpstr>Arviointiasteikot ja niiden soveltaminen</vt:lpstr>
      <vt:lpstr>Vieraat kielet ja toinen kotimainen kieli &amp; Opinnäytetyö</vt:lpstr>
      <vt:lpstr>Arviointitilaisuus</vt:lpstr>
      <vt:lpstr>Arviointitulosten tiedottaminen ja rekisteröinti</vt:lpstr>
      <vt:lpstr>Arvosanan korottaminen ja arvioinnin oikaiseminen</vt:lpstr>
      <vt:lpstr>Vilppi</vt:lpstr>
      <vt:lpstr>Sora – Opiskeluun soveltumattomuuteen ratkaisuja (AMK-hallitus 13.3.2013 § 13, Rehtorin päätös 25.4.2016 § 32)</vt:lpstr>
      <vt:lpstr>Kirjallinen varoitus</vt:lpstr>
      <vt:lpstr>Huumausainetestaus</vt:lpstr>
      <vt:lpstr>Huumausainetestaus</vt:lpstr>
      <vt:lpstr>Puuttuminen on välittämistä: Opiskelijoiden haitalliseen päihteiden käyttöön puuttuminen </vt:lpstr>
      <vt:lpstr>Puuttuminen on välittämistä: Opiskelijoiden haitalliseen päihteiden käyttöön puuttuminen</vt:lpstr>
      <vt:lpstr>Oamkin tasa-arvo- ja yhdenvertaisuussuunnitelma 2016 - 2018  – Opiskelijat  (Rehtorin päätös 6.10.2016 § 77) </vt:lpstr>
      <vt:lpstr>Oamkin tasa-arvo- ja yhdenvertaisuussuunnitelma 2016 - 2018  – Opiskelijat  (Rehtorin päätös 6.10.2016 § 77)</vt:lpstr>
      <vt:lpstr>Oamk – mukava tulla, hyvä olla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Toimintaa ohjaavat säädökset</dc:title>
  <dc:creator>Laura</dc:creator>
  <cp:lastModifiedBy>Susanna Saarinen</cp:lastModifiedBy>
  <cp:revision>124</cp:revision>
  <dcterms:created xsi:type="dcterms:W3CDTF">2014-10-20T08:04:55Z</dcterms:created>
  <dcterms:modified xsi:type="dcterms:W3CDTF">2017-03-28T08:56:52Z</dcterms:modified>
</cp:coreProperties>
</file>