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84" r:id="rId3"/>
    <p:sldId id="298" r:id="rId4"/>
    <p:sldId id="303" r:id="rId5"/>
    <p:sldId id="301" r:id="rId6"/>
    <p:sldId id="302" r:id="rId7"/>
    <p:sldId id="285" r:id="rId8"/>
    <p:sldId id="295" r:id="rId9"/>
    <p:sldId id="299" r:id="rId10"/>
    <p:sldId id="300" r:id="rId11"/>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25" autoAdjust="0"/>
    <p:restoredTop sz="95317" autoAdjust="0"/>
  </p:normalViewPr>
  <p:slideViewPr>
    <p:cSldViewPr snapToGrid="0">
      <p:cViewPr varScale="1">
        <p:scale>
          <a:sx n="106" d="100"/>
          <a:sy n="106" d="100"/>
        </p:scale>
        <p:origin x="258" y="102"/>
      </p:cViewPr>
      <p:guideLst>
        <p:guide orient="horz" pos="2160"/>
        <p:guide pos="3840"/>
      </p:guideLst>
    </p:cSldViewPr>
  </p:slideViewPr>
  <p:outlineViewPr>
    <p:cViewPr>
      <p:scale>
        <a:sx n="33" d="100"/>
        <a:sy n="33" d="100"/>
      </p:scale>
      <p:origin x="0" y="0"/>
    </p:cViewPr>
  </p:outlineViewPr>
  <p:notesTextViewPr>
    <p:cViewPr>
      <p:scale>
        <a:sx n="50" d="100"/>
        <a:sy n="50" d="100"/>
      </p:scale>
      <p:origin x="0" y="0"/>
    </p:cViewPr>
  </p:notesTextViewPr>
  <p:notesViewPr>
    <p:cSldViewPr snapToGrid="0">
      <p:cViewPr varScale="1">
        <p:scale>
          <a:sx n="69" d="100"/>
          <a:sy n="69" d="100"/>
        </p:scale>
        <p:origin x="326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54FD4E-519C-4769-A9C8-97A21D6A5692}" type="datetimeFigureOut">
              <a:rPr lang="fi-FI" smtClean="0"/>
              <a:t>12.12.2017</a:t>
            </a:fld>
            <a:endParaRPr lang="fi-FI"/>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9C4D02-494E-46E1-8C64-FE921E3EC8CE}" type="slidenum">
              <a:rPr lang="fi-FI" smtClean="0"/>
              <a:t>‹#›</a:t>
            </a:fld>
            <a:endParaRPr lang="fi-FI"/>
          </a:p>
        </p:txBody>
      </p:sp>
    </p:spTree>
    <p:extLst>
      <p:ext uri="{BB962C8B-B14F-4D97-AF65-F5344CB8AC3E}">
        <p14:creationId xmlns:p14="http://schemas.microsoft.com/office/powerpoint/2010/main" val="41326069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8E8FC-608E-4702-866D-18FFE3A9F6E4}" type="datetimeFigureOut">
              <a:rPr lang="fi-FI" smtClean="0"/>
              <a:t>12.12.2017</a:t>
            </a:fld>
            <a:endParaRPr lang="fi-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i-FI"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E79C76-0FE4-4DEA-9414-E69BA3D264C3}" type="slidenum">
              <a:rPr lang="fi-FI" smtClean="0"/>
              <a:t>‹#›</a:t>
            </a:fld>
            <a:endParaRPr lang="fi-FI"/>
          </a:p>
        </p:txBody>
      </p:sp>
    </p:spTree>
    <p:extLst>
      <p:ext uri="{BB962C8B-B14F-4D97-AF65-F5344CB8AC3E}">
        <p14:creationId xmlns:p14="http://schemas.microsoft.com/office/powerpoint/2010/main" val="3215369446"/>
      </p:ext>
    </p:extLst>
  </p:cSld>
  <p:clrMap bg1="lt1" tx1="dk1" bg2="lt2" tx2="dk2" accent1="accent1" accent2="accent2" accent3="accent3" accent4="accent4" accent5="accent5" accent6="accent6" hlink="hlink" folHlink="folHlink"/>
  <p:notesStyle>
    <a:lvl1pPr marL="0" algn="l" defTabSz="914400" rtl="0" eaLnBrk="1" latinLnBrk="0" hangingPunct="1">
      <a:defRPr sz="20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b="1" dirty="0" smtClean="0"/>
              <a:t>Johdatusta aiheeseen + langattoman tietoliikenteen historiaa</a:t>
            </a:r>
          </a:p>
          <a:p>
            <a:pPr marL="171450" indent="-171450">
              <a:buFontTx/>
              <a:buChar char="-"/>
            </a:pPr>
            <a:r>
              <a:rPr lang="fi-FI" dirty="0" smtClean="0"/>
              <a:t>Miten</a:t>
            </a:r>
            <a:r>
              <a:rPr lang="fi-FI" baseline="0" dirty="0" smtClean="0"/>
              <a:t> tieto lopulta siirtyy langattomasti? Milloin/miten aikanaan huomattiin tarvittavat perusteet?</a:t>
            </a:r>
          </a:p>
          <a:p>
            <a:pPr marL="171450" indent="-171450">
              <a:buFontTx/>
              <a:buChar char="-"/>
            </a:pPr>
            <a:r>
              <a:rPr lang="fi-FI" baseline="0" dirty="0" smtClean="0"/>
              <a:t>Miten langallinen ja langaton tiedonsiirto eroavat toisistaan? Langattomat lisääntyvät, katoavatko langalliset järjestelmät?</a:t>
            </a:r>
          </a:p>
          <a:p>
            <a:pPr marL="171450" indent="-171450">
              <a:buFontTx/>
              <a:buChar char="-"/>
            </a:pPr>
            <a:r>
              <a:rPr lang="fi-FI" baseline="0" dirty="0" smtClean="0"/>
              <a:t>Mistä radiolaitteet on tehty? Miten radiolaitteet ovat kehittyneet aikojen kuluessa?</a:t>
            </a:r>
          </a:p>
          <a:p>
            <a:pPr marL="171450" indent="-171450">
              <a:buFontTx/>
              <a:buChar char="-"/>
            </a:pPr>
            <a:r>
              <a:rPr lang="fi-FI" baseline="0" dirty="0" smtClean="0"/>
              <a:t>Miksi radiolaiteiden toiminta esitetään monesti protokollapinona? Miksi protokollapinoja on niin monenlaisia? Mitä protokollapinosta olisi hyvä tietää/ymmärtää?</a:t>
            </a:r>
          </a:p>
          <a:p>
            <a:pPr marL="171450" indent="-171450">
              <a:buFontTx/>
              <a:buChar char="-"/>
            </a:pPr>
            <a:endParaRPr lang="fi-FI" b="1" baseline="0" dirty="0" smtClean="0"/>
          </a:p>
          <a:p>
            <a:pPr marL="0" indent="0">
              <a:buFontTx/>
              <a:buNone/>
            </a:pPr>
            <a:r>
              <a:rPr lang="fi-FI" b="1" baseline="0" dirty="0" smtClean="0"/>
              <a:t>Modulaatio ja </a:t>
            </a:r>
            <a:r>
              <a:rPr lang="fi-FI" b="1" baseline="0" dirty="0" err="1" smtClean="0"/>
              <a:t>demodulaatio</a:t>
            </a:r>
            <a:r>
              <a:rPr lang="fi-FI" b="1" baseline="0" dirty="0" smtClean="0"/>
              <a:t> </a:t>
            </a:r>
            <a:r>
              <a:rPr lang="fi-FI" b="1" baseline="0" dirty="0" err="1" smtClean="0"/>
              <a:t>octavella</a:t>
            </a:r>
            <a:r>
              <a:rPr lang="fi-FI" b="1" baseline="0" dirty="0" smtClean="0"/>
              <a:t> toteutettuna</a:t>
            </a:r>
          </a:p>
          <a:p>
            <a:pPr marL="171450" indent="-171450">
              <a:buFontTx/>
              <a:buChar char="-"/>
            </a:pPr>
            <a:r>
              <a:rPr lang="fi-FI" baseline="0" dirty="0" smtClean="0"/>
              <a:t>Sekoitusyhtälön toteutuminen </a:t>
            </a:r>
            <a:r>
              <a:rPr lang="fi-FI" baseline="0" dirty="0" err="1" smtClean="0"/>
              <a:t>octavessa</a:t>
            </a:r>
            <a:endParaRPr lang="fi-FI" baseline="0" dirty="0" smtClean="0"/>
          </a:p>
          <a:p>
            <a:pPr marL="171450" indent="-171450">
              <a:buFontTx/>
              <a:buChar char="-"/>
            </a:pPr>
            <a:r>
              <a:rPr lang="fi-FI" baseline="0" dirty="0" smtClean="0"/>
              <a:t>Yksinkertaisen BPSK-modulaattorin ja </a:t>
            </a:r>
            <a:r>
              <a:rPr lang="fi-FI" baseline="0" dirty="0" err="1" smtClean="0"/>
              <a:t>demodulaattorin</a:t>
            </a:r>
            <a:r>
              <a:rPr lang="fi-FI" baseline="0" dirty="0" smtClean="0"/>
              <a:t> tekeminen.</a:t>
            </a:r>
          </a:p>
          <a:p>
            <a:pPr marL="171450" indent="-171450">
              <a:buFontTx/>
              <a:buChar char="-"/>
            </a:pPr>
            <a:r>
              <a:rPr lang="fi-FI" baseline="0" dirty="0" smtClean="0"/>
              <a:t>Miten radiokanava muuttaa vaihetta</a:t>
            </a:r>
          </a:p>
          <a:p>
            <a:pPr marL="171450" indent="-171450">
              <a:buFontTx/>
              <a:buChar char="-"/>
            </a:pPr>
            <a:endParaRPr lang="fi-FI" baseline="0" dirty="0" smtClean="0"/>
          </a:p>
          <a:p>
            <a:pPr marL="0" indent="0">
              <a:buFontTx/>
              <a:buNone/>
            </a:pPr>
            <a:r>
              <a:rPr lang="fi-FI" b="1" baseline="0" dirty="0" smtClean="0"/>
              <a:t>Perusteita</a:t>
            </a:r>
          </a:p>
          <a:p>
            <a:pPr marL="171450" indent="-171450">
              <a:buFontTx/>
              <a:buChar char="-"/>
            </a:pPr>
            <a:r>
              <a:rPr lang="fi-FI" baseline="0" dirty="0" smtClean="0"/>
              <a:t>Signaalin vaimentuminen ja desibelikäsite</a:t>
            </a:r>
          </a:p>
          <a:p>
            <a:pPr marL="171450" indent="-171450">
              <a:buFontTx/>
              <a:buChar char="-"/>
            </a:pPr>
            <a:r>
              <a:rPr lang="fi-FI" baseline="0" dirty="0" smtClean="0"/>
              <a:t>Signaalin heijastuminen rajapinnasta (jos impedanssit eivät ole sovituksessa), S-parametrit</a:t>
            </a:r>
          </a:p>
          <a:p>
            <a:pPr marL="171450" indent="-171450">
              <a:buFontTx/>
              <a:buChar char="-"/>
            </a:pPr>
            <a:endParaRPr lang="fi-FI" baseline="0" dirty="0" smtClean="0"/>
          </a:p>
          <a:p>
            <a:pPr marL="0" indent="0">
              <a:buFontTx/>
              <a:buNone/>
            </a:pPr>
            <a:r>
              <a:rPr lang="fi-FI" b="1" baseline="0" dirty="0" smtClean="0"/>
              <a:t>Radiotien ominaisuudet ja kuinka niitä vastaan taistellaan</a:t>
            </a:r>
          </a:p>
          <a:p>
            <a:pPr marL="171450" indent="-171450">
              <a:buFontTx/>
              <a:buChar char="-"/>
            </a:pPr>
            <a:r>
              <a:rPr lang="fi-FI" baseline="0" dirty="0" smtClean="0"/>
              <a:t>Vaimentuminen ja tehonsäätö</a:t>
            </a:r>
          </a:p>
          <a:p>
            <a:pPr marL="171450" indent="-171450">
              <a:buFontTx/>
              <a:buChar char="-"/>
            </a:pPr>
            <a:r>
              <a:rPr lang="fi-FI" baseline="0" dirty="0" smtClean="0"/>
              <a:t>Monitie-eteneminen ja </a:t>
            </a:r>
            <a:r>
              <a:rPr lang="fi-FI" baseline="0" dirty="0" err="1" smtClean="0"/>
              <a:t>diversiteettitekniikat</a:t>
            </a:r>
            <a:r>
              <a:rPr lang="fi-FI" baseline="0" dirty="0" smtClean="0"/>
              <a:t>/kanavan korjaimet</a:t>
            </a:r>
          </a:p>
          <a:p>
            <a:pPr marL="171450" indent="-171450">
              <a:buFontTx/>
              <a:buChar char="-"/>
            </a:pPr>
            <a:r>
              <a:rPr lang="fi-FI" baseline="0" dirty="0" err="1" smtClean="0"/>
              <a:t>Doppler</a:t>
            </a:r>
            <a:r>
              <a:rPr lang="fi-FI" baseline="0" dirty="0" smtClean="0"/>
              <a:t>-ilmiö ja taajuuden säätö</a:t>
            </a:r>
          </a:p>
          <a:p>
            <a:pPr marL="171450" indent="-171450">
              <a:buFontTx/>
              <a:buChar char="-"/>
            </a:pPr>
            <a:endParaRPr lang="fi-FI" baseline="0" dirty="0" smtClean="0"/>
          </a:p>
          <a:p>
            <a:pPr marL="0" indent="0">
              <a:buFontTx/>
              <a:buNone/>
            </a:pPr>
            <a:r>
              <a:rPr lang="fi-FI" b="1" baseline="0" dirty="0" smtClean="0"/>
              <a:t>Radiolaitteen lohkokaavio</a:t>
            </a:r>
          </a:p>
          <a:p>
            <a:pPr marL="171450" indent="-171450">
              <a:buFontTx/>
              <a:buChar char="-"/>
            </a:pPr>
            <a:r>
              <a:rPr lang="fi-FI" baseline="0" dirty="0" smtClean="0"/>
              <a:t>Lähettimen ja vastaanottimen keskeiset lohkot RF-osissa</a:t>
            </a:r>
          </a:p>
          <a:p>
            <a:pPr marL="171450" indent="-171450">
              <a:buFontTx/>
              <a:buChar char="-"/>
            </a:pPr>
            <a:r>
              <a:rPr lang="fi-FI" baseline="0" dirty="0" smtClean="0"/>
              <a:t>Miksei mennä täysin digitaaliseen toteutukseen ja mitä se hyödyttäisi jos voitaisiin tehdä täysin digitaalinen radiolaite?</a:t>
            </a:r>
          </a:p>
          <a:p>
            <a:pPr marL="171450" indent="-171450">
              <a:buFontTx/>
              <a:buChar char="-"/>
            </a:pPr>
            <a:endParaRPr lang="fi-FI" baseline="0" dirty="0" smtClean="0"/>
          </a:p>
          <a:p>
            <a:pPr marL="0" indent="0">
              <a:buFontTx/>
              <a:buNone/>
            </a:pPr>
            <a:r>
              <a:rPr lang="fi-FI" b="1" baseline="0" dirty="0" smtClean="0"/>
              <a:t>Protokollapinosta</a:t>
            </a:r>
          </a:p>
          <a:p>
            <a:pPr marL="171450" indent="-171450">
              <a:buFontTx/>
              <a:buChar char="-"/>
            </a:pPr>
            <a:r>
              <a:rPr lang="fi-FI" baseline="0" dirty="0" smtClean="0"/>
              <a:t>Keskeistä on ymmärtää kuinka laitteet yhdistyvät toisiinsa ja miten radiolaitteella saa lähetettyä käyttäjän dataa (montako protokollakerrosta pitää kirjoittaa itse)?</a:t>
            </a:r>
          </a:p>
          <a:p>
            <a:pPr marL="171450" indent="-171450">
              <a:buFontTx/>
              <a:buChar char="-"/>
            </a:pPr>
            <a:r>
              <a:rPr lang="fi-FI" baseline="0" dirty="0" smtClean="0"/>
              <a:t>Fyysisen kerroksen tehtävä on lähettää bittejä, mitä asioita on sovittava lähettimen ja vastaanottimen kesken, jotta bittejä voidaan siirtää?</a:t>
            </a:r>
          </a:p>
          <a:p>
            <a:pPr marL="171450" indent="-171450">
              <a:buFontTx/>
              <a:buChar char="-"/>
            </a:pPr>
            <a:r>
              <a:rPr lang="fi-FI" baseline="0" dirty="0" smtClean="0"/>
              <a:t>Siirtoyhteyskerroksen (MAC) tehtävänä on varata vuoro yhteisestä radiotiestä. Mitä vaihtoehtoja tämän toteutukseen on olemassa?</a:t>
            </a:r>
          </a:p>
          <a:p>
            <a:pPr marL="171450" indent="-171450">
              <a:buFontTx/>
              <a:buChar char="-"/>
            </a:pPr>
            <a:r>
              <a:rPr lang="fi-FI" baseline="0" dirty="0" smtClean="0"/>
              <a:t>Verkkokerros on seuraava kerros, mutta langattomissa harvemmin on tarve lähettää langattomasti laitteelta toiselle (vain MESH verkot)</a:t>
            </a:r>
          </a:p>
          <a:p>
            <a:pPr marL="171450" indent="-171450">
              <a:buFontTx/>
              <a:buChar char="-"/>
            </a:pPr>
            <a:r>
              <a:rPr lang="fi-FI" baseline="0" dirty="0" smtClean="0"/>
              <a:t>Kuljetuskerros varmistaa tiedonsiirron päästä päähän. </a:t>
            </a:r>
            <a:r>
              <a:rPr lang="fi-FI" baseline="0" dirty="0" err="1" smtClean="0"/>
              <a:t>Zigbee</a:t>
            </a:r>
            <a:r>
              <a:rPr lang="fi-FI" baseline="0" dirty="0" smtClean="0"/>
              <a:t> radioesimerkki.</a:t>
            </a:r>
          </a:p>
          <a:p>
            <a:pPr marL="171450" indent="-171450">
              <a:buFontTx/>
              <a:buChar char="-"/>
            </a:pPr>
            <a:r>
              <a:rPr lang="fi-FI" baseline="0" dirty="0" smtClean="0"/>
              <a:t>Protokollakerrosten tyypillisiä tehtäviä</a:t>
            </a:r>
          </a:p>
          <a:p>
            <a:pPr marL="628650" lvl="1" indent="-171450">
              <a:buFontTx/>
              <a:buChar char="-"/>
            </a:pPr>
            <a:r>
              <a:rPr lang="fi-FI" baseline="0" dirty="0" smtClean="0"/>
              <a:t>Virheiden havaitseminen, korjaaminen ja virheellisten pakettien uudelleen lähettäminen</a:t>
            </a:r>
          </a:p>
          <a:p>
            <a:pPr marL="628650" lvl="1" indent="-171450">
              <a:buFontTx/>
              <a:buChar char="-"/>
            </a:pPr>
            <a:r>
              <a:rPr lang="fi-FI" baseline="0" dirty="0" smtClean="0"/>
              <a:t>Lähetettävän datan pilkkominen pienempiin radiotien kehyksiin mahtuviin palasiin ja niiden kokoaminen toisessa päässä</a:t>
            </a:r>
          </a:p>
          <a:p>
            <a:pPr marL="628650" lvl="1" indent="-171450">
              <a:buFontTx/>
              <a:buChar char="-"/>
            </a:pPr>
            <a:r>
              <a:rPr lang="fi-FI" baseline="0" dirty="0" err="1" smtClean="0"/>
              <a:t>Multiplexaus</a:t>
            </a:r>
            <a:r>
              <a:rPr lang="fi-FI" baseline="0" dirty="0" smtClean="0"/>
              <a:t> ja </a:t>
            </a:r>
            <a:r>
              <a:rPr lang="fi-FI" baseline="0" dirty="0" err="1" smtClean="0"/>
              <a:t>demultiplexaus</a:t>
            </a:r>
            <a:r>
              <a:rPr lang="fi-FI" baseline="0" dirty="0" smtClean="0"/>
              <a:t> eli samalla fyysisellä kanavalla voi kulkea monta loogista kanavaa.</a:t>
            </a:r>
          </a:p>
          <a:p>
            <a:pPr marL="628650" lvl="1" indent="-171450">
              <a:buFontTx/>
              <a:buChar char="-"/>
            </a:pPr>
            <a:r>
              <a:rPr lang="fi-FI" baseline="0" dirty="0" smtClean="0"/>
              <a:t>Tehonsäätö, ajastuksen säätö, mittausraporttien välitys</a:t>
            </a:r>
          </a:p>
          <a:p>
            <a:pPr marL="628650" lvl="1" indent="-171450">
              <a:buFontTx/>
              <a:buChar char="-"/>
            </a:pPr>
            <a:r>
              <a:rPr lang="fi-FI" baseline="0" dirty="0" smtClean="0"/>
              <a:t>Yleislähetysviestien lähettäminen, </a:t>
            </a:r>
            <a:r>
              <a:rPr lang="fi-FI" baseline="0" dirty="0" err="1" smtClean="0"/>
              <a:t>autentikointi</a:t>
            </a:r>
            <a:r>
              <a:rPr lang="fi-FI" baseline="0" dirty="0" smtClean="0"/>
              <a:t> ja assosiointiproseduurit, kanavan varaaminen </a:t>
            </a:r>
            <a:r>
              <a:rPr lang="fi-FI" baseline="0" dirty="0" err="1" smtClean="0"/>
              <a:t>random</a:t>
            </a:r>
            <a:r>
              <a:rPr lang="fi-FI" baseline="0" dirty="0" smtClean="0"/>
              <a:t> </a:t>
            </a:r>
            <a:r>
              <a:rPr lang="fi-FI" baseline="0" dirty="0" err="1" smtClean="0"/>
              <a:t>access</a:t>
            </a:r>
            <a:r>
              <a:rPr lang="fi-FI" baseline="0" dirty="0" smtClean="0"/>
              <a:t> ja kanavan luovuttaminen.</a:t>
            </a:r>
          </a:p>
          <a:p>
            <a:pPr marL="171450" indent="-171450">
              <a:buFontTx/>
              <a:buChar char="-"/>
            </a:pPr>
            <a:endParaRPr lang="fi-FI" baseline="0" dirty="0" smtClean="0"/>
          </a:p>
          <a:p>
            <a:pPr marL="171450" indent="-171450">
              <a:buFontTx/>
              <a:buChar char="-"/>
            </a:pPr>
            <a:endParaRPr lang="fi-FI" baseline="0" dirty="0" smtClean="0"/>
          </a:p>
          <a:p>
            <a:pPr marL="171450" indent="-171450">
              <a:buFontTx/>
              <a:buChar char="-"/>
            </a:pPr>
            <a:endParaRPr lang="fi-FI" dirty="0" smtClean="0"/>
          </a:p>
          <a:p>
            <a:endParaRPr lang="fi-FI" dirty="0"/>
          </a:p>
        </p:txBody>
      </p:sp>
      <p:sp>
        <p:nvSpPr>
          <p:cNvPr id="4" name="Slide Number Placeholder 3"/>
          <p:cNvSpPr>
            <a:spLocks noGrp="1"/>
          </p:cNvSpPr>
          <p:nvPr>
            <p:ph type="sldNum" sz="quarter" idx="10"/>
          </p:nvPr>
        </p:nvSpPr>
        <p:spPr/>
        <p:txBody>
          <a:bodyPr/>
          <a:lstStyle/>
          <a:p>
            <a:fld id="{1AE79C76-0FE4-4DEA-9414-E69BA3D264C3}" type="slidenum">
              <a:rPr lang="fi-FI" smtClean="0"/>
              <a:t>2</a:t>
            </a:fld>
            <a:endParaRPr lang="fi-FI"/>
          </a:p>
        </p:txBody>
      </p:sp>
    </p:spTree>
    <p:extLst>
      <p:ext uri="{BB962C8B-B14F-4D97-AF65-F5344CB8AC3E}">
        <p14:creationId xmlns:p14="http://schemas.microsoft.com/office/powerpoint/2010/main" val="966765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xfrm>
            <a:off x="382588" y="685800"/>
            <a:ext cx="6092825" cy="3427413"/>
          </a:xfrm>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i-FI" altLang="fi-FI" dirty="0" smtClean="0"/>
              <a:t>QPSK-modulaattorissa käytetään kaksivaiheista PSK modulointia kantoaallon </a:t>
            </a:r>
            <a:r>
              <a:rPr lang="fi-FI" altLang="fi-FI" dirty="0" err="1" smtClean="0"/>
              <a:t>kosini</a:t>
            </a:r>
            <a:r>
              <a:rPr lang="fi-FI" altLang="fi-FI" dirty="0" smtClean="0"/>
              <a:t> komponentin ja sinikomponentin moduloimiseen. Näin saadaan yhden symbolin aikana kuljetettua kaksi bittiä informaatiota. Modulaattorin rakenne on yksinkertainen. Modulaattoriin tuleva bittijono </a:t>
            </a:r>
            <a:r>
              <a:rPr lang="fi-FI" altLang="fi-FI" dirty="0" err="1" smtClean="0"/>
              <a:t>multipleksataan</a:t>
            </a:r>
            <a:r>
              <a:rPr lang="fi-FI" altLang="fi-FI" dirty="0" smtClean="0"/>
              <a:t> (jaetaan vuorotellen) </a:t>
            </a:r>
            <a:r>
              <a:rPr lang="fi-FI" altLang="fi-FI" dirty="0" err="1" smtClean="0"/>
              <a:t>kosini</a:t>
            </a:r>
            <a:r>
              <a:rPr lang="fi-FI" altLang="fi-FI" dirty="0" smtClean="0"/>
              <a:t> ja sini haaraan. Tässä vaiheessa 0 ja 1 bitit on muutettu pulsseiksi (=jännitetasoiksi </a:t>
            </a:r>
            <a:r>
              <a:rPr lang="fi-FI" altLang="fi-FI" dirty="0" err="1" smtClean="0"/>
              <a:t>esim</a:t>
            </a:r>
            <a:r>
              <a:rPr lang="fi-FI" altLang="fi-FI" dirty="0" smtClean="0"/>
              <a:t> +1V ja -1V) ja tuolla signaalilla kerrotaan </a:t>
            </a:r>
            <a:r>
              <a:rPr lang="fi-FI" altLang="fi-FI" dirty="0" err="1" smtClean="0"/>
              <a:t>kosini</a:t>
            </a:r>
            <a:r>
              <a:rPr lang="fi-FI" altLang="fi-FI" dirty="0" smtClean="0"/>
              <a:t> tai sini signaalia, jolloin saadaan aikaiseksi kumpaankin haaraan yksinkertainen binäärinen PSK (BPSK) modulaatio. Kun haarojen signaalit vielä yhdistetään yhdeksi signaaliksi summaamalla QPSK signaali on muodostettu. Kantoaallon vaiheen siirtymät voivat nyt olla 45, 135, 225 ja 315 astetta. Eli vaihe voi muuttua 90 asteen stepeillä eikä kuten BPSK moduloinnissa vain 180 asteen vaihesiirtymin.</a:t>
            </a:r>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7009">
              <a:defRPr sz="2300">
                <a:solidFill>
                  <a:schemeClr val="tx1"/>
                </a:solidFill>
                <a:latin typeface="Stencil" pitchFamily="82" charset="0"/>
              </a:defRPr>
            </a:lvl1pPr>
            <a:lvl2pPr marL="702756" indent="-270291" defTabSz="937009">
              <a:defRPr sz="2300">
                <a:solidFill>
                  <a:schemeClr val="tx1"/>
                </a:solidFill>
                <a:latin typeface="Stencil" pitchFamily="82" charset="0"/>
              </a:defRPr>
            </a:lvl2pPr>
            <a:lvl3pPr marL="1081164" indent="-216233" defTabSz="937009">
              <a:defRPr sz="2300">
                <a:solidFill>
                  <a:schemeClr val="tx1"/>
                </a:solidFill>
                <a:latin typeface="Stencil" pitchFamily="82" charset="0"/>
              </a:defRPr>
            </a:lvl3pPr>
            <a:lvl4pPr marL="1513629" indent="-216233" defTabSz="937009">
              <a:defRPr sz="2300">
                <a:solidFill>
                  <a:schemeClr val="tx1"/>
                </a:solidFill>
                <a:latin typeface="Stencil" pitchFamily="82" charset="0"/>
              </a:defRPr>
            </a:lvl4pPr>
            <a:lvl5pPr marL="1946095" indent="-216233" defTabSz="937009">
              <a:defRPr sz="2300">
                <a:solidFill>
                  <a:schemeClr val="tx1"/>
                </a:solidFill>
                <a:latin typeface="Stencil" pitchFamily="82" charset="0"/>
              </a:defRPr>
            </a:lvl5pPr>
            <a:lvl6pPr marL="2378560" indent="-216233" defTabSz="937009" eaLnBrk="0" fontAlgn="base" hangingPunct="0">
              <a:spcBef>
                <a:spcPct val="0"/>
              </a:spcBef>
              <a:spcAft>
                <a:spcPct val="0"/>
              </a:spcAft>
              <a:defRPr sz="2300">
                <a:solidFill>
                  <a:schemeClr val="tx1"/>
                </a:solidFill>
                <a:latin typeface="Stencil" pitchFamily="82" charset="0"/>
              </a:defRPr>
            </a:lvl6pPr>
            <a:lvl7pPr marL="2811026" indent="-216233" defTabSz="937009" eaLnBrk="0" fontAlgn="base" hangingPunct="0">
              <a:spcBef>
                <a:spcPct val="0"/>
              </a:spcBef>
              <a:spcAft>
                <a:spcPct val="0"/>
              </a:spcAft>
              <a:defRPr sz="2300">
                <a:solidFill>
                  <a:schemeClr val="tx1"/>
                </a:solidFill>
                <a:latin typeface="Stencil" pitchFamily="82" charset="0"/>
              </a:defRPr>
            </a:lvl7pPr>
            <a:lvl8pPr marL="3243491" indent="-216233" defTabSz="937009" eaLnBrk="0" fontAlgn="base" hangingPunct="0">
              <a:spcBef>
                <a:spcPct val="0"/>
              </a:spcBef>
              <a:spcAft>
                <a:spcPct val="0"/>
              </a:spcAft>
              <a:defRPr sz="2300">
                <a:solidFill>
                  <a:schemeClr val="tx1"/>
                </a:solidFill>
                <a:latin typeface="Stencil" pitchFamily="82" charset="0"/>
              </a:defRPr>
            </a:lvl8pPr>
            <a:lvl9pPr marL="3675957" indent="-216233" defTabSz="937009" eaLnBrk="0" fontAlgn="base" hangingPunct="0">
              <a:spcBef>
                <a:spcPct val="0"/>
              </a:spcBef>
              <a:spcAft>
                <a:spcPct val="0"/>
              </a:spcAft>
              <a:defRPr sz="2300">
                <a:solidFill>
                  <a:schemeClr val="tx1"/>
                </a:solidFill>
                <a:latin typeface="Stencil" pitchFamily="82" charset="0"/>
              </a:defRPr>
            </a:lvl9pPr>
          </a:lstStyle>
          <a:p>
            <a:fld id="{C4E02E77-FC19-4051-8AB1-C4AA02B8277A}" type="slidenum">
              <a:rPr lang="en-US" altLang="fi-FI" sz="1200">
                <a:latin typeface="Times New Roman" pitchFamily="18" charset="0"/>
              </a:rPr>
              <a:pPr/>
              <a:t>5</a:t>
            </a:fld>
            <a:endParaRPr lang="en-US" altLang="fi-FI" sz="1200">
              <a:latin typeface="Times New Roman" pitchFamily="18" charset="0"/>
            </a:endParaRPr>
          </a:p>
        </p:txBody>
      </p:sp>
    </p:spTree>
    <p:extLst>
      <p:ext uri="{BB962C8B-B14F-4D97-AF65-F5344CB8AC3E}">
        <p14:creationId xmlns:p14="http://schemas.microsoft.com/office/powerpoint/2010/main" val="2870739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xfrm>
            <a:off x="382588" y="685800"/>
            <a:ext cx="6092825" cy="3427413"/>
          </a:xfrm>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i-FI" altLang="fi-FI" smtClean="0"/>
              <a:t>QPSK-moduloitu signaalin esitetään yleensä kirjallisuudessa konstellaatiodiagrammin avulla (merkitty kuvaan punaisella).  Tuolla merkintätavalla tarkoitetaan summaimen tuloksesta bittivälein otettuja näytteitä, jotka voidaan siis esittää siten, että kosinihaaran näyteen arvo esitetään x-akselin suuntaisena ja sini haaran näyteen arvo y-akselin suuntaisena. Yhdistettynä nuo eri haarojen signaalit saavat xy-tasossa neljä eri arvoa, jotka siis kuljettavat jonkun 2-bitin kombinaation 00, 01,10 tai 11.</a:t>
            </a:r>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7009">
              <a:defRPr sz="2300">
                <a:solidFill>
                  <a:schemeClr val="tx1"/>
                </a:solidFill>
                <a:latin typeface="Stencil" pitchFamily="82" charset="0"/>
              </a:defRPr>
            </a:lvl1pPr>
            <a:lvl2pPr marL="702756" indent="-270291" defTabSz="937009">
              <a:defRPr sz="2300">
                <a:solidFill>
                  <a:schemeClr val="tx1"/>
                </a:solidFill>
                <a:latin typeface="Stencil" pitchFamily="82" charset="0"/>
              </a:defRPr>
            </a:lvl2pPr>
            <a:lvl3pPr marL="1081164" indent="-216233" defTabSz="937009">
              <a:defRPr sz="2300">
                <a:solidFill>
                  <a:schemeClr val="tx1"/>
                </a:solidFill>
                <a:latin typeface="Stencil" pitchFamily="82" charset="0"/>
              </a:defRPr>
            </a:lvl3pPr>
            <a:lvl4pPr marL="1513629" indent="-216233" defTabSz="937009">
              <a:defRPr sz="2300">
                <a:solidFill>
                  <a:schemeClr val="tx1"/>
                </a:solidFill>
                <a:latin typeface="Stencil" pitchFamily="82" charset="0"/>
              </a:defRPr>
            </a:lvl4pPr>
            <a:lvl5pPr marL="1946095" indent="-216233" defTabSz="937009">
              <a:defRPr sz="2300">
                <a:solidFill>
                  <a:schemeClr val="tx1"/>
                </a:solidFill>
                <a:latin typeface="Stencil" pitchFamily="82" charset="0"/>
              </a:defRPr>
            </a:lvl5pPr>
            <a:lvl6pPr marL="2378560" indent="-216233" defTabSz="937009" eaLnBrk="0" fontAlgn="base" hangingPunct="0">
              <a:spcBef>
                <a:spcPct val="0"/>
              </a:spcBef>
              <a:spcAft>
                <a:spcPct val="0"/>
              </a:spcAft>
              <a:defRPr sz="2300">
                <a:solidFill>
                  <a:schemeClr val="tx1"/>
                </a:solidFill>
                <a:latin typeface="Stencil" pitchFamily="82" charset="0"/>
              </a:defRPr>
            </a:lvl6pPr>
            <a:lvl7pPr marL="2811026" indent="-216233" defTabSz="937009" eaLnBrk="0" fontAlgn="base" hangingPunct="0">
              <a:spcBef>
                <a:spcPct val="0"/>
              </a:spcBef>
              <a:spcAft>
                <a:spcPct val="0"/>
              </a:spcAft>
              <a:defRPr sz="2300">
                <a:solidFill>
                  <a:schemeClr val="tx1"/>
                </a:solidFill>
                <a:latin typeface="Stencil" pitchFamily="82" charset="0"/>
              </a:defRPr>
            </a:lvl7pPr>
            <a:lvl8pPr marL="3243491" indent="-216233" defTabSz="937009" eaLnBrk="0" fontAlgn="base" hangingPunct="0">
              <a:spcBef>
                <a:spcPct val="0"/>
              </a:spcBef>
              <a:spcAft>
                <a:spcPct val="0"/>
              </a:spcAft>
              <a:defRPr sz="2300">
                <a:solidFill>
                  <a:schemeClr val="tx1"/>
                </a:solidFill>
                <a:latin typeface="Stencil" pitchFamily="82" charset="0"/>
              </a:defRPr>
            </a:lvl8pPr>
            <a:lvl9pPr marL="3675957" indent="-216233" defTabSz="937009" eaLnBrk="0" fontAlgn="base" hangingPunct="0">
              <a:spcBef>
                <a:spcPct val="0"/>
              </a:spcBef>
              <a:spcAft>
                <a:spcPct val="0"/>
              </a:spcAft>
              <a:defRPr sz="2300">
                <a:solidFill>
                  <a:schemeClr val="tx1"/>
                </a:solidFill>
                <a:latin typeface="Stencil" pitchFamily="82" charset="0"/>
              </a:defRPr>
            </a:lvl9pPr>
          </a:lstStyle>
          <a:p>
            <a:fld id="{D78A2296-CCF0-4331-AE16-5A44894238B1}" type="slidenum">
              <a:rPr lang="en-US" altLang="fi-FI" sz="1200">
                <a:latin typeface="Times New Roman" pitchFamily="18" charset="0"/>
              </a:rPr>
              <a:pPr/>
              <a:t>6</a:t>
            </a:fld>
            <a:endParaRPr lang="en-US" altLang="fi-FI" sz="1200">
              <a:latin typeface="Times New Roman" pitchFamily="18" charset="0"/>
            </a:endParaRPr>
          </a:p>
        </p:txBody>
      </p:sp>
    </p:spTree>
    <p:extLst>
      <p:ext uri="{BB962C8B-B14F-4D97-AF65-F5344CB8AC3E}">
        <p14:creationId xmlns:p14="http://schemas.microsoft.com/office/powerpoint/2010/main" val="164436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1AE79C76-0FE4-4DEA-9414-E69BA3D264C3}" type="slidenum">
              <a:rPr lang="fi-FI" smtClean="0"/>
              <a:t>7</a:t>
            </a:fld>
            <a:endParaRPr lang="fi-FI"/>
          </a:p>
        </p:txBody>
      </p:sp>
    </p:spTree>
    <p:extLst>
      <p:ext uri="{BB962C8B-B14F-4D97-AF65-F5344CB8AC3E}">
        <p14:creationId xmlns:p14="http://schemas.microsoft.com/office/powerpoint/2010/main" val="4013655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i-FI" sz="2800" dirty="0" err="1" smtClean="0"/>
              <a:t>Free</a:t>
            </a:r>
            <a:r>
              <a:rPr lang="fi-FI" sz="2800" dirty="0" smtClean="0"/>
              <a:t> </a:t>
            </a:r>
            <a:r>
              <a:rPr lang="fi-FI" sz="2800" dirty="0" err="1" smtClean="0"/>
              <a:t>space</a:t>
            </a:r>
            <a:r>
              <a:rPr lang="fi-FI" sz="2800" dirty="0" smtClean="0"/>
              <a:t> laskin netissä: https://www.pasternack.com/t-calculator-fspl.aspx</a:t>
            </a:r>
          </a:p>
          <a:p>
            <a:endParaRPr lang="fi-FI" sz="2800" b="1" dirty="0" smtClean="0"/>
          </a:p>
          <a:p>
            <a:r>
              <a:rPr lang="fi-FI" sz="2800" dirty="0" smtClean="0"/>
              <a:t>Tehtävä: Mikä</a:t>
            </a:r>
            <a:r>
              <a:rPr lang="fi-FI" sz="2800" baseline="0" dirty="0" smtClean="0"/>
              <a:t> on 433 MHz radiosignaalin voimakkuus 10 m, 100m ja 1000m päässä antennista, jos lähtöteho on 0dBm.</a:t>
            </a:r>
            <a:endParaRPr lang="fi-FI" sz="2800" dirty="0"/>
          </a:p>
        </p:txBody>
      </p:sp>
      <p:sp>
        <p:nvSpPr>
          <p:cNvPr id="4" name="Slide Number Placeholder 3"/>
          <p:cNvSpPr>
            <a:spLocks noGrp="1"/>
          </p:cNvSpPr>
          <p:nvPr>
            <p:ph type="sldNum" sz="quarter" idx="10"/>
          </p:nvPr>
        </p:nvSpPr>
        <p:spPr/>
        <p:txBody>
          <a:bodyPr/>
          <a:lstStyle/>
          <a:p>
            <a:fld id="{1AE79C76-0FE4-4DEA-9414-E69BA3D264C3}" type="slidenum">
              <a:rPr lang="fi-FI" smtClean="0"/>
              <a:t>8</a:t>
            </a:fld>
            <a:endParaRPr lang="fi-FI"/>
          </a:p>
        </p:txBody>
      </p:sp>
    </p:spTree>
    <p:extLst>
      <p:ext uri="{BB962C8B-B14F-4D97-AF65-F5344CB8AC3E}">
        <p14:creationId xmlns:p14="http://schemas.microsoft.com/office/powerpoint/2010/main" val="2994876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i-FI"/>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i-FI"/>
          </a:p>
        </p:txBody>
      </p:sp>
      <p:sp>
        <p:nvSpPr>
          <p:cNvPr id="4" name="Date Placeholder 3"/>
          <p:cNvSpPr>
            <a:spLocks noGrp="1"/>
          </p:cNvSpPr>
          <p:nvPr>
            <p:ph type="dt" sz="half" idx="10"/>
          </p:nvPr>
        </p:nvSpPr>
        <p:spPr/>
        <p:txBody>
          <a:bodyPr/>
          <a:lstStyle/>
          <a:p>
            <a:fld id="{C323F3DB-93A4-43FB-AE4B-C38EA9675880}" type="datetimeFigureOut">
              <a:rPr lang="fi-FI" smtClean="0"/>
              <a:t>12.12.2017</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838F6A0F-F475-4E62-BBB4-C2C999DB3E8B}" type="slidenum">
              <a:rPr lang="fi-FI" smtClean="0"/>
              <a:t>‹#›</a:t>
            </a:fld>
            <a:endParaRPr lang="fi-FI"/>
          </a:p>
        </p:txBody>
      </p:sp>
    </p:spTree>
    <p:extLst>
      <p:ext uri="{BB962C8B-B14F-4D97-AF65-F5344CB8AC3E}">
        <p14:creationId xmlns:p14="http://schemas.microsoft.com/office/powerpoint/2010/main" val="1691712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Date Placeholder 3"/>
          <p:cNvSpPr>
            <a:spLocks noGrp="1"/>
          </p:cNvSpPr>
          <p:nvPr>
            <p:ph type="dt" sz="half" idx="10"/>
          </p:nvPr>
        </p:nvSpPr>
        <p:spPr/>
        <p:txBody>
          <a:bodyPr/>
          <a:lstStyle/>
          <a:p>
            <a:fld id="{C323F3DB-93A4-43FB-AE4B-C38EA9675880}" type="datetimeFigureOut">
              <a:rPr lang="fi-FI" smtClean="0"/>
              <a:t>12.12.2017</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838F6A0F-F475-4E62-BBB4-C2C999DB3E8B}" type="slidenum">
              <a:rPr lang="fi-FI" smtClean="0"/>
              <a:t>‹#›</a:t>
            </a:fld>
            <a:endParaRPr lang="fi-FI"/>
          </a:p>
        </p:txBody>
      </p:sp>
    </p:spTree>
    <p:extLst>
      <p:ext uri="{BB962C8B-B14F-4D97-AF65-F5344CB8AC3E}">
        <p14:creationId xmlns:p14="http://schemas.microsoft.com/office/powerpoint/2010/main" val="1563335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i-FI"/>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Date Placeholder 3"/>
          <p:cNvSpPr>
            <a:spLocks noGrp="1"/>
          </p:cNvSpPr>
          <p:nvPr>
            <p:ph type="dt" sz="half" idx="10"/>
          </p:nvPr>
        </p:nvSpPr>
        <p:spPr/>
        <p:txBody>
          <a:bodyPr/>
          <a:lstStyle/>
          <a:p>
            <a:fld id="{C323F3DB-93A4-43FB-AE4B-C38EA9675880}" type="datetimeFigureOut">
              <a:rPr lang="fi-FI" smtClean="0"/>
              <a:t>12.12.2017</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838F6A0F-F475-4E62-BBB4-C2C999DB3E8B}" type="slidenum">
              <a:rPr lang="fi-FI" smtClean="0"/>
              <a:t>‹#›</a:t>
            </a:fld>
            <a:endParaRPr lang="fi-FI"/>
          </a:p>
        </p:txBody>
      </p:sp>
    </p:spTree>
    <p:extLst>
      <p:ext uri="{BB962C8B-B14F-4D97-AF65-F5344CB8AC3E}">
        <p14:creationId xmlns:p14="http://schemas.microsoft.com/office/powerpoint/2010/main" val="2182884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Date Placeholder 3"/>
          <p:cNvSpPr>
            <a:spLocks noGrp="1"/>
          </p:cNvSpPr>
          <p:nvPr>
            <p:ph type="dt" sz="half" idx="10"/>
          </p:nvPr>
        </p:nvSpPr>
        <p:spPr/>
        <p:txBody>
          <a:bodyPr/>
          <a:lstStyle/>
          <a:p>
            <a:fld id="{C323F3DB-93A4-43FB-AE4B-C38EA9675880}" type="datetimeFigureOut">
              <a:rPr lang="fi-FI" smtClean="0"/>
              <a:t>12.12.2017</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838F6A0F-F475-4E62-BBB4-C2C999DB3E8B}" type="slidenum">
              <a:rPr lang="fi-FI" smtClean="0"/>
              <a:t>‹#›</a:t>
            </a:fld>
            <a:endParaRPr lang="fi-FI"/>
          </a:p>
        </p:txBody>
      </p:sp>
    </p:spTree>
    <p:extLst>
      <p:ext uri="{BB962C8B-B14F-4D97-AF65-F5344CB8AC3E}">
        <p14:creationId xmlns:p14="http://schemas.microsoft.com/office/powerpoint/2010/main" val="2325724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i-FI"/>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23F3DB-93A4-43FB-AE4B-C38EA9675880}" type="datetimeFigureOut">
              <a:rPr lang="fi-FI" smtClean="0"/>
              <a:t>12.12.2017</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838F6A0F-F475-4E62-BBB4-C2C999DB3E8B}" type="slidenum">
              <a:rPr lang="fi-FI" smtClean="0"/>
              <a:t>‹#›</a:t>
            </a:fld>
            <a:endParaRPr lang="fi-FI"/>
          </a:p>
        </p:txBody>
      </p:sp>
    </p:spTree>
    <p:extLst>
      <p:ext uri="{BB962C8B-B14F-4D97-AF65-F5344CB8AC3E}">
        <p14:creationId xmlns:p14="http://schemas.microsoft.com/office/powerpoint/2010/main" val="1970880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Date Placeholder 4"/>
          <p:cNvSpPr>
            <a:spLocks noGrp="1"/>
          </p:cNvSpPr>
          <p:nvPr>
            <p:ph type="dt" sz="half" idx="10"/>
          </p:nvPr>
        </p:nvSpPr>
        <p:spPr/>
        <p:txBody>
          <a:bodyPr/>
          <a:lstStyle/>
          <a:p>
            <a:fld id="{C323F3DB-93A4-43FB-AE4B-C38EA9675880}" type="datetimeFigureOut">
              <a:rPr lang="fi-FI" smtClean="0"/>
              <a:t>12.12.2017</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838F6A0F-F475-4E62-BBB4-C2C999DB3E8B}" type="slidenum">
              <a:rPr lang="fi-FI" smtClean="0"/>
              <a:t>‹#›</a:t>
            </a:fld>
            <a:endParaRPr lang="fi-FI"/>
          </a:p>
        </p:txBody>
      </p:sp>
    </p:spTree>
    <p:extLst>
      <p:ext uri="{BB962C8B-B14F-4D97-AF65-F5344CB8AC3E}">
        <p14:creationId xmlns:p14="http://schemas.microsoft.com/office/powerpoint/2010/main" val="3258904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i-FI"/>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7" name="Date Placeholder 6"/>
          <p:cNvSpPr>
            <a:spLocks noGrp="1"/>
          </p:cNvSpPr>
          <p:nvPr>
            <p:ph type="dt" sz="half" idx="10"/>
          </p:nvPr>
        </p:nvSpPr>
        <p:spPr/>
        <p:txBody>
          <a:bodyPr/>
          <a:lstStyle/>
          <a:p>
            <a:fld id="{C323F3DB-93A4-43FB-AE4B-C38EA9675880}" type="datetimeFigureOut">
              <a:rPr lang="fi-FI" smtClean="0"/>
              <a:t>12.12.2017</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838F6A0F-F475-4E62-BBB4-C2C999DB3E8B}" type="slidenum">
              <a:rPr lang="fi-FI" smtClean="0"/>
              <a:t>‹#›</a:t>
            </a:fld>
            <a:endParaRPr lang="fi-FI"/>
          </a:p>
        </p:txBody>
      </p:sp>
    </p:spTree>
    <p:extLst>
      <p:ext uri="{BB962C8B-B14F-4D97-AF65-F5344CB8AC3E}">
        <p14:creationId xmlns:p14="http://schemas.microsoft.com/office/powerpoint/2010/main" val="70785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Date Placeholder 2"/>
          <p:cNvSpPr>
            <a:spLocks noGrp="1"/>
          </p:cNvSpPr>
          <p:nvPr>
            <p:ph type="dt" sz="half" idx="10"/>
          </p:nvPr>
        </p:nvSpPr>
        <p:spPr/>
        <p:txBody>
          <a:bodyPr/>
          <a:lstStyle/>
          <a:p>
            <a:fld id="{C323F3DB-93A4-43FB-AE4B-C38EA9675880}" type="datetimeFigureOut">
              <a:rPr lang="fi-FI" smtClean="0"/>
              <a:t>12.12.2017</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838F6A0F-F475-4E62-BBB4-C2C999DB3E8B}" type="slidenum">
              <a:rPr lang="fi-FI" smtClean="0"/>
              <a:t>‹#›</a:t>
            </a:fld>
            <a:endParaRPr lang="fi-FI"/>
          </a:p>
        </p:txBody>
      </p:sp>
    </p:spTree>
    <p:extLst>
      <p:ext uri="{BB962C8B-B14F-4D97-AF65-F5344CB8AC3E}">
        <p14:creationId xmlns:p14="http://schemas.microsoft.com/office/powerpoint/2010/main" val="519675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23F3DB-93A4-43FB-AE4B-C38EA9675880}" type="datetimeFigureOut">
              <a:rPr lang="fi-FI" smtClean="0"/>
              <a:t>12.12.2017</a:t>
            </a:fld>
            <a:endParaRPr lang="fi-FI"/>
          </a:p>
        </p:txBody>
      </p:sp>
      <p:sp>
        <p:nvSpPr>
          <p:cNvPr id="3" name="Footer Placeholder 2"/>
          <p:cNvSpPr>
            <a:spLocks noGrp="1"/>
          </p:cNvSpPr>
          <p:nvPr>
            <p:ph type="ftr" sz="quarter" idx="11"/>
          </p:nvPr>
        </p:nvSpPr>
        <p:spPr/>
        <p:txBody>
          <a:bodyPr/>
          <a:lstStyle/>
          <a:p>
            <a:endParaRPr lang="fi-FI"/>
          </a:p>
        </p:txBody>
      </p:sp>
      <p:sp>
        <p:nvSpPr>
          <p:cNvPr id="4" name="Slide Number Placeholder 3"/>
          <p:cNvSpPr>
            <a:spLocks noGrp="1"/>
          </p:cNvSpPr>
          <p:nvPr>
            <p:ph type="sldNum" sz="quarter" idx="12"/>
          </p:nvPr>
        </p:nvSpPr>
        <p:spPr/>
        <p:txBody>
          <a:bodyPr/>
          <a:lstStyle/>
          <a:p>
            <a:fld id="{838F6A0F-F475-4E62-BBB4-C2C999DB3E8B}" type="slidenum">
              <a:rPr lang="fi-FI" smtClean="0"/>
              <a:t>‹#›</a:t>
            </a:fld>
            <a:endParaRPr lang="fi-FI"/>
          </a:p>
        </p:txBody>
      </p:sp>
    </p:spTree>
    <p:extLst>
      <p:ext uri="{BB962C8B-B14F-4D97-AF65-F5344CB8AC3E}">
        <p14:creationId xmlns:p14="http://schemas.microsoft.com/office/powerpoint/2010/main" val="4245803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i-FI"/>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23F3DB-93A4-43FB-AE4B-C38EA9675880}" type="datetimeFigureOut">
              <a:rPr lang="fi-FI" smtClean="0"/>
              <a:t>12.12.2017</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838F6A0F-F475-4E62-BBB4-C2C999DB3E8B}" type="slidenum">
              <a:rPr lang="fi-FI" smtClean="0"/>
              <a:t>‹#›</a:t>
            </a:fld>
            <a:endParaRPr lang="fi-FI"/>
          </a:p>
        </p:txBody>
      </p:sp>
    </p:spTree>
    <p:extLst>
      <p:ext uri="{BB962C8B-B14F-4D97-AF65-F5344CB8AC3E}">
        <p14:creationId xmlns:p14="http://schemas.microsoft.com/office/powerpoint/2010/main" val="3148559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i-FI"/>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23F3DB-93A4-43FB-AE4B-C38EA9675880}" type="datetimeFigureOut">
              <a:rPr lang="fi-FI" smtClean="0"/>
              <a:t>12.12.2017</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838F6A0F-F475-4E62-BBB4-C2C999DB3E8B}" type="slidenum">
              <a:rPr lang="fi-FI" smtClean="0"/>
              <a:t>‹#›</a:t>
            </a:fld>
            <a:endParaRPr lang="fi-FI"/>
          </a:p>
        </p:txBody>
      </p:sp>
    </p:spTree>
    <p:extLst>
      <p:ext uri="{BB962C8B-B14F-4D97-AF65-F5344CB8AC3E}">
        <p14:creationId xmlns:p14="http://schemas.microsoft.com/office/powerpoint/2010/main" val="2847866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i-FI"/>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3F3DB-93A4-43FB-AE4B-C38EA9675880}" type="datetimeFigureOut">
              <a:rPr lang="fi-FI" smtClean="0"/>
              <a:t>12.12.2017</a:t>
            </a:fld>
            <a:endParaRPr lang="fi-FI"/>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FI"/>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8F6A0F-F475-4E62-BBB4-C2C999DB3E8B}" type="slidenum">
              <a:rPr lang="fi-FI" smtClean="0"/>
              <a:t>‹#›</a:t>
            </a:fld>
            <a:endParaRPr lang="fi-FI"/>
          </a:p>
        </p:txBody>
      </p:sp>
    </p:spTree>
    <p:extLst>
      <p:ext uri="{BB962C8B-B14F-4D97-AF65-F5344CB8AC3E}">
        <p14:creationId xmlns:p14="http://schemas.microsoft.com/office/powerpoint/2010/main" val="3002204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wmf"/><Relationship Id="rId3" Type="http://schemas.openxmlformats.org/officeDocument/2006/relationships/notesSlide" Target="../notesSlides/notesSlide3.xml"/><Relationship Id="rId7" Type="http://schemas.openxmlformats.org/officeDocument/2006/relationships/image" Target="../media/image3.wmf"/><Relationship Id="rId12" Type="http://schemas.openxmlformats.org/officeDocument/2006/relationships/oleObject" Target="../embeddings/oleObject5.bin"/><Relationship Id="rId2" Type="http://schemas.openxmlformats.org/officeDocument/2006/relationships/slideLayout" Target="../slideLayouts/slideLayout2.xml"/><Relationship Id="rId16" Type="http://schemas.openxmlformats.org/officeDocument/2006/relationships/image" Target="../media/image8.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5" Type="http://schemas.openxmlformats.org/officeDocument/2006/relationships/image" Target="../media/image7.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 Id="rId1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hyperlink" Target="https://ftp.gnu.org/gnu/octave/window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i-FI" dirty="0" smtClean="0"/>
              <a:t>Langaton tiedonsiirto</a:t>
            </a:r>
            <a:endParaRPr lang="fi-FI" dirty="0"/>
          </a:p>
        </p:txBody>
      </p:sp>
      <p:sp>
        <p:nvSpPr>
          <p:cNvPr id="3" name="Subtitle 2"/>
          <p:cNvSpPr>
            <a:spLocks noGrp="1"/>
          </p:cNvSpPr>
          <p:nvPr>
            <p:ph type="subTitle" idx="1"/>
          </p:nvPr>
        </p:nvSpPr>
        <p:spPr/>
        <p:txBody>
          <a:bodyPr/>
          <a:lstStyle/>
          <a:p>
            <a:r>
              <a:rPr lang="fi-FI" dirty="0" smtClean="0"/>
              <a:t>Materiaalit</a:t>
            </a:r>
          </a:p>
          <a:p>
            <a:r>
              <a:rPr lang="fi-FI" dirty="0" smtClean="0"/>
              <a:t>Kari Jyrkkä</a:t>
            </a:r>
            <a:endParaRPr lang="fi-FI" dirty="0"/>
          </a:p>
        </p:txBody>
      </p:sp>
    </p:spTree>
    <p:extLst>
      <p:ext uri="{BB962C8B-B14F-4D97-AF65-F5344CB8AC3E}">
        <p14:creationId xmlns:p14="http://schemas.microsoft.com/office/powerpoint/2010/main" val="3240700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Ryhmätehtävät jatkuu</a:t>
            </a:r>
            <a:endParaRPr lang="fi-FI" dirty="0"/>
          </a:p>
        </p:txBody>
      </p:sp>
      <p:sp>
        <p:nvSpPr>
          <p:cNvPr id="3" name="Content Placeholder 2"/>
          <p:cNvSpPr>
            <a:spLocks noGrp="1"/>
          </p:cNvSpPr>
          <p:nvPr>
            <p:ph idx="1"/>
          </p:nvPr>
        </p:nvSpPr>
        <p:spPr/>
        <p:txBody>
          <a:bodyPr>
            <a:normAutofit fontScale="85000" lnSpcReduction="20000"/>
          </a:bodyPr>
          <a:lstStyle/>
          <a:p>
            <a:pPr marL="0" indent="0">
              <a:buNone/>
            </a:pPr>
            <a:r>
              <a:rPr lang="fi-FI" dirty="0" smtClean="0"/>
              <a:t>Saat annettuna </a:t>
            </a:r>
            <a:r>
              <a:rPr lang="fi-FI" dirty="0" err="1" smtClean="0"/>
              <a:t>BPSK_modulaattori.m</a:t>
            </a:r>
            <a:r>
              <a:rPr lang="fi-FI" dirty="0" smtClean="0"/>
              <a:t> tiedoston. Tutustu siihen ja jos et ymmärrä sen toimintaa niin ”pakota” opettaja kertomaan miten se toimii.</a:t>
            </a:r>
            <a:r>
              <a:rPr lang="fi-FI" dirty="0"/>
              <a:t> </a:t>
            </a:r>
            <a:r>
              <a:rPr lang="fi-FI" dirty="0" smtClean="0"/>
              <a:t>Tämä jälkeen:</a:t>
            </a:r>
          </a:p>
          <a:p>
            <a:pPr marL="0" indent="0">
              <a:buNone/>
            </a:pPr>
            <a:endParaRPr lang="fi-FI" dirty="0"/>
          </a:p>
          <a:p>
            <a:pPr marL="0" indent="0">
              <a:buNone/>
            </a:pPr>
            <a:r>
              <a:rPr lang="fi-FI" dirty="0" smtClean="0"/>
              <a:t>Anna </a:t>
            </a:r>
            <a:r>
              <a:rPr lang="fi-FI" dirty="0" err="1" smtClean="0"/>
              <a:t>Octavessa</a:t>
            </a:r>
            <a:r>
              <a:rPr lang="fi-FI" dirty="0" smtClean="0"/>
              <a:t> komento: </a:t>
            </a:r>
            <a:r>
              <a:rPr lang="fi-FI" b="1" i="1" u="sng" dirty="0" err="1" smtClean="0"/>
              <a:t>pkg</a:t>
            </a:r>
            <a:r>
              <a:rPr lang="fi-FI" b="1" i="1" u="sng" dirty="0" smtClean="0"/>
              <a:t> </a:t>
            </a:r>
            <a:r>
              <a:rPr lang="fi-FI" b="1" i="1" u="sng" dirty="0" err="1" smtClean="0"/>
              <a:t>load</a:t>
            </a:r>
            <a:r>
              <a:rPr lang="fi-FI" b="1" i="1" u="sng" dirty="0" smtClean="0"/>
              <a:t> </a:t>
            </a:r>
            <a:r>
              <a:rPr lang="fi-FI" b="1" i="1" u="sng" dirty="0" err="1" smtClean="0"/>
              <a:t>signal</a:t>
            </a:r>
            <a:endParaRPr lang="fi-FI" b="1" i="1" u="sng" dirty="0" smtClean="0"/>
          </a:p>
          <a:p>
            <a:pPr marL="0" indent="0">
              <a:buNone/>
            </a:pPr>
            <a:r>
              <a:rPr lang="fi-FI" dirty="0" smtClean="0"/>
              <a:t>Joka lataa </a:t>
            </a:r>
            <a:r>
              <a:rPr lang="fi-FI" dirty="0" err="1" smtClean="0"/>
              <a:t>signal</a:t>
            </a:r>
            <a:r>
              <a:rPr lang="fi-FI" dirty="0" smtClean="0"/>
              <a:t> </a:t>
            </a:r>
            <a:r>
              <a:rPr lang="fi-FI" dirty="0" err="1" smtClean="0"/>
              <a:t>processing</a:t>
            </a:r>
            <a:r>
              <a:rPr lang="fi-FI" dirty="0" smtClean="0"/>
              <a:t> kirjaston käyttöösi</a:t>
            </a:r>
          </a:p>
          <a:p>
            <a:pPr marL="0" indent="0">
              <a:buNone/>
            </a:pPr>
            <a:endParaRPr lang="fi-FI" dirty="0"/>
          </a:p>
          <a:p>
            <a:pPr marL="514350" indent="-514350">
              <a:buAutoNum type="arabicPeriod"/>
            </a:pPr>
            <a:r>
              <a:rPr lang="fi-FI" dirty="0" smtClean="0"/>
              <a:t>Lyhennä informaatiobitin kesto neljäsosaan alkuperäisestä = 50 näytettä/bitti. Huomaa, että tällöin sinun tulee lisätä bittien määrää 4 kertaa suuremmaksi =&gt; 5 bittiä =&gt; 20 bittiä, jotta data signaalin pituus on edelleen yhtä pitkä kuin kantoaaltosignaali (kertolasku onnistuu vain jos signaalit ovat yhtä pitkiä). Miten moduloidun signaalin spektri muuttuu, kun bittinopeutta kasvatetaan?</a:t>
            </a:r>
          </a:p>
          <a:p>
            <a:pPr marL="514350" indent="-514350">
              <a:buAutoNum type="arabicPeriod"/>
            </a:pPr>
            <a:r>
              <a:rPr lang="fi-FI" dirty="0" smtClean="0"/>
              <a:t>Toteuta oma </a:t>
            </a:r>
            <a:r>
              <a:rPr lang="fi-FI" dirty="0" err="1" smtClean="0"/>
              <a:t>BPSK_demodulaattori.m</a:t>
            </a:r>
            <a:r>
              <a:rPr lang="fi-FI" dirty="0" smtClean="0"/>
              <a:t> tiedosto, joka demoduloi signaalin.</a:t>
            </a:r>
          </a:p>
          <a:p>
            <a:pPr marL="514350" indent="-514350">
              <a:buAutoNum type="arabicPeriod"/>
            </a:pPr>
            <a:endParaRPr lang="fi-FI" dirty="0" smtClean="0"/>
          </a:p>
        </p:txBody>
      </p:sp>
    </p:spTree>
    <p:extLst>
      <p:ext uri="{BB962C8B-B14F-4D97-AF65-F5344CB8AC3E}">
        <p14:creationId xmlns:p14="http://schemas.microsoft.com/office/powerpoint/2010/main" val="426218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Sisältö</a:t>
            </a:r>
            <a:endParaRPr lang="fi-FI" dirty="0"/>
          </a:p>
        </p:txBody>
      </p:sp>
      <p:sp>
        <p:nvSpPr>
          <p:cNvPr id="3" name="Content Placeholder 2"/>
          <p:cNvSpPr>
            <a:spLocks noGrp="1"/>
          </p:cNvSpPr>
          <p:nvPr>
            <p:ph idx="1"/>
          </p:nvPr>
        </p:nvSpPr>
        <p:spPr/>
        <p:txBody>
          <a:bodyPr/>
          <a:lstStyle/>
          <a:p>
            <a:pPr marL="514350" indent="-514350">
              <a:buFont typeface="+mj-lt"/>
              <a:buAutoNum type="arabicPeriod"/>
            </a:pPr>
            <a:r>
              <a:rPr lang="fi-FI" dirty="0" smtClean="0"/>
              <a:t>Johdatusta aiheeseen ja langattoman tietoliikenteen historiaa</a:t>
            </a:r>
          </a:p>
          <a:p>
            <a:pPr marL="514350" indent="-514350">
              <a:buFont typeface="+mj-lt"/>
              <a:buAutoNum type="arabicPeriod"/>
            </a:pPr>
            <a:r>
              <a:rPr lang="fi-FI" dirty="0" smtClean="0"/>
              <a:t>Perusteita ja termistöä</a:t>
            </a:r>
          </a:p>
          <a:p>
            <a:pPr marL="514350" indent="-514350">
              <a:buFont typeface="+mj-lt"/>
              <a:buAutoNum type="arabicPeriod"/>
            </a:pPr>
            <a:r>
              <a:rPr lang="fi-FI" b="1" dirty="0" smtClean="0"/>
              <a:t>Modulaatio ja </a:t>
            </a:r>
            <a:r>
              <a:rPr lang="fi-FI" b="1" dirty="0" err="1" smtClean="0"/>
              <a:t>demodulaatio</a:t>
            </a:r>
            <a:endParaRPr lang="fi-FI" b="1" dirty="0" smtClean="0"/>
          </a:p>
          <a:p>
            <a:pPr marL="514350" indent="-514350">
              <a:buFont typeface="+mj-lt"/>
              <a:buAutoNum type="arabicPeriod"/>
            </a:pPr>
            <a:r>
              <a:rPr lang="fi-FI" dirty="0" smtClean="0"/>
              <a:t>Radiotien ominaisuudet</a:t>
            </a:r>
          </a:p>
          <a:p>
            <a:pPr marL="514350" indent="-514350">
              <a:buFont typeface="+mj-lt"/>
              <a:buAutoNum type="arabicPeriod"/>
            </a:pPr>
            <a:r>
              <a:rPr lang="fi-FI" dirty="0" smtClean="0"/>
              <a:t>Radiolaiteen lohkokaavio</a:t>
            </a:r>
          </a:p>
          <a:p>
            <a:pPr marL="514350" indent="-514350">
              <a:buFont typeface="+mj-lt"/>
              <a:buAutoNum type="arabicPeriod"/>
            </a:pPr>
            <a:r>
              <a:rPr lang="fi-FI" dirty="0" smtClean="0"/>
              <a:t>Protokollapino</a:t>
            </a:r>
            <a:endParaRPr lang="fi-FI" dirty="0"/>
          </a:p>
        </p:txBody>
      </p:sp>
    </p:spTree>
    <p:extLst>
      <p:ext uri="{BB962C8B-B14F-4D97-AF65-F5344CB8AC3E}">
        <p14:creationId xmlns:p14="http://schemas.microsoft.com/office/powerpoint/2010/main" val="516035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Kertausta viime kerrasta</a:t>
            </a:r>
            <a:endParaRPr lang="fi-FI" dirty="0"/>
          </a:p>
        </p:txBody>
      </p:sp>
      <p:sp>
        <p:nvSpPr>
          <p:cNvPr id="3" name="Content Placeholder 2"/>
          <p:cNvSpPr>
            <a:spLocks noGrp="1"/>
          </p:cNvSpPr>
          <p:nvPr>
            <p:ph idx="1"/>
          </p:nvPr>
        </p:nvSpPr>
        <p:spPr/>
        <p:txBody>
          <a:bodyPr>
            <a:normAutofit fontScale="92500" lnSpcReduction="20000"/>
          </a:bodyPr>
          <a:lstStyle/>
          <a:p>
            <a:r>
              <a:rPr lang="fi-FI" dirty="0" smtClean="0"/>
              <a:t>Jos lähetin lähettää signaalin +10dBm teholla, sekä lähetysantenni ja vastaanotin antenni vaimentavat signaalia 5 dB kumpikin. Signaali vaimenee 100 m matkalla 90 dB. Saadaanko signaali otettua vastaan 100 m päässä, jos vastaanottimen herkkyys on -85 dB?</a:t>
            </a:r>
          </a:p>
          <a:p>
            <a:r>
              <a:rPr lang="fi-FI" dirty="0" smtClean="0"/>
              <a:t>Pitääkö seuraava lasku paikkansa? Vahvistimen outputissa on jännite 10V ja inputissa 1V. Vahvistimen vahvistus on siten 10 * log10(10/1) = 10 dB.</a:t>
            </a:r>
          </a:p>
          <a:p>
            <a:r>
              <a:rPr lang="fi-FI" dirty="0" smtClean="0"/>
              <a:t>Antennista lähtevän ja antenniin tulevan tehon suhde on 0.1. Paljonko tuo on desibeliasteikolla?</a:t>
            </a:r>
          </a:p>
          <a:p>
            <a:r>
              <a:rPr lang="fi-FI" dirty="0" smtClean="0"/>
              <a:t>Miten voit laskemalla selvittää pitääkö järjestelmäsi suunnittelussa käyttää RF signaalien suunnittelusääntöjä (eli pyrkiä siihen, ettei signaalien siirtojohtoihin synny seisovia aaltoja)</a:t>
            </a:r>
          </a:p>
          <a:p>
            <a:pPr marL="0" indent="0">
              <a:buNone/>
            </a:pPr>
            <a:r>
              <a:rPr lang="fi-FI" dirty="0" smtClean="0"/>
              <a:t> </a:t>
            </a:r>
          </a:p>
          <a:p>
            <a:endParaRPr lang="fi-FI" dirty="0"/>
          </a:p>
        </p:txBody>
      </p:sp>
    </p:spTree>
    <p:extLst>
      <p:ext uri="{BB962C8B-B14F-4D97-AF65-F5344CB8AC3E}">
        <p14:creationId xmlns:p14="http://schemas.microsoft.com/office/powerpoint/2010/main" val="4075818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239" y="795339"/>
            <a:ext cx="7629525" cy="526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6039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8"/>
          <p:cNvSpPr>
            <a:spLocks noGrp="1"/>
          </p:cNvSpPr>
          <p:nvPr>
            <p:ph type="title"/>
          </p:nvPr>
        </p:nvSpPr>
        <p:spPr/>
        <p:txBody>
          <a:bodyPr/>
          <a:lstStyle/>
          <a:p>
            <a:r>
              <a:rPr lang="fi-FI" altLang="fi-FI" sz="2000" dirty="0"/>
              <a:t>QPSK-</a:t>
            </a:r>
            <a:r>
              <a:rPr lang="fi-FI" altLang="fi-FI" sz="2000" dirty="0" err="1"/>
              <a:t>modulator</a:t>
            </a:r>
            <a:endParaRPr lang="fi-FI" altLang="fi-FI" sz="2000" dirty="0"/>
          </a:p>
        </p:txBody>
      </p:sp>
      <p:sp>
        <p:nvSpPr>
          <p:cNvPr id="8" name="Slide Number Placeholder 7"/>
          <p:cNvSpPr>
            <a:spLocks noGrp="1"/>
          </p:cNvSpPr>
          <p:nvPr>
            <p:ph type="sldNum" sz="quarter" idx="4294967295"/>
          </p:nvPr>
        </p:nvSpPr>
        <p:spPr>
          <a:xfrm>
            <a:off x="8077200" y="6356351"/>
            <a:ext cx="2133600" cy="365125"/>
          </a:xfrm>
          <a:prstGeom prst="rect">
            <a:avLst/>
          </a:prstGeom>
        </p:spPr>
        <p:txBody>
          <a:bodyPr/>
          <a:lstStyle/>
          <a:p>
            <a:pPr>
              <a:defRPr/>
            </a:pPr>
            <a:fld id="{B1D77606-36D2-4CA7-B30A-7D1EA676E9A9}" type="slidenum">
              <a:rPr lang="en-US" smtClean="0"/>
              <a:pPr>
                <a:defRPr/>
              </a:pPr>
              <a:t>5</a:t>
            </a:fld>
            <a:endParaRPr lang="en-US"/>
          </a:p>
        </p:txBody>
      </p:sp>
      <p:cxnSp>
        <p:nvCxnSpPr>
          <p:cNvPr id="36868" name="Straight Connector 12"/>
          <p:cNvCxnSpPr>
            <a:cxnSpLocks noChangeShapeType="1"/>
          </p:cNvCxnSpPr>
          <p:nvPr/>
        </p:nvCxnSpPr>
        <p:spPr bwMode="auto">
          <a:xfrm>
            <a:off x="2307983" y="3716338"/>
            <a:ext cx="2060331"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4" name="TextBox 13"/>
          <p:cNvSpPr txBox="1"/>
          <p:nvPr/>
        </p:nvSpPr>
        <p:spPr>
          <a:xfrm flipH="1">
            <a:off x="2373923" y="3141664"/>
            <a:ext cx="1951892" cy="369332"/>
          </a:xfrm>
          <a:prstGeom prst="rect">
            <a:avLst/>
          </a:prstGeom>
          <a:noFill/>
        </p:spPr>
        <p:txBody>
          <a:bodyPr>
            <a:spAutoFit/>
          </a:bodyPr>
          <a:lstStyle/>
          <a:p>
            <a:pPr>
              <a:defRPr/>
            </a:pPr>
            <a:r>
              <a:rPr lang="fi-FI" dirty="0"/>
              <a:t>0 </a:t>
            </a:r>
            <a:r>
              <a:rPr lang="fi-FI" dirty="0" err="1"/>
              <a:t>0</a:t>
            </a:r>
            <a:r>
              <a:rPr lang="fi-FI" dirty="0"/>
              <a:t> </a:t>
            </a:r>
            <a:r>
              <a:rPr lang="fi-FI" dirty="0" err="1"/>
              <a:t>0</a:t>
            </a:r>
            <a:r>
              <a:rPr lang="fi-FI" dirty="0"/>
              <a:t> 1 </a:t>
            </a:r>
            <a:r>
              <a:rPr lang="fi-FI" dirty="0" err="1"/>
              <a:t>1</a:t>
            </a:r>
            <a:r>
              <a:rPr lang="fi-FI" dirty="0"/>
              <a:t> 0 1 </a:t>
            </a:r>
            <a:r>
              <a:rPr lang="fi-FI" dirty="0" err="1"/>
              <a:t>1</a:t>
            </a:r>
            <a:r>
              <a:rPr lang="fi-FI" dirty="0"/>
              <a:t> </a:t>
            </a:r>
          </a:p>
        </p:txBody>
      </p:sp>
      <p:sp>
        <p:nvSpPr>
          <p:cNvPr id="36870" name="Rectangle 15"/>
          <p:cNvSpPr>
            <a:spLocks noChangeArrowheads="1"/>
          </p:cNvSpPr>
          <p:nvPr/>
        </p:nvSpPr>
        <p:spPr bwMode="auto">
          <a:xfrm>
            <a:off x="4368312" y="3141663"/>
            <a:ext cx="1195754" cy="1223962"/>
          </a:xfrm>
          <a:prstGeom prst="rect">
            <a:avLst/>
          </a:prstGeom>
          <a:solidFill>
            <a:schemeClr val="accent1"/>
          </a:solidFill>
          <a:ln w="9525" algn="ctr">
            <a:solidFill>
              <a:schemeClr val="tx1"/>
            </a:solidFill>
            <a:round/>
            <a:headEnd/>
            <a:tailEnd/>
          </a:ln>
        </p:spPr>
        <p:txBody>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cxnSp>
        <p:nvCxnSpPr>
          <p:cNvPr id="36871" name="Straight Arrow Connector 17"/>
          <p:cNvCxnSpPr>
            <a:cxnSpLocks noChangeShapeType="1"/>
          </p:cNvCxnSpPr>
          <p:nvPr/>
        </p:nvCxnSpPr>
        <p:spPr bwMode="auto">
          <a:xfrm>
            <a:off x="5564067" y="3284538"/>
            <a:ext cx="1329103"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6872" name="Straight Arrow Connector 19"/>
          <p:cNvCxnSpPr>
            <a:cxnSpLocks noChangeShapeType="1"/>
          </p:cNvCxnSpPr>
          <p:nvPr/>
        </p:nvCxnSpPr>
        <p:spPr bwMode="auto">
          <a:xfrm>
            <a:off x="5564067" y="4149725"/>
            <a:ext cx="1329103"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36873" name="Group 22"/>
          <p:cNvGrpSpPr>
            <a:grpSpLocks/>
          </p:cNvGrpSpPr>
          <p:nvPr/>
        </p:nvGrpSpPr>
        <p:grpSpPr bwMode="auto">
          <a:xfrm>
            <a:off x="6893170" y="2997200"/>
            <a:ext cx="465992" cy="503238"/>
            <a:chOff x="5817096" y="3140968"/>
            <a:chExt cx="504056" cy="504056"/>
          </a:xfrm>
        </p:grpSpPr>
        <p:sp>
          <p:nvSpPr>
            <p:cNvPr id="21" name="Oval 20"/>
            <p:cNvSpPr/>
            <p:nvPr/>
          </p:nvSpPr>
          <p:spPr bwMode="auto">
            <a:xfrm>
              <a:off x="5817096" y="3140968"/>
              <a:ext cx="504056" cy="50405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fi-FI" dirty="0"/>
            </a:p>
          </p:txBody>
        </p:sp>
        <p:sp>
          <p:nvSpPr>
            <p:cNvPr id="22" name="TextBox 21"/>
            <p:cNvSpPr txBox="1"/>
            <p:nvPr/>
          </p:nvSpPr>
          <p:spPr>
            <a:xfrm flipH="1">
              <a:off x="5888425" y="3140968"/>
              <a:ext cx="351888" cy="369932"/>
            </a:xfrm>
            <a:prstGeom prst="rect">
              <a:avLst/>
            </a:prstGeom>
            <a:noFill/>
          </p:spPr>
          <p:txBody>
            <a:bodyPr>
              <a:spAutoFit/>
            </a:bodyPr>
            <a:lstStyle/>
            <a:p>
              <a:pPr>
                <a:defRPr/>
              </a:pPr>
              <a:r>
                <a:rPr lang="fi-FI" dirty="0"/>
                <a:t>x</a:t>
              </a:r>
            </a:p>
          </p:txBody>
        </p:sp>
      </p:grpSp>
      <p:grpSp>
        <p:nvGrpSpPr>
          <p:cNvPr id="36874" name="Group 23"/>
          <p:cNvGrpSpPr>
            <a:grpSpLocks/>
          </p:cNvGrpSpPr>
          <p:nvPr/>
        </p:nvGrpSpPr>
        <p:grpSpPr bwMode="auto">
          <a:xfrm>
            <a:off x="6893170" y="3860802"/>
            <a:ext cx="465992" cy="504825"/>
            <a:chOff x="5817096" y="3140968"/>
            <a:chExt cx="504056" cy="504056"/>
          </a:xfrm>
        </p:grpSpPr>
        <p:sp>
          <p:nvSpPr>
            <p:cNvPr id="25" name="Oval 24"/>
            <p:cNvSpPr/>
            <p:nvPr/>
          </p:nvSpPr>
          <p:spPr bwMode="auto">
            <a:xfrm>
              <a:off x="5817096" y="3140968"/>
              <a:ext cx="504056" cy="50405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fi-FI" dirty="0"/>
            </a:p>
          </p:txBody>
        </p:sp>
        <p:sp>
          <p:nvSpPr>
            <p:cNvPr id="26" name="TextBox 25"/>
            <p:cNvSpPr txBox="1"/>
            <p:nvPr/>
          </p:nvSpPr>
          <p:spPr>
            <a:xfrm flipH="1">
              <a:off x="5888425" y="3140968"/>
              <a:ext cx="351888" cy="368769"/>
            </a:xfrm>
            <a:prstGeom prst="rect">
              <a:avLst/>
            </a:prstGeom>
            <a:noFill/>
          </p:spPr>
          <p:txBody>
            <a:bodyPr>
              <a:spAutoFit/>
            </a:bodyPr>
            <a:lstStyle/>
            <a:p>
              <a:pPr>
                <a:defRPr/>
              </a:pPr>
              <a:r>
                <a:rPr lang="fi-FI" dirty="0"/>
                <a:t>x</a:t>
              </a:r>
            </a:p>
          </p:txBody>
        </p:sp>
      </p:grpSp>
      <p:cxnSp>
        <p:nvCxnSpPr>
          <p:cNvPr id="36875" name="Straight Arrow Connector 30"/>
          <p:cNvCxnSpPr>
            <a:cxnSpLocks noChangeShapeType="1"/>
            <a:endCxn id="22" idx="0"/>
          </p:cNvCxnSpPr>
          <p:nvPr/>
        </p:nvCxnSpPr>
        <p:spPr bwMode="auto">
          <a:xfrm flipH="1">
            <a:off x="7121770" y="2276476"/>
            <a:ext cx="8792" cy="720724"/>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6876" name="Straight Arrow Connector 33"/>
          <p:cNvCxnSpPr>
            <a:cxnSpLocks noChangeShapeType="1"/>
            <a:endCxn id="25" idx="4"/>
          </p:cNvCxnSpPr>
          <p:nvPr/>
        </p:nvCxnSpPr>
        <p:spPr bwMode="auto">
          <a:xfrm flipV="1">
            <a:off x="7126166" y="4365627"/>
            <a:ext cx="0" cy="5762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7" name="TextBox 36"/>
          <p:cNvSpPr txBox="1"/>
          <p:nvPr/>
        </p:nvSpPr>
        <p:spPr>
          <a:xfrm flipH="1">
            <a:off x="8622324" y="3429001"/>
            <a:ext cx="398585" cy="369332"/>
          </a:xfrm>
          <a:prstGeom prst="rect">
            <a:avLst/>
          </a:prstGeom>
          <a:noFill/>
        </p:spPr>
        <p:txBody>
          <a:bodyPr>
            <a:spAutoFit/>
          </a:bodyPr>
          <a:lstStyle/>
          <a:p>
            <a:pPr>
              <a:defRPr/>
            </a:pPr>
            <a:r>
              <a:rPr lang="fi-FI" dirty="0"/>
              <a:t>z</a:t>
            </a:r>
          </a:p>
        </p:txBody>
      </p:sp>
      <p:sp>
        <p:nvSpPr>
          <p:cNvPr id="38" name="TextBox 37"/>
          <p:cNvSpPr txBox="1"/>
          <p:nvPr/>
        </p:nvSpPr>
        <p:spPr>
          <a:xfrm flipH="1">
            <a:off x="7159869" y="4508501"/>
            <a:ext cx="2392974" cy="369332"/>
          </a:xfrm>
          <a:prstGeom prst="rect">
            <a:avLst/>
          </a:prstGeom>
          <a:noFill/>
        </p:spPr>
        <p:txBody>
          <a:bodyPr>
            <a:spAutoFit/>
          </a:bodyPr>
          <a:lstStyle/>
          <a:p>
            <a:pPr>
              <a:defRPr/>
            </a:pPr>
            <a:r>
              <a:rPr lang="fi-FI" dirty="0" err="1"/>
              <a:t>Sin</a:t>
            </a:r>
            <a:r>
              <a:rPr lang="fi-FI" dirty="0"/>
              <a:t>(2*pi*fc*t)</a:t>
            </a:r>
          </a:p>
        </p:txBody>
      </p:sp>
      <p:sp>
        <p:nvSpPr>
          <p:cNvPr id="39" name="TextBox 38"/>
          <p:cNvSpPr txBox="1"/>
          <p:nvPr/>
        </p:nvSpPr>
        <p:spPr>
          <a:xfrm flipH="1">
            <a:off x="7159869" y="2276476"/>
            <a:ext cx="2592266" cy="369332"/>
          </a:xfrm>
          <a:prstGeom prst="rect">
            <a:avLst/>
          </a:prstGeom>
          <a:noFill/>
        </p:spPr>
        <p:txBody>
          <a:bodyPr>
            <a:spAutoFit/>
          </a:bodyPr>
          <a:lstStyle/>
          <a:p>
            <a:pPr>
              <a:defRPr/>
            </a:pPr>
            <a:r>
              <a:rPr lang="fi-FI" dirty="0"/>
              <a:t>Cos(2*pi*fc*t)</a:t>
            </a:r>
          </a:p>
        </p:txBody>
      </p:sp>
      <p:grpSp>
        <p:nvGrpSpPr>
          <p:cNvPr id="36880" name="Group 41"/>
          <p:cNvGrpSpPr>
            <a:grpSpLocks/>
          </p:cNvGrpSpPr>
          <p:nvPr/>
        </p:nvGrpSpPr>
        <p:grpSpPr bwMode="auto">
          <a:xfrm>
            <a:off x="7891097" y="3429002"/>
            <a:ext cx="464526" cy="504825"/>
            <a:chOff x="5817096" y="3140968"/>
            <a:chExt cx="504056" cy="504056"/>
          </a:xfrm>
        </p:grpSpPr>
        <p:sp>
          <p:nvSpPr>
            <p:cNvPr id="43" name="Oval 42"/>
            <p:cNvSpPr/>
            <p:nvPr/>
          </p:nvSpPr>
          <p:spPr bwMode="auto">
            <a:xfrm>
              <a:off x="5817096" y="3140968"/>
              <a:ext cx="504056" cy="50405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fi-FI" dirty="0"/>
            </a:p>
          </p:txBody>
        </p:sp>
        <p:sp>
          <p:nvSpPr>
            <p:cNvPr id="44" name="TextBox 43"/>
            <p:cNvSpPr txBox="1"/>
            <p:nvPr/>
          </p:nvSpPr>
          <p:spPr>
            <a:xfrm flipH="1">
              <a:off x="5888649" y="3140968"/>
              <a:ext cx="351409" cy="368769"/>
            </a:xfrm>
            <a:prstGeom prst="rect">
              <a:avLst/>
            </a:prstGeom>
            <a:noFill/>
          </p:spPr>
          <p:txBody>
            <a:bodyPr>
              <a:spAutoFit/>
            </a:bodyPr>
            <a:lstStyle/>
            <a:p>
              <a:pPr>
                <a:defRPr/>
              </a:pPr>
              <a:r>
                <a:rPr lang="fi-FI" dirty="0"/>
                <a:t>+</a:t>
              </a:r>
            </a:p>
          </p:txBody>
        </p:sp>
      </p:grpSp>
      <p:cxnSp>
        <p:nvCxnSpPr>
          <p:cNvPr id="36881" name="Shape 45"/>
          <p:cNvCxnSpPr>
            <a:cxnSpLocks noChangeShapeType="1"/>
            <a:stCxn id="21" idx="6"/>
            <a:endCxn id="44" idx="0"/>
          </p:cNvCxnSpPr>
          <p:nvPr/>
        </p:nvCxnSpPr>
        <p:spPr bwMode="auto">
          <a:xfrm>
            <a:off x="7359162" y="3248819"/>
            <a:ext cx="759802" cy="180182"/>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6882" name="Shape 47"/>
          <p:cNvCxnSpPr>
            <a:cxnSpLocks noChangeShapeType="1"/>
            <a:stCxn id="25" idx="6"/>
            <a:endCxn id="43" idx="4"/>
          </p:cNvCxnSpPr>
          <p:nvPr/>
        </p:nvCxnSpPr>
        <p:spPr bwMode="auto">
          <a:xfrm flipV="1">
            <a:off x="7359161" y="3933825"/>
            <a:ext cx="763466" cy="179388"/>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6883" name="Straight Arrow Connector 49"/>
          <p:cNvCxnSpPr>
            <a:cxnSpLocks noChangeShapeType="1"/>
            <a:stCxn id="43" idx="6"/>
          </p:cNvCxnSpPr>
          <p:nvPr/>
        </p:nvCxnSpPr>
        <p:spPr bwMode="auto">
          <a:xfrm>
            <a:off x="8355624" y="3681413"/>
            <a:ext cx="798635"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6884" name="Straight Connector 28"/>
          <p:cNvCxnSpPr>
            <a:cxnSpLocks noChangeShapeType="1"/>
            <a:stCxn id="36870" idx="1"/>
          </p:cNvCxnSpPr>
          <p:nvPr/>
        </p:nvCxnSpPr>
        <p:spPr bwMode="auto">
          <a:xfrm flipV="1">
            <a:off x="4368312" y="3284538"/>
            <a:ext cx="1195754" cy="4699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0" name="Arc 29"/>
          <p:cNvSpPr/>
          <p:nvPr/>
        </p:nvSpPr>
        <p:spPr bwMode="auto">
          <a:xfrm>
            <a:off x="5032131" y="3429000"/>
            <a:ext cx="266700" cy="1079500"/>
          </a:xfrm>
          <a:prstGeom prst="arc">
            <a:avLst/>
          </a:prstGeom>
          <a:solidFill>
            <a:schemeClr val="accent1"/>
          </a:solidFill>
          <a:ln w="9525" cap="flat" cmpd="sng" algn="ctr">
            <a:solidFill>
              <a:schemeClr val="tx1"/>
            </a:solidFill>
            <a:prstDash val="solid"/>
            <a:round/>
            <a:headEnd type="none" w="med" len="med"/>
            <a:tailEnd type="arrow" w="med" len="med"/>
          </a:ln>
          <a:effectLst/>
        </p:spPr>
        <p:txBody>
          <a:bodyPr/>
          <a:lstStyle/>
          <a:p>
            <a:pPr>
              <a:defRPr/>
            </a:pPr>
            <a:endParaRPr lang="fi-FI"/>
          </a:p>
        </p:txBody>
      </p:sp>
      <p:cxnSp>
        <p:nvCxnSpPr>
          <p:cNvPr id="36886" name="Straight Connector 31"/>
          <p:cNvCxnSpPr>
            <a:cxnSpLocks noChangeShapeType="1"/>
          </p:cNvCxnSpPr>
          <p:nvPr/>
        </p:nvCxnSpPr>
        <p:spPr bwMode="auto">
          <a:xfrm>
            <a:off x="5630009" y="3500438"/>
            <a:ext cx="332643"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33" name="TextBox 32"/>
          <p:cNvSpPr txBox="1"/>
          <p:nvPr/>
        </p:nvSpPr>
        <p:spPr>
          <a:xfrm flipH="1">
            <a:off x="5564066" y="2636838"/>
            <a:ext cx="1661746" cy="369332"/>
          </a:xfrm>
          <a:prstGeom prst="rect">
            <a:avLst/>
          </a:prstGeom>
          <a:noFill/>
        </p:spPr>
        <p:txBody>
          <a:bodyPr>
            <a:spAutoFit/>
          </a:bodyPr>
          <a:lstStyle/>
          <a:p>
            <a:pPr>
              <a:defRPr/>
            </a:pPr>
            <a:r>
              <a:rPr lang="fi-FI" dirty="0"/>
              <a:t>0    </a:t>
            </a:r>
            <a:r>
              <a:rPr lang="fi-FI" dirty="0" err="1"/>
              <a:t>0</a:t>
            </a:r>
            <a:r>
              <a:rPr lang="fi-FI" dirty="0"/>
              <a:t>    1   </a:t>
            </a:r>
            <a:r>
              <a:rPr lang="fi-FI" dirty="0" err="1"/>
              <a:t>1</a:t>
            </a:r>
            <a:r>
              <a:rPr lang="fi-FI" dirty="0"/>
              <a:t>  </a:t>
            </a:r>
          </a:p>
        </p:txBody>
      </p:sp>
      <p:cxnSp>
        <p:nvCxnSpPr>
          <p:cNvPr id="36888" name="Straight Connector 33"/>
          <p:cNvCxnSpPr>
            <a:cxnSpLocks noChangeShapeType="1"/>
          </p:cNvCxnSpPr>
          <p:nvPr/>
        </p:nvCxnSpPr>
        <p:spPr bwMode="auto">
          <a:xfrm>
            <a:off x="5962650" y="3500438"/>
            <a:ext cx="332642"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6889" name="Straight Connector 34"/>
          <p:cNvCxnSpPr>
            <a:cxnSpLocks noChangeShapeType="1"/>
          </p:cNvCxnSpPr>
          <p:nvPr/>
        </p:nvCxnSpPr>
        <p:spPr bwMode="auto">
          <a:xfrm>
            <a:off x="6295294" y="3068638"/>
            <a:ext cx="332643"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6890" name="Straight Connector 35"/>
          <p:cNvCxnSpPr>
            <a:cxnSpLocks noChangeShapeType="1"/>
          </p:cNvCxnSpPr>
          <p:nvPr/>
        </p:nvCxnSpPr>
        <p:spPr bwMode="auto">
          <a:xfrm>
            <a:off x="6561994" y="3068638"/>
            <a:ext cx="331177"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50" name="TextBox 49"/>
          <p:cNvSpPr txBox="1"/>
          <p:nvPr/>
        </p:nvSpPr>
        <p:spPr>
          <a:xfrm flipH="1">
            <a:off x="5430716" y="4581526"/>
            <a:ext cx="1595804" cy="369332"/>
          </a:xfrm>
          <a:prstGeom prst="rect">
            <a:avLst/>
          </a:prstGeom>
          <a:noFill/>
        </p:spPr>
        <p:txBody>
          <a:bodyPr>
            <a:spAutoFit/>
          </a:bodyPr>
          <a:lstStyle/>
          <a:p>
            <a:pPr>
              <a:defRPr/>
            </a:pPr>
            <a:r>
              <a:rPr lang="fi-FI" dirty="0"/>
              <a:t> 0   1   0   1  </a:t>
            </a:r>
          </a:p>
        </p:txBody>
      </p:sp>
      <p:cxnSp>
        <p:nvCxnSpPr>
          <p:cNvPr id="36892" name="Straight Connector 50"/>
          <p:cNvCxnSpPr>
            <a:cxnSpLocks noChangeShapeType="1"/>
          </p:cNvCxnSpPr>
          <p:nvPr/>
        </p:nvCxnSpPr>
        <p:spPr bwMode="auto">
          <a:xfrm>
            <a:off x="5564066" y="4365625"/>
            <a:ext cx="332642"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6893" name="Straight Connector 51"/>
          <p:cNvCxnSpPr>
            <a:cxnSpLocks noChangeShapeType="1"/>
          </p:cNvCxnSpPr>
          <p:nvPr/>
        </p:nvCxnSpPr>
        <p:spPr bwMode="auto">
          <a:xfrm>
            <a:off x="5896709" y="3933825"/>
            <a:ext cx="332643"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6894" name="Straight Connector 52"/>
          <p:cNvCxnSpPr>
            <a:cxnSpLocks noChangeShapeType="1"/>
          </p:cNvCxnSpPr>
          <p:nvPr/>
        </p:nvCxnSpPr>
        <p:spPr bwMode="auto">
          <a:xfrm>
            <a:off x="6229350" y="4365625"/>
            <a:ext cx="332642"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6895" name="Straight Connector 53"/>
          <p:cNvCxnSpPr>
            <a:cxnSpLocks noChangeShapeType="1"/>
          </p:cNvCxnSpPr>
          <p:nvPr/>
        </p:nvCxnSpPr>
        <p:spPr bwMode="auto">
          <a:xfrm>
            <a:off x="6561994" y="3933825"/>
            <a:ext cx="331177"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6896" name="Straight Connector 55"/>
          <p:cNvCxnSpPr>
            <a:cxnSpLocks noChangeShapeType="1"/>
          </p:cNvCxnSpPr>
          <p:nvPr/>
        </p:nvCxnSpPr>
        <p:spPr bwMode="auto">
          <a:xfrm flipV="1">
            <a:off x="5896708" y="3933825"/>
            <a:ext cx="0" cy="4318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6897" name="Straight Connector 61"/>
          <p:cNvCxnSpPr>
            <a:cxnSpLocks noChangeShapeType="1"/>
          </p:cNvCxnSpPr>
          <p:nvPr/>
        </p:nvCxnSpPr>
        <p:spPr bwMode="auto">
          <a:xfrm flipV="1">
            <a:off x="6229350" y="3933825"/>
            <a:ext cx="0" cy="4318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6898" name="Straight Connector 62"/>
          <p:cNvCxnSpPr>
            <a:cxnSpLocks noChangeShapeType="1"/>
          </p:cNvCxnSpPr>
          <p:nvPr/>
        </p:nvCxnSpPr>
        <p:spPr bwMode="auto">
          <a:xfrm flipV="1">
            <a:off x="6561992" y="3933825"/>
            <a:ext cx="0" cy="4318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6899" name="Straight Connector 63"/>
          <p:cNvCxnSpPr>
            <a:cxnSpLocks noChangeShapeType="1"/>
          </p:cNvCxnSpPr>
          <p:nvPr/>
        </p:nvCxnSpPr>
        <p:spPr bwMode="auto">
          <a:xfrm flipV="1">
            <a:off x="6295292" y="3068638"/>
            <a:ext cx="0" cy="4318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86188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8"/>
          <p:cNvSpPr>
            <a:spLocks noGrp="1"/>
          </p:cNvSpPr>
          <p:nvPr>
            <p:ph type="title"/>
          </p:nvPr>
        </p:nvSpPr>
        <p:spPr>
          <a:xfrm>
            <a:off x="1677866" y="250032"/>
            <a:ext cx="7772400" cy="1143000"/>
          </a:xfrm>
        </p:spPr>
        <p:txBody>
          <a:bodyPr/>
          <a:lstStyle/>
          <a:p>
            <a:r>
              <a:rPr lang="fi-FI" altLang="fi-FI" sz="2000" dirty="0"/>
              <a:t>QPSK-</a:t>
            </a:r>
            <a:r>
              <a:rPr lang="fi-FI" altLang="fi-FI" sz="2000" dirty="0" err="1"/>
              <a:t>demodulator</a:t>
            </a:r>
            <a:endParaRPr lang="fi-FI" altLang="fi-FI" sz="2000" dirty="0"/>
          </a:p>
        </p:txBody>
      </p:sp>
      <p:sp>
        <p:nvSpPr>
          <p:cNvPr id="8" name="Slide Number Placeholder 7"/>
          <p:cNvSpPr>
            <a:spLocks noGrp="1"/>
          </p:cNvSpPr>
          <p:nvPr>
            <p:ph type="sldNum" sz="quarter" idx="4294967295"/>
          </p:nvPr>
        </p:nvSpPr>
        <p:spPr>
          <a:xfrm>
            <a:off x="8288948" y="6480318"/>
            <a:ext cx="2133600" cy="365125"/>
          </a:xfrm>
          <a:prstGeom prst="rect">
            <a:avLst/>
          </a:prstGeom>
        </p:spPr>
        <p:txBody>
          <a:bodyPr/>
          <a:lstStyle/>
          <a:p>
            <a:pPr>
              <a:defRPr/>
            </a:pPr>
            <a:fld id="{8663572F-FDAB-4A80-AB6F-C058DB750962}" type="slidenum">
              <a:rPr lang="en-US" smtClean="0"/>
              <a:pPr>
                <a:defRPr/>
              </a:pPr>
              <a:t>6</a:t>
            </a:fld>
            <a:endParaRPr lang="en-US" dirty="0"/>
          </a:p>
        </p:txBody>
      </p:sp>
      <p:cxnSp>
        <p:nvCxnSpPr>
          <p:cNvPr id="39940" name="Straight Connector 46"/>
          <p:cNvCxnSpPr>
            <a:cxnSpLocks noChangeShapeType="1"/>
          </p:cNvCxnSpPr>
          <p:nvPr/>
        </p:nvCxnSpPr>
        <p:spPr bwMode="auto">
          <a:xfrm>
            <a:off x="6427177" y="4510601"/>
            <a:ext cx="0" cy="158432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39941" name="Straight Connector 48"/>
          <p:cNvCxnSpPr>
            <a:cxnSpLocks noChangeShapeType="1"/>
          </p:cNvCxnSpPr>
          <p:nvPr/>
        </p:nvCxnSpPr>
        <p:spPr bwMode="auto">
          <a:xfrm>
            <a:off x="5630008" y="5158299"/>
            <a:ext cx="1595804" cy="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39942" name="Oval 49"/>
          <p:cNvSpPr>
            <a:spLocks noChangeArrowheads="1"/>
          </p:cNvSpPr>
          <p:nvPr/>
        </p:nvSpPr>
        <p:spPr bwMode="auto">
          <a:xfrm>
            <a:off x="6759819" y="4726499"/>
            <a:ext cx="133350" cy="144462"/>
          </a:xfrm>
          <a:prstGeom prst="ellipse">
            <a:avLst/>
          </a:prstGeom>
          <a:solidFill>
            <a:srgbClr val="FF0000"/>
          </a:solidFill>
          <a:ln w="9525" algn="ctr">
            <a:solidFill>
              <a:srgbClr val="FF0000"/>
            </a:solidFill>
            <a:round/>
            <a:headEnd/>
            <a:tailEnd/>
          </a:ln>
        </p:spPr>
        <p:txBody>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sp>
        <p:nvSpPr>
          <p:cNvPr id="39943" name="Oval 50"/>
          <p:cNvSpPr>
            <a:spLocks noChangeArrowheads="1"/>
          </p:cNvSpPr>
          <p:nvPr/>
        </p:nvSpPr>
        <p:spPr bwMode="auto">
          <a:xfrm>
            <a:off x="5962650" y="4726499"/>
            <a:ext cx="133350" cy="144462"/>
          </a:xfrm>
          <a:prstGeom prst="ellipse">
            <a:avLst/>
          </a:prstGeom>
          <a:solidFill>
            <a:srgbClr val="FF0000"/>
          </a:solidFill>
          <a:ln w="9525" algn="ctr">
            <a:solidFill>
              <a:srgbClr val="FF0000"/>
            </a:solidFill>
            <a:round/>
            <a:headEnd/>
            <a:tailEnd/>
          </a:ln>
        </p:spPr>
        <p:txBody>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sp>
        <p:nvSpPr>
          <p:cNvPr id="39944" name="Oval 51"/>
          <p:cNvSpPr>
            <a:spLocks noChangeArrowheads="1"/>
          </p:cNvSpPr>
          <p:nvPr/>
        </p:nvSpPr>
        <p:spPr bwMode="auto">
          <a:xfrm>
            <a:off x="5962650" y="5518663"/>
            <a:ext cx="133350" cy="144463"/>
          </a:xfrm>
          <a:prstGeom prst="ellipse">
            <a:avLst/>
          </a:prstGeom>
          <a:solidFill>
            <a:srgbClr val="FF0000"/>
          </a:solidFill>
          <a:ln w="9525" algn="ctr">
            <a:solidFill>
              <a:srgbClr val="FF0000"/>
            </a:solidFill>
            <a:round/>
            <a:headEnd/>
            <a:tailEnd/>
          </a:ln>
        </p:spPr>
        <p:txBody>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sp>
        <p:nvSpPr>
          <p:cNvPr id="39945" name="Oval 53"/>
          <p:cNvSpPr>
            <a:spLocks noChangeArrowheads="1"/>
          </p:cNvSpPr>
          <p:nvPr/>
        </p:nvSpPr>
        <p:spPr bwMode="auto">
          <a:xfrm>
            <a:off x="6759819" y="5518663"/>
            <a:ext cx="133350" cy="144463"/>
          </a:xfrm>
          <a:prstGeom prst="ellipse">
            <a:avLst/>
          </a:prstGeom>
          <a:solidFill>
            <a:srgbClr val="FF0000"/>
          </a:solidFill>
          <a:ln w="9525" algn="ctr">
            <a:solidFill>
              <a:srgbClr val="FF0000"/>
            </a:solidFill>
            <a:round/>
            <a:headEnd/>
            <a:tailEnd/>
          </a:ln>
        </p:spPr>
        <p:txBody>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cxnSp>
        <p:nvCxnSpPr>
          <p:cNvPr id="39946" name="Straight Connector 12"/>
          <p:cNvCxnSpPr>
            <a:cxnSpLocks noChangeShapeType="1"/>
          </p:cNvCxnSpPr>
          <p:nvPr/>
        </p:nvCxnSpPr>
        <p:spPr bwMode="auto">
          <a:xfrm>
            <a:off x="8554917" y="3431099"/>
            <a:ext cx="2060331"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18" name="TextBox 117"/>
          <p:cNvSpPr txBox="1"/>
          <p:nvPr/>
        </p:nvSpPr>
        <p:spPr>
          <a:xfrm flipH="1">
            <a:off x="8597412" y="3040574"/>
            <a:ext cx="1951892" cy="369332"/>
          </a:xfrm>
          <a:prstGeom prst="rect">
            <a:avLst/>
          </a:prstGeom>
          <a:noFill/>
        </p:spPr>
        <p:txBody>
          <a:bodyPr>
            <a:spAutoFit/>
          </a:bodyPr>
          <a:lstStyle/>
          <a:p>
            <a:pPr>
              <a:defRPr/>
            </a:pPr>
            <a:r>
              <a:rPr lang="fi-FI" dirty="0"/>
              <a:t>0 </a:t>
            </a:r>
            <a:r>
              <a:rPr lang="fi-FI" dirty="0" err="1"/>
              <a:t>0</a:t>
            </a:r>
            <a:r>
              <a:rPr lang="fi-FI" dirty="0"/>
              <a:t> 0 1 </a:t>
            </a:r>
            <a:r>
              <a:rPr lang="fi-FI" dirty="0" err="1"/>
              <a:t>1</a:t>
            </a:r>
            <a:r>
              <a:rPr lang="fi-FI" dirty="0"/>
              <a:t> 0 1 </a:t>
            </a:r>
            <a:r>
              <a:rPr lang="fi-FI" dirty="0" err="1"/>
              <a:t>1</a:t>
            </a:r>
            <a:r>
              <a:rPr lang="fi-FI" dirty="0"/>
              <a:t> </a:t>
            </a:r>
          </a:p>
        </p:txBody>
      </p:sp>
      <p:cxnSp>
        <p:nvCxnSpPr>
          <p:cNvPr id="39948" name="Straight Arrow Connector 17"/>
          <p:cNvCxnSpPr>
            <a:cxnSpLocks noChangeShapeType="1"/>
          </p:cNvCxnSpPr>
          <p:nvPr/>
        </p:nvCxnSpPr>
        <p:spPr bwMode="auto">
          <a:xfrm>
            <a:off x="2706567" y="2783399"/>
            <a:ext cx="1329103"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949" name="Straight Arrow Connector 19"/>
          <p:cNvCxnSpPr>
            <a:cxnSpLocks noChangeShapeType="1"/>
          </p:cNvCxnSpPr>
          <p:nvPr/>
        </p:nvCxnSpPr>
        <p:spPr bwMode="auto">
          <a:xfrm>
            <a:off x="2706567" y="3646999"/>
            <a:ext cx="1329103"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39950" name="Group 22"/>
          <p:cNvGrpSpPr>
            <a:grpSpLocks/>
          </p:cNvGrpSpPr>
          <p:nvPr/>
        </p:nvGrpSpPr>
        <p:grpSpPr bwMode="auto">
          <a:xfrm>
            <a:off x="4035670" y="2494476"/>
            <a:ext cx="464527" cy="504825"/>
            <a:chOff x="5817096" y="3140968"/>
            <a:chExt cx="504056" cy="504056"/>
          </a:xfrm>
        </p:grpSpPr>
        <p:sp>
          <p:nvSpPr>
            <p:cNvPr id="122" name="Oval 121"/>
            <p:cNvSpPr/>
            <p:nvPr/>
          </p:nvSpPr>
          <p:spPr bwMode="auto">
            <a:xfrm>
              <a:off x="5817096" y="3140968"/>
              <a:ext cx="504056" cy="50405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fi-FI" dirty="0"/>
            </a:p>
          </p:txBody>
        </p:sp>
        <p:sp>
          <p:nvSpPr>
            <p:cNvPr id="123" name="TextBox 122"/>
            <p:cNvSpPr txBox="1"/>
            <p:nvPr/>
          </p:nvSpPr>
          <p:spPr>
            <a:xfrm flipH="1">
              <a:off x="5888650" y="3140968"/>
              <a:ext cx="351407" cy="368769"/>
            </a:xfrm>
            <a:prstGeom prst="rect">
              <a:avLst/>
            </a:prstGeom>
            <a:noFill/>
          </p:spPr>
          <p:txBody>
            <a:bodyPr>
              <a:spAutoFit/>
            </a:bodyPr>
            <a:lstStyle/>
            <a:p>
              <a:pPr>
                <a:defRPr/>
              </a:pPr>
              <a:r>
                <a:rPr lang="fi-FI" dirty="0"/>
                <a:t>x</a:t>
              </a:r>
            </a:p>
          </p:txBody>
        </p:sp>
      </p:grpSp>
      <p:grpSp>
        <p:nvGrpSpPr>
          <p:cNvPr id="39951" name="Group 23"/>
          <p:cNvGrpSpPr>
            <a:grpSpLocks/>
          </p:cNvGrpSpPr>
          <p:nvPr/>
        </p:nvGrpSpPr>
        <p:grpSpPr bwMode="auto">
          <a:xfrm>
            <a:off x="4035670" y="3359661"/>
            <a:ext cx="464527" cy="503238"/>
            <a:chOff x="5817096" y="3140968"/>
            <a:chExt cx="504056" cy="504056"/>
          </a:xfrm>
        </p:grpSpPr>
        <p:sp>
          <p:nvSpPr>
            <p:cNvPr id="125" name="Oval 124"/>
            <p:cNvSpPr/>
            <p:nvPr/>
          </p:nvSpPr>
          <p:spPr bwMode="auto">
            <a:xfrm>
              <a:off x="5817096" y="3140968"/>
              <a:ext cx="504056" cy="50405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fi-FI" dirty="0"/>
            </a:p>
          </p:txBody>
        </p:sp>
        <p:sp>
          <p:nvSpPr>
            <p:cNvPr id="126" name="TextBox 125"/>
            <p:cNvSpPr txBox="1"/>
            <p:nvPr/>
          </p:nvSpPr>
          <p:spPr>
            <a:xfrm flipH="1">
              <a:off x="5888650" y="3140968"/>
              <a:ext cx="351407" cy="369932"/>
            </a:xfrm>
            <a:prstGeom prst="rect">
              <a:avLst/>
            </a:prstGeom>
            <a:noFill/>
          </p:spPr>
          <p:txBody>
            <a:bodyPr>
              <a:spAutoFit/>
            </a:bodyPr>
            <a:lstStyle/>
            <a:p>
              <a:pPr>
                <a:defRPr/>
              </a:pPr>
              <a:r>
                <a:rPr lang="fi-FI" dirty="0"/>
                <a:t>x</a:t>
              </a:r>
            </a:p>
          </p:txBody>
        </p:sp>
      </p:grpSp>
      <p:cxnSp>
        <p:nvCxnSpPr>
          <p:cNvPr id="39952" name="Straight Arrow Connector 30"/>
          <p:cNvCxnSpPr>
            <a:cxnSpLocks noChangeShapeType="1"/>
            <a:endCxn id="123" idx="0"/>
          </p:cNvCxnSpPr>
          <p:nvPr/>
        </p:nvCxnSpPr>
        <p:spPr bwMode="auto">
          <a:xfrm flipH="1">
            <a:off x="4263537" y="1775337"/>
            <a:ext cx="8061" cy="719139"/>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953" name="Straight Arrow Connector 33"/>
          <p:cNvCxnSpPr>
            <a:cxnSpLocks noChangeShapeType="1"/>
            <a:endCxn id="125" idx="4"/>
          </p:cNvCxnSpPr>
          <p:nvPr/>
        </p:nvCxnSpPr>
        <p:spPr bwMode="auto">
          <a:xfrm flipV="1">
            <a:off x="4268666" y="3862899"/>
            <a:ext cx="0" cy="57626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9" name="TextBox 128"/>
          <p:cNvSpPr txBox="1"/>
          <p:nvPr/>
        </p:nvSpPr>
        <p:spPr>
          <a:xfrm flipH="1">
            <a:off x="3768970" y="4439162"/>
            <a:ext cx="1995854" cy="369332"/>
          </a:xfrm>
          <a:prstGeom prst="rect">
            <a:avLst/>
          </a:prstGeom>
          <a:noFill/>
        </p:spPr>
        <p:txBody>
          <a:bodyPr>
            <a:spAutoFit/>
          </a:bodyPr>
          <a:lstStyle/>
          <a:p>
            <a:pPr>
              <a:defRPr/>
            </a:pPr>
            <a:r>
              <a:rPr lang="fi-FI" dirty="0" err="1"/>
              <a:t>Sin</a:t>
            </a:r>
            <a:r>
              <a:rPr lang="fi-FI" dirty="0"/>
              <a:t>(2*pi*fc*t)</a:t>
            </a:r>
          </a:p>
        </p:txBody>
      </p:sp>
      <p:sp>
        <p:nvSpPr>
          <p:cNvPr id="130" name="TextBox 129"/>
          <p:cNvSpPr txBox="1"/>
          <p:nvPr/>
        </p:nvSpPr>
        <p:spPr>
          <a:xfrm flipH="1">
            <a:off x="3703028" y="1270512"/>
            <a:ext cx="1994388" cy="369332"/>
          </a:xfrm>
          <a:prstGeom prst="rect">
            <a:avLst/>
          </a:prstGeom>
          <a:noFill/>
        </p:spPr>
        <p:txBody>
          <a:bodyPr>
            <a:spAutoFit/>
          </a:bodyPr>
          <a:lstStyle/>
          <a:p>
            <a:pPr>
              <a:defRPr/>
            </a:pPr>
            <a:r>
              <a:rPr lang="fi-FI" dirty="0"/>
              <a:t>Cos(2*pi*fc*t)</a:t>
            </a:r>
          </a:p>
        </p:txBody>
      </p:sp>
      <p:sp>
        <p:nvSpPr>
          <p:cNvPr id="131" name="TextBox 130"/>
          <p:cNvSpPr txBox="1"/>
          <p:nvPr/>
        </p:nvSpPr>
        <p:spPr>
          <a:xfrm flipH="1">
            <a:off x="1907932" y="2638937"/>
            <a:ext cx="665285" cy="369332"/>
          </a:xfrm>
          <a:prstGeom prst="rect">
            <a:avLst/>
          </a:prstGeom>
          <a:noFill/>
        </p:spPr>
        <p:txBody>
          <a:bodyPr>
            <a:spAutoFit/>
          </a:bodyPr>
          <a:lstStyle/>
          <a:p>
            <a:pPr>
              <a:defRPr/>
            </a:pPr>
            <a:r>
              <a:rPr lang="fi-FI" dirty="0"/>
              <a:t>R(t)</a:t>
            </a:r>
          </a:p>
        </p:txBody>
      </p:sp>
      <p:cxnSp>
        <p:nvCxnSpPr>
          <p:cNvPr id="39957" name="Straight Connector 28"/>
          <p:cNvCxnSpPr>
            <a:cxnSpLocks noChangeShapeType="1"/>
          </p:cNvCxnSpPr>
          <p:nvPr/>
        </p:nvCxnSpPr>
        <p:spPr bwMode="auto">
          <a:xfrm>
            <a:off x="1975338" y="2207136"/>
            <a:ext cx="0" cy="9350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58" name="Straight Connector 31"/>
          <p:cNvCxnSpPr>
            <a:cxnSpLocks noChangeShapeType="1"/>
          </p:cNvCxnSpPr>
          <p:nvPr/>
        </p:nvCxnSpPr>
        <p:spPr bwMode="auto">
          <a:xfrm flipH="1" flipV="1">
            <a:off x="1841989" y="1991236"/>
            <a:ext cx="133350" cy="2159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59" name="Straight Connector 34"/>
          <p:cNvCxnSpPr>
            <a:cxnSpLocks noChangeShapeType="1"/>
          </p:cNvCxnSpPr>
          <p:nvPr/>
        </p:nvCxnSpPr>
        <p:spPr bwMode="auto">
          <a:xfrm flipV="1">
            <a:off x="1975340" y="1991236"/>
            <a:ext cx="131885" cy="2159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60" name="Straight Connector 40"/>
          <p:cNvCxnSpPr>
            <a:cxnSpLocks noChangeShapeType="1"/>
          </p:cNvCxnSpPr>
          <p:nvPr/>
        </p:nvCxnSpPr>
        <p:spPr bwMode="auto">
          <a:xfrm>
            <a:off x="1975340" y="3142174"/>
            <a:ext cx="731227"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61" name="Straight Connector 44"/>
          <p:cNvCxnSpPr>
            <a:cxnSpLocks noChangeShapeType="1"/>
          </p:cNvCxnSpPr>
          <p:nvPr/>
        </p:nvCxnSpPr>
        <p:spPr bwMode="auto">
          <a:xfrm flipV="1">
            <a:off x="2706566" y="2783401"/>
            <a:ext cx="0" cy="3587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62" name="Straight Connector 52"/>
          <p:cNvCxnSpPr>
            <a:cxnSpLocks noChangeShapeType="1"/>
          </p:cNvCxnSpPr>
          <p:nvPr/>
        </p:nvCxnSpPr>
        <p:spPr bwMode="auto">
          <a:xfrm>
            <a:off x="2706566" y="3142176"/>
            <a:ext cx="0" cy="5048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9963" name="Rectangle 73"/>
          <p:cNvSpPr>
            <a:spLocks noChangeArrowheads="1"/>
          </p:cNvSpPr>
          <p:nvPr/>
        </p:nvSpPr>
        <p:spPr bwMode="auto">
          <a:xfrm>
            <a:off x="8022981" y="2494476"/>
            <a:ext cx="531934" cy="1584325"/>
          </a:xfrm>
          <a:prstGeom prst="rect">
            <a:avLst/>
          </a:prstGeom>
          <a:solidFill>
            <a:schemeClr val="accent1"/>
          </a:solidFill>
          <a:ln w="9525" algn="ctr">
            <a:solidFill>
              <a:schemeClr val="tx1"/>
            </a:solidFill>
            <a:round/>
            <a:headEnd/>
            <a:tailEnd/>
          </a:ln>
        </p:spPr>
        <p:txBody>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cxnSp>
        <p:nvCxnSpPr>
          <p:cNvPr id="39964" name="Straight Connector 75"/>
          <p:cNvCxnSpPr>
            <a:cxnSpLocks noChangeShapeType="1"/>
            <a:stCxn id="122" idx="6"/>
          </p:cNvCxnSpPr>
          <p:nvPr/>
        </p:nvCxnSpPr>
        <p:spPr bwMode="auto">
          <a:xfrm>
            <a:off x="4500197" y="2746888"/>
            <a:ext cx="3522785" cy="3651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965" name="Straight Connector 77"/>
          <p:cNvCxnSpPr>
            <a:cxnSpLocks noChangeShapeType="1"/>
            <a:stCxn id="125" idx="6"/>
          </p:cNvCxnSpPr>
          <p:nvPr/>
        </p:nvCxnSpPr>
        <p:spPr bwMode="auto">
          <a:xfrm>
            <a:off x="4500197" y="3610488"/>
            <a:ext cx="3522785" cy="3651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nvGrpSpPr>
          <p:cNvPr id="39966" name="Group 62"/>
          <p:cNvGrpSpPr>
            <a:grpSpLocks/>
          </p:cNvGrpSpPr>
          <p:nvPr/>
        </p:nvGrpSpPr>
        <p:grpSpPr bwMode="auto">
          <a:xfrm>
            <a:off x="6827228" y="3431099"/>
            <a:ext cx="597877" cy="576262"/>
            <a:chOff x="2792760" y="5301208"/>
            <a:chExt cx="648072" cy="576064"/>
          </a:xfrm>
        </p:grpSpPr>
        <p:sp>
          <p:nvSpPr>
            <p:cNvPr id="39998" name="Rectangle 15"/>
            <p:cNvSpPr>
              <a:spLocks noChangeArrowheads="1"/>
            </p:cNvSpPr>
            <p:nvPr/>
          </p:nvSpPr>
          <p:spPr bwMode="auto">
            <a:xfrm>
              <a:off x="2792760" y="5301208"/>
              <a:ext cx="648072" cy="576064"/>
            </a:xfrm>
            <a:prstGeom prst="rect">
              <a:avLst/>
            </a:prstGeom>
            <a:solidFill>
              <a:schemeClr val="accent1"/>
            </a:solidFill>
            <a:ln w="9525" algn="ctr">
              <a:solidFill>
                <a:schemeClr val="tx1"/>
              </a:solidFill>
              <a:round/>
              <a:headEnd/>
              <a:tailEnd/>
            </a:ln>
          </p:spPr>
          <p:txBody>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sp>
          <p:nvSpPr>
            <p:cNvPr id="39999" name="TextBox 142"/>
            <p:cNvSpPr txBox="1">
              <a:spLocks noChangeArrowheads="1"/>
            </p:cNvSpPr>
            <p:nvPr/>
          </p:nvSpPr>
          <p:spPr bwMode="auto">
            <a:xfrm flipH="1">
              <a:off x="2864238" y="5372620"/>
              <a:ext cx="432048" cy="461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grpSp>
      <p:grpSp>
        <p:nvGrpSpPr>
          <p:cNvPr id="39967" name="Group 63"/>
          <p:cNvGrpSpPr>
            <a:grpSpLocks/>
          </p:cNvGrpSpPr>
          <p:nvPr/>
        </p:nvGrpSpPr>
        <p:grpSpPr bwMode="auto">
          <a:xfrm>
            <a:off x="6693878" y="2494474"/>
            <a:ext cx="597877" cy="576262"/>
            <a:chOff x="2792760" y="5301208"/>
            <a:chExt cx="648072" cy="576064"/>
          </a:xfrm>
        </p:grpSpPr>
        <p:sp>
          <p:nvSpPr>
            <p:cNvPr id="39996" name="Rectangle 64"/>
            <p:cNvSpPr>
              <a:spLocks noChangeArrowheads="1"/>
            </p:cNvSpPr>
            <p:nvPr/>
          </p:nvSpPr>
          <p:spPr bwMode="auto">
            <a:xfrm>
              <a:off x="2792760" y="5301208"/>
              <a:ext cx="648072" cy="576064"/>
            </a:xfrm>
            <a:prstGeom prst="rect">
              <a:avLst/>
            </a:prstGeom>
            <a:solidFill>
              <a:schemeClr val="accent1"/>
            </a:solidFill>
            <a:ln w="9525" algn="ctr">
              <a:solidFill>
                <a:schemeClr val="tx1"/>
              </a:solidFill>
              <a:round/>
              <a:headEnd/>
              <a:tailEnd/>
            </a:ln>
          </p:spPr>
          <p:txBody>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sp>
          <p:nvSpPr>
            <p:cNvPr id="39997" name="TextBox 145"/>
            <p:cNvSpPr txBox="1">
              <a:spLocks noChangeArrowheads="1"/>
            </p:cNvSpPr>
            <p:nvPr/>
          </p:nvSpPr>
          <p:spPr bwMode="auto">
            <a:xfrm flipH="1">
              <a:off x="2864238" y="5372620"/>
              <a:ext cx="432048" cy="461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grpSp>
      <p:grpSp>
        <p:nvGrpSpPr>
          <p:cNvPr id="39968" name="Group 66"/>
          <p:cNvGrpSpPr>
            <a:grpSpLocks/>
          </p:cNvGrpSpPr>
          <p:nvPr/>
        </p:nvGrpSpPr>
        <p:grpSpPr bwMode="auto">
          <a:xfrm>
            <a:off x="4699489" y="3431099"/>
            <a:ext cx="599342" cy="576262"/>
            <a:chOff x="2792760" y="5301208"/>
            <a:chExt cx="648072" cy="576064"/>
          </a:xfrm>
        </p:grpSpPr>
        <p:sp>
          <p:nvSpPr>
            <p:cNvPr id="39994" name="Rectangle 67"/>
            <p:cNvSpPr>
              <a:spLocks noChangeArrowheads="1"/>
            </p:cNvSpPr>
            <p:nvPr/>
          </p:nvSpPr>
          <p:spPr bwMode="auto">
            <a:xfrm>
              <a:off x="2792760" y="5301208"/>
              <a:ext cx="648072" cy="576064"/>
            </a:xfrm>
            <a:prstGeom prst="rect">
              <a:avLst/>
            </a:prstGeom>
            <a:solidFill>
              <a:schemeClr val="accent1"/>
            </a:solidFill>
            <a:ln w="9525" algn="ctr">
              <a:solidFill>
                <a:schemeClr val="tx1"/>
              </a:solidFill>
              <a:round/>
              <a:headEnd/>
              <a:tailEnd/>
            </a:ln>
          </p:spPr>
          <p:txBody>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sp>
          <p:nvSpPr>
            <p:cNvPr id="39995" name="TextBox 148"/>
            <p:cNvSpPr txBox="1">
              <a:spLocks noChangeArrowheads="1"/>
            </p:cNvSpPr>
            <p:nvPr/>
          </p:nvSpPr>
          <p:spPr bwMode="auto">
            <a:xfrm flipH="1">
              <a:off x="2864064" y="5372620"/>
              <a:ext cx="432575" cy="461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grpSp>
      <p:grpSp>
        <p:nvGrpSpPr>
          <p:cNvPr id="39969" name="Group 69"/>
          <p:cNvGrpSpPr>
            <a:grpSpLocks/>
          </p:cNvGrpSpPr>
          <p:nvPr/>
        </p:nvGrpSpPr>
        <p:grpSpPr bwMode="auto">
          <a:xfrm>
            <a:off x="4699489" y="2494474"/>
            <a:ext cx="599342" cy="576262"/>
            <a:chOff x="2792760" y="5301208"/>
            <a:chExt cx="648072" cy="576064"/>
          </a:xfrm>
        </p:grpSpPr>
        <p:sp>
          <p:nvSpPr>
            <p:cNvPr id="39992" name="Rectangle 70"/>
            <p:cNvSpPr>
              <a:spLocks noChangeArrowheads="1"/>
            </p:cNvSpPr>
            <p:nvPr/>
          </p:nvSpPr>
          <p:spPr bwMode="auto">
            <a:xfrm>
              <a:off x="2792760" y="5301208"/>
              <a:ext cx="648072" cy="576064"/>
            </a:xfrm>
            <a:prstGeom prst="rect">
              <a:avLst/>
            </a:prstGeom>
            <a:solidFill>
              <a:schemeClr val="accent1"/>
            </a:solidFill>
            <a:ln w="9525" algn="ctr">
              <a:solidFill>
                <a:schemeClr val="tx1"/>
              </a:solidFill>
              <a:round/>
              <a:headEnd/>
              <a:tailEnd/>
            </a:ln>
          </p:spPr>
          <p:txBody>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sp>
          <p:nvSpPr>
            <p:cNvPr id="39993" name="TextBox 151"/>
            <p:cNvSpPr txBox="1">
              <a:spLocks noChangeArrowheads="1"/>
            </p:cNvSpPr>
            <p:nvPr/>
          </p:nvSpPr>
          <p:spPr bwMode="auto">
            <a:xfrm flipH="1">
              <a:off x="2864064" y="5372620"/>
              <a:ext cx="432575" cy="461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grpSp>
      <p:cxnSp>
        <p:nvCxnSpPr>
          <p:cNvPr id="39970" name="Straight Connector 80"/>
          <p:cNvCxnSpPr>
            <a:cxnSpLocks noChangeShapeType="1"/>
          </p:cNvCxnSpPr>
          <p:nvPr/>
        </p:nvCxnSpPr>
        <p:spPr bwMode="auto">
          <a:xfrm flipV="1">
            <a:off x="6161943" y="2494476"/>
            <a:ext cx="332642" cy="2889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54" name="Arc 153"/>
          <p:cNvSpPr/>
          <p:nvPr/>
        </p:nvSpPr>
        <p:spPr bwMode="auto">
          <a:xfrm>
            <a:off x="6229351" y="2423038"/>
            <a:ext cx="265234" cy="792163"/>
          </a:xfrm>
          <a:prstGeom prst="arc">
            <a:avLst/>
          </a:prstGeom>
          <a:solidFill>
            <a:schemeClr val="bg1"/>
          </a:solidFill>
          <a:ln w="9525" cap="flat" cmpd="sng" algn="ctr">
            <a:solidFill>
              <a:schemeClr val="tx1"/>
            </a:solidFill>
            <a:prstDash val="solid"/>
            <a:round/>
            <a:headEnd type="none" w="med" len="med"/>
            <a:tailEnd type="arrow" w="med" len="med"/>
          </a:ln>
          <a:effectLst/>
        </p:spPr>
        <p:txBody>
          <a:bodyPr/>
          <a:lstStyle/>
          <a:p>
            <a:pPr>
              <a:defRPr/>
            </a:pPr>
            <a:endParaRPr lang="fi-FI"/>
          </a:p>
        </p:txBody>
      </p:sp>
      <p:cxnSp>
        <p:nvCxnSpPr>
          <p:cNvPr id="39972" name="Straight Connector 82"/>
          <p:cNvCxnSpPr>
            <a:cxnSpLocks noChangeShapeType="1"/>
          </p:cNvCxnSpPr>
          <p:nvPr/>
        </p:nvCxnSpPr>
        <p:spPr bwMode="auto">
          <a:xfrm flipV="1">
            <a:off x="6161943" y="3359661"/>
            <a:ext cx="332642" cy="2873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56" name="Arc 155"/>
          <p:cNvSpPr/>
          <p:nvPr/>
        </p:nvSpPr>
        <p:spPr bwMode="auto">
          <a:xfrm>
            <a:off x="6229351" y="3286638"/>
            <a:ext cx="265234" cy="792163"/>
          </a:xfrm>
          <a:prstGeom prst="arc">
            <a:avLst/>
          </a:prstGeom>
          <a:solidFill>
            <a:schemeClr val="bg1"/>
          </a:solidFill>
          <a:ln w="9525" cap="flat" cmpd="sng" algn="ctr">
            <a:solidFill>
              <a:schemeClr val="tx1"/>
            </a:solidFill>
            <a:prstDash val="solid"/>
            <a:round/>
            <a:headEnd type="none" w="med" len="med"/>
            <a:tailEnd type="arrow" w="med" len="med"/>
          </a:ln>
          <a:effectLst/>
        </p:spPr>
        <p:txBody>
          <a:bodyPr/>
          <a:lstStyle/>
          <a:p>
            <a:pPr>
              <a:defRPr/>
            </a:pPr>
            <a:endParaRPr lang="fi-FI"/>
          </a:p>
        </p:txBody>
      </p:sp>
      <p:sp>
        <p:nvSpPr>
          <p:cNvPr id="157" name="TextBox 156"/>
          <p:cNvSpPr txBox="1"/>
          <p:nvPr/>
        </p:nvSpPr>
        <p:spPr>
          <a:xfrm flipH="1">
            <a:off x="5962652" y="1991236"/>
            <a:ext cx="864577" cy="338138"/>
          </a:xfrm>
          <a:prstGeom prst="rect">
            <a:avLst/>
          </a:prstGeom>
          <a:noFill/>
        </p:spPr>
        <p:txBody>
          <a:bodyPr>
            <a:spAutoFit/>
          </a:bodyPr>
          <a:lstStyle/>
          <a:p>
            <a:pPr>
              <a:defRPr/>
            </a:pPr>
            <a:r>
              <a:rPr lang="fi-FI" sz="1600" dirty="0"/>
              <a:t>F = 1/Tb</a:t>
            </a:r>
          </a:p>
        </p:txBody>
      </p:sp>
      <p:grpSp>
        <p:nvGrpSpPr>
          <p:cNvPr id="39975" name="Group 69"/>
          <p:cNvGrpSpPr>
            <a:grpSpLocks/>
          </p:cNvGrpSpPr>
          <p:nvPr/>
        </p:nvGrpSpPr>
        <p:grpSpPr bwMode="auto">
          <a:xfrm>
            <a:off x="5498124" y="2494474"/>
            <a:ext cx="599343" cy="576262"/>
            <a:chOff x="2792760" y="5301208"/>
            <a:chExt cx="648072" cy="576064"/>
          </a:xfrm>
        </p:grpSpPr>
        <p:sp>
          <p:nvSpPr>
            <p:cNvPr id="39990" name="Rectangle 70"/>
            <p:cNvSpPr>
              <a:spLocks noChangeArrowheads="1"/>
            </p:cNvSpPr>
            <p:nvPr/>
          </p:nvSpPr>
          <p:spPr bwMode="auto">
            <a:xfrm>
              <a:off x="2792760" y="5301208"/>
              <a:ext cx="648072" cy="576064"/>
            </a:xfrm>
            <a:prstGeom prst="rect">
              <a:avLst/>
            </a:prstGeom>
            <a:solidFill>
              <a:schemeClr val="accent1"/>
            </a:solidFill>
            <a:ln w="9525" algn="ctr">
              <a:solidFill>
                <a:schemeClr val="tx1"/>
              </a:solidFill>
              <a:round/>
              <a:headEnd/>
              <a:tailEnd/>
            </a:ln>
          </p:spPr>
          <p:txBody>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sp>
          <p:nvSpPr>
            <p:cNvPr id="39991" name="TextBox 160"/>
            <p:cNvSpPr txBox="1">
              <a:spLocks noChangeArrowheads="1"/>
            </p:cNvSpPr>
            <p:nvPr/>
          </p:nvSpPr>
          <p:spPr bwMode="auto">
            <a:xfrm flipH="1">
              <a:off x="2864064" y="5372620"/>
              <a:ext cx="432575" cy="461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grpSp>
      <p:grpSp>
        <p:nvGrpSpPr>
          <p:cNvPr id="39976" name="Group 66"/>
          <p:cNvGrpSpPr>
            <a:grpSpLocks/>
          </p:cNvGrpSpPr>
          <p:nvPr/>
        </p:nvGrpSpPr>
        <p:grpSpPr bwMode="auto">
          <a:xfrm>
            <a:off x="5498124" y="3431099"/>
            <a:ext cx="599343" cy="576262"/>
            <a:chOff x="2792760" y="5301208"/>
            <a:chExt cx="648072" cy="576064"/>
          </a:xfrm>
        </p:grpSpPr>
        <p:sp>
          <p:nvSpPr>
            <p:cNvPr id="39988" name="Rectangle 67"/>
            <p:cNvSpPr>
              <a:spLocks noChangeArrowheads="1"/>
            </p:cNvSpPr>
            <p:nvPr/>
          </p:nvSpPr>
          <p:spPr bwMode="auto">
            <a:xfrm>
              <a:off x="2792760" y="5301208"/>
              <a:ext cx="648072" cy="576064"/>
            </a:xfrm>
            <a:prstGeom prst="rect">
              <a:avLst/>
            </a:prstGeom>
            <a:solidFill>
              <a:schemeClr val="accent1"/>
            </a:solidFill>
            <a:ln w="9525" algn="ctr">
              <a:solidFill>
                <a:schemeClr val="tx1"/>
              </a:solidFill>
              <a:round/>
              <a:headEnd/>
              <a:tailEnd/>
            </a:ln>
          </p:spPr>
          <p:txBody>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sp>
          <p:nvSpPr>
            <p:cNvPr id="39989" name="TextBox 163"/>
            <p:cNvSpPr txBox="1">
              <a:spLocks noChangeArrowheads="1"/>
            </p:cNvSpPr>
            <p:nvPr/>
          </p:nvSpPr>
          <p:spPr bwMode="auto">
            <a:xfrm flipH="1">
              <a:off x="2864064" y="5372620"/>
              <a:ext cx="432575" cy="461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grpSp>
      <p:graphicFrame>
        <p:nvGraphicFramePr>
          <p:cNvPr id="39977" name="Object 58"/>
          <p:cNvGraphicFramePr>
            <a:graphicFrameLocks noChangeAspect="1"/>
          </p:cNvGraphicFramePr>
          <p:nvPr>
            <p:extLst/>
          </p:nvPr>
        </p:nvGraphicFramePr>
        <p:xfrm>
          <a:off x="4633547" y="2402399"/>
          <a:ext cx="797169" cy="812800"/>
        </p:xfrm>
        <a:graphic>
          <a:graphicData uri="http://schemas.openxmlformats.org/presentationml/2006/ole">
            <mc:AlternateContent xmlns:mc="http://schemas.openxmlformats.org/markup-compatibility/2006">
              <mc:Choice xmlns:v="urn:schemas-microsoft-com:vml" Requires="v">
                <p:oleObj spid="_x0000_s1044" name="Kaava" r:id="rId4" imgW="126725" imgH="126725" progId="Equation.3">
                  <p:embed/>
                </p:oleObj>
              </mc:Choice>
              <mc:Fallback>
                <p:oleObj name="Kaava" r:id="rId4" imgW="126725" imgH="126725" progId="Equation.3">
                  <p:embed/>
                  <p:pic>
                    <p:nvPicPr>
                      <p:cNvPr id="39977"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3547" y="2402399"/>
                        <a:ext cx="797169"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78" name="Object 59"/>
          <p:cNvGraphicFramePr>
            <a:graphicFrameLocks noChangeAspect="1"/>
          </p:cNvGraphicFramePr>
          <p:nvPr>
            <p:extLst/>
          </p:nvPr>
        </p:nvGraphicFramePr>
        <p:xfrm>
          <a:off x="4633547" y="3359661"/>
          <a:ext cx="797169" cy="812800"/>
        </p:xfrm>
        <a:graphic>
          <a:graphicData uri="http://schemas.openxmlformats.org/presentationml/2006/ole">
            <mc:AlternateContent xmlns:mc="http://schemas.openxmlformats.org/markup-compatibility/2006">
              <mc:Choice xmlns:v="urn:schemas-microsoft-com:vml" Requires="v">
                <p:oleObj spid="_x0000_s1045" name="Kaava" r:id="rId6" imgW="126725" imgH="126725" progId="Equation.3">
                  <p:embed/>
                </p:oleObj>
              </mc:Choice>
              <mc:Fallback>
                <p:oleObj name="Kaava" r:id="rId6" imgW="126725" imgH="126725" progId="Equation.3">
                  <p:embed/>
                  <p:pic>
                    <p:nvPicPr>
                      <p:cNvPr id="39978" name="Object 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3547" y="3359661"/>
                        <a:ext cx="797169"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39979" name="Straight Connector 166"/>
          <p:cNvCxnSpPr>
            <a:cxnSpLocks noChangeShapeType="1"/>
          </p:cNvCxnSpPr>
          <p:nvPr/>
        </p:nvCxnSpPr>
        <p:spPr bwMode="auto">
          <a:xfrm flipH="1">
            <a:off x="4966189" y="2567499"/>
            <a:ext cx="65942" cy="215900"/>
          </a:xfrm>
          <a:prstGeom prst="line">
            <a:avLst/>
          </a:prstGeom>
          <a:noFill/>
          <a:ln w="57150" algn="ctr">
            <a:solidFill>
              <a:schemeClr val="tx1"/>
            </a:solidFill>
            <a:round/>
            <a:headEnd/>
            <a:tailEnd/>
          </a:ln>
          <a:extLst>
            <a:ext uri="{909E8E84-426E-40DD-AFC4-6F175D3DCCD1}">
              <a14:hiddenFill xmlns:a14="http://schemas.microsoft.com/office/drawing/2010/main">
                <a:noFill/>
              </a14:hiddenFill>
            </a:ext>
          </a:extLst>
        </p:spPr>
      </p:cxnSp>
      <p:cxnSp>
        <p:nvCxnSpPr>
          <p:cNvPr id="39980" name="Straight Connector 167"/>
          <p:cNvCxnSpPr>
            <a:cxnSpLocks noChangeShapeType="1"/>
          </p:cNvCxnSpPr>
          <p:nvPr/>
        </p:nvCxnSpPr>
        <p:spPr bwMode="auto">
          <a:xfrm flipH="1">
            <a:off x="4966189" y="3502536"/>
            <a:ext cx="65942" cy="215900"/>
          </a:xfrm>
          <a:prstGeom prst="line">
            <a:avLst/>
          </a:prstGeom>
          <a:noFill/>
          <a:ln w="57150" algn="ctr">
            <a:solidFill>
              <a:schemeClr val="tx1"/>
            </a:solidFill>
            <a:round/>
            <a:headEnd/>
            <a:tailEnd/>
          </a:ln>
          <a:extLst>
            <a:ext uri="{909E8E84-426E-40DD-AFC4-6F175D3DCCD1}">
              <a14:hiddenFill xmlns:a14="http://schemas.microsoft.com/office/drawing/2010/main">
                <a:noFill/>
              </a14:hiddenFill>
            </a:ext>
          </a:extLst>
        </p:spPr>
      </p:cxnSp>
      <p:graphicFrame>
        <p:nvGraphicFramePr>
          <p:cNvPr id="39981" name="Object 60"/>
          <p:cNvGraphicFramePr>
            <a:graphicFrameLocks noChangeAspect="1"/>
          </p:cNvGraphicFramePr>
          <p:nvPr>
            <p:extLst/>
          </p:nvPr>
        </p:nvGraphicFramePr>
        <p:xfrm>
          <a:off x="5498125" y="2070611"/>
          <a:ext cx="531935" cy="1289050"/>
        </p:xfrm>
        <a:graphic>
          <a:graphicData uri="http://schemas.openxmlformats.org/presentationml/2006/ole">
            <mc:AlternateContent xmlns:mc="http://schemas.openxmlformats.org/markup-compatibility/2006">
              <mc:Choice xmlns:v="urn:schemas-microsoft-com:vml" Requires="v">
                <p:oleObj spid="_x0000_s1046" name="Kaava" r:id="rId8" imgW="215713" imgH="482181" progId="Equation.3">
                  <p:embed/>
                </p:oleObj>
              </mc:Choice>
              <mc:Fallback>
                <p:oleObj name="Kaava" r:id="rId8" imgW="215713" imgH="482181" progId="Equation.3">
                  <p:embed/>
                  <p:pic>
                    <p:nvPicPr>
                      <p:cNvPr id="39981" name="Object 6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98125" y="2070611"/>
                        <a:ext cx="531935" cy="128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82" name="Object 61"/>
          <p:cNvGraphicFramePr>
            <a:graphicFrameLocks noChangeAspect="1"/>
          </p:cNvGraphicFramePr>
          <p:nvPr>
            <p:extLst/>
          </p:nvPr>
        </p:nvGraphicFramePr>
        <p:xfrm>
          <a:off x="5630009" y="3080263"/>
          <a:ext cx="531935" cy="1287463"/>
        </p:xfrm>
        <a:graphic>
          <a:graphicData uri="http://schemas.openxmlformats.org/presentationml/2006/ole">
            <mc:AlternateContent xmlns:mc="http://schemas.openxmlformats.org/markup-compatibility/2006">
              <mc:Choice xmlns:v="urn:schemas-microsoft-com:vml" Requires="v">
                <p:oleObj spid="_x0000_s1047" name="Kaava" r:id="rId10" imgW="215713" imgH="482181" progId="Equation.3">
                  <p:embed/>
                </p:oleObj>
              </mc:Choice>
              <mc:Fallback>
                <p:oleObj name="Kaava" r:id="rId10" imgW="215713" imgH="482181" progId="Equation.3">
                  <p:embed/>
                  <p:pic>
                    <p:nvPicPr>
                      <p:cNvPr id="39982" name="Object 6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30009" y="3080263"/>
                        <a:ext cx="531935" cy="1287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83" name="Object 62"/>
          <p:cNvGraphicFramePr>
            <a:graphicFrameLocks noChangeAspect="1"/>
          </p:cNvGraphicFramePr>
          <p:nvPr>
            <p:extLst/>
          </p:nvPr>
        </p:nvGraphicFramePr>
        <p:xfrm>
          <a:off x="6893170" y="2502413"/>
          <a:ext cx="590550" cy="568325"/>
        </p:xfrm>
        <a:graphic>
          <a:graphicData uri="http://schemas.openxmlformats.org/presentationml/2006/ole">
            <mc:AlternateContent xmlns:mc="http://schemas.openxmlformats.org/markup-compatibility/2006">
              <mc:Choice xmlns:v="urn:schemas-microsoft-com:vml" Requires="v">
                <p:oleObj spid="_x0000_s1048" name="Kaava" r:id="rId12" imgW="126890" imgH="380670" progId="Equation.3">
                  <p:embed/>
                </p:oleObj>
              </mc:Choice>
              <mc:Fallback>
                <p:oleObj name="Kaava" r:id="rId12" imgW="126890" imgH="380670" progId="Equation.3">
                  <p:embed/>
                  <p:pic>
                    <p:nvPicPr>
                      <p:cNvPr id="39983" name="Object 6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93170" y="2502413"/>
                        <a:ext cx="590550"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84" name="Object 63"/>
          <p:cNvGraphicFramePr>
            <a:graphicFrameLocks noChangeAspect="1"/>
          </p:cNvGraphicFramePr>
          <p:nvPr>
            <p:extLst/>
          </p:nvPr>
        </p:nvGraphicFramePr>
        <p:xfrm>
          <a:off x="6827227" y="3431101"/>
          <a:ext cx="590550" cy="568325"/>
        </p:xfrm>
        <a:graphic>
          <a:graphicData uri="http://schemas.openxmlformats.org/presentationml/2006/ole">
            <mc:AlternateContent xmlns:mc="http://schemas.openxmlformats.org/markup-compatibility/2006">
              <mc:Choice xmlns:v="urn:schemas-microsoft-com:vml" Requires="v">
                <p:oleObj spid="_x0000_s1049" name="Kaava" r:id="rId14" imgW="126890" imgH="380670" progId="Equation.3">
                  <p:embed/>
                </p:oleObj>
              </mc:Choice>
              <mc:Fallback>
                <p:oleObj name="Kaava" r:id="rId14" imgW="126890" imgH="380670" progId="Equation.3">
                  <p:embed/>
                  <p:pic>
                    <p:nvPicPr>
                      <p:cNvPr id="39984" name="Object 6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27227" y="3431101"/>
                        <a:ext cx="590550"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3" name="TextBox 172"/>
          <p:cNvSpPr txBox="1"/>
          <p:nvPr/>
        </p:nvSpPr>
        <p:spPr>
          <a:xfrm flipH="1">
            <a:off x="7291755" y="2350012"/>
            <a:ext cx="798635" cy="369332"/>
          </a:xfrm>
          <a:prstGeom prst="rect">
            <a:avLst/>
          </a:prstGeom>
          <a:noFill/>
        </p:spPr>
        <p:txBody>
          <a:bodyPr>
            <a:spAutoFit/>
          </a:bodyPr>
          <a:lstStyle/>
          <a:p>
            <a:pPr>
              <a:defRPr/>
            </a:pPr>
            <a:r>
              <a:rPr lang="fi-FI" dirty="0"/>
              <a:t>0011 </a:t>
            </a:r>
          </a:p>
        </p:txBody>
      </p:sp>
      <p:sp>
        <p:nvSpPr>
          <p:cNvPr id="174" name="TextBox 173"/>
          <p:cNvSpPr txBox="1"/>
          <p:nvPr/>
        </p:nvSpPr>
        <p:spPr>
          <a:xfrm flipH="1">
            <a:off x="7291755" y="3718437"/>
            <a:ext cx="864577" cy="369332"/>
          </a:xfrm>
          <a:prstGeom prst="rect">
            <a:avLst/>
          </a:prstGeom>
          <a:noFill/>
        </p:spPr>
        <p:txBody>
          <a:bodyPr>
            <a:spAutoFit/>
          </a:bodyPr>
          <a:lstStyle/>
          <a:p>
            <a:pPr>
              <a:defRPr/>
            </a:pPr>
            <a:r>
              <a:rPr lang="fi-FI" dirty="0"/>
              <a:t> 0101 </a:t>
            </a:r>
          </a:p>
        </p:txBody>
      </p:sp>
      <p:sp>
        <p:nvSpPr>
          <p:cNvPr id="39987" name="Left Brace 174"/>
          <p:cNvSpPr>
            <a:spLocks/>
          </p:cNvSpPr>
          <p:nvPr/>
        </p:nvSpPr>
        <p:spPr bwMode="auto">
          <a:xfrm rot="5400000">
            <a:off x="6139779" y="3630943"/>
            <a:ext cx="576263" cy="1329103"/>
          </a:xfrm>
          <a:prstGeom prst="leftBrace">
            <a:avLst>
              <a:gd name="adj1" fmla="val 8329"/>
              <a:gd name="adj2" fmla="val 50000"/>
            </a:avLst>
          </a:prstGeom>
          <a:solidFill>
            <a:schemeClr val="bg1"/>
          </a:solidFill>
          <a:ln w="9525" algn="ctr">
            <a:solidFill>
              <a:schemeClr val="tx1"/>
            </a:solidFill>
            <a:round/>
            <a:headEnd/>
            <a:tailEnd/>
          </a:ln>
        </p:spPr>
        <p:txBody>
          <a:bodyPr/>
          <a:lstStyle>
            <a:lvl1pPr>
              <a:defRPr sz="2400">
                <a:solidFill>
                  <a:schemeClr val="tx1"/>
                </a:solidFill>
                <a:latin typeface="Stencil" pitchFamily="82" charset="0"/>
              </a:defRPr>
            </a:lvl1pPr>
            <a:lvl2pPr marL="742950" indent="-285750">
              <a:defRPr sz="2400">
                <a:solidFill>
                  <a:schemeClr val="tx1"/>
                </a:solidFill>
                <a:latin typeface="Stencil" pitchFamily="82" charset="0"/>
              </a:defRPr>
            </a:lvl2pPr>
            <a:lvl3pPr marL="1143000" indent="-228600">
              <a:defRPr sz="2400">
                <a:solidFill>
                  <a:schemeClr val="tx1"/>
                </a:solidFill>
                <a:latin typeface="Stencil" pitchFamily="82" charset="0"/>
              </a:defRPr>
            </a:lvl3pPr>
            <a:lvl4pPr marL="1600200" indent="-228600">
              <a:defRPr sz="2400">
                <a:solidFill>
                  <a:schemeClr val="tx1"/>
                </a:solidFill>
                <a:latin typeface="Stencil" pitchFamily="82" charset="0"/>
              </a:defRPr>
            </a:lvl4pPr>
            <a:lvl5pPr marL="2057400" indent="-228600">
              <a:defRPr sz="2400">
                <a:solidFill>
                  <a:schemeClr val="tx1"/>
                </a:solidFill>
                <a:latin typeface="Stencil" pitchFamily="82" charset="0"/>
              </a:defRPr>
            </a:lvl5pPr>
            <a:lvl6pPr marL="2514600" indent="-228600" eaLnBrk="0" fontAlgn="base" hangingPunct="0">
              <a:spcBef>
                <a:spcPct val="0"/>
              </a:spcBef>
              <a:spcAft>
                <a:spcPct val="0"/>
              </a:spcAft>
              <a:defRPr sz="2400">
                <a:solidFill>
                  <a:schemeClr val="tx1"/>
                </a:solidFill>
                <a:latin typeface="Stencil" pitchFamily="82" charset="0"/>
              </a:defRPr>
            </a:lvl6pPr>
            <a:lvl7pPr marL="2971800" indent="-228600" eaLnBrk="0" fontAlgn="base" hangingPunct="0">
              <a:spcBef>
                <a:spcPct val="0"/>
              </a:spcBef>
              <a:spcAft>
                <a:spcPct val="0"/>
              </a:spcAft>
              <a:defRPr sz="2400">
                <a:solidFill>
                  <a:schemeClr val="tx1"/>
                </a:solidFill>
                <a:latin typeface="Stencil" pitchFamily="82" charset="0"/>
              </a:defRPr>
            </a:lvl7pPr>
            <a:lvl8pPr marL="3429000" indent="-228600" eaLnBrk="0" fontAlgn="base" hangingPunct="0">
              <a:spcBef>
                <a:spcPct val="0"/>
              </a:spcBef>
              <a:spcAft>
                <a:spcPct val="0"/>
              </a:spcAft>
              <a:defRPr sz="2400">
                <a:solidFill>
                  <a:schemeClr val="tx1"/>
                </a:solidFill>
                <a:latin typeface="Stencil" pitchFamily="82" charset="0"/>
              </a:defRPr>
            </a:lvl8pPr>
            <a:lvl9pPr marL="3886200" indent="-228600" eaLnBrk="0" fontAlgn="base" hangingPunct="0">
              <a:spcBef>
                <a:spcPct val="0"/>
              </a:spcBef>
              <a:spcAft>
                <a:spcPct val="0"/>
              </a:spcAft>
              <a:defRPr sz="2400">
                <a:solidFill>
                  <a:schemeClr val="tx1"/>
                </a:solidFill>
                <a:latin typeface="Stencil" pitchFamily="82" charset="0"/>
              </a:defRPr>
            </a:lvl9pPr>
          </a:lstStyle>
          <a:p>
            <a:endParaRPr lang="fi-FI" altLang="fi-FI"/>
          </a:p>
        </p:txBody>
      </p:sp>
      <p:pic>
        <p:nvPicPr>
          <p:cNvPr id="3" name="Picture 2"/>
          <p:cNvPicPr>
            <a:picLocks noChangeAspect="1"/>
          </p:cNvPicPr>
          <p:nvPr/>
        </p:nvPicPr>
        <p:blipFill>
          <a:blip r:embed="rId16"/>
          <a:stretch>
            <a:fillRect/>
          </a:stretch>
        </p:blipFill>
        <p:spPr>
          <a:xfrm>
            <a:off x="793872" y="4421922"/>
            <a:ext cx="2477599" cy="2337943"/>
          </a:xfrm>
          <a:prstGeom prst="rect">
            <a:avLst/>
          </a:prstGeom>
        </p:spPr>
      </p:pic>
    </p:spTree>
    <p:extLst>
      <p:ext uri="{BB962C8B-B14F-4D97-AF65-F5344CB8AC3E}">
        <p14:creationId xmlns:p14="http://schemas.microsoft.com/office/powerpoint/2010/main" val="2572681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Ryhmätehtävä</a:t>
            </a:r>
            <a:endParaRPr lang="fi-FI" dirty="0"/>
          </a:p>
        </p:txBody>
      </p:sp>
      <p:sp>
        <p:nvSpPr>
          <p:cNvPr id="3" name="Content Placeholder 2"/>
          <p:cNvSpPr>
            <a:spLocks noGrp="1"/>
          </p:cNvSpPr>
          <p:nvPr>
            <p:ph idx="1"/>
          </p:nvPr>
        </p:nvSpPr>
        <p:spPr/>
        <p:txBody>
          <a:bodyPr>
            <a:normAutofit/>
          </a:bodyPr>
          <a:lstStyle/>
          <a:p>
            <a:r>
              <a:rPr lang="fi-FI" dirty="0" smtClean="0"/>
              <a:t>Asennetaan </a:t>
            </a:r>
            <a:r>
              <a:rPr lang="fi-FI" dirty="0" err="1" smtClean="0"/>
              <a:t>Octave</a:t>
            </a:r>
            <a:r>
              <a:rPr lang="fi-FI" dirty="0"/>
              <a:t> </a:t>
            </a:r>
            <a:r>
              <a:rPr lang="fi-FI" dirty="0">
                <a:hlinkClick r:id="rId3"/>
              </a:rPr>
              <a:t>https://ftp.gnu.org/gnu/octave/windows</a:t>
            </a:r>
            <a:r>
              <a:rPr lang="fi-FI" dirty="0" smtClean="0">
                <a:hlinkClick r:id="rId3"/>
              </a:rPr>
              <a:t>/</a:t>
            </a:r>
            <a:r>
              <a:rPr lang="fi-FI" dirty="0" smtClean="0"/>
              <a:t> ja sieltä octave_4_0_3_installer.exe</a:t>
            </a:r>
          </a:p>
          <a:p>
            <a:endParaRPr lang="fi-FI" dirty="0"/>
          </a:p>
          <a:p>
            <a:r>
              <a:rPr lang="fi-FI" dirty="0" smtClean="0"/>
              <a:t>Lasketaan </a:t>
            </a:r>
            <a:r>
              <a:rPr lang="fi-FI" dirty="0" err="1" smtClean="0"/>
              <a:t>octaven</a:t>
            </a:r>
            <a:r>
              <a:rPr lang="fi-FI" dirty="0" smtClean="0"/>
              <a:t> avulla seuraavan kalvon </a:t>
            </a:r>
            <a:r>
              <a:rPr lang="fi-FI" dirty="0" err="1" smtClean="0"/>
              <a:t>notes</a:t>
            </a:r>
            <a:r>
              <a:rPr lang="fi-FI" dirty="0" smtClean="0"/>
              <a:t> </a:t>
            </a:r>
            <a:r>
              <a:rPr lang="fi-FI" dirty="0" err="1" smtClean="0"/>
              <a:t>pagella</a:t>
            </a:r>
            <a:r>
              <a:rPr lang="fi-FI" dirty="0" smtClean="0"/>
              <a:t> oleva tehtävä.</a:t>
            </a:r>
          </a:p>
          <a:p>
            <a:endParaRPr lang="fi-FI" dirty="0"/>
          </a:p>
          <a:p>
            <a:endParaRPr lang="fi-FI" dirty="0"/>
          </a:p>
        </p:txBody>
      </p:sp>
    </p:spTree>
    <p:extLst>
      <p:ext uri="{BB962C8B-B14F-4D97-AF65-F5344CB8AC3E}">
        <p14:creationId xmlns:p14="http://schemas.microsoft.com/office/powerpoint/2010/main" val="2948032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31800" y="1716345"/>
            <a:ext cx="10182225" cy="4905375"/>
          </a:xfrm>
          <a:prstGeom prst="rect">
            <a:avLst/>
          </a:prstGeom>
        </p:spPr>
      </p:pic>
      <p:pic>
        <p:nvPicPr>
          <p:cNvPr id="2" name="Picture 1"/>
          <p:cNvPicPr>
            <a:picLocks noChangeAspect="1"/>
          </p:cNvPicPr>
          <p:nvPr/>
        </p:nvPicPr>
        <p:blipFill>
          <a:blip r:embed="rId4"/>
          <a:stretch>
            <a:fillRect/>
          </a:stretch>
        </p:blipFill>
        <p:spPr>
          <a:xfrm>
            <a:off x="7286625" y="0"/>
            <a:ext cx="4905375" cy="3981450"/>
          </a:xfrm>
          <a:prstGeom prst="rect">
            <a:avLst/>
          </a:prstGeom>
        </p:spPr>
      </p:pic>
    </p:spTree>
    <p:extLst>
      <p:ext uri="{BB962C8B-B14F-4D97-AF65-F5344CB8AC3E}">
        <p14:creationId xmlns:p14="http://schemas.microsoft.com/office/powerpoint/2010/main" val="146988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Ryhmätehtävä jatkuu…</a:t>
            </a:r>
            <a:endParaRPr lang="fi-FI" dirty="0"/>
          </a:p>
        </p:txBody>
      </p:sp>
      <p:sp>
        <p:nvSpPr>
          <p:cNvPr id="3" name="Content Placeholder 2"/>
          <p:cNvSpPr>
            <a:spLocks noGrp="1"/>
          </p:cNvSpPr>
          <p:nvPr>
            <p:ph idx="1"/>
          </p:nvPr>
        </p:nvSpPr>
        <p:spPr>
          <a:xfrm>
            <a:off x="716280" y="1533017"/>
            <a:ext cx="10515600" cy="4351338"/>
          </a:xfrm>
        </p:spPr>
        <p:txBody>
          <a:bodyPr/>
          <a:lstStyle/>
          <a:p>
            <a:pPr marL="0" indent="0">
              <a:buNone/>
            </a:pPr>
            <a:r>
              <a:rPr lang="fi-FI" dirty="0" smtClean="0"/>
              <a:t>Todista </a:t>
            </a:r>
            <a:r>
              <a:rPr lang="fi-FI" dirty="0" err="1" smtClean="0"/>
              <a:t>Octaven</a:t>
            </a:r>
            <a:r>
              <a:rPr lang="fi-FI" dirty="0" smtClean="0"/>
              <a:t> avulla, että viereisen kuvan mukainen sekoitusyhtälö oikeasti toimii. Eli tee kaksi eritaajuista signaalia </a:t>
            </a:r>
            <a:r>
              <a:rPr lang="fi-FI" dirty="0" err="1" smtClean="0"/>
              <a:t>Octavella</a:t>
            </a:r>
            <a:r>
              <a:rPr lang="fi-FI" dirty="0" smtClean="0"/>
              <a:t> f1 = 6000Hz ja f2 = 4000 Hz. Tulosta molempien signaalien spektri ja niiden kertolaskun spektri. Tulosta kuvat vastauksinasi.</a:t>
            </a:r>
            <a:endParaRPr lang="fi-FI" dirty="0"/>
          </a:p>
        </p:txBody>
      </p:sp>
      <p:pic>
        <p:nvPicPr>
          <p:cNvPr id="4" name="Picture 3"/>
          <p:cNvPicPr>
            <a:picLocks noChangeAspect="1"/>
          </p:cNvPicPr>
          <p:nvPr/>
        </p:nvPicPr>
        <p:blipFill>
          <a:blip r:embed="rId2"/>
          <a:stretch>
            <a:fillRect/>
          </a:stretch>
        </p:blipFill>
        <p:spPr>
          <a:xfrm>
            <a:off x="5220271" y="3190303"/>
            <a:ext cx="6677025" cy="3476625"/>
          </a:xfrm>
          <a:prstGeom prst="rect">
            <a:avLst/>
          </a:prstGeom>
        </p:spPr>
      </p:pic>
    </p:spTree>
    <p:extLst>
      <p:ext uri="{BB962C8B-B14F-4D97-AF65-F5344CB8AC3E}">
        <p14:creationId xmlns:p14="http://schemas.microsoft.com/office/powerpoint/2010/main" val="480004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1488</TotalTime>
  <Words>869</Words>
  <Application>Microsoft Office PowerPoint</Application>
  <PresentationFormat>Widescreen</PresentationFormat>
  <Paragraphs>100</Paragraphs>
  <Slides>10</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7" baseType="lpstr">
      <vt:lpstr>Arial</vt:lpstr>
      <vt:lpstr>Calibri</vt:lpstr>
      <vt:lpstr>Calibri Light</vt:lpstr>
      <vt:lpstr>Stencil</vt:lpstr>
      <vt:lpstr>Times New Roman</vt:lpstr>
      <vt:lpstr>Office Theme</vt:lpstr>
      <vt:lpstr>Kaava</vt:lpstr>
      <vt:lpstr>Langaton tiedonsiirto</vt:lpstr>
      <vt:lpstr>Sisältö</vt:lpstr>
      <vt:lpstr>Kertausta viime kerrasta</vt:lpstr>
      <vt:lpstr>PowerPoint Presentation</vt:lpstr>
      <vt:lpstr>QPSK-modulator</vt:lpstr>
      <vt:lpstr>QPSK-demodulator</vt:lpstr>
      <vt:lpstr>Ryhmätehtävä</vt:lpstr>
      <vt:lpstr>PowerPoint Presentation</vt:lpstr>
      <vt:lpstr>Ryhmätehtävä jatkuu…</vt:lpstr>
      <vt:lpstr>Ryhmätehtävät jatkuu</vt:lpstr>
    </vt:vector>
  </TitlesOfParts>
  <Company>OAMK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Langaton tiedonsiirto</dc:title>
  <dc:creator>Kari Jyrkkä</dc:creator>
  <cp:lastModifiedBy>Kari Jyrkkä</cp:lastModifiedBy>
  <cp:revision>73</cp:revision>
  <dcterms:created xsi:type="dcterms:W3CDTF">2015-01-06T17:30:51Z</dcterms:created>
  <dcterms:modified xsi:type="dcterms:W3CDTF">2017-12-12T12:18:41Z</dcterms:modified>
</cp:coreProperties>
</file>