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6"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45" autoAdjust="0"/>
    <p:restoredTop sz="94660"/>
  </p:normalViewPr>
  <p:slideViewPr>
    <p:cSldViewPr snapToGrid="0">
      <p:cViewPr varScale="1">
        <p:scale>
          <a:sx n="97" d="100"/>
          <a:sy n="97" d="100"/>
        </p:scale>
        <p:origin x="7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i-FI" smtClean="0"/>
              <a:t>Muokkaa perustyyl. napsautt.</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smtClean="0"/>
              <a:t>Muokkaa alaotsikon perustyyliä napsautt.</a:t>
            </a:r>
            <a:endParaRPr lang="en-US" dirty="0"/>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3381100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tsikko ja kuvateksti">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i-FI" smtClean="0"/>
              <a:t>Muokkaa perustyyl. napsautt.</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a:t>
            </a:r>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2616318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inaus ja kuvateksti">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i-FI" smtClean="0"/>
              <a:t>Muokkaa perustyyl. napsautt.</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i-FI" smtClean="0"/>
              <a:t>Muokkaa tekstin perustyylejä</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a:t>
            </a:r>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4414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imikortti">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i-FI" smtClean="0"/>
              <a:t>Muokkaa perustyyl. napsautt.</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a:t>
            </a:r>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2005188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inauksen nimikortti">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i-FI" smtClean="0"/>
              <a:t>Muokkaa perustyyl. napsautt.</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i-FI" smtClean="0"/>
              <a:t>Muokkaa tekstin perustyylejä</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a:t>
            </a:r>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840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osi tai epätos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i-FI" smtClean="0"/>
              <a:t>Muokkaa perustyyl. napsautt.</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i-FI" smtClean="0"/>
              <a:t>Muokkaa tekstin perustyylejä</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a:t>
            </a:r>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2844661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Muokkaa perustyyl. napsautt.</a:t>
            </a:r>
            <a:endParaRPr lang="en-US" dirty="0"/>
          </a:p>
        </p:txBody>
      </p:sp>
      <p:sp>
        <p:nvSpPr>
          <p:cNvPr id="3" name="Vertical Text Placeholder 2"/>
          <p:cNvSpPr>
            <a:spLocks noGrp="1"/>
          </p:cNvSpPr>
          <p:nvPr>
            <p:ph type="body" orient="vert" idx="1"/>
          </p:nvPr>
        </p:nvSpPr>
        <p:spPr/>
        <p:txBody>
          <a:bodyPr vert="eaVert"/>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280236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i-FI" smtClean="0"/>
              <a:t>Muokkaa perustyyl. napsautt.</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133213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i-FI" smtClean="0"/>
              <a:t>Muokkaa perustyyl. napsautt.</a:t>
            </a:r>
            <a:endParaRPr lang="en-US" dirty="0"/>
          </a:p>
        </p:txBody>
      </p:sp>
      <p:sp>
        <p:nvSpPr>
          <p:cNvPr id="3" name="Content Placeholder 2"/>
          <p:cNvSpPr>
            <a:spLocks noGrp="1"/>
          </p:cNvSpPr>
          <p:nvPr>
            <p:ph idx="1"/>
          </p:nvPr>
        </p:nvSpPr>
        <p:spPr/>
        <p:txBody>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150180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i-FI" smtClean="0"/>
              <a:t>Muokkaa perustyyl. napsautt.</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smtClean="0"/>
              <a:t>Muokkaa tekstin perustyylejä</a:t>
            </a:r>
          </a:p>
        </p:txBody>
      </p:sp>
      <p:sp>
        <p:nvSpPr>
          <p:cNvPr id="4" name="Date Placeholder 3"/>
          <p:cNvSpPr>
            <a:spLocks noGrp="1"/>
          </p:cNvSpPr>
          <p:nvPr>
            <p:ph type="dt" sz="half" idx="10"/>
          </p:nvPr>
        </p:nvSpPr>
        <p:spPr/>
        <p:txBody>
          <a:bodyPr/>
          <a:lstStyle/>
          <a:p>
            <a:fld id="{C5D45E7B-52BF-47D8-8399-5E258951EE8D}" type="datetimeFigureOut">
              <a:rPr lang="fi-FI" smtClean="0"/>
              <a:t>11.4.2018</a:t>
            </a:fld>
            <a:endParaRPr lang="fi-FI"/>
          </a:p>
        </p:txBody>
      </p:sp>
      <p:sp>
        <p:nvSpPr>
          <p:cNvPr id="5" name="Footer Placeholder 4"/>
          <p:cNvSpPr>
            <a:spLocks noGrp="1"/>
          </p:cNvSpPr>
          <p:nvPr>
            <p:ph type="ftr" sz="quarter" idx="11"/>
          </p:nvPr>
        </p:nvSpPr>
        <p:spPr/>
        <p:txBody>
          <a:bodyPr/>
          <a:lstStyle/>
          <a:p>
            <a:endParaRPr lang="fi-FI"/>
          </a:p>
        </p:txBody>
      </p:sp>
      <p:sp>
        <p:nvSpPr>
          <p:cNvPr id="6" name="Slide Number Placeholder 5"/>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171227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smtClean="0"/>
              <a:t>Muokkaa perustyyl. napsautt.</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5" name="Date Placeholder 4"/>
          <p:cNvSpPr>
            <a:spLocks noGrp="1"/>
          </p:cNvSpPr>
          <p:nvPr>
            <p:ph type="dt" sz="half" idx="10"/>
          </p:nvPr>
        </p:nvSpPr>
        <p:spPr/>
        <p:txBody>
          <a:bodyPr/>
          <a:lstStyle/>
          <a:p>
            <a:fld id="{C5D45E7B-52BF-47D8-8399-5E258951EE8D}" type="datetimeFigureOut">
              <a:rPr lang="fi-FI" smtClean="0"/>
              <a:t>11.4.2018</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112215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i-FI" smtClean="0"/>
              <a:t>Muokkaa perustyyl. napsautt.</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smtClean="0"/>
              <a:t>Muokkaa tekstin perustyylejä</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7" name="Date Placeholder 6"/>
          <p:cNvSpPr>
            <a:spLocks noGrp="1"/>
          </p:cNvSpPr>
          <p:nvPr>
            <p:ph type="dt" sz="half" idx="10"/>
          </p:nvPr>
        </p:nvSpPr>
        <p:spPr/>
        <p:txBody>
          <a:bodyPr/>
          <a:lstStyle/>
          <a:p>
            <a:fld id="{C5D45E7B-52BF-47D8-8399-5E258951EE8D}" type="datetimeFigureOut">
              <a:rPr lang="fi-FI" smtClean="0"/>
              <a:t>11.4.2018</a:t>
            </a:fld>
            <a:endParaRPr lang="fi-FI"/>
          </a:p>
        </p:txBody>
      </p:sp>
      <p:sp>
        <p:nvSpPr>
          <p:cNvPr id="8" name="Footer Placeholder 7"/>
          <p:cNvSpPr>
            <a:spLocks noGrp="1"/>
          </p:cNvSpPr>
          <p:nvPr>
            <p:ph type="ftr" sz="quarter" idx="11"/>
          </p:nvPr>
        </p:nvSpPr>
        <p:spPr/>
        <p:txBody>
          <a:bodyPr/>
          <a:lstStyle/>
          <a:p>
            <a:endParaRPr lang="fi-FI"/>
          </a:p>
        </p:txBody>
      </p:sp>
      <p:sp>
        <p:nvSpPr>
          <p:cNvPr id="9" name="Slide Number Placeholder 8"/>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114560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i-FI" smtClean="0"/>
              <a:t>Muokkaa perustyyl. napsautt.</a:t>
            </a:r>
            <a:endParaRPr lang="en-US" dirty="0"/>
          </a:p>
        </p:txBody>
      </p:sp>
      <p:sp>
        <p:nvSpPr>
          <p:cNvPr id="3" name="Date Placeholder 2"/>
          <p:cNvSpPr>
            <a:spLocks noGrp="1"/>
          </p:cNvSpPr>
          <p:nvPr>
            <p:ph type="dt" sz="half" idx="10"/>
          </p:nvPr>
        </p:nvSpPr>
        <p:spPr/>
        <p:txBody>
          <a:bodyPr/>
          <a:lstStyle/>
          <a:p>
            <a:fld id="{C5D45E7B-52BF-47D8-8399-5E258951EE8D}" type="datetimeFigureOut">
              <a:rPr lang="fi-FI" smtClean="0"/>
              <a:t>11.4.2018</a:t>
            </a:fld>
            <a:endParaRPr lang="fi-FI"/>
          </a:p>
        </p:txBody>
      </p:sp>
      <p:sp>
        <p:nvSpPr>
          <p:cNvPr id="4" name="Footer Placeholder 3"/>
          <p:cNvSpPr>
            <a:spLocks noGrp="1"/>
          </p:cNvSpPr>
          <p:nvPr>
            <p:ph type="ftr" sz="quarter" idx="11"/>
          </p:nvPr>
        </p:nvSpPr>
        <p:spPr/>
        <p:txBody>
          <a:bodyPr/>
          <a:lstStyle/>
          <a:p>
            <a:endParaRPr lang="fi-FI"/>
          </a:p>
        </p:txBody>
      </p:sp>
      <p:sp>
        <p:nvSpPr>
          <p:cNvPr id="5" name="Slide Number Placeholder 4"/>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95682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D45E7B-52BF-47D8-8399-5E258951EE8D}" type="datetimeFigureOut">
              <a:rPr lang="fi-FI" smtClean="0"/>
              <a:t>11.4.2018</a:t>
            </a:fld>
            <a:endParaRPr lang="fi-FI"/>
          </a:p>
        </p:txBody>
      </p:sp>
      <p:sp>
        <p:nvSpPr>
          <p:cNvPr id="3" name="Footer Placeholder 2"/>
          <p:cNvSpPr>
            <a:spLocks noGrp="1"/>
          </p:cNvSpPr>
          <p:nvPr>
            <p:ph type="ftr" sz="quarter" idx="11"/>
          </p:nvPr>
        </p:nvSpPr>
        <p:spPr/>
        <p:txBody>
          <a:bodyPr/>
          <a:lstStyle/>
          <a:p>
            <a:endParaRPr lang="fi-FI"/>
          </a:p>
        </p:txBody>
      </p:sp>
      <p:sp>
        <p:nvSpPr>
          <p:cNvPr id="4" name="Slide Number Placeholder 3"/>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3157340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i-FI" smtClean="0"/>
              <a:t>Muokkaa perustyyl. napsautt.</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i-FI" smtClean="0"/>
              <a:t>Muokkaa tekstin perustyylejä</a:t>
            </a:r>
          </a:p>
        </p:txBody>
      </p:sp>
      <p:sp>
        <p:nvSpPr>
          <p:cNvPr id="5" name="Date Placeholder 4"/>
          <p:cNvSpPr>
            <a:spLocks noGrp="1"/>
          </p:cNvSpPr>
          <p:nvPr>
            <p:ph type="dt" sz="half" idx="10"/>
          </p:nvPr>
        </p:nvSpPr>
        <p:spPr/>
        <p:txBody>
          <a:bodyPr/>
          <a:lstStyle/>
          <a:p>
            <a:fld id="{C5D45E7B-52BF-47D8-8399-5E258951EE8D}" type="datetimeFigureOut">
              <a:rPr lang="fi-FI" smtClean="0"/>
              <a:t>11.4.2018</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406985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i-FI" smtClean="0"/>
              <a:t>Muokkaa perustyyl. napsautt.</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i-FI" smtClean="0"/>
              <a:t>Lisää kuva napsauttamalla kuvaketta</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smtClean="0"/>
              <a:t>Muokkaa tekstin perustyylejä</a:t>
            </a:r>
          </a:p>
        </p:txBody>
      </p:sp>
      <p:sp>
        <p:nvSpPr>
          <p:cNvPr id="5" name="Date Placeholder 4"/>
          <p:cNvSpPr>
            <a:spLocks noGrp="1"/>
          </p:cNvSpPr>
          <p:nvPr>
            <p:ph type="dt" sz="half" idx="10"/>
          </p:nvPr>
        </p:nvSpPr>
        <p:spPr/>
        <p:txBody>
          <a:bodyPr/>
          <a:lstStyle/>
          <a:p>
            <a:fld id="{C5D45E7B-52BF-47D8-8399-5E258951EE8D}" type="datetimeFigureOut">
              <a:rPr lang="fi-FI" smtClean="0"/>
              <a:t>11.4.2018</a:t>
            </a:fld>
            <a:endParaRPr lang="fi-FI"/>
          </a:p>
        </p:txBody>
      </p:sp>
      <p:sp>
        <p:nvSpPr>
          <p:cNvPr id="6" name="Footer Placeholder 5"/>
          <p:cNvSpPr>
            <a:spLocks noGrp="1"/>
          </p:cNvSpPr>
          <p:nvPr>
            <p:ph type="ftr" sz="quarter" idx="11"/>
          </p:nvPr>
        </p:nvSpPr>
        <p:spPr/>
        <p:txBody>
          <a:bodyPr/>
          <a:lstStyle/>
          <a:p>
            <a:endParaRPr lang="fi-FI"/>
          </a:p>
        </p:txBody>
      </p:sp>
      <p:sp>
        <p:nvSpPr>
          <p:cNvPr id="7" name="Slide Number Placeholder 6"/>
          <p:cNvSpPr>
            <a:spLocks noGrp="1"/>
          </p:cNvSpPr>
          <p:nvPr>
            <p:ph type="sldNum" sz="quarter" idx="12"/>
          </p:nvPr>
        </p:nvSpPr>
        <p:spPr/>
        <p:txBody>
          <a:bodyPr/>
          <a:lstStyle/>
          <a:p>
            <a:fld id="{EFD12216-D60B-4A46-AB55-0D50AB474BDF}" type="slidenum">
              <a:rPr lang="fi-FI" smtClean="0"/>
              <a:t>‹#›</a:t>
            </a:fld>
            <a:endParaRPr lang="fi-FI"/>
          </a:p>
        </p:txBody>
      </p:sp>
    </p:spTree>
    <p:extLst>
      <p:ext uri="{BB962C8B-B14F-4D97-AF65-F5344CB8AC3E}">
        <p14:creationId xmlns:p14="http://schemas.microsoft.com/office/powerpoint/2010/main" val="345437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i-FI" smtClean="0"/>
              <a:t>Muokkaa perustyyl. napsautt.</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i-FI" smtClean="0"/>
              <a:t>Muokkaa tekstin perustyylejä</a:t>
            </a:r>
          </a:p>
          <a:p>
            <a:pPr lvl="1"/>
            <a:r>
              <a:rPr lang="fi-FI" smtClean="0"/>
              <a:t>toinen taso</a:t>
            </a:r>
          </a:p>
          <a:p>
            <a:pPr lvl="2"/>
            <a:r>
              <a:rPr lang="fi-FI" smtClean="0"/>
              <a:t>kolmas taso</a:t>
            </a:r>
          </a:p>
          <a:p>
            <a:pPr lvl="3"/>
            <a:r>
              <a:rPr lang="fi-FI" smtClean="0"/>
              <a:t>neljäs taso</a:t>
            </a:r>
          </a:p>
          <a:p>
            <a:pPr lvl="4"/>
            <a:r>
              <a:rPr lang="fi-FI" smtClean="0"/>
              <a:t>viides taso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D45E7B-52BF-47D8-8399-5E258951EE8D}" type="datetimeFigureOut">
              <a:rPr lang="fi-FI" smtClean="0"/>
              <a:t>11.4.2018</a:t>
            </a:fld>
            <a:endParaRPr lang="fi-FI"/>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i-FI"/>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D12216-D60B-4A46-AB55-0D50AB474BDF}" type="slidenum">
              <a:rPr lang="fi-FI" smtClean="0"/>
              <a:t>‹#›</a:t>
            </a:fld>
            <a:endParaRPr lang="fi-FI"/>
          </a:p>
        </p:txBody>
      </p:sp>
    </p:spTree>
    <p:extLst>
      <p:ext uri="{BB962C8B-B14F-4D97-AF65-F5344CB8AC3E}">
        <p14:creationId xmlns:p14="http://schemas.microsoft.com/office/powerpoint/2010/main" val="3582788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title"/>
          </p:nvPr>
        </p:nvSpPr>
        <p:spPr/>
        <p:txBody>
          <a:bodyPr/>
          <a:lstStyle/>
          <a:p>
            <a:r>
              <a:rPr lang="fi-FI" dirty="0" smtClean="0"/>
              <a:t>Yritysrahoituksen peruskysymykset:</a:t>
            </a:r>
            <a:endParaRPr lang="fi-FI" dirty="0"/>
          </a:p>
        </p:txBody>
      </p:sp>
      <p:sp>
        <p:nvSpPr>
          <p:cNvPr id="5" name="Sisällön paikkamerkki 4"/>
          <p:cNvSpPr>
            <a:spLocks noGrp="1"/>
          </p:cNvSpPr>
          <p:nvPr>
            <p:ph idx="1"/>
          </p:nvPr>
        </p:nvSpPr>
        <p:spPr/>
        <p:txBody>
          <a:bodyPr/>
          <a:lstStyle/>
          <a:p>
            <a:r>
              <a:rPr lang="fi-FI" dirty="0" smtClean="0"/>
              <a:t>Mihin investointikohteisiin tulisi sijoittaa?</a:t>
            </a:r>
          </a:p>
          <a:p>
            <a:pPr marL="400050" lvl="1" indent="0">
              <a:buNone/>
            </a:pPr>
            <a:r>
              <a:rPr lang="fi-FI" dirty="0" smtClean="0"/>
              <a:t>Toiminnan ylläpito ja kehittäminen?</a:t>
            </a:r>
          </a:p>
          <a:p>
            <a:pPr marL="400050" lvl="1" indent="0">
              <a:buNone/>
            </a:pPr>
            <a:r>
              <a:rPr lang="fi-FI" dirty="0" smtClean="0"/>
              <a:t>Paljonko rahaa tarvitaan?</a:t>
            </a:r>
          </a:p>
          <a:p>
            <a:r>
              <a:rPr lang="fi-FI" dirty="0" smtClean="0"/>
              <a:t>Mistä rahoitus investointeihin hankitaan?</a:t>
            </a:r>
          </a:p>
          <a:p>
            <a:pPr lvl="1"/>
            <a:r>
              <a:rPr lang="fi-FI" dirty="0" smtClean="0"/>
              <a:t>opo, </a:t>
            </a:r>
            <a:r>
              <a:rPr lang="fi-FI" dirty="0" err="1" smtClean="0"/>
              <a:t>vpo</a:t>
            </a:r>
            <a:r>
              <a:rPr lang="fi-FI" dirty="0" smtClean="0"/>
              <a:t>, tulorahoitus</a:t>
            </a:r>
          </a:p>
          <a:p>
            <a:pPr lvl="1"/>
            <a:r>
              <a:rPr lang="fi-FI" dirty="0" smtClean="0"/>
              <a:t>Mitä raha maksaa?</a:t>
            </a:r>
          </a:p>
          <a:p>
            <a:r>
              <a:rPr lang="fi-FI" dirty="0" smtClean="0"/>
              <a:t>Kuinka päivittäinen rahoitushuolto järjestetään?</a:t>
            </a:r>
          </a:p>
          <a:p>
            <a:pPr lvl="1"/>
            <a:r>
              <a:rPr lang="fi-FI" dirty="0" smtClean="0"/>
              <a:t>Likviditeetti</a:t>
            </a:r>
          </a:p>
          <a:p>
            <a:pPr marL="57150" indent="0">
              <a:buNone/>
            </a:pPr>
            <a:r>
              <a:rPr lang="fi-FI" dirty="0" smtClean="0"/>
              <a:t>Kuinka riski jaetaan?</a:t>
            </a:r>
            <a:endParaRPr lang="fi-FI" dirty="0"/>
          </a:p>
        </p:txBody>
      </p:sp>
    </p:spTree>
    <p:extLst>
      <p:ext uri="{BB962C8B-B14F-4D97-AF65-F5344CB8AC3E}">
        <p14:creationId xmlns:p14="http://schemas.microsoft.com/office/powerpoint/2010/main" val="2030104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405369"/>
            <a:ext cx="6096000" cy="4124206"/>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Vieraan pääoman muodot</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Pankkilaina</a:t>
            </a:r>
          </a:p>
          <a:p>
            <a:pPr marL="285750" indent="-285750">
              <a:buFont typeface="Arial" panose="020B0604020202020204" pitchFamily="34" charset="0"/>
              <a:buChar char="•"/>
            </a:pPr>
            <a:r>
              <a:rPr lang="fi-FI" dirty="0">
                <a:solidFill>
                  <a:srgbClr val="000000"/>
                </a:solidFill>
                <a:latin typeface="Arial" panose="020B0604020202020204" pitchFamily="34" charset="0"/>
              </a:rPr>
              <a:t>Yksityishenkilöiltä saatavat</a:t>
            </a:r>
          </a:p>
          <a:p>
            <a:pPr marL="285750" indent="-285750">
              <a:buFont typeface="Arial" panose="020B0604020202020204" pitchFamily="34" charset="0"/>
              <a:buChar char="•"/>
            </a:pPr>
            <a:r>
              <a:rPr lang="fi-FI" dirty="0" err="1" smtClean="0">
                <a:solidFill>
                  <a:srgbClr val="000000"/>
                </a:solidFill>
                <a:latin typeface="Arial" panose="020B0604020202020204" pitchFamily="34" charset="0"/>
              </a:rPr>
              <a:t>Finnveranlaina</a:t>
            </a:r>
            <a:r>
              <a:rPr lang="fi-FI" dirty="0" smtClean="0">
                <a:solidFill>
                  <a:srgbClr val="000000"/>
                </a:solidFill>
                <a:latin typeface="Arial" panose="020B0604020202020204" pitchFamily="34" charset="0"/>
              </a:rPr>
              <a:t>- ja </a:t>
            </a:r>
            <a:r>
              <a:rPr lang="fi-FI" dirty="0">
                <a:solidFill>
                  <a:srgbClr val="000000"/>
                </a:solidFill>
                <a:latin typeface="Arial" panose="020B0604020202020204" pitchFamily="34" charset="0"/>
              </a:rPr>
              <a:t>takauspalvelut </a:t>
            </a:r>
          </a:p>
          <a:p>
            <a:pPr marL="285750" indent="-285750">
              <a:buFont typeface="Arial" panose="020B0604020202020204" pitchFamily="34" charset="0"/>
              <a:buChar char="•"/>
            </a:pPr>
            <a:r>
              <a:rPr lang="fi-FI" dirty="0">
                <a:solidFill>
                  <a:srgbClr val="000000"/>
                </a:solidFill>
                <a:latin typeface="Arial" panose="020B0604020202020204" pitchFamily="34" charset="0"/>
              </a:rPr>
              <a:t>pankkien ja muiden tarjoajien myöntämät leasing-, osamaksukaupan-ja factoring rahoitukset</a:t>
            </a:r>
          </a:p>
          <a:p>
            <a:pPr marL="285750" indent="-285750">
              <a:buFont typeface="Arial" panose="020B0604020202020204" pitchFamily="34" charset="0"/>
              <a:buChar char="•"/>
            </a:pPr>
            <a:r>
              <a:rPr lang="fi-FI" dirty="0">
                <a:solidFill>
                  <a:srgbClr val="000000"/>
                </a:solidFill>
                <a:latin typeface="Arial" panose="020B0604020202020204" pitchFamily="34" charset="0"/>
              </a:rPr>
              <a:t>Lainaa myönnetään ainoastaan luottokelpoisille yrityksille</a:t>
            </a:r>
          </a:p>
          <a:p>
            <a:pPr marL="742950" lvl="1" indent="-285750">
              <a:buFont typeface="Arial" panose="020B0604020202020204" pitchFamily="34" charset="0"/>
              <a:buChar char="•"/>
            </a:pPr>
            <a:r>
              <a:rPr lang="fi-FI" dirty="0">
                <a:solidFill>
                  <a:srgbClr val="000000"/>
                </a:solidFill>
                <a:latin typeface="Arial" panose="020B0604020202020204" pitchFamily="34" charset="0"/>
              </a:rPr>
              <a:t>Vakuutena voi olla esimerkiksi yrityksen tai yrittäjän omaisuutta.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Takaisinmaksuvelvollisuuden muodostavat lainaerät, korot mukaan lukien </a:t>
            </a:r>
          </a:p>
        </p:txBody>
      </p:sp>
    </p:spTree>
    <p:extLst>
      <p:ext uri="{BB962C8B-B14F-4D97-AF65-F5344CB8AC3E}">
        <p14:creationId xmlns:p14="http://schemas.microsoft.com/office/powerpoint/2010/main" val="5119411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252870" y="1404072"/>
            <a:ext cx="6096000" cy="3570208"/>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Pankki</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b="1" dirty="0" smtClean="0">
                <a:solidFill>
                  <a:srgbClr val="000000"/>
                </a:solidFill>
                <a:latin typeface="Arial" panose="020B0604020202020204" pitchFamily="34" charset="0"/>
              </a:rPr>
              <a:t>Tärkein yhteistyökumppani, </a:t>
            </a:r>
            <a:r>
              <a:rPr lang="fi-FI" dirty="0" smtClean="0">
                <a:solidFill>
                  <a:srgbClr val="000000"/>
                </a:solidFill>
                <a:latin typeface="Arial" panose="020B0604020202020204" pitchFamily="34" charset="0"/>
              </a:rPr>
              <a:t>olennainen </a:t>
            </a:r>
            <a:r>
              <a:rPr lang="fi-FI" dirty="0">
                <a:solidFill>
                  <a:srgbClr val="000000"/>
                </a:solidFill>
                <a:latin typeface="Arial" panose="020B0604020202020204" pitchFamily="34" charset="0"/>
              </a:rPr>
              <a:t>jo yrityksen </a:t>
            </a:r>
            <a:r>
              <a:rPr lang="fi-FI" b="1" dirty="0">
                <a:solidFill>
                  <a:srgbClr val="000000"/>
                </a:solidFill>
                <a:latin typeface="Arial" panose="020B0604020202020204" pitchFamily="34" charset="0"/>
              </a:rPr>
              <a:t>maksuliikkeen </a:t>
            </a:r>
            <a:r>
              <a:rPr lang="fi-FI" b="1" dirty="0" smtClean="0">
                <a:solidFill>
                  <a:srgbClr val="000000"/>
                </a:solidFill>
                <a:latin typeface="Arial" panose="020B0604020202020204" pitchFamily="34" charset="0"/>
              </a:rPr>
              <a:t>suorittamiseksi</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yleisin ja monesti ainoa rahoituksen lähde yrittäjille</a:t>
            </a:r>
          </a:p>
          <a:p>
            <a:pPr marL="285750" indent="-285750">
              <a:buFont typeface="Arial" panose="020B0604020202020204" pitchFamily="34" charset="0"/>
              <a:buChar char="•"/>
            </a:pPr>
            <a:r>
              <a:rPr lang="fi-FI" dirty="0">
                <a:solidFill>
                  <a:srgbClr val="000000"/>
                </a:solidFill>
                <a:latin typeface="Arial" panose="020B0604020202020204" pitchFamily="34" charset="0"/>
              </a:rPr>
              <a:t>Haettaessa rahoitusta </a:t>
            </a:r>
          </a:p>
          <a:p>
            <a:pPr marL="742950" lvl="1" indent="-285750">
              <a:buFont typeface="Arial" panose="020B0604020202020204" pitchFamily="34" charset="0"/>
              <a:buChar char="•"/>
            </a:pPr>
            <a:r>
              <a:rPr lang="fi-FI" b="1" dirty="0" smtClean="0">
                <a:solidFill>
                  <a:srgbClr val="000000"/>
                </a:solidFill>
                <a:latin typeface="Arial" panose="020B0604020202020204" pitchFamily="34" charset="0"/>
              </a:rPr>
              <a:t>Tilinpäätöstiedot </a:t>
            </a:r>
            <a:r>
              <a:rPr lang="fi-FI" dirty="0" smtClean="0">
                <a:solidFill>
                  <a:srgbClr val="000000"/>
                </a:solidFill>
                <a:latin typeface="Arial" panose="020B0604020202020204" pitchFamily="34" charset="0"/>
              </a:rPr>
              <a:t>yrityksen </a:t>
            </a:r>
            <a:r>
              <a:rPr lang="fi-FI" dirty="0">
                <a:solidFill>
                  <a:srgbClr val="000000"/>
                </a:solidFill>
                <a:latin typeface="Arial" panose="020B0604020202020204" pitchFamily="34" charset="0"/>
              </a:rPr>
              <a:t>taloudellisen tilanteen </a:t>
            </a:r>
            <a:r>
              <a:rPr lang="fi-FI" dirty="0" smtClean="0">
                <a:solidFill>
                  <a:srgbClr val="000000"/>
                </a:solidFill>
                <a:latin typeface="Arial" panose="020B0604020202020204" pitchFamily="34" charset="0"/>
              </a:rPr>
              <a:t>analysointi </a:t>
            </a:r>
            <a:r>
              <a:rPr lang="fi-FI" dirty="0">
                <a:solidFill>
                  <a:srgbClr val="000000"/>
                </a:solidFill>
                <a:latin typeface="Arial" panose="020B0604020202020204" pitchFamily="34" charset="0"/>
              </a:rPr>
              <a:t>varten</a:t>
            </a:r>
          </a:p>
          <a:p>
            <a:pPr marL="742950" lvl="1" indent="-285750">
              <a:buFont typeface="Arial" panose="020B0604020202020204" pitchFamily="34" charset="0"/>
              <a:buChar char="•"/>
            </a:pPr>
            <a:r>
              <a:rPr lang="fi-FI" dirty="0">
                <a:solidFill>
                  <a:srgbClr val="000000"/>
                </a:solidFill>
                <a:latin typeface="Arial" panose="020B0604020202020204" pitchFamily="34" charset="0"/>
              </a:rPr>
              <a:t>mikäli yrityksellä ei ole keskitytään tällöin yrityksen </a:t>
            </a:r>
            <a:r>
              <a:rPr lang="fi-FI" b="1" dirty="0">
                <a:solidFill>
                  <a:srgbClr val="000000"/>
                </a:solidFill>
                <a:latin typeface="Arial" panose="020B0604020202020204" pitchFamily="34" charset="0"/>
              </a:rPr>
              <a:t>liikeidean kannattavuuteen </a:t>
            </a:r>
            <a:endParaRPr lang="fi-FI" dirty="0">
              <a:solidFill>
                <a:srgbClr val="000000"/>
              </a:solidFill>
              <a:latin typeface="Arial" panose="020B0604020202020204" pitchFamily="34" charset="0"/>
            </a:endParaRP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26384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597730"/>
            <a:ext cx="6096000" cy="3447098"/>
          </a:xfrm>
          <a:prstGeom prst="rect">
            <a:avLst/>
          </a:prstGeom>
        </p:spPr>
        <p:txBody>
          <a:bodyPr>
            <a:spAutoFit/>
          </a:bodyPr>
          <a:lstStyle/>
          <a:p>
            <a:r>
              <a:rPr lang="fi-FI" sz="2800" b="0" i="0" u="none" strike="noStrike" baseline="0" dirty="0" smtClean="0">
                <a:solidFill>
                  <a:srgbClr val="000000"/>
                </a:solidFill>
                <a:latin typeface="Arial" panose="020B0604020202020204" pitchFamily="34" charset="0"/>
              </a:rPr>
              <a:t>Pankki</a:t>
            </a:r>
          </a:p>
          <a:p>
            <a:endParaRPr lang="fi-FI" sz="28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Haettaessa huomioidaan</a:t>
            </a:r>
          </a:p>
          <a:p>
            <a:pPr marL="742950" lvl="1" indent="-285750">
              <a:buFont typeface="Arial" panose="020B0604020202020204" pitchFamily="34" charset="0"/>
              <a:buChar char="•"/>
            </a:pPr>
            <a:r>
              <a:rPr lang="fi-FI" dirty="0">
                <a:solidFill>
                  <a:srgbClr val="000000"/>
                </a:solidFill>
                <a:latin typeface="Arial" panose="020B0604020202020204" pitchFamily="34" charset="0"/>
              </a:rPr>
              <a:t>toimiala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kilpailijat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yrityksen liikeidea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johdon kyvykkyys</a:t>
            </a:r>
          </a:p>
          <a:p>
            <a:pPr marL="742950" lvl="1" indent="-285750">
              <a:buFont typeface="Arial" panose="020B0604020202020204" pitchFamily="34" charset="0"/>
              <a:buChar char="•"/>
            </a:pPr>
            <a:r>
              <a:rPr lang="fi-FI" dirty="0">
                <a:solidFill>
                  <a:srgbClr val="000000"/>
                </a:solidFill>
                <a:latin typeface="Arial" panose="020B0604020202020204" pitchFamily="34" charset="0"/>
              </a:rPr>
              <a:t>hankkeeseen liittyvät laskelmat ja suunnitelmat</a:t>
            </a:r>
          </a:p>
          <a:p>
            <a:pPr marL="742950" lvl="1" indent="-285750">
              <a:buFont typeface="Arial" panose="020B0604020202020204" pitchFamily="34" charset="0"/>
              <a:buChar char="•"/>
            </a:pPr>
            <a:r>
              <a:rPr lang="fi-FI" dirty="0">
                <a:solidFill>
                  <a:srgbClr val="000000"/>
                </a:solidFill>
                <a:latin typeface="Arial" panose="020B0604020202020204" pitchFamily="34" charset="0"/>
              </a:rPr>
              <a:t>asema markkinoilla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riskit</a:t>
            </a:r>
          </a:p>
          <a:p>
            <a:pPr marL="742950" lvl="1" indent="-285750">
              <a:buFont typeface="Arial" panose="020B0604020202020204" pitchFamily="34" charset="0"/>
              <a:buChar char="•"/>
            </a:pPr>
            <a:r>
              <a:rPr lang="fi-FI" dirty="0">
                <a:solidFill>
                  <a:srgbClr val="000000"/>
                </a:solidFill>
                <a:latin typeface="Arial" panose="020B0604020202020204" pitchFamily="34" charset="0"/>
              </a:rPr>
              <a:t>Tilinpäätösanalyysi/liikeidean kannattavuus </a:t>
            </a:r>
          </a:p>
        </p:txBody>
      </p:sp>
    </p:spTree>
    <p:extLst>
      <p:ext uri="{BB962C8B-B14F-4D97-AF65-F5344CB8AC3E}">
        <p14:creationId xmlns:p14="http://schemas.microsoft.com/office/powerpoint/2010/main" val="4101675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2013228"/>
            <a:ext cx="6096000" cy="2893100"/>
          </a:xfrm>
          <a:prstGeom prst="rect">
            <a:avLst/>
          </a:prstGeom>
        </p:spPr>
        <p:txBody>
          <a:bodyPr>
            <a:spAutoFit/>
          </a:bodyPr>
          <a:lstStyle/>
          <a:p>
            <a:r>
              <a:rPr lang="fi-FI" sz="2800" b="0" i="0" u="none" strike="noStrike" baseline="0" dirty="0" smtClean="0">
                <a:solidFill>
                  <a:srgbClr val="000000"/>
                </a:solidFill>
                <a:latin typeface="Arial" panose="020B0604020202020204" pitchFamily="34" charset="0"/>
              </a:rPr>
              <a:t>Pankkilaina</a:t>
            </a:r>
          </a:p>
          <a:p>
            <a:endParaRPr lang="fi-FI" sz="28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määräajaksi </a:t>
            </a:r>
          </a:p>
          <a:p>
            <a:pPr marL="285750" indent="-285750">
              <a:buFont typeface="Arial" panose="020B0604020202020204" pitchFamily="34" charset="0"/>
              <a:buChar char="•"/>
            </a:pPr>
            <a:r>
              <a:rPr lang="fi-FI" dirty="0">
                <a:solidFill>
                  <a:srgbClr val="000000"/>
                </a:solidFill>
                <a:latin typeface="Arial" panose="020B0604020202020204" pitchFamily="34" charset="0"/>
              </a:rPr>
              <a:t>lyhentää lainaa esimerkiksi puolivuosittain tai kuukausittain. </a:t>
            </a:r>
          </a:p>
          <a:p>
            <a:pPr marL="285750" indent="-285750">
              <a:buFont typeface="Arial" panose="020B0604020202020204" pitchFamily="34" charset="0"/>
              <a:buChar char="•"/>
            </a:pPr>
            <a:r>
              <a:rPr lang="fi-FI" dirty="0">
                <a:solidFill>
                  <a:srgbClr val="000000"/>
                </a:solidFill>
                <a:latin typeface="Arial" panose="020B0604020202020204" pitchFamily="34" charset="0"/>
              </a:rPr>
              <a:t>Maksuerä muodostuu lyhennyksestä ja lainan korosta. Korko on verovähennyskelpoinen kustannus ja lyhennys on pääoman palautusta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2954421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182231"/>
            <a:ext cx="6096000" cy="4555093"/>
          </a:xfrm>
          <a:prstGeom prst="rect">
            <a:avLst/>
          </a:prstGeom>
        </p:spPr>
        <p:txBody>
          <a:bodyPr>
            <a:spAutoFit/>
          </a:bodyPr>
          <a:lstStyle/>
          <a:p>
            <a:r>
              <a:rPr lang="fi-FI" sz="2800" b="0" i="0" u="none" strike="noStrike" baseline="0" dirty="0" smtClean="0">
                <a:solidFill>
                  <a:srgbClr val="000000"/>
                </a:solidFill>
                <a:latin typeface="Arial" panose="020B0604020202020204" pitchFamily="34" charset="0"/>
              </a:rPr>
              <a:t>Luotollinen tili</a:t>
            </a:r>
          </a:p>
          <a:p>
            <a:endParaRPr lang="fi-FI" sz="28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Voidaan avata esim. jos toiminta on sesonkiluontoista</a:t>
            </a:r>
          </a:p>
          <a:p>
            <a:pPr marL="285750" indent="-285750">
              <a:buFont typeface="Arial" panose="020B0604020202020204" pitchFamily="34" charset="0"/>
              <a:buChar char="•"/>
            </a:pPr>
            <a:r>
              <a:rPr lang="fi-FI" dirty="0">
                <a:solidFill>
                  <a:srgbClr val="000000"/>
                </a:solidFill>
                <a:latin typeface="Arial" panose="020B0604020202020204" pitchFamily="34" charset="0"/>
              </a:rPr>
              <a:t>yrittäjä voi tarvittaessa ylittää luotollisen tilin sovitun </a:t>
            </a:r>
            <a:r>
              <a:rPr lang="fi-FI" b="1" dirty="0">
                <a:solidFill>
                  <a:srgbClr val="000000"/>
                </a:solidFill>
                <a:latin typeface="Arial" panose="020B0604020202020204" pitchFamily="34" charset="0"/>
              </a:rPr>
              <a:t>limiitin</a:t>
            </a:r>
            <a:r>
              <a:rPr lang="fi-FI" dirty="0">
                <a:solidFill>
                  <a:srgbClr val="000000"/>
                </a:solidFill>
                <a:latin typeface="Arial" panose="020B0604020202020204" pitchFamily="34" charset="0"/>
              </a:rPr>
              <a:t>rajoissa</a:t>
            </a:r>
          </a:p>
          <a:p>
            <a:pPr marL="285750" indent="-285750">
              <a:buFont typeface="Arial" panose="020B0604020202020204" pitchFamily="34" charset="0"/>
              <a:buChar char="•"/>
            </a:pPr>
            <a:r>
              <a:rPr lang="fi-FI" dirty="0">
                <a:solidFill>
                  <a:srgbClr val="000000"/>
                </a:solidFill>
                <a:latin typeface="Arial" panose="020B0604020202020204" pitchFamily="34" charset="0"/>
              </a:rPr>
              <a:t>soveltuu hyvin myös yllättävien ja lyhytaikaisten menojen varalle</a:t>
            </a:r>
          </a:p>
          <a:p>
            <a:pPr marL="285750" indent="-285750">
              <a:buFont typeface="Arial" panose="020B0604020202020204" pitchFamily="34" charset="0"/>
              <a:buChar char="•"/>
            </a:pPr>
            <a:r>
              <a:rPr lang="fi-FI" dirty="0">
                <a:solidFill>
                  <a:srgbClr val="000000"/>
                </a:solidFill>
                <a:latin typeface="Arial" panose="020B0604020202020204" pitchFamily="34" charset="0"/>
              </a:rPr>
              <a:t>Tyypillisiä piirteitä luotolliselle tilille ovat</a:t>
            </a:r>
          </a:p>
          <a:p>
            <a:pPr marL="742950" lvl="1" indent="-285750">
              <a:buFont typeface="Arial" panose="020B0604020202020204" pitchFamily="34" charset="0"/>
              <a:buChar char="•"/>
            </a:pPr>
            <a:r>
              <a:rPr lang="fi-FI" b="1" dirty="0" smtClean="0">
                <a:solidFill>
                  <a:srgbClr val="000000"/>
                </a:solidFill>
                <a:latin typeface="Arial" panose="020B0604020202020204" pitchFamily="34" charset="0"/>
              </a:rPr>
              <a:t>Voimassaoloaika </a:t>
            </a:r>
            <a:r>
              <a:rPr lang="fi-FI" dirty="0" smtClean="0">
                <a:solidFill>
                  <a:srgbClr val="000000"/>
                </a:solidFill>
                <a:latin typeface="Arial" panose="020B0604020202020204" pitchFamily="34" charset="0"/>
              </a:rPr>
              <a:t>sovitaan </a:t>
            </a:r>
            <a:r>
              <a:rPr lang="fi-FI" dirty="0">
                <a:solidFill>
                  <a:srgbClr val="000000"/>
                </a:solidFill>
                <a:latin typeface="Arial" panose="020B0604020202020204" pitchFamily="34" charset="0"/>
              </a:rPr>
              <a:t>toistaiseksi voimassaolevaksi tai määräajaksi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Korkoa lasketaan käytettävissä olevasta luoton määrästä tai voi olla sidottu viitekorkoon</a:t>
            </a:r>
          </a:p>
          <a:p>
            <a:pPr marL="742950" lvl="1" indent="-285750">
              <a:buFont typeface="Arial" panose="020B0604020202020204" pitchFamily="34" charset="0"/>
              <a:buChar char="•"/>
            </a:pPr>
            <a:r>
              <a:rPr lang="fi-FI" dirty="0">
                <a:solidFill>
                  <a:srgbClr val="000000"/>
                </a:solidFill>
                <a:latin typeface="Arial" panose="020B0604020202020204" pitchFamily="34" charset="0"/>
              </a:rPr>
              <a:t>Hinta/korvaus muodostuu asiakaskohtaisesta marginaalista, limiittiprovisiosta sekä korosta.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2383246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851372"/>
            <a:ext cx="6096000" cy="5232202"/>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Rahoitusyhtiöt</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tarjota </a:t>
            </a:r>
            <a:r>
              <a:rPr lang="fi-FI" b="1" dirty="0">
                <a:solidFill>
                  <a:srgbClr val="000000"/>
                </a:solidFill>
                <a:latin typeface="Arial" panose="020B0604020202020204" pitchFamily="34" charset="0"/>
              </a:rPr>
              <a:t>kohdevakuudellista rahoitusta</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b="1" dirty="0">
                <a:solidFill>
                  <a:srgbClr val="000000"/>
                </a:solidFill>
                <a:latin typeface="Arial" panose="020B0604020202020204" pitchFamily="34" charset="0"/>
              </a:rPr>
              <a:t>leasing, osamaksukaupanrahoitus sekä factoring –rahoitus</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Rahoitusyhtiöstä saadun luoton vakuudeksi ei tarvitse erillistä vakuutta, vaan vakuudeksi riittää rahoitettava kohde tai saatava</a:t>
            </a:r>
          </a:p>
          <a:p>
            <a:pPr marL="285750" indent="-285750">
              <a:buFont typeface="Arial" panose="020B0604020202020204" pitchFamily="34" charset="0"/>
              <a:buChar char="•"/>
            </a:pPr>
            <a:r>
              <a:rPr lang="fi-FI" dirty="0">
                <a:solidFill>
                  <a:srgbClr val="000000"/>
                </a:solidFill>
                <a:latin typeface="Arial" panose="020B0604020202020204" pitchFamily="34" charset="0"/>
              </a:rPr>
              <a:t>Rahoitusyhtiöiden tarjoamia palveluja ovat myös </a:t>
            </a:r>
            <a:r>
              <a:rPr lang="fi-FI" b="1" dirty="0">
                <a:solidFill>
                  <a:srgbClr val="000000"/>
                </a:solidFill>
                <a:latin typeface="Arial" panose="020B0604020202020204" pitchFamily="34" charset="0"/>
              </a:rPr>
              <a:t>vakuudettomat kulutusluotot</a:t>
            </a:r>
            <a:r>
              <a:rPr lang="fi-FI" dirty="0">
                <a:solidFill>
                  <a:srgbClr val="000000"/>
                </a:solidFill>
                <a:latin typeface="Arial" panose="020B0604020202020204" pitchFamily="34" charset="0"/>
              </a:rPr>
              <a:t>, esimerkiksi kertaluotto-ja luottokortit</a:t>
            </a:r>
          </a:p>
          <a:p>
            <a:pPr marL="285750" indent="-285750">
              <a:buFont typeface="Arial" panose="020B0604020202020204" pitchFamily="34" charset="0"/>
              <a:buChar char="•"/>
            </a:pPr>
            <a:r>
              <a:rPr lang="fi-FI" dirty="0">
                <a:solidFill>
                  <a:srgbClr val="000000"/>
                </a:solidFill>
                <a:latin typeface="Arial" panose="020B0604020202020204" pitchFamily="34" charset="0"/>
              </a:rPr>
              <a:t>Osalle pk-yrityksistä rahoitusyhtiöt saattavat olla luonteva yhteistyökumppani</a:t>
            </a:r>
          </a:p>
          <a:p>
            <a:pPr marL="742950" lvl="1" indent="-285750">
              <a:buFont typeface="Arial" panose="020B0604020202020204" pitchFamily="34" charset="0"/>
              <a:buChar char="•"/>
            </a:pPr>
            <a:r>
              <a:rPr lang="fi-FI" dirty="0">
                <a:solidFill>
                  <a:srgbClr val="000000"/>
                </a:solidFill>
                <a:latin typeface="Arial" panose="020B0604020202020204" pitchFamily="34" charset="0"/>
              </a:rPr>
              <a:t>Tyypillisiä rahoitettavia kohteita ovatkin raskaat ajoneuvot, autot, työkoneet, konttorikoneet, tietotekniikan laitteet sekä teollisuuden koneet ja laitteet </a:t>
            </a:r>
          </a:p>
        </p:txBody>
      </p:sp>
    </p:spTree>
    <p:extLst>
      <p:ext uri="{BB962C8B-B14F-4D97-AF65-F5344CB8AC3E}">
        <p14:creationId xmlns:p14="http://schemas.microsoft.com/office/powerpoint/2010/main" val="1834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628234"/>
            <a:ext cx="6096000" cy="5386090"/>
          </a:xfrm>
          <a:prstGeom prst="rect">
            <a:avLst/>
          </a:prstGeom>
        </p:spPr>
        <p:txBody>
          <a:bodyPr>
            <a:spAutoFit/>
          </a:bodyPr>
          <a:lstStyle/>
          <a:p>
            <a:r>
              <a:rPr lang="fi-FI" sz="2800" b="0" i="0" u="none" strike="noStrike" baseline="0" dirty="0" smtClean="0">
                <a:solidFill>
                  <a:srgbClr val="000000"/>
                </a:solidFill>
                <a:latin typeface="Arial" panose="020B0604020202020204" pitchFamily="34" charset="0"/>
              </a:rPr>
              <a:t>Leasing</a:t>
            </a:r>
          </a:p>
          <a:p>
            <a:endParaRPr lang="fi-FI" sz="2800" b="0" i="0" u="none" strike="noStrike" baseline="0" dirty="0" smtClean="0">
              <a:solidFill>
                <a:srgbClr val="000000"/>
              </a:solidFill>
              <a:latin typeface="Arial" panose="020B0604020202020204" pitchFamily="34" charset="0"/>
            </a:endParaRPr>
          </a:p>
          <a:p>
            <a:r>
              <a:rPr lang="fi-FI" dirty="0">
                <a:solidFill>
                  <a:srgbClr val="000000"/>
                </a:solidFill>
                <a:latin typeface="Arial" panose="020B0604020202020204" pitchFamily="34" charset="0"/>
              </a:rPr>
              <a:t>Leasing on </a:t>
            </a:r>
            <a:r>
              <a:rPr lang="fi-FI" b="1" dirty="0">
                <a:solidFill>
                  <a:srgbClr val="000000"/>
                </a:solidFill>
                <a:latin typeface="Arial" panose="020B0604020202020204" pitchFamily="34" charset="0"/>
              </a:rPr>
              <a:t>irtaimen omaisuuden vuokraamista</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laitteiden, kaluston, koneiden ja irtaimen käyttöomaisuuden sekä tuotannollisten investointien hankintaan. </a:t>
            </a:r>
          </a:p>
          <a:p>
            <a:r>
              <a:rPr lang="fi-FI" dirty="0">
                <a:solidFill>
                  <a:srgbClr val="000000"/>
                </a:solidFill>
                <a:latin typeface="Arial" panose="020B0604020202020204" pitchFamily="34" charset="0"/>
              </a:rPr>
              <a:t>Vuokrakauden päätyttyä laite </a:t>
            </a:r>
          </a:p>
          <a:p>
            <a:pPr marL="285750" indent="-285750">
              <a:buFont typeface="Arial" panose="020B0604020202020204" pitchFamily="34" charset="0"/>
              <a:buChar char="•"/>
            </a:pPr>
            <a:r>
              <a:rPr lang="fi-FI" dirty="0">
                <a:solidFill>
                  <a:srgbClr val="000000"/>
                </a:solidFill>
                <a:latin typeface="Arial" panose="020B0604020202020204" pitchFamily="34" charset="0"/>
              </a:rPr>
              <a:t>esimerkiksi myydä tai laitteeseen voi liittyä myös edullinen jatkovuokraoikeus</a:t>
            </a:r>
          </a:p>
          <a:p>
            <a:r>
              <a:rPr lang="fi-FI" dirty="0" smtClean="0">
                <a:solidFill>
                  <a:srgbClr val="000000"/>
                </a:solidFill>
                <a:latin typeface="Arial" panose="020B0604020202020204" pitchFamily="34" charset="0"/>
              </a:rPr>
              <a:t>Sellaiselle </a:t>
            </a:r>
            <a:r>
              <a:rPr lang="fi-FI" dirty="0">
                <a:solidFill>
                  <a:srgbClr val="000000"/>
                </a:solidFill>
                <a:latin typeface="Arial" panose="020B0604020202020204" pitchFamily="34" charset="0"/>
              </a:rPr>
              <a:t>aloittavalle yrittäjälle, joka ei halua omistaa </a:t>
            </a:r>
            <a:r>
              <a:rPr lang="fi-FI" dirty="0" smtClean="0">
                <a:solidFill>
                  <a:srgbClr val="000000"/>
                </a:solidFill>
                <a:latin typeface="Arial" panose="020B0604020202020204" pitchFamily="34" charset="0"/>
              </a:rPr>
              <a:t>laitetta tyypillisiä </a:t>
            </a:r>
            <a:r>
              <a:rPr lang="fi-FI" dirty="0">
                <a:solidFill>
                  <a:srgbClr val="000000"/>
                </a:solidFill>
                <a:latin typeface="Arial" panose="020B0604020202020204" pitchFamily="34" charset="0"/>
              </a:rPr>
              <a:t>piirteitä </a:t>
            </a:r>
          </a:p>
          <a:p>
            <a:pPr marL="285750" indent="-285750">
              <a:buFont typeface="Arial" panose="020B0604020202020204" pitchFamily="34" charset="0"/>
              <a:buChar char="•"/>
            </a:pPr>
            <a:r>
              <a:rPr lang="fi-FI" dirty="0">
                <a:solidFill>
                  <a:srgbClr val="000000"/>
                </a:solidFill>
                <a:latin typeface="Arial" panose="020B0604020202020204" pitchFamily="34" charset="0"/>
              </a:rPr>
              <a:t>Rahoituksen kohde vakuutena </a:t>
            </a:r>
          </a:p>
          <a:p>
            <a:pPr marL="285750" indent="-285750">
              <a:buFont typeface="Arial" panose="020B0604020202020204" pitchFamily="34" charset="0"/>
              <a:buChar char="•"/>
            </a:pPr>
            <a:r>
              <a:rPr lang="fi-FI" dirty="0">
                <a:solidFill>
                  <a:srgbClr val="000000"/>
                </a:solidFill>
                <a:latin typeface="Arial" panose="020B0604020202020204" pitchFamily="34" charset="0"/>
              </a:rPr>
              <a:t>Vuokra-aika määräytyy rahoitettavan kohteen käyttöiän perusteella </a:t>
            </a:r>
          </a:p>
          <a:p>
            <a:pPr marL="285750" indent="-285750">
              <a:buFont typeface="Arial" panose="020B0604020202020204" pitchFamily="34" charset="0"/>
              <a:buChar char="•"/>
            </a:pPr>
            <a:r>
              <a:rPr lang="fi-FI" dirty="0">
                <a:solidFill>
                  <a:srgbClr val="000000"/>
                </a:solidFill>
                <a:latin typeface="Arial" panose="020B0604020202020204" pitchFamily="34" charset="0"/>
              </a:rPr>
              <a:t>Leasingomaisuutta ei kirjata käyttöomaisuuteen </a:t>
            </a:r>
          </a:p>
          <a:p>
            <a:pPr marL="285750" indent="-285750">
              <a:buFont typeface="Arial" panose="020B0604020202020204" pitchFamily="34" charset="0"/>
              <a:buChar char="•"/>
            </a:pPr>
            <a:r>
              <a:rPr lang="fi-FI" dirty="0">
                <a:solidFill>
                  <a:srgbClr val="000000"/>
                </a:solidFill>
                <a:latin typeface="Arial" panose="020B0604020202020204" pitchFamily="34" charset="0"/>
              </a:rPr>
              <a:t>Verotuksessa leasingvuokrat ovat vähennyskelpoisia menoja ja nämä jaksotetaan vuokrakaudelle.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392325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643896"/>
            <a:ext cx="6096000" cy="4339650"/>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Osamaksusopimus/-rahoitus</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eli investointirahoitus irtaimen omaisuuden investointeihin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autojen ja tuotantokoneiden hankintaan</a:t>
            </a:r>
          </a:p>
          <a:p>
            <a:pPr marL="742950" lvl="1" indent="-285750">
              <a:buFont typeface="Arial" panose="020B0604020202020204" pitchFamily="34" charset="0"/>
              <a:buChar char="•"/>
            </a:pPr>
            <a:r>
              <a:rPr lang="fi-FI" dirty="0">
                <a:solidFill>
                  <a:srgbClr val="000000"/>
                </a:solidFill>
                <a:latin typeface="Arial" panose="020B0604020202020204" pitchFamily="34" charset="0"/>
              </a:rPr>
              <a:t>investoinnin rahoittaminen osamaksulla</a:t>
            </a:r>
          </a:p>
          <a:p>
            <a:pPr marL="285750" indent="-285750">
              <a:buFont typeface="Arial" panose="020B0604020202020204" pitchFamily="34" charset="0"/>
              <a:buChar char="•"/>
            </a:pPr>
            <a:r>
              <a:rPr lang="fi-FI" dirty="0">
                <a:solidFill>
                  <a:srgbClr val="000000"/>
                </a:solidFill>
                <a:latin typeface="Arial" panose="020B0604020202020204" pitchFamily="34" charset="0"/>
              </a:rPr>
              <a:t>tehdään osamaksusopimus, joka siirretään rahoitusyhtiölle</a:t>
            </a:r>
          </a:p>
          <a:p>
            <a:pPr marL="285750" indent="-285750">
              <a:buFont typeface="Arial" panose="020B0604020202020204" pitchFamily="34" charset="0"/>
              <a:buChar char="•"/>
            </a:pPr>
            <a:r>
              <a:rPr lang="fi-FI" dirty="0">
                <a:solidFill>
                  <a:srgbClr val="000000"/>
                </a:solidFill>
                <a:latin typeface="Arial" panose="020B0604020202020204" pitchFamily="34" charset="0"/>
              </a:rPr>
              <a:t>Viimeisen maksuerän jälkeen rahoitetun kohteen omistusoikeus siirtyy ostajayritykselle</a:t>
            </a:r>
          </a:p>
          <a:p>
            <a:pPr marL="285750" indent="-285750">
              <a:buFont typeface="Arial" panose="020B0604020202020204" pitchFamily="34" charset="0"/>
              <a:buChar char="•"/>
            </a:pPr>
            <a:r>
              <a:rPr lang="fi-FI" dirty="0">
                <a:solidFill>
                  <a:srgbClr val="000000"/>
                </a:solidFill>
                <a:latin typeface="Arial" panose="020B0604020202020204" pitchFamily="34" charset="0"/>
              </a:rPr>
              <a:t>vakuutena toimii rahoitettava kohde </a:t>
            </a:r>
          </a:p>
          <a:p>
            <a:pPr marL="285750" indent="-285750">
              <a:buFont typeface="Arial" panose="020B0604020202020204" pitchFamily="34" charset="0"/>
              <a:buChar char="•"/>
            </a:pPr>
            <a:endParaRPr lang="fi-FI" dirty="0">
              <a:solidFill>
                <a:srgbClr val="000000"/>
              </a:solidFill>
              <a:latin typeface="Arial" panose="020B0604020202020204" pitchFamily="34" charset="0"/>
            </a:endParaRPr>
          </a:p>
          <a:p>
            <a:r>
              <a:rPr lang="fi-FI" sz="1600" b="0" i="0" u="none" strike="noStrike" baseline="0" dirty="0" smtClean="0">
                <a:solidFill>
                  <a:srgbClr val="000000"/>
                </a:solidFill>
                <a:latin typeface="Arial" panose="020B0604020202020204" pitchFamily="34" charset="0"/>
              </a:rPr>
              <a:t>http://www.yritystulkki.fi/fi/alue/oulu/toimiva-yrittaja/rahoitus/leasing-ja-osamaksu/</a:t>
            </a:r>
            <a:endParaRPr lang="fi-FI" dirty="0"/>
          </a:p>
        </p:txBody>
      </p:sp>
    </p:spTree>
    <p:extLst>
      <p:ext uri="{BB962C8B-B14F-4D97-AF65-F5344CB8AC3E}">
        <p14:creationId xmlns:p14="http://schemas.microsoft.com/office/powerpoint/2010/main" val="64210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034209" y="1404709"/>
            <a:ext cx="6096000" cy="4062651"/>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Finnvera</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smtClean="0">
                <a:solidFill>
                  <a:srgbClr val="000000"/>
                </a:solidFill>
                <a:latin typeface="Arial" panose="020B0604020202020204" pitchFamily="34" charset="0"/>
              </a:rPr>
              <a:t>Finnvera erityisluottolaitos</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yritystoiminnan alkua, kasvua kuin </a:t>
            </a:r>
            <a:r>
              <a:rPr lang="fi-FI" dirty="0" smtClean="0">
                <a:solidFill>
                  <a:srgbClr val="000000"/>
                </a:solidFill>
                <a:latin typeface="Arial" panose="020B0604020202020204" pitchFamily="34" charset="0"/>
              </a:rPr>
              <a:t>kansainvälistymistä rahoittava</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tarjoaman rahoituksen pohjalla on </a:t>
            </a:r>
            <a:r>
              <a:rPr lang="fi-FI" b="1" dirty="0">
                <a:solidFill>
                  <a:srgbClr val="000000"/>
                </a:solidFill>
                <a:latin typeface="Arial" panose="020B0604020202020204" pitchFamily="34" charset="0"/>
              </a:rPr>
              <a:t>liikeidean ja kannattavan toiminnan arvioiminen</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kyseeseen silloin, kun yrityksen omat vakuudet eivät ole riittäviä rahoituksen saamiseen</a:t>
            </a:r>
          </a:p>
          <a:p>
            <a:pPr marL="285750" indent="-285750">
              <a:buFont typeface="Arial" panose="020B0604020202020204" pitchFamily="34" charset="0"/>
              <a:buChar char="•"/>
            </a:pPr>
            <a:r>
              <a:rPr lang="fi-FI" dirty="0">
                <a:solidFill>
                  <a:srgbClr val="000000"/>
                </a:solidFill>
                <a:latin typeface="Arial" panose="020B0604020202020204" pitchFamily="34" charset="0"/>
              </a:rPr>
              <a:t>Lainat ja takaukset </a:t>
            </a:r>
          </a:p>
          <a:p>
            <a:endParaRPr lang="fi-FI" dirty="0">
              <a:solidFill>
                <a:srgbClr val="000000"/>
              </a:solidFill>
              <a:latin typeface="Arial" panose="020B0604020202020204" pitchFamily="34" charset="0"/>
            </a:endParaRPr>
          </a:p>
          <a:p>
            <a:r>
              <a:rPr lang="fi-FI" sz="1600" b="0" i="0" u="none" strike="noStrike" baseline="0" dirty="0" smtClean="0">
                <a:solidFill>
                  <a:srgbClr val="000000"/>
                </a:solidFill>
                <a:latin typeface="Arial" panose="020B0604020202020204" pitchFamily="34" charset="0"/>
              </a:rPr>
              <a:t>http://www.yritystulkki.fi/fi/alue/oulu/toimiva-yrittaja/rahoitus/finnvera/</a:t>
            </a:r>
            <a:endParaRPr lang="fi-FI" dirty="0"/>
          </a:p>
        </p:txBody>
      </p:sp>
    </p:spTree>
    <p:extLst>
      <p:ext uri="{BB962C8B-B14F-4D97-AF65-F5344CB8AC3E}">
        <p14:creationId xmlns:p14="http://schemas.microsoft.com/office/powerpoint/2010/main" val="1504717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989871"/>
            <a:ext cx="6096000" cy="5232202"/>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Finnvera-laina</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uusille ja jo </a:t>
            </a:r>
            <a:r>
              <a:rPr lang="fi-FI" dirty="0" smtClean="0">
                <a:solidFill>
                  <a:srgbClr val="000000"/>
                </a:solidFill>
                <a:latin typeface="Arial" panose="020B0604020202020204" pitchFamily="34" charset="0"/>
              </a:rPr>
              <a:t>toimiville pk-yrityksille</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kotimaisten rakennus-, kone-ja laiteinvestointien, energia-ja ympäristöhankkeiden, käyttöpääomatarpeiden sekä erilaisten omistusjärjestelyjen rahoittamiseen </a:t>
            </a:r>
          </a:p>
          <a:p>
            <a:pPr marL="285750" indent="-285750">
              <a:buFont typeface="Arial" panose="020B0604020202020204" pitchFamily="34" charset="0"/>
              <a:buChar char="•"/>
            </a:pPr>
            <a:r>
              <a:rPr lang="fi-FI" dirty="0">
                <a:solidFill>
                  <a:srgbClr val="000000"/>
                </a:solidFill>
                <a:latin typeface="Arial" panose="020B0604020202020204" pitchFamily="34" charset="0"/>
              </a:rPr>
              <a:t>mahdollista myöntää kaikille toimialoille osa kokonaisrahoitusta, minimi 10 000 euroa</a:t>
            </a:r>
          </a:p>
          <a:p>
            <a:pPr marL="285750" indent="-285750">
              <a:buFont typeface="Arial" panose="020B0604020202020204" pitchFamily="34" charset="0"/>
              <a:buChar char="•"/>
            </a:pPr>
            <a:r>
              <a:rPr lang="fi-FI" dirty="0">
                <a:solidFill>
                  <a:srgbClr val="000000"/>
                </a:solidFill>
                <a:latin typeface="Arial" panose="020B0604020202020204" pitchFamily="34" charset="0"/>
              </a:rPr>
              <a:t>korko voi olla kiinteä tai viitekorkoon sidottu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vaikuttavat yrityksen kannattavuus ja taloudellinen asema, toiminnallinen riski sekä lainan vakuus</a:t>
            </a:r>
          </a:p>
          <a:p>
            <a:pPr marL="742950" lvl="1" indent="-285750">
              <a:buFont typeface="Arial" panose="020B0604020202020204" pitchFamily="34" charset="0"/>
              <a:buChar char="•"/>
            </a:pPr>
            <a:r>
              <a:rPr lang="fi-FI" dirty="0">
                <a:solidFill>
                  <a:srgbClr val="000000"/>
                </a:solidFill>
                <a:latin typeface="Arial" panose="020B0604020202020204" pitchFamily="34" charset="0"/>
              </a:rPr>
              <a:t>Erillinen toimitusmaksu</a:t>
            </a:r>
          </a:p>
          <a:p>
            <a:pPr marL="285750" indent="-285750">
              <a:buFont typeface="Arial" panose="020B0604020202020204" pitchFamily="34" charset="0"/>
              <a:buChar char="•"/>
            </a:pPr>
            <a:r>
              <a:rPr lang="fi-FI" dirty="0">
                <a:solidFill>
                  <a:srgbClr val="000000"/>
                </a:solidFill>
                <a:latin typeface="Arial" panose="020B0604020202020204" pitchFamily="34" charset="0"/>
              </a:rPr>
              <a:t>Laina-aika: 3 -15 vuotta investoinnin luonteesta ja koosta riippuen</a:t>
            </a:r>
          </a:p>
          <a:p>
            <a:pPr marL="285750" indent="-285750">
              <a:buFont typeface="Arial" panose="020B0604020202020204" pitchFamily="34" charset="0"/>
              <a:buChar char="•"/>
            </a:pPr>
            <a:r>
              <a:rPr lang="fi-FI" dirty="0">
                <a:solidFill>
                  <a:srgbClr val="000000"/>
                </a:solidFill>
                <a:latin typeface="Arial" panose="020B0604020202020204" pitchFamily="34" charset="0"/>
              </a:rPr>
              <a:t>Vakuus neuvotellaan erikseen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263819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997565"/>
            <a:ext cx="6096000" cy="4616648"/>
          </a:xfrm>
          <a:prstGeom prst="rect">
            <a:avLst/>
          </a:prstGeom>
        </p:spPr>
        <p:txBody>
          <a:bodyPr>
            <a:spAutoFit/>
          </a:bodyPr>
          <a:lstStyle/>
          <a:p>
            <a:r>
              <a:rPr lang="fi-FI" sz="3200" b="1" i="0" u="none" strike="noStrike" baseline="0" dirty="0" smtClean="0">
                <a:solidFill>
                  <a:srgbClr val="000000"/>
                </a:solidFill>
                <a:latin typeface="Arial" panose="020B0604020202020204" pitchFamily="34" charset="0"/>
              </a:rPr>
              <a:t>Laskentatoimen perusperiaatteet</a:t>
            </a:r>
          </a:p>
          <a:p>
            <a:endParaRPr lang="fi-FI" sz="3200" b="0" i="0" u="none" strike="noStrike" baseline="0" dirty="0" smtClean="0">
              <a:solidFill>
                <a:srgbClr val="000000"/>
              </a:solidFill>
              <a:latin typeface="Arial" panose="020B0604020202020204" pitchFamily="34" charset="0"/>
            </a:endParaRPr>
          </a:p>
          <a:p>
            <a:r>
              <a:rPr lang="fi-FI" dirty="0">
                <a:solidFill>
                  <a:srgbClr val="000000"/>
                </a:solidFill>
                <a:latin typeface="Arial" panose="020B0604020202020204" pitchFamily="34" charset="0"/>
              </a:rPr>
              <a:t>–</a:t>
            </a:r>
            <a:r>
              <a:rPr lang="fi-FI" b="1" dirty="0" smtClean="0">
                <a:solidFill>
                  <a:srgbClr val="000000"/>
                </a:solidFill>
                <a:latin typeface="Arial" panose="020B0604020202020204" pitchFamily="34" charset="0"/>
              </a:rPr>
              <a:t>Tuloslaskelma </a:t>
            </a:r>
            <a:r>
              <a:rPr lang="fi-FI" dirty="0" smtClean="0">
                <a:solidFill>
                  <a:srgbClr val="000000"/>
                </a:solidFill>
                <a:latin typeface="Arial" panose="020B0604020202020204" pitchFamily="34" charset="0"/>
              </a:rPr>
              <a:t>näyttää </a:t>
            </a:r>
            <a:r>
              <a:rPr lang="fi-FI" dirty="0">
                <a:solidFill>
                  <a:srgbClr val="000000"/>
                </a:solidFill>
                <a:latin typeface="Arial" panose="020B0604020202020204" pitchFamily="34" charset="0"/>
              </a:rPr>
              <a:t>yrityksen taloudellisen tuloksen tilikauden ajalta, joka tavallisesti on vuosi.</a:t>
            </a:r>
          </a:p>
          <a:p>
            <a:r>
              <a:rPr lang="fi-FI" dirty="0">
                <a:solidFill>
                  <a:srgbClr val="000000"/>
                </a:solidFill>
                <a:latin typeface="Arial" panose="020B0604020202020204" pitchFamily="34" charset="0"/>
              </a:rPr>
              <a:t>–</a:t>
            </a:r>
            <a:r>
              <a:rPr lang="fi-FI" b="1" dirty="0" smtClean="0">
                <a:solidFill>
                  <a:srgbClr val="000000"/>
                </a:solidFill>
                <a:latin typeface="Arial" panose="020B0604020202020204" pitchFamily="34" charset="0"/>
              </a:rPr>
              <a:t>Tase </a:t>
            </a:r>
            <a:r>
              <a:rPr lang="fi-FI" dirty="0" smtClean="0">
                <a:solidFill>
                  <a:srgbClr val="000000"/>
                </a:solidFill>
                <a:latin typeface="Arial" panose="020B0604020202020204" pitchFamily="34" charset="0"/>
              </a:rPr>
              <a:t>taas </a:t>
            </a:r>
            <a:r>
              <a:rPr lang="fi-FI" dirty="0">
                <a:solidFill>
                  <a:srgbClr val="000000"/>
                </a:solidFill>
                <a:latin typeface="Arial" panose="020B0604020202020204" pitchFamily="34" charset="0"/>
              </a:rPr>
              <a:t>edustaa yrityksen taloudellista tilannetta tilinpäätöspäivänä, joka on usein vuoden viimeinen päivä</a:t>
            </a:r>
          </a:p>
          <a:p>
            <a:r>
              <a:rPr lang="fi-FI" dirty="0">
                <a:solidFill>
                  <a:srgbClr val="000000"/>
                </a:solidFill>
                <a:latin typeface="Arial" panose="020B0604020202020204" pitchFamily="34" charset="0"/>
              </a:rPr>
              <a:t>–Yritystä suunniteltaessa ja perustettaessa tärkein laskelma on kuitenkin </a:t>
            </a:r>
            <a:r>
              <a:rPr lang="fi-FI" b="1" dirty="0">
                <a:solidFill>
                  <a:srgbClr val="000000"/>
                </a:solidFill>
                <a:latin typeface="Arial" panose="020B0604020202020204" pitchFamily="34" charset="0"/>
              </a:rPr>
              <a:t>kassavirtalaskelma </a:t>
            </a:r>
            <a:r>
              <a:rPr lang="fi-FI" dirty="0">
                <a:solidFill>
                  <a:srgbClr val="000000"/>
                </a:solidFill>
                <a:latin typeface="Arial" panose="020B0604020202020204" pitchFamily="34" charset="0"/>
              </a:rPr>
              <a:t>(s. 46)</a:t>
            </a:r>
          </a:p>
          <a:p>
            <a:r>
              <a:rPr lang="fi-FI" dirty="0">
                <a:solidFill>
                  <a:srgbClr val="000000"/>
                </a:solidFill>
                <a:latin typeface="Arial" panose="020B0604020202020204" pitchFamily="34" charset="0"/>
              </a:rPr>
              <a:t>–Kun yritystä ollaan kehittämässä, saattaa kassavirta olla ajoittain myös negatiivinen. Tällöin negatiivisen kassavirran kokonaismäärä edustaa yrityksen rahoitustarvetta.</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1468540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77817" y="158874"/>
            <a:ext cx="6096000" cy="7232749"/>
          </a:xfrm>
          <a:prstGeom prst="rect">
            <a:avLst/>
          </a:prstGeom>
        </p:spPr>
        <p:txBody>
          <a:bodyPr>
            <a:spAutoFit/>
          </a:bodyPr>
          <a:lstStyle/>
          <a:p>
            <a:r>
              <a:rPr lang="fi-FI" sz="3200" b="0" i="0" u="none" strike="noStrike" baseline="0" dirty="0" err="1" smtClean="0">
                <a:solidFill>
                  <a:srgbClr val="000000"/>
                </a:solidFill>
                <a:latin typeface="Arial" panose="020B0604020202020204" pitchFamily="34" charset="0"/>
              </a:rPr>
              <a:t>Kansainvälistymis</a:t>
            </a:r>
            <a:r>
              <a:rPr lang="fi-FI" sz="3200" b="0" i="0" u="none" strike="noStrike" baseline="0" dirty="0" smtClean="0">
                <a:solidFill>
                  <a:srgbClr val="000000"/>
                </a:solidFill>
                <a:latin typeface="Arial" panose="020B0604020202020204" pitchFamily="34" charset="0"/>
              </a:rPr>
              <a:t>-ja yrittäjälaina</a:t>
            </a:r>
          </a:p>
          <a:p>
            <a:endParaRPr lang="fi-FI" b="1" dirty="0" smtClean="0">
              <a:solidFill>
                <a:srgbClr val="000000"/>
              </a:solidFill>
              <a:latin typeface="Arial" panose="020B0604020202020204" pitchFamily="34" charset="0"/>
            </a:endParaRPr>
          </a:p>
          <a:p>
            <a:r>
              <a:rPr lang="fi-FI" b="1" dirty="0" smtClean="0">
                <a:solidFill>
                  <a:srgbClr val="000000"/>
                </a:solidFill>
                <a:latin typeface="Arial" panose="020B0604020202020204" pitchFamily="34" charset="0"/>
              </a:rPr>
              <a:t>Kansainvälistymislaina</a:t>
            </a:r>
          </a:p>
          <a:p>
            <a:r>
              <a:rPr lang="fi-FI" dirty="0" smtClean="0">
                <a:solidFill>
                  <a:srgbClr val="000000"/>
                </a:solidFill>
                <a:latin typeface="Arial" panose="020B0604020202020204" pitchFamily="34" charset="0"/>
              </a:rPr>
              <a:t>on </a:t>
            </a:r>
            <a:r>
              <a:rPr lang="fi-FI" dirty="0">
                <a:solidFill>
                  <a:srgbClr val="000000"/>
                </a:solidFill>
                <a:latin typeface="Arial" panose="020B0604020202020204" pitchFamily="34" charset="0"/>
              </a:rPr>
              <a:t>suunnattu pk-yrityksille, jotka tarvitsevat rahoitusta ulkomailla tapahtuvaan liiketoimintaan.</a:t>
            </a:r>
          </a:p>
          <a:p>
            <a:pPr marL="742950" lvl="1" indent="-285750">
              <a:buFont typeface="Arial" panose="020B0604020202020204" pitchFamily="34" charset="0"/>
              <a:buChar char="•"/>
            </a:pPr>
            <a:r>
              <a:rPr lang="fi-FI" dirty="0">
                <a:solidFill>
                  <a:srgbClr val="000000"/>
                </a:solidFill>
                <a:latin typeface="Arial" panose="020B0604020202020204" pitchFamily="34" charset="0"/>
              </a:rPr>
              <a:t>Ehtona: hankkeen tulee edistää yrityksen toimintaa Suomessa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ulkomaille perustettavan tai siellä toimivan tytäryrityksen tai toimipaikan investoinnit, kehittäminen tai kasvu</a:t>
            </a:r>
          </a:p>
          <a:p>
            <a:r>
              <a:rPr lang="fi-FI" dirty="0">
                <a:solidFill>
                  <a:srgbClr val="000000"/>
                </a:solidFill>
                <a:latin typeface="Arial" panose="020B0604020202020204" pitchFamily="34" charset="0"/>
              </a:rPr>
              <a:t>ei myöskään voi kohdistua suoraan viennin rahoitukseen</a:t>
            </a:r>
          </a:p>
          <a:p>
            <a:pPr marL="742950" lvl="1" indent="-285750">
              <a:buFont typeface="Arial" panose="020B0604020202020204" pitchFamily="34" charset="0"/>
              <a:buChar char="•"/>
            </a:pPr>
            <a:r>
              <a:rPr lang="fi-FI" dirty="0">
                <a:solidFill>
                  <a:srgbClr val="000000"/>
                </a:solidFill>
                <a:latin typeface="Arial" panose="020B0604020202020204" pitchFamily="34" charset="0"/>
              </a:rPr>
              <a:t>esimerkiksi myyntikonttorin perustaminen ulkomaille ei kansainvälistymislainan puitteissa onnistu</a:t>
            </a:r>
          </a:p>
          <a:p>
            <a:r>
              <a:rPr lang="fi-FI" b="1" dirty="0">
                <a:solidFill>
                  <a:srgbClr val="000000"/>
                </a:solidFill>
                <a:latin typeface="Arial" panose="020B0604020202020204" pitchFamily="34" charset="0"/>
              </a:rPr>
              <a:t>Yrittäjälainalla </a:t>
            </a:r>
            <a:r>
              <a:rPr lang="fi-FI" dirty="0">
                <a:solidFill>
                  <a:srgbClr val="000000"/>
                </a:solidFill>
                <a:latin typeface="Arial" panose="020B0604020202020204" pitchFamily="34" charset="0"/>
              </a:rPr>
              <a:t>voidaan rahoittaa toimivan tai aloittavan yrityksen omaa pääomaa esimerkiksi silloin, kun yrittäjällä ei ole tarpeeksi omaa varallisuutta yhtiön yhtiöpanokseksi tai osakepääomaksi</a:t>
            </a:r>
          </a:p>
          <a:p>
            <a:pPr marL="742950" lvl="1" indent="-285750">
              <a:buFont typeface="Arial" panose="020B0604020202020204" pitchFamily="34" charset="0"/>
              <a:buChar char="•"/>
            </a:pPr>
            <a:r>
              <a:rPr lang="fi-FI" dirty="0">
                <a:solidFill>
                  <a:srgbClr val="000000"/>
                </a:solidFill>
                <a:latin typeface="Arial" panose="020B0604020202020204" pitchFamily="34" charset="0"/>
              </a:rPr>
              <a:t>henkilökohtainen laina ja tätä on mahdollista myöntää useammalle yrityksen osakkaalle tai perustajalle</a:t>
            </a:r>
          </a:p>
          <a:p>
            <a:pPr marL="742950" lvl="1" indent="-285750">
              <a:buFont typeface="Arial" panose="020B0604020202020204" pitchFamily="34" charset="0"/>
              <a:buChar char="•"/>
            </a:pPr>
            <a:r>
              <a:rPr lang="fi-FI" dirty="0">
                <a:solidFill>
                  <a:srgbClr val="000000"/>
                </a:solidFill>
                <a:latin typeface="Arial" panose="020B0604020202020204" pitchFamily="34" charset="0"/>
              </a:rPr>
              <a:t>Max 100 000 €/luotonsaaja, 20 % omarahoitus</a:t>
            </a:r>
          </a:p>
          <a:p>
            <a:pPr marL="742950" lvl="1" indent="-285750">
              <a:buFont typeface="Arial" panose="020B0604020202020204" pitchFamily="34" charset="0"/>
              <a:buChar char="•"/>
            </a:pPr>
            <a:r>
              <a:rPr lang="fi-FI" dirty="0">
                <a:solidFill>
                  <a:srgbClr val="000000"/>
                </a:solidFill>
                <a:latin typeface="Arial" panose="020B0604020202020204" pitchFamily="34" charset="0"/>
              </a:rPr>
              <a:t>6 kk </a:t>
            </a:r>
            <a:r>
              <a:rPr lang="fi-FI" dirty="0" err="1">
                <a:solidFill>
                  <a:srgbClr val="000000"/>
                </a:solidFill>
                <a:latin typeface="Arial" panose="020B0604020202020204" pitchFamily="34" charset="0"/>
              </a:rPr>
              <a:t>Euriborja</a:t>
            </a:r>
            <a:r>
              <a:rPr lang="fi-FI" dirty="0">
                <a:solidFill>
                  <a:srgbClr val="000000"/>
                </a:solidFill>
                <a:latin typeface="Arial" panose="020B0604020202020204" pitchFamily="34" charset="0"/>
              </a:rPr>
              <a:t> 3,25 % marginaali</a:t>
            </a:r>
          </a:p>
          <a:p>
            <a:pPr marL="742950" lvl="1" indent="-285750">
              <a:buFont typeface="Arial" panose="020B0604020202020204" pitchFamily="34" charset="0"/>
              <a:buChar char="•"/>
            </a:pPr>
            <a:r>
              <a:rPr lang="fi-FI" dirty="0">
                <a:solidFill>
                  <a:srgbClr val="000000"/>
                </a:solidFill>
                <a:latin typeface="Arial" panose="020B0604020202020204" pitchFamily="34" charset="0"/>
              </a:rPr>
              <a:t>Max 10 v ja 3 v lyhennysvapaata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218643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820868"/>
            <a:ext cx="6096000" cy="3293209"/>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Finnvera-takaus</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b="1" dirty="0">
                <a:solidFill>
                  <a:srgbClr val="000000"/>
                </a:solidFill>
                <a:latin typeface="Arial" panose="020B0604020202020204" pitchFamily="34" charset="0"/>
              </a:rPr>
              <a:t>pk-yritysten kotimaisiin rahoitustarpeisiin </a:t>
            </a:r>
            <a:endParaRPr lang="fi-FI" dirty="0">
              <a:solidFill>
                <a:srgbClr val="000000"/>
              </a:solidFill>
              <a:latin typeface="Arial" panose="020B0604020202020204" pitchFamily="34" charset="0"/>
            </a:endParaRPr>
          </a:p>
          <a:p>
            <a:pPr marL="742950" lvl="1" indent="-285750">
              <a:buFont typeface="Arial" panose="020B0604020202020204" pitchFamily="34" charset="0"/>
              <a:buChar char="•"/>
            </a:pPr>
            <a:r>
              <a:rPr lang="fi-FI" dirty="0">
                <a:solidFill>
                  <a:srgbClr val="000000"/>
                </a:solidFill>
                <a:latin typeface="Arial" panose="020B0604020202020204" pitchFamily="34" charset="0"/>
              </a:rPr>
              <a:t>investointeihin ja/tai käyttöpääomaan sekä liiketoiminta-tai yrityskauppojen vaatimaan rahoitukseen </a:t>
            </a:r>
          </a:p>
          <a:p>
            <a:pPr marL="285750" indent="-285750">
              <a:buFont typeface="Arial" panose="020B0604020202020204" pitchFamily="34" charset="0"/>
              <a:buChar char="•"/>
            </a:pPr>
            <a:r>
              <a:rPr lang="fi-FI" dirty="0">
                <a:solidFill>
                  <a:srgbClr val="000000"/>
                </a:solidFill>
                <a:latin typeface="Arial" panose="020B0604020202020204" pitchFamily="34" charset="0"/>
              </a:rPr>
              <a:t>pankin, rahoitus-ja vakuutusyhtiöidenkin tarjoamiin lainoihin vakuudeksi</a:t>
            </a:r>
          </a:p>
          <a:p>
            <a:pPr marL="285750" indent="-285750">
              <a:buFont typeface="Arial" panose="020B0604020202020204" pitchFamily="34" charset="0"/>
              <a:buChar char="•"/>
            </a:pPr>
            <a:r>
              <a:rPr lang="fi-FI" dirty="0">
                <a:solidFill>
                  <a:srgbClr val="000000"/>
                </a:solidFill>
                <a:latin typeface="Arial" panose="020B0604020202020204" pitchFamily="34" charset="0"/>
              </a:rPr>
              <a:t>tarkoituksena on jakaa rahoitukseen liittyviä riskejä yhdessä muiden rahoituslaitosten kanssa </a:t>
            </a:r>
          </a:p>
        </p:txBody>
      </p:sp>
    </p:spTree>
    <p:extLst>
      <p:ext uri="{BB962C8B-B14F-4D97-AF65-F5344CB8AC3E}">
        <p14:creationId xmlns:p14="http://schemas.microsoft.com/office/powerpoint/2010/main" val="1128177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266870"/>
            <a:ext cx="6096000" cy="4401205"/>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Alkutakaus</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suunnattu aloittaville </a:t>
            </a:r>
          </a:p>
          <a:p>
            <a:pPr marL="285750" indent="-285750">
              <a:buFont typeface="Arial" panose="020B0604020202020204" pitchFamily="34" charset="0"/>
              <a:buChar char="•"/>
            </a:pPr>
            <a:r>
              <a:rPr lang="fi-FI" dirty="0">
                <a:solidFill>
                  <a:srgbClr val="000000"/>
                </a:solidFill>
                <a:latin typeface="Arial" panose="020B0604020202020204" pitchFamily="34" charset="0"/>
              </a:rPr>
              <a:t>nopeuttaa lainojen takauspäätöksiä ja helpottaa lainan saantia</a:t>
            </a:r>
          </a:p>
          <a:p>
            <a:pPr marL="285750" indent="-285750">
              <a:buFont typeface="Arial" panose="020B0604020202020204" pitchFamily="34" charset="0"/>
              <a:buChar char="•"/>
            </a:pPr>
            <a:r>
              <a:rPr lang="fi-FI" dirty="0">
                <a:solidFill>
                  <a:srgbClr val="000000"/>
                </a:solidFill>
                <a:latin typeface="Arial" panose="020B0604020202020204" pitchFamily="34" charset="0"/>
              </a:rPr>
              <a:t>hakiessa yritys esittää rahoitushakemuksensa suoraan omalle pankilleen</a:t>
            </a:r>
          </a:p>
          <a:p>
            <a:pPr marL="285750" indent="-285750">
              <a:buFont typeface="Arial" panose="020B0604020202020204" pitchFamily="34" charset="0"/>
              <a:buChar char="•"/>
            </a:pPr>
            <a:r>
              <a:rPr lang="fi-FI" dirty="0">
                <a:solidFill>
                  <a:srgbClr val="000000"/>
                </a:solidFill>
                <a:latin typeface="Arial" panose="020B0604020202020204" pitchFamily="34" charset="0"/>
              </a:rPr>
              <a:t>Ennen lainan myöntämistä pankki arvioi vakuuksiin ja toimintaedellytyksiin liittyvät riskit</a:t>
            </a:r>
          </a:p>
          <a:p>
            <a:pPr marL="285750" indent="-285750">
              <a:buFont typeface="Arial" panose="020B0604020202020204" pitchFamily="34" charset="0"/>
              <a:buChar char="•"/>
            </a:pPr>
            <a:r>
              <a:rPr lang="fi-FI" dirty="0">
                <a:solidFill>
                  <a:srgbClr val="000000"/>
                </a:solidFill>
                <a:latin typeface="Arial" panose="020B0604020202020204" pitchFamily="34" charset="0"/>
              </a:rPr>
              <a:t>Pientakaushakemuksen tekee pankki, jonka perusteella </a:t>
            </a:r>
            <a:r>
              <a:rPr lang="fi-FI" dirty="0" smtClean="0">
                <a:solidFill>
                  <a:srgbClr val="000000"/>
                </a:solidFill>
                <a:latin typeface="Arial" panose="020B0604020202020204" pitchFamily="34" charset="0"/>
              </a:rPr>
              <a:t>Finnvera tekee </a:t>
            </a:r>
            <a:r>
              <a:rPr lang="fi-FI" dirty="0">
                <a:solidFill>
                  <a:srgbClr val="000000"/>
                </a:solidFill>
                <a:latin typeface="Arial" panose="020B0604020202020204" pitchFamily="34" charset="0"/>
              </a:rPr>
              <a:t>päätöksensä</a:t>
            </a:r>
          </a:p>
          <a:p>
            <a:pPr marL="285750" indent="-285750">
              <a:buFont typeface="Arial" panose="020B0604020202020204" pitchFamily="34" charset="0"/>
              <a:buChar char="•"/>
            </a:pPr>
            <a:r>
              <a:rPr lang="fi-FI" dirty="0">
                <a:solidFill>
                  <a:srgbClr val="000000"/>
                </a:solidFill>
                <a:latin typeface="Arial" panose="020B0604020202020204" pitchFamily="34" charset="0"/>
              </a:rPr>
              <a:t>80 %</a:t>
            </a:r>
          </a:p>
          <a:p>
            <a:pPr marL="285750" indent="-285750">
              <a:buFont typeface="Arial" panose="020B0604020202020204" pitchFamily="34" charset="0"/>
              <a:buChar char="•"/>
            </a:pPr>
            <a:r>
              <a:rPr lang="fi-FI" dirty="0">
                <a:solidFill>
                  <a:srgbClr val="000000"/>
                </a:solidFill>
                <a:latin typeface="Arial" panose="020B0604020202020204" pitchFamily="34" charset="0"/>
              </a:rPr>
              <a:t>Voi olla </a:t>
            </a:r>
            <a:r>
              <a:rPr lang="fi-FI" dirty="0" err="1" smtClean="0">
                <a:solidFill>
                  <a:srgbClr val="000000"/>
                </a:solidFill>
                <a:latin typeface="Arial" panose="020B0604020202020204" pitchFamily="34" charset="0"/>
              </a:rPr>
              <a:t>max</a:t>
            </a:r>
            <a:r>
              <a:rPr lang="fi-FI" dirty="0" smtClean="0">
                <a:solidFill>
                  <a:srgbClr val="000000"/>
                </a:solidFill>
                <a:latin typeface="Arial" panose="020B0604020202020204" pitchFamily="34" charset="0"/>
              </a:rPr>
              <a:t> 80 </a:t>
            </a:r>
            <a:r>
              <a:rPr lang="fi-FI" dirty="0">
                <a:solidFill>
                  <a:srgbClr val="000000"/>
                </a:solidFill>
                <a:latin typeface="Arial" panose="020B0604020202020204" pitchFamily="34" charset="0"/>
              </a:rPr>
              <a:t>000 € </a:t>
            </a:r>
          </a:p>
          <a:p>
            <a:pPr marL="285750" indent="-285750">
              <a:buFont typeface="Arial" panose="020B0604020202020204" pitchFamily="34" charset="0"/>
              <a:buChar char="•"/>
            </a:pPr>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3018204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610678" y="150520"/>
            <a:ext cx="6096000" cy="5816977"/>
          </a:xfrm>
          <a:prstGeom prst="rect">
            <a:avLst/>
          </a:prstGeom>
        </p:spPr>
        <p:txBody>
          <a:bodyPr>
            <a:spAutoFit/>
          </a:bodyPr>
          <a:lstStyle/>
          <a:p>
            <a:r>
              <a:rPr lang="fi-FI" sz="2800" b="0" i="0" u="none" strike="noStrike" baseline="0" dirty="0" smtClean="0">
                <a:solidFill>
                  <a:srgbClr val="000000"/>
                </a:solidFill>
                <a:latin typeface="Arial" panose="020B0604020202020204" pitchFamily="34" charset="0"/>
              </a:rPr>
              <a:t>Vienti-, </a:t>
            </a:r>
            <a:r>
              <a:rPr lang="fi-FI" sz="2800" b="0" i="0" u="none" strike="noStrike" baseline="0" dirty="0" err="1" smtClean="0">
                <a:solidFill>
                  <a:srgbClr val="000000"/>
                </a:solidFill>
                <a:latin typeface="Arial" panose="020B0604020202020204" pitchFamily="34" charset="0"/>
              </a:rPr>
              <a:t>kansainvälistymis</a:t>
            </a:r>
            <a:r>
              <a:rPr lang="fi-FI" sz="2800" b="0" i="0" u="none" strike="noStrike" baseline="0" dirty="0" smtClean="0">
                <a:solidFill>
                  <a:srgbClr val="000000"/>
                </a:solidFill>
                <a:latin typeface="Arial" panose="020B0604020202020204" pitchFamily="34" charset="0"/>
              </a:rPr>
              <a:t>-ja ympäristötakaus</a:t>
            </a:r>
          </a:p>
          <a:p>
            <a:endParaRPr lang="fi-FI" sz="2800" b="0" i="0" u="none" strike="noStrike" baseline="0" dirty="0" smtClean="0">
              <a:solidFill>
                <a:srgbClr val="000000"/>
              </a:solidFill>
              <a:latin typeface="Arial" panose="020B0604020202020204" pitchFamily="34" charset="0"/>
            </a:endParaRPr>
          </a:p>
          <a:p>
            <a:r>
              <a:rPr lang="fi-FI" b="1" dirty="0">
                <a:solidFill>
                  <a:srgbClr val="000000"/>
                </a:solidFill>
                <a:latin typeface="Arial" panose="020B0604020202020204" pitchFamily="34" charset="0"/>
              </a:rPr>
              <a:t>Vientitakaus</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Enintään 80 %</a:t>
            </a:r>
          </a:p>
          <a:p>
            <a:pPr marL="285750" indent="-285750">
              <a:buFont typeface="Arial" panose="020B0604020202020204" pitchFamily="34" charset="0"/>
              <a:buChar char="•"/>
            </a:pPr>
            <a:r>
              <a:rPr lang="fi-FI" dirty="0">
                <a:solidFill>
                  <a:srgbClr val="000000"/>
                </a:solidFill>
                <a:latin typeface="Arial" panose="020B0604020202020204" pitchFamily="34" charset="0"/>
              </a:rPr>
              <a:t>viennin toimituksen jälkeistä tai valmistusaikaista käyttöpääoman rahoitusta</a:t>
            </a:r>
          </a:p>
          <a:p>
            <a:pPr marL="285750" indent="-285750">
              <a:buFont typeface="Arial" panose="020B0604020202020204" pitchFamily="34" charset="0"/>
              <a:buChar char="•"/>
            </a:pPr>
            <a:r>
              <a:rPr lang="fi-FI" dirty="0">
                <a:solidFill>
                  <a:srgbClr val="000000"/>
                </a:solidFill>
                <a:latin typeface="Arial" panose="020B0604020202020204" pitchFamily="34" charset="0"/>
              </a:rPr>
              <a:t>vientihankkeen on tuotava hyötyä Suomeen taloudellisen kehityksen osalta</a:t>
            </a:r>
          </a:p>
          <a:p>
            <a:r>
              <a:rPr lang="fi-FI" b="1" dirty="0">
                <a:solidFill>
                  <a:srgbClr val="000000"/>
                </a:solidFill>
                <a:latin typeface="Arial" panose="020B0604020202020204" pitchFamily="34" charset="0"/>
              </a:rPr>
              <a:t>Kansainvälistymistakaus</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Enintään 80 %</a:t>
            </a:r>
          </a:p>
          <a:p>
            <a:pPr marL="285750" indent="-285750">
              <a:buFont typeface="Arial" panose="020B0604020202020204" pitchFamily="34" charset="0"/>
              <a:buChar char="•"/>
            </a:pPr>
            <a:r>
              <a:rPr lang="fi-FI" dirty="0">
                <a:solidFill>
                  <a:srgbClr val="000000"/>
                </a:solidFill>
                <a:latin typeface="Arial" panose="020B0604020202020204" pitchFamily="34" charset="0"/>
              </a:rPr>
              <a:t>suomalaisen pk-yrityksen ulkomailla tapahtuvan liiketoiminnan rahoittamisen vakuudeksi </a:t>
            </a:r>
          </a:p>
          <a:p>
            <a:r>
              <a:rPr lang="fi-FI" b="1" dirty="0">
                <a:solidFill>
                  <a:srgbClr val="000000"/>
                </a:solidFill>
                <a:latin typeface="Arial" panose="020B0604020202020204" pitchFamily="34" charset="0"/>
              </a:rPr>
              <a:t>Ympäristötakaus</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Ensisijaisesti suurille yrityksille</a:t>
            </a:r>
          </a:p>
          <a:p>
            <a:pPr marL="285750" indent="-285750">
              <a:buFont typeface="Arial" panose="020B0604020202020204" pitchFamily="34" charset="0"/>
              <a:buChar char="•"/>
            </a:pPr>
            <a:r>
              <a:rPr lang="fi-FI" dirty="0">
                <a:solidFill>
                  <a:srgbClr val="000000"/>
                </a:solidFill>
                <a:latin typeface="Arial" panose="020B0604020202020204" pitchFamily="34" charset="0"/>
              </a:rPr>
              <a:t>ympäristönsuojeluinvestointeihin, uusiutuvaan energiaan liittyviin hankkeisiin tai energiatehokkuutta parantaviin hankkeisiin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2795679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297374"/>
            <a:ext cx="6096000" cy="6617196"/>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Vakuutusyhtiöt</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err="1" smtClean="0">
                <a:solidFill>
                  <a:srgbClr val="000000"/>
                </a:solidFill>
                <a:latin typeface="Arial" panose="020B0604020202020204" pitchFamily="34" charset="0"/>
              </a:rPr>
              <a:t>TyEL</a:t>
            </a:r>
            <a:r>
              <a:rPr lang="fi-FI" dirty="0" smtClean="0">
                <a:solidFill>
                  <a:srgbClr val="000000"/>
                </a:solidFill>
                <a:latin typeface="Arial" panose="020B0604020202020204" pitchFamily="34" charset="0"/>
              </a:rPr>
              <a:t> takaisinlainausta</a:t>
            </a:r>
            <a:r>
              <a:rPr lang="fi-FI" dirty="0">
                <a:solidFill>
                  <a:srgbClr val="000000"/>
                </a:solidFill>
                <a:latin typeface="Arial" panose="020B0604020202020204" pitchFamily="34" charset="0"/>
              </a:rPr>
              <a:t>, takausvakuutusta sekä voitto-osuuslainoja</a:t>
            </a:r>
          </a:p>
          <a:p>
            <a:pPr marL="285750" indent="-285750">
              <a:buFont typeface="Arial" panose="020B0604020202020204" pitchFamily="34" charset="0"/>
              <a:buChar char="•"/>
            </a:pPr>
            <a:r>
              <a:rPr lang="fi-FI" dirty="0">
                <a:solidFill>
                  <a:srgbClr val="000000"/>
                </a:solidFill>
                <a:latin typeface="Arial" panose="020B0604020202020204" pitchFamily="34" charset="0"/>
              </a:rPr>
              <a:t>pankkeja tiukemmat vakuusehdot</a:t>
            </a:r>
          </a:p>
          <a:p>
            <a:pPr marL="285750" indent="-285750">
              <a:buFont typeface="Arial" panose="020B0604020202020204" pitchFamily="34" charset="0"/>
              <a:buChar char="•"/>
            </a:pPr>
            <a:r>
              <a:rPr lang="fi-FI" dirty="0">
                <a:solidFill>
                  <a:srgbClr val="000000"/>
                </a:solidFill>
                <a:latin typeface="Arial" panose="020B0604020202020204" pitchFamily="34" charset="0"/>
              </a:rPr>
              <a:t>sijoitusluotto kattaa usein ainoastaan osan investointiin vaadittavasta rahoitustarpeesta</a:t>
            </a:r>
          </a:p>
          <a:p>
            <a:pPr marL="285750" indent="-285750">
              <a:buFont typeface="Arial" panose="020B0604020202020204" pitchFamily="34" charset="0"/>
              <a:buChar char="•"/>
            </a:pPr>
            <a:r>
              <a:rPr lang="fi-FI" dirty="0">
                <a:solidFill>
                  <a:srgbClr val="000000"/>
                </a:solidFill>
                <a:latin typeface="Arial" panose="020B0604020202020204" pitchFamily="34" charset="0"/>
              </a:rPr>
              <a:t>yrityksen maksaessa </a:t>
            </a:r>
            <a:r>
              <a:rPr lang="fi-FI" dirty="0" err="1" smtClean="0">
                <a:solidFill>
                  <a:srgbClr val="000000"/>
                </a:solidFill>
                <a:latin typeface="Arial" panose="020B0604020202020204" pitchFamily="34" charset="0"/>
              </a:rPr>
              <a:t>TyEL</a:t>
            </a:r>
            <a:r>
              <a:rPr lang="fi-FI" dirty="0" smtClean="0">
                <a:solidFill>
                  <a:srgbClr val="000000"/>
                </a:solidFill>
                <a:latin typeface="Arial" panose="020B0604020202020204" pitchFamily="34" charset="0"/>
              </a:rPr>
              <a:t> vakuutusmaksujaan</a:t>
            </a:r>
            <a:r>
              <a:rPr lang="fi-FI" dirty="0">
                <a:solidFill>
                  <a:srgbClr val="000000"/>
                </a:solidFill>
                <a:latin typeface="Arial" panose="020B0604020202020204" pitchFamily="34" charset="0"/>
              </a:rPr>
              <a:t>, osa tästä rahastoituu takaisinlainattavaan rahastoon. Vakuutuksen voimassaoloaikana rahasto voidaan nostaa lainana</a:t>
            </a:r>
          </a:p>
          <a:p>
            <a:pPr marL="285750" indent="-285750">
              <a:buFont typeface="Arial" panose="020B0604020202020204" pitchFamily="34" charset="0"/>
              <a:buChar char="•"/>
            </a:pPr>
            <a:r>
              <a:rPr lang="fi-FI" dirty="0">
                <a:solidFill>
                  <a:srgbClr val="000000"/>
                </a:solidFill>
                <a:latin typeface="Arial" panose="020B0604020202020204" pitchFamily="34" charset="0"/>
              </a:rPr>
              <a:t>Eläkeyhtiöt myöntävät asiakkailleen myös työeläkemaksuista riippumatonta rahoitusta. Tuotteena takausvakuutus on lähes samankaltainen kuin pankkitakaus</a:t>
            </a:r>
          </a:p>
          <a:p>
            <a:pPr marL="285750" indent="-285750">
              <a:buFont typeface="Arial" panose="020B0604020202020204" pitchFamily="34" charset="0"/>
              <a:buChar char="•"/>
            </a:pPr>
            <a:r>
              <a:rPr lang="fi-FI" dirty="0">
                <a:solidFill>
                  <a:srgbClr val="000000"/>
                </a:solidFill>
                <a:latin typeface="Arial" panose="020B0604020202020204" pitchFamily="34" charset="0"/>
              </a:rPr>
              <a:t>vakuudetonta niin sanottua voitto-osuuslainaa</a:t>
            </a:r>
          </a:p>
          <a:p>
            <a:pPr marL="285750" indent="-285750">
              <a:buFont typeface="Arial" panose="020B0604020202020204" pitchFamily="34" charset="0"/>
              <a:buChar char="•"/>
            </a:pPr>
            <a:r>
              <a:rPr lang="fi-FI" dirty="0">
                <a:solidFill>
                  <a:srgbClr val="000000"/>
                </a:solidFill>
                <a:latin typeface="Arial" panose="020B0604020202020204" pitchFamily="34" charset="0"/>
              </a:rPr>
              <a:t>Lainalle ei tarvita vakuuksia ja tämän korko muodostuu voitto-osuudesta ja kiinteästä korosta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Voitto-osuutta maksetaan tilikausilta, joina kannattavuus ylittää velkakirjassa sovitun rajan</a:t>
            </a:r>
          </a:p>
          <a:p>
            <a:pPr marL="742950" lvl="1" indent="-285750">
              <a:buFont typeface="Arial" panose="020B0604020202020204" pitchFamily="34" charset="0"/>
              <a:buChar char="•"/>
            </a:pPr>
            <a:r>
              <a:rPr lang="fi-FI" dirty="0">
                <a:solidFill>
                  <a:srgbClr val="000000"/>
                </a:solidFill>
                <a:latin typeface="Arial" panose="020B0604020202020204" pitchFamily="34" charset="0"/>
              </a:rPr>
              <a:t>Yhtiön voittoon sidottu korko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504617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574373"/>
            <a:ext cx="6096000" cy="6340197"/>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Vakuudet</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b="1" dirty="0" smtClean="0">
                <a:solidFill>
                  <a:srgbClr val="000000"/>
                </a:solidFill>
                <a:latin typeface="Arial" panose="020B0604020202020204" pitchFamily="34" charset="0"/>
              </a:rPr>
              <a:t>Rahoittajat </a:t>
            </a:r>
            <a:r>
              <a:rPr lang="fi-FI" dirty="0" smtClean="0">
                <a:solidFill>
                  <a:srgbClr val="000000"/>
                </a:solidFill>
                <a:latin typeface="Arial" panose="020B0604020202020204" pitchFamily="34" charset="0"/>
              </a:rPr>
              <a:t>vaativat</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Yrityksen </a:t>
            </a:r>
            <a:r>
              <a:rPr lang="fi-FI" b="1" dirty="0">
                <a:solidFill>
                  <a:srgbClr val="000000"/>
                </a:solidFill>
                <a:latin typeface="Arial" panose="020B0604020202020204" pitchFamily="34" charset="0"/>
              </a:rPr>
              <a:t>omaisuutta</a:t>
            </a:r>
            <a:r>
              <a:rPr lang="fi-FI" dirty="0">
                <a:solidFill>
                  <a:srgbClr val="000000"/>
                </a:solidFill>
                <a:latin typeface="Arial" panose="020B0604020202020204" pitchFamily="34" charset="0"/>
              </a:rPr>
              <a:t>, kuten yritys-tai kiinteistökiinnityksiä</a:t>
            </a:r>
          </a:p>
          <a:p>
            <a:pPr marL="285750" indent="-285750">
              <a:buFont typeface="Arial" panose="020B0604020202020204" pitchFamily="34" charset="0"/>
              <a:buChar char="•"/>
            </a:pPr>
            <a:r>
              <a:rPr lang="fi-FI" dirty="0">
                <a:solidFill>
                  <a:srgbClr val="000000"/>
                </a:solidFill>
                <a:latin typeface="Arial" panose="020B0604020202020204" pitchFamily="34" charset="0"/>
              </a:rPr>
              <a:t>Yrittäjä voi antaa myös </a:t>
            </a:r>
            <a:r>
              <a:rPr lang="fi-FI" b="1" dirty="0">
                <a:solidFill>
                  <a:srgbClr val="000000"/>
                </a:solidFill>
                <a:latin typeface="Arial" panose="020B0604020202020204" pitchFamily="34" charset="0"/>
              </a:rPr>
              <a:t>takauksen tai vaihtoehtoisesti pantata </a:t>
            </a:r>
            <a:r>
              <a:rPr lang="fi-FI" dirty="0">
                <a:solidFill>
                  <a:srgbClr val="000000"/>
                </a:solidFill>
                <a:latin typeface="Arial" panose="020B0604020202020204" pitchFamily="34" charset="0"/>
              </a:rPr>
              <a:t>omaisuutta luottojen vakuudeksi</a:t>
            </a:r>
          </a:p>
          <a:p>
            <a:pPr marL="285750" indent="-285750">
              <a:buFont typeface="Arial" panose="020B0604020202020204" pitchFamily="34" charset="0"/>
              <a:buChar char="•"/>
            </a:pPr>
            <a:r>
              <a:rPr lang="fi-FI" dirty="0">
                <a:solidFill>
                  <a:srgbClr val="000000"/>
                </a:solidFill>
                <a:latin typeface="Arial" panose="020B0604020202020204" pitchFamily="34" charset="0"/>
              </a:rPr>
              <a:t>reaalivakuudet, takaukset sekä </a:t>
            </a:r>
            <a:r>
              <a:rPr lang="fi-FI" dirty="0" err="1">
                <a:solidFill>
                  <a:srgbClr val="000000"/>
                </a:solidFill>
                <a:latin typeface="Arial" panose="020B0604020202020204" pitchFamily="34" charset="0"/>
              </a:rPr>
              <a:t>kovenantit</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b="1" dirty="0">
                <a:solidFill>
                  <a:srgbClr val="000000"/>
                </a:solidFill>
                <a:latin typeface="Arial" panose="020B0604020202020204" pitchFamily="34" charset="0"/>
              </a:rPr>
              <a:t>Reaalivakuuksiin</a:t>
            </a:r>
            <a:r>
              <a:rPr lang="fi-FI" dirty="0">
                <a:solidFill>
                  <a:srgbClr val="000000"/>
                </a:solidFill>
                <a:latin typeface="Arial" panose="020B0604020202020204" pitchFamily="34" charset="0"/>
              </a:rPr>
              <a:t>kuuluvat tontit, kiinteistöt sekä asunto-osakkeet</a:t>
            </a:r>
          </a:p>
          <a:p>
            <a:pPr marL="742950" lvl="1" indent="-285750">
              <a:buFont typeface="Arial" panose="020B0604020202020204" pitchFamily="34" charset="0"/>
              <a:buChar char="•"/>
            </a:pPr>
            <a:r>
              <a:rPr lang="fi-FI" b="1" dirty="0">
                <a:solidFill>
                  <a:srgbClr val="000000"/>
                </a:solidFill>
                <a:latin typeface="Arial" panose="020B0604020202020204" pitchFamily="34" charset="0"/>
              </a:rPr>
              <a:t>Käteispantit</a:t>
            </a:r>
            <a:endParaRPr lang="fi-FI" dirty="0">
              <a:solidFill>
                <a:srgbClr val="000000"/>
              </a:solidFill>
              <a:latin typeface="Arial" panose="020B0604020202020204" pitchFamily="34" charset="0"/>
            </a:endParaRPr>
          </a:p>
          <a:p>
            <a:pPr marL="742950" lvl="1" indent="-285750">
              <a:buFont typeface="Arial" panose="020B0604020202020204" pitchFamily="34" charset="0"/>
              <a:buChar char="•"/>
            </a:pPr>
            <a:r>
              <a:rPr lang="fi-FI" b="1" dirty="0" smtClean="0">
                <a:solidFill>
                  <a:srgbClr val="000000"/>
                </a:solidFill>
                <a:latin typeface="Arial" panose="020B0604020202020204" pitchFamily="34" charset="0"/>
              </a:rPr>
              <a:t>Kiinteistökiinnitystä </a:t>
            </a:r>
            <a:r>
              <a:rPr lang="fi-FI" dirty="0" smtClean="0">
                <a:solidFill>
                  <a:srgbClr val="000000"/>
                </a:solidFill>
                <a:latin typeface="Arial" panose="020B0604020202020204" pitchFamily="34" charset="0"/>
              </a:rPr>
              <a:t>voidaan </a:t>
            </a:r>
            <a:r>
              <a:rPr lang="fi-FI" dirty="0">
                <a:solidFill>
                  <a:srgbClr val="000000"/>
                </a:solidFill>
                <a:latin typeface="Arial" panose="020B0604020202020204" pitchFamily="34" charset="0"/>
              </a:rPr>
              <a:t>hakea maanmittauslaitokselta</a:t>
            </a:r>
          </a:p>
          <a:p>
            <a:pPr marL="742950" lvl="1" indent="-285750">
              <a:buFont typeface="Arial" panose="020B0604020202020204" pitchFamily="34" charset="0"/>
              <a:buChar char="•"/>
            </a:pPr>
            <a:r>
              <a:rPr lang="fi-FI" b="1" dirty="0" smtClean="0">
                <a:solidFill>
                  <a:srgbClr val="000000"/>
                </a:solidFill>
                <a:latin typeface="Arial" panose="020B0604020202020204" pitchFamily="34" charset="0"/>
              </a:rPr>
              <a:t>Yrityskiinnityksessä </a:t>
            </a:r>
            <a:r>
              <a:rPr lang="fi-FI" dirty="0" smtClean="0">
                <a:solidFill>
                  <a:srgbClr val="000000"/>
                </a:solidFill>
                <a:latin typeface="Arial" panose="020B0604020202020204" pitchFamily="34" charset="0"/>
              </a:rPr>
              <a:t>vakuutena </a:t>
            </a:r>
            <a:r>
              <a:rPr lang="fi-FI" dirty="0">
                <a:solidFill>
                  <a:srgbClr val="000000"/>
                </a:solidFill>
                <a:latin typeface="Arial" panose="020B0604020202020204" pitchFamily="34" charset="0"/>
              </a:rPr>
              <a:t>toimii yrityksen koko liiketoiminta mukaan lukien irtaimisto, tuotemerkit sekä patentit</a:t>
            </a:r>
          </a:p>
          <a:p>
            <a:pPr marL="1200150" lvl="2" indent="-285750">
              <a:buFont typeface="Arial" panose="020B0604020202020204" pitchFamily="34" charset="0"/>
              <a:buChar char="•"/>
            </a:pPr>
            <a:r>
              <a:rPr lang="fi-FI" dirty="0">
                <a:solidFill>
                  <a:srgbClr val="000000"/>
                </a:solidFill>
                <a:latin typeface="Arial" panose="020B0604020202020204" pitchFamily="34" charset="0"/>
              </a:rPr>
              <a:t>valtuutus velkojalle koko liiketoiminnastaan, mikäli yrittäjä ei ole kykenevä suoriutumaan veloistaan</a:t>
            </a:r>
          </a:p>
          <a:p>
            <a:pPr marL="1200150" lvl="2" indent="-285750">
              <a:buFont typeface="Arial" panose="020B0604020202020204" pitchFamily="34" charset="0"/>
              <a:buChar char="•"/>
            </a:pPr>
            <a:r>
              <a:rPr lang="fi-FI" dirty="0">
                <a:solidFill>
                  <a:srgbClr val="000000"/>
                </a:solidFill>
                <a:latin typeface="Arial" panose="020B0604020202020204" pitchFamily="34" charset="0"/>
              </a:rPr>
              <a:t>ei aloittavalle yrittäjälle ole hyötyä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756019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266870"/>
            <a:ext cx="6096000" cy="4401205"/>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Vakuusarvo</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Asunto-osakkeen arvo on enintään 70–80 prosenttia markkinahinnasta </a:t>
            </a:r>
          </a:p>
          <a:p>
            <a:pPr marL="285750" indent="-285750">
              <a:buFont typeface="Arial" panose="020B0604020202020204" pitchFamily="34" charset="0"/>
              <a:buChar char="•"/>
            </a:pPr>
            <a:r>
              <a:rPr lang="fi-FI" dirty="0">
                <a:solidFill>
                  <a:srgbClr val="000000"/>
                </a:solidFill>
                <a:latin typeface="Arial" panose="020B0604020202020204" pitchFamily="34" charset="0"/>
              </a:rPr>
              <a:t>Asuinkiinteistön arvo on usein enintään 60–70 prosenttia markkinahinnasta. Asuinkiinteistöissä markkina-arvo on asunto-osakkeita pienempi, sillä kiinteistöillä on rajallisemmat markkinat </a:t>
            </a:r>
          </a:p>
          <a:p>
            <a:pPr marL="285750" indent="-285750">
              <a:buFont typeface="Arial" panose="020B0604020202020204" pitchFamily="34" charset="0"/>
              <a:buChar char="•"/>
            </a:pPr>
            <a:r>
              <a:rPr lang="fi-FI" dirty="0">
                <a:solidFill>
                  <a:srgbClr val="000000"/>
                </a:solidFill>
                <a:latin typeface="Arial" panose="020B0604020202020204" pitchFamily="34" charset="0"/>
              </a:rPr>
              <a:t>ratkaisevaa on se, mikä on rakennuksen tai tontin sijainti ja käyttötarkoitus</a:t>
            </a:r>
          </a:p>
          <a:p>
            <a:pPr marL="285750" indent="-285750">
              <a:buFont typeface="Arial" panose="020B0604020202020204" pitchFamily="34" charset="0"/>
              <a:buChar char="•"/>
            </a:pPr>
            <a:r>
              <a:rPr lang="fi-FI" dirty="0">
                <a:solidFill>
                  <a:srgbClr val="000000"/>
                </a:solidFill>
                <a:latin typeface="Arial" panose="020B0604020202020204" pitchFamily="34" charset="0"/>
              </a:rPr>
              <a:t>Esim. Omaisuuden vakuusarvo ei ole sama kuin kohteenkäypä arvo vaan velkoja voi määrittää vakuudeksi annetun omaisuuden arvon.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3077500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266870"/>
            <a:ext cx="6096000" cy="4401205"/>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ELY</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b="1" dirty="0">
                <a:solidFill>
                  <a:srgbClr val="000000"/>
                </a:solidFill>
                <a:latin typeface="Arial" panose="020B0604020202020204" pitchFamily="34" charset="0"/>
              </a:rPr>
              <a:t>Kehittämisavustus</a:t>
            </a:r>
            <a:endParaRPr lang="fi-FI" dirty="0">
              <a:solidFill>
                <a:srgbClr val="000000"/>
              </a:solidFill>
              <a:latin typeface="Arial" panose="020B0604020202020204" pitchFamily="34" charset="0"/>
            </a:endParaRPr>
          </a:p>
          <a:p>
            <a:pPr marL="742950" lvl="1" indent="-285750">
              <a:buFont typeface="Arial" panose="020B0604020202020204" pitchFamily="34" charset="0"/>
              <a:buChar char="•"/>
            </a:pPr>
            <a:r>
              <a:rPr lang="fi-FI" dirty="0">
                <a:solidFill>
                  <a:srgbClr val="000000"/>
                </a:solidFill>
                <a:latin typeface="Arial" panose="020B0604020202020204" pitchFamily="34" charset="0"/>
              </a:rPr>
              <a:t>pk-yritysten </a:t>
            </a:r>
            <a:r>
              <a:rPr lang="fi-FI" b="1" dirty="0">
                <a:solidFill>
                  <a:srgbClr val="000000"/>
                </a:solidFill>
                <a:latin typeface="Arial" panose="020B0604020202020204" pitchFamily="34" charset="0"/>
              </a:rPr>
              <a:t>kehittämistoimenpiteisiin ja investointeihin</a:t>
            </a:r>
            <a:r>
              <a:rPr lang="fi-FI" dirty="0">
                <a:solidFill>
                  <a:srgbClr val="000000"/>
                </a:solidFill>
                <a:latin typeface="Arial" panose="020B0604020202020204" pitchFamily="34" charset="0"/>
              </a:rPr>
              <a:t>, kun yritys aloittaa toimintansa, haluaa panostaa merkittävästi uudistumiseen tai pyrkii </a:t>
            </a:r>
            <a:r>
              <a:rPr lang="fi-FI" dirty="0" err="1">
                <a:solidFill>
                  <a:srgbClr val="000000"/>
                </a:solidFill>
                <a:latin typeface="Arial" panose="020B0604020202020204" pitchFamily="34" charset="0"/>
              </a:rPr>
              <a:t>kasvamaan.Painopisteenä</a:t>
            </a:r>
            <a:r>
              <a:rPr lang="fi-FI" dirty="0">
                <a:solidFill>
                  <a:srgbClr val="000000"/>
                </a:solidFill>
                <a:latin typeface="Arial" panose="020B0604020202020204" pitchFamily="34" charset="0"/>
              </a:rPr>
              <a:t> on yritysten kansainvälistyminen</a:t>
            </a:r>
          </a:p>
          <a:p>
            <a:pPr marL="285750" indent="-285750">
              <a:buFont typeface="Arial" panose="020B0604020202020204" pitchFamily="34" charset="0"/>
              <a:buChar char="•"/>
            </a:pPr>
            <a:r>
              <a:rPr lang="fi-FI" b="1" dirty="0">
                <a:solidFill>
                  <a:srgbClr val="000000"/>
                </a:solidFill>
                <a:latin typeface="Arial" panose="020B0604020202020204" pitchFamily="34" charset="0"/>
              </a:rPr>
              <a:t>Energiatuki</a:t>
            </a:r>
            <a:endParaRPr lang="fi-FI" dirty="0">
              <a:solidFill>
                <a:srgbClr val="000000"/>
              </a:solidFill>
              <a:latin typeface="Arial" panose="020B0604020202020204" pitchFamily="34" charset="0"/>
            </a:endParaRPr>
          </a:p>
          <a:p>
            <a:pPr marL="742950" lvl="1" indent="-285750">
              <a:buFont typeface="Arial" panose="020B0604020202020204" pitchFamily="34" charset="0"/>
              <a:buChar char="•"/>
            </a:pPr>
            <a:r>
              <a:rPr lang="fi-FI" dirty="0">
                <a:solidFill>
                  <a:srgbClr val="000000"/>
                </a:solidFill>
                <a:latin typeface="Arial" panose="020B0604020202020204" pitchFamily="34" charset="0"/>
              </a:rPr>
              <a:t>Yritys tai yhteisö voi hakea energiatukea energian säästöä, käytön tehostamista tai uusiutuvien energialähteiden käyttöä edistäviin investointi-ja kehittämishankkeisiin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3800988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820868"/>
            <a:ext cx="6096000" cy="3293209"/>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Kansainvälistyminen</a:t>
            </a:r>
          </a:p>
          <a:p>
            <a:endParaRPr lang="fi-FI" sz="3200" b="0" i="0" u="none" strike="noStrike" baseline="0" dirty="0" smtClean="0">
              <a:solidFill>
                <a:srgbClr val="000000"/>
              </a:solidFill>
              <a:latin typeface="Arial" panose="020B0604020202020204" pitchFamily="34" charset="0"/>
            </a:endParaRPr>
          </a:p>
          <a:p>
            <a:r>
              <a:rPr lang="fi-FI" dirty="0" smtClean="0">
                <a:solidFill>
                  <a:srgbClr val="000000"/>
                </a:solidFill>
                <a:latin typeface="Arial" panose="020B0604020202020204" pitchFamily="34" charset="0"/>
              </a:rPr>
              <a:t>Esimerkiksi </a:t>
            </a:r>
            <a:r>
              <a:rPr lang="fi-FI" dirty="0">
                <a:solidFill>
                  <a:srgbClr val="000000"/>
                </a:solidFill>
                <a:latin typeface="Arial" panose="020B0604020202020204" pitchFamily="34" charset="0"/>
              </a:rPr>
              <a:t>(ELY-keskuksenlisäksi)</a:t>
            </a:r>
          </a:p>
          <a:p>
            <a:pPr marL="285750" indent="-285750">
              <a:buFont typeface="Arial" panose="020B0604020202020204" pitchFamily="34" charset="0"/>
              <a:buChar char="•"/>
            </a:pPr>
            <a:r>
              <a:rPr lang="fi-FI" dirty="0">
                <a:solidFill>
                  <a:srgbClr val="000000"/>
                </a:solidFill>
                <a:latin typeface="Arial" panose="020B0604020202020204" pitchFamily="34" charset="0"/>
              </a:rPr>
              <a:t>Finnvera, </a:t>
            </a:r>
          </a:p>
          <a:p>
            <a:pPr marL="285750" indent="-285750">
              <a:buFont typeface="Arial" panose="020B0604020202020204" pitchFamily="34" charset="0"/>
              <a:buChar char="•"/>
            </a:pPr>
            <a:r>
              <a:rPr lang="fi-FI" dirty="0">
                <a:solidFill>
                  <a:srgbClr val="000000"/>
                </a:solidFill>
                <a:latin typeface="Arial" panose="020B0604020202020204" pitchFamily="34" charset="0"/>
              </a:rPr>
              <a:t>Tekes, </a:t>
            </a:r>
          </a:p>
          <a:p>
            <a:pPr marL="285750" indent="-285750">
              <a:buFont typeface="Arial" panose="020B0604020202020204" pitchFamily="34" charset="0"/>
              <a:buChar char="•"/>
            </a:pPr>
            <a:r>
              <a:rPr lang="fi-FI" dirty="0" err="1">
                <a:solidFill>
                  <a:srgbClr val="000000"/>
                </a:solidFill>
                <a:latin typeface="Arial" panose="020B0604020202020204" pitchFamily="34" charset="0"/>
              </a:rPr>
              <a:t>Finnfund</a:t>
            </a:r>
            <a:r>
              <a:rPr lang="fi-FI" dirty="0">
                <a:solidFill>
                  <a:srgbClr val="000000"/>
                </a:solidFill>
                <a:latin typeface="Arial" panose="020B0604020202020204" pitchFamily="34" charset="0"/>
              </a:rPr>
              <a:t>, </a:t>
            </a:r>
          </a:p>
          <a:p>
            <a:pPr marL="285750" indent="-285750">
              <a:buFont typeface="Arial" panose="020B0604020202020204" pitchFamily="34" charset="0"/>
              <a:buChar char="•"/>
            </a:pPr>
            <a:r>
              <a:rPr lang="fi-FI" dirty="0" err="1">
                <a:solidFill>
                  <a:srgbClr val="000000"/>
                </a:solidFill>
                <a:latin typeface="Arial" panose="020B0604020202020204" pitchFamily="34" charset="0"/>
              </a:rPr>
              <a:t>Nopef</a:t>
            </a:r>
            <a:r>
              <a:rPr lang="fi-FI" dirty="0">
                <a:solidFill>
                  <a:srgbClr val="000000"/>
                </a:solidFill>
                <a:latin typeface="Arial" panose="020B0604020202020204" pitchFamily="34" charset="0"/>
              </a:rPr>
              <a:t>, </a:t>
            </a:r>
          </a:p>
          <a:p>
            <a:pPr marL="285750" indent="-285750">
              <a:buFont typeface="Arial" panose="020B0604020202020204" pitchFamily="34" charset="0"/>
              <a:buChar char="•"/>
            </a:pPr>
            <a:r>
              <a:rPr lang="fi-FI" dirty="0" err="1">
                <a:solidFill>
                  <a:srgbClr val="000000"/>
                </a:solidFill>
                <a:latin typeface="Arial" panose="020B0604020202020204" pitchFamily="34" charset="0"/>
              </a:rPr>
              <a:t>Finnpartnership</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Suomen Teollisuussijoitus Oy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1084377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232991" y="416644"/>
            <a:ext cx="6096000" cy="6124754"/>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Tekes (</a:t>
            </a:r>
            <a:r>
              <a:rPr lang="fi-FI" sz="3200" b="0" i="0" u="none" strike="noStrike" baseline="0" dirty="0" err="1" smtClean="0">
                <a:solidFill>
                  <a:srgbClr val="000000"/>
                </a:solidFill>
                <a:latin typeface="Arial" panose="020B0604020202020204" pitchFamily="34" charset="0"/>
              </a:rPr>
              <a:t>startupeli</a:t>
            </a:r>
            <a:r>
              <a:rPr lang="fi-FI" sz="3200" b="0" i="0" u="none" strike="noStrike" baseline="0" dirty="0" smtClean="0">
                <a:solidFill>
                  <a:srgbClr val="000000"/>
                </a:solidFill>
                <a:latin typeface="Arial" panose="020B0604020202020204" pitchFamily="34" charset="0"/>
              </a:rPr>
              <a:t> alle 5v)</a:t>
            </a:r>
          </a:p>
          <a:p>
            <a:pPr marL="285750" indent="-285750">
              <a:buFont typeface="Arial" panose="020B0604020202020204" pitchFamily="34" charset="0"/>
              <a:buChar char="•"/>
            </a:pPr>
            <a:r>
              <a:rPr lang="fi-FI" dirty="0" err="1">
                <a:solidFill>
                  <a:srgbClr val="000000"/>
                </a:solidFill>
                <a:latin typeface="Arial" panose="020B0604020202020204" pitchFamily="34" charset="0"/>
              </a:rPr>
              <a:t>Startupyritykset</a:t>
            </a:r>
            <a:endParaRPr lang="fi-FI" dirty="0">
              <a:solidFill>
                <a:srgbClr val="000000"/>
              </a:solidFill>
              <a:latin typeface="Arial" panose="020B0604020202020204" pitchFamily="34" charset="0"/>
            </a:endParaRPr>
          </a:p>
          <a:p>
            <a:pPr marL="742950" lvl="1" indent="-285750">
              <a:buFont typeface="Arial" panose="020B0604020202020204" pitchFamily="34" charset="0"/>
              <a:buChar char="•"/>
            </a:pPr>
            <a:r>
              <a:rPr lang="it-IT" dirty="0">
                <a:solidFill>
                  <a:srgbClr val="000000"/>
                </a:solidFill>
                <a:latin typeface="Arial" panose="020B0604020202020204" pitchFamily="34" charset="0"/>
              </a:rPr>
              <a:t>Tempo alle 5v http://www.tekes.fi/rahoitus/startup/tempo/</a:t>
            </a:r>
          </a:p>
          <a:p>
            <a:pPr marL="1200150" lvl="2" indent="-285750">
              <a:buFont typeface="Arial" panose="020B0604020202020204" pitchFamily="34" charset="0"/>
              <a:buChar char="•"/>
            </a:pPr>
            <a:r>
              <a:rPr lang="fi-FI" dirty="0">
                <a:solidFill>
                  <a:srgbClr val="000000"/>
                </a:solidFill>
                <a:latin typeface="Arial" panose="020B0604020202020204" pitchFamily="34" charset="0"/>
              </a:rPr>
              <a:t>Vientimarkkinoille ja idealla kilpailuetua</a:t>
            </a:r>
          </a:p>
          <a:p>
            <a:pPr marL="1200150" lvl="2" indent="-285750">
              <a:buFont typeface="Arial" panose="020B0604020202020204" pitchFamily="34" charset="0"/>
              <a:buChar char="•"/>
            </a:pPr>
            <a:r>
              <a:rPr lang="fi-FI" dirty="0">
                <a:solidFill>
                  <a:srgbClr val="000000"/>
                </a:solidFill>
                <a:latin typeface="Arial" panose="020B0604020202020204" pitchFamily="34" charset="0"/>
              </a:rPr>
              <a:t>Esim. demo</a:t>
            </a:r>
          </a:p>
          <a:p>
            <a:pPr marL="285750" indent="-285750">
              <a:buFont typeface="Arial" panose="020B0604020202020204" pitchFamily="34" charset="0"/>
              <a:buChar char="•"/>
            </a:pPr>
            <a:r>
              <a:rPr lang="fi-FI" dirty="0">
                <a:solidFill>
                  <a:srgbClr val="000000"/>
                </a:solidFill>
                <a:latin typeface="Arial" panose="020B0604020202020204" pitchFamily="34" charset="0"/>
              </a:rPr>
              <a:t>Tutkimus-ja kehitysrahoitus http://www.tekes.fi/rahoitus/startup/tutkimus-kehitys-pilotointi/</a:t>
            </a:r>
          </a:p>
          <a:p>
            <a:pPr marL="742950" lvl="1" indent="-285750">
              <a:buFont typeface="Arial" panose="020B0604020202020204" pitchFamily="34" charset="0"/>
              <a:buChar char="•"/>
            </a:pPr>
            <a:r>
              <a:rPr lang="fi-FI" dirty="0">
                <a:solidFill>
                  <a:srgbClr val="000000"/>
                </a:solidFill>
                <a:latin typeface="Arial" panose="020B0604020202020204" pitchFamily="34" charset="0"/>
              </a:rPr>
              <a:t>haluaa kehittää tuotetta tai palvelua vientimarkkinoille ja jolla on jo liiketoimintasuunnitelma ja markkinatarve todennettu</a:t>
            </a:r>
          </a:p>
          <a:p>
            <a:pPr marL="742950" lvl="1" indent="-285750">
              <a:buFont typeface="Arial" panose="020B0604020202020204" pitchFamily="34" charset="0"/>
              <a:buChar char="•"/>
            </a:pPr>
            <a:r>
              <a:rPr lang="fi-FI" dirty="0">
                <a:solidFill>
                  <a:srgbClr val="000000"/>
                </a:solidFill>
                <a:latin typeface="Arial" panose="020B0604020202020204" pitchFamily="34" charset="0"/>
              </a:rPr>
              <a:t>kehittää tuotteita tai palveluja, tuotantomenetelmiä ja liiketoimintamalleja, </a:t>
            </a:r>
            <a:r>
              <a:rPr lang="fi-FI" dirty="0" err="1">
                <a:solidFill>
                  <a:srgbClr val="000000"/>
                </a:solidFill>
                <a:latin typeface="Arial" panose="020B0604020202020204" pitchFamily="34" charset="0"/>
              </a:rPr>
              <a:t>pilotoida</a:t>
            </a:r>
            <a:endParaRPr lang="fi-FI" dirty="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Nuoret innovatiiviset yritykset –rahoitus http://www.tekes.fi/rahoitus/startup/nuoret-innovatiiviset-yritykset/</a:t>
            </a:r>
          </a:p>
          <a:p>
            <a:pPr marL="742950" lvl="1" indent="-285750">
              <a:buFont typeface="Arial" panose="020B0604020202020204" pitchFamily="34" charset="0"/>
              <a:buChar char="•"/>
            </a:pPr>
            <a:r>
              <a:rPr lang="fi-FI" dirty="0">
                <a:solidFill>
                  <a:srgbClr val="000000"/>
                </a:solidFill>
                <a:latin typeface="Arial" panose="020B0604020202020204" pitchFamily="34" charset="0"/>
              </a:rPr>
              <a:t>lupaavimmille pienille, alle 5-vuotiaille </a:t>
            </a:r>
            <a:r>
              <a:rPr lang="fi-FI" dirty="0" err="1">
                <a:solidFill>
                  <a:srgbClr val="000000"/>
                </a:solidFill>
                <a:latin typeface="Arial" panose="020B0604020202020204" pitchFamily="34" charset="0"/>
              </a:rPr>
              <a:t>startup</a:t>
            </a:r>
            <a:r>
              <a:rPr lang="fi-FI" dirty="0">
                <a:solidFill>
                  <a:srgbClr val="000000"/>
                </a:solidFill>
                <a:latin typeface="Arial" panose="020B0604020202020204" pitchFamily="34" charset="0"/>
              </a:rPr>
              <a:t>-yrityksille, jotka tavoittelevat liiketoiminnan </a:t>
            </a:r>
            <a:r>
              <a:rPr lang="fi-FI" dirty="0" err="1">
                <a:solidFill>
                  <a:srgbClr val="000000"/>
                </a:solidFill>
                <a:latin typeface="Arial" panose="020B0604020202020204" pitchFamily="34" charset="0"/>
              </a:rPr>
              <a:t>nopeaakansainvälistä</a:t>
            </a:r>
            <a:r>
              <a:rPr lang="fi-FI" dirty="0">
                <a:solidFill>
                  <a:srgbClr val="000000"/>
                </a:solidFill>
                <a:latin typeface="Arial" panose="020B0604020202020204" pitchFamily="34" charset="0"/>
              </a:rPr>
              <a:t> kasvua </a:t>
            </a:r>
          </a:p>
        </p:txBody>
      </p:sp>
    </p:spTree>
    <p:extLst>
      <p:ext uri="{BB962C8B-B14F-4D97-AF65-F5344CB8AC3E}">
        <p14:creationId xmlns:p14="http://schemas.microsoft.com/office/powerpoint/2010/main" val="303631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978603"/>
            <a:ext cx="6096000" cy="2962349"/>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Rahoituksen tarkistuslista:</a:t>
            </a:r>
            <a:endParaRPr lang="fi-FI" sz="3200" dirty="0" smtClean="0"/>
          </a:p>
          <a:p>
            <a:endParaRPr lang="fi-FI" sz="1050" b="0" i="0" u="none" strike="noStrike" baseline="0" dirty="0" smtClean="0">
              <a:solidFill>
                <a:srgbClr val="000000"/>
              </a:solidFill>
              <a:latin typeface="Arial" panose="020B0604020202020204" pitchFamily="34" charset="0"/>
            </a:endParaRPr>
          </a:p>
          <a:p>
            <a:r>
              <a:rPr lang="fi-FI" dirty="0">
                <a:solidFill>
                  <a:srgbClr val="000000"/>
                </a:solidFill>
                <a:latin typeface="Arial" panose="020B0604020202020204" pitchFamily="34" charset="0"/>
              </a:rPr>
              <a:t>•Kuinka paljon yritys tarvitsee pääomaa ennen kriittisen pisteen saavuttamista?</a:t>
            </a:r>
          </a:p>
          <a:p>
            <a:r>
              <a:rPr lang="fi-FI" dirty="0">
                <a:solidFill>
                  <a:srgbClr val="000000"/>
                </a:solidFill>
                <a:latin typeface="Arial" panose="020B0604020202020204" pitchFamily="34" charset="0"/>
              </a:rPr>
              <a:t>•Miten paljon yritys tarvitsee rahaa pahimmassa tapauksessa?</a:t>
            </a:r>
          </a:p>
          <a:p>
            <a:r>
              <a:rPr lang="fi-FI" dirty="0">
                <a:solidFill>
                  <a:srgbClr val="000000"/>
                </a:solidFill>
                <a:latin typeface="Arial" panose="020B0604020202020204" pitchFamily="34" charset="0"/>
              </a:rPr>
              <a:t>•Mistä yritys saa tarvitsemansa pääoman?</a:t>
            </a:r>
          </a:p>
          <a:p>
            <a:r>
              <a:rPr lang="fi-FI" dirty="0">
                <a:solidFill>
                  <a:srgbClr val="000000"/>
                </a:solidFill>
                <a:latin typeface="Arial" panose="020B0604020202020204" pitchFamily="34" charset="0"/>
              </a:rPr>
              <a:t>•Miltä yritys näyttää sijoittajien näkökulmasta?</a:t>
            </a:r>
          </a:p>
          <a:p>
            <a:r>
              <a:rPr lang="fi-FI" dirty="0">
                <a:solidFill>
                  <a:srgbClr val="000000"/>
                </a:solidFill>
                <a:latin typeface="Arial" panose="020B0604020202020204" pitchFamily="34" charset="0"/>
              </a:rPr>
              <a:t>•Millaista tuottoa sijoittajat voivat odottaa?</a:t>
            </a:r>
          </a:p>
          <a:p>
            <a:r>
              <a:rPr lang="fi-FI" dirty="0">
                <a:solidFill>
                  <a:srgbClr val="000000"/>
                </a:solidFill>
                <a:latin typeface="Arial" panose="020B0604020202020204" pitchFamily="34" charset="0"/>
              </a:rPr>
              <a:t>•Miten sijoittajat voivat realisoida voittonsa</a:t>
            </a:r>
            <a:r>
              <a:rPr lang="fi-FI" dirty="0" smtClean="0">
                <a:solidFill>
                  <a:srgbClr val="000000"/>
                </a:solidFill>
                <a:latin typeface="Arial" panose="020B0604020202020204" pitchFamily="34" charset="0"/>
              </a:rPr>
              <a:t>?</a:t>
            </a:r>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3829237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959367"/>
            <a:ext cx="6096000" cy="2739211"/>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Tekes (pk-yritykset eli yli 5v)</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Kiito</a:t>
            </a:r>
          </a:p>
          <a:p>
            <a:pPr marL="285750" indent="-285750">
              <a:buFont typeface="Arial" panose="020B0604020202020204" pitchFamily="34" charset="0"/>
              <a:buChar char="•"/>
            </a:pPr>
            <a:r>
              <a:rPr lang="fi-FI" dirty="0">
                <a:solidFill>
                  <a:srgbClr val="000000"/>
                </a:solidFill>
                <a:latin typeface="Arial" panose="020B0604020202020204" pitchFamily="34" charset="0"/>
              </a:rPr>
              <a:t>Into</a:t>
            </a:r>
          </a:p>
          <a:p>
            <a:pPr marL="285750" indent="-285750">
              <a:buFont typeface="Arial" panose="020B0604020202020204" pitchFamily="34" charset="0"/>
              <a:buChar char="•"/>
            </a:pPr>
            <a:r>
              <a:rPr lang="fi-FI" dirty="0">
                <a:solidFill>
                  <a:srgbClr val="000000"/>
                </a:solidFill>
                <a:latin typeface="Arial" panose="020B0604020202020204" pitchFamily="34" charset="0"/>
              </a:rPr>
              <a:t>Tutkimus, kehitys ja pilotointi</a:t>
            </a:r>
          </a:p>
          <a:p>
            <a:pPr marL="285750" indent="-285750">
              <a:buFont typeface="Arial" panose="020B0604020202020204" pitchFamily="34" charset="0"/>
              <a:buChar char="•"/>
            </a:pPr>
            <a:r>
              <a:rPr lang="fi-FI" dirty="0">
                <a:solidFill>
                  <a:srgbClr val="000000"/>
                </a:solidFill>
                <a:latin typeface="Arial" panose="020B0604020202020204" pitchFamily="34" charset="0"/>
              </a:rPr>
              <a:t>Messuavustus</a:t>
            </a:r>
          </a:p>
          <a:p>
            <a:pPr marL="285750" indent="-285750">
              <a:buFont typeface="Arial" panose="020B0604020202020204" pitchFamily="34" charset="0"/>
              <a:buChar char="•"/>
            </a:pPr>
            <a:r>
              <a:rPr lang="fi-FI" dirty="0">
                <a:solidFill>
                  <a:srgbClr val="000000"/>
                </a:solidFill>
                <a:latin typeface="Arial" panose="020B0604020202020204" pitchFamily="34" charset="0"/>
              </a:rPr>
              <a:t>Vientirengas</a:t>
            </a:r>
          </a:p>
          <a:p>
            <a:r>
              <a:rPr lang="fi-FI" dirty="0">
                <a:solidFill>
                  <a:srgbClr val="000000"/>
                </a:solidFill>
                <a:latin typeface="Arial" panose="020B0604020202020204" pitchFamily="34" charset="0"/>
              </a:rPr>
              <a:t>http://www.tekes.fi/rahoitus/pk-yritys/ </a:t>
            </a:r>
          </a:p>
        </p:txBody>
      </p:sp>
    </p:spTree>
    <p:extLst>
      <p:ext uri="{BB962C8B-B14F-4D97-AF65-F5344CB8AC3E}">
        <p14:creationId xmlns:p14="http://schemas.microsoft.com/office/powerpoint/2010/main" val="3976346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630556" y="1385491"/>
            <a:ext cx="6096000" cy="3354765"/>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Starttiraha</a:t>
            </a:r>
          </a:p>
          <a:p>
            <a:pPr marL="285750" indent="-285750">
              <a:buFont typeface="Arial" panose="020B0604020202020204" pitchFamily="34" charset="0"/>
              <a:buChar char="•"/>
            </a:pPr>
            <a:r>
              <a:rPr lang="fi-FI" dirty="0">
                <a:solidFill>
                  <a:srgbClr val="000000"/>
                </a:solidFill>
                <a:latin typeface="Arial" panose="020B0604020202020204" pitchFamily="34" charset="0"/>
              </a:rPr>
              <a:t>Voi saada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työtön työnhakija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et ole työtön, mutta siirryt kokoaikaiseksi yrittäjäksi esimerkiksi palkkatyöstä, opiskelusta tai kotityöstä</a:t>
            </a:r>
          </a:p>
          <a:p>
            <a:pPr marL="285750" indent="-285750">
              <a:buFont typeface="Arial" panose="020B0604020202020204" pitchFamily="34" charset="0"/>
              <a:buChar char="•"/>
            </a:pPr>
            <a:r>
              <a:rPr lang="fi-FI" dirty="0">
                <a:solidFill>
                  <a:srgbClr val="000000"/>
                </a:solidFill>
                <a:latin typeface="Arial" panose="020B0604020202020204" pitchFamily="34" charset="0"/>
              </a:rPr>
              <a:t>päätoiminen yrittäjyys</a:t>
            </a:r>
          </a:p>
          <a:p>
            <a:pPr marL="285750" indent="-285750">
              <a:buFont typeface="Arial" panose="020B0604020202020204" pitchFamily="34" charset="0"/>
              <a:buChar char="•"/>
            </a:pPr>
            <a:r>
              <a:rPr lang="fi-FI" dirty="0">
                <a:solidFill>
                  <a:srgbClr val="000000"/>
                </a:solidFill>
                <a:latin typeface="Arial" panose="020B0604020202020204" pitchFamily="34" charset="0"/>
              </a:rPr>
              <a:t>Perustuki 32,68 euroa päivältä </a:t>
            </a:r>
          </a:p>
          <a:p>
            <a:pPr marL="285750" indent="-285750">
              <a:buFont typeface="Arial" panose="020B0604020202020204" pitchFamily="34" charset="0"/>
              <a:buChar char="•"/>
            </a:pPr>
            <a:r>
              <a:rPr lang="fi-FI" dirty="0">
                <a:solidFill>
                  <a:srgbClr val="000000"/>
                </a:solidFill>
                <a:latin typeface="Arial" panose="020B0604020202020204" pitchFamily="34" charset="0"/>
              </a:rPr>
              <a:t>Lisäosa vaihtelee tapauksittain TE-toimistonharkinnan </a:t>
            </a:r>
            <a:r>
              <a:rPr lang="fi-FI" dirty="0" err="1">
                <a:solidFill>
                  <a:srgbClr val="000000"/>
                </a:solidFill>
                <a:latin typeface="Arial" panose="020B0604020202020204" pitchFamily="34" charset="0"/>
              </a:rPr>
              <a:t>mukaanLisäosa</a:t>
            </a:r>
            <a:r>
              <a:rPr lang="fi-FI" dirty="0">
                <a:solidFill>
                  <a:srgbClr val="000000"/>
                </a:solidFill>
                <a:latin typeface="Arial" panose="020B0604020202020204" pitchFamily="34" charset="0"/>
              </a:rPr>
              <a:t> on enintään 60 prosenttia perustuen määrästä</a:t>
            </a:r>
          </a:p>
          <a:p>
            <a:pPr marL="285750" indent="-285750">
              <a:buFont typeface="Arial" panose="020B0604020202020204" pitchFamily="34" charset="0"/>
              <a:buChar char="•"/>
            </a:pPr>
            <a:r>
              <a:rPr lang="fi-FI" dirty="0">
                <a:solidFill>
                  <a:srgbClr val="000000"/>
                </a:solidFill>
                <a:latin typeface="Arial" panose="020B0604020202020204" pitchFamily="34" charset="0"/>
              </a:rPr>
              <a:t>Enintään 18 kk </a:t>
            </a:r>
          </a:p>
        </p:txBody>
      </p:sp>
    </p:spTree>
    <p:extLst>
      <p:ext uri="{BB962C8B-B14F-4D97-AF65-F5344CB8AC3E}">
        <p14:creationId xmlns:p14="http://schemas.microsoft.com/office/powerpoint/2010/main" val="4215783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690191" y="1455377"/>
            <a:ext cx="6096000" cy="4062651"/>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Ensimmäisen työntekijän palkkaaminen</a:t>
            </a:r>
          </a:p>
          <a:p>
            <a:endParaRPr lang="fi-FI" sz="3200" b="0" i="0" u="none" strike="noStrike" baseline="0" dirty="0" smtClean="0">
              <a:solidFill>
                <a:srgbClr val="000000"/>
              </a:solidFill>
              <a:latin typeface="Arial" panose="020B0604020202020204" pitchFamily="34" charset="0"/>
            </a:endParaRPr>
          </a:p>
          <a:p>
            <a:r>
              <a:rPr lang="fi-FI" dirty="0">
                <a:solidFill>
                  <a:srgbClr val="000000"/>
                </a:solidFill>
                <a:latin typeface="Arial" panose="020B0604020202020204" pitchFamily="34" charset="0"/>
              </a:rPr>
              <a:t>Palkkatuki http://www.te-palvelut.fi/te/fi/tyonantajalle/loyda_tyontekija/tukea_rekrytointiin/palkkatuki/index.html</a:t>
            </a:r>
          </a:p>
          <a:p>
            <a:pPr marL="742950" lvl="1" indent="-285750">
              <a:buFont typeface="Arial" panose="020B0604020202020204" pitchFamily="34" charset="0"/>
              <a:buChar char="•"/>
            </a:pPr>
            <a:r>
              <a:rPr lang="fi-FI" dirty="0">
                <a:solidFill>
                  <a:srgbClr val="000000"/>
                </a:solidFill>
                <a:latin typeface="Arial" panose="020B0604020202020204" pitchFamily="34" charset="0"/>
              </a:rPr>
              <a:t>Työtön työnhakija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6-12 kk</a:t>
            </a:r>
          </a:p>
          <a:p>
            <a:r>
              <a:rPr lang="fi-FI" dirty="0">
                <a:solidFill>
                  <a:srgbClr val="000000"/>
                </a:solidFill>
                <a:latin typeface="Arial" panose="020B0604020202020204" pitchFamily="34" charset="0"/>
              </a:rPr>
              <a:t>Pienyrityksen kehittämisavustus (ELY)</a:t>
            </a:r>
          </a:p>
          <a:p>
            <a:pPr marL="742950" lvl="1" indent="-285750">
              <a:buFont typeface="Arial" panose="020B0604020202020204" pitchFamily="34" charset="0"/>
              <a:buChar char="•"/>
            </a:pPr>
            <a:r>
              <a:rPr lang="fi-FI" dirty="0">
                <a:solidFill>
                  <a:srgbClr val="000000"/>
                </a:solidFill>
                <a:latin typeface="Arial" panose="020B0604020202020204" pitchFamily="34" charset="0"/>
              </a:rPr>
              <a:t>pienten yritysten uusien työntekijöiden palkkamenoihin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3064103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908852" y="1345086"/>
            <a:ext cx="6096000" cy="4124206"/>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Bisnesenkelisijoitus</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smtClean="0">
                <a:solidFill>
                  <a:srgbClr val="000000"/>
                </a:solidFill>
                <a:latin typeface="Arial" panose="020B0604020202020204" pitchFamily="34" charset="0"/>
              </a:rPr>
              <a:t>5 </a:t>
            </a:r>
            <a:r>
              <a:rPr lang="fi-FI" dirty="0">
                <a:solidFill>
                  <a:srgbClr val="000000"/>
                </a:solidFill>
                <a:latin typeface="Arial" panose="020B0604020202020204" pitchFamily="34" charset="0"/>
              </a:rPr>
              <a:t>000 –600 000 €</a:t>
            </a:r>
          </a:p>
          <a:p>
            <a:pPr marL="285750" indent="-285750">
              <a:buFont typeface="Arial" panose="020B0604020202020204" pitchFamily="34" charset="0"/>
              <a:buChar char="•"/>
            </a:pPr>
            <a:r>
              <a:rPr lang="fi-FI" dirty="0">
                <a:solidFill>
                  <a:srgbClr val="000000"/>
                </a:solidFill>
                <a:latin typeface="Arial" panose="020B0604020202020204" pitchFamily="34" charset="0"/>
              </a:rPr>
              <a:t>koostuu kolmesta kokonaisuudesta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osaamisesta, verkostoista ja rahasta. </a:t>
            </a:r>
          </a:p>
          <a:p>
            <a:pPr marL="285750" indent="-285750">
              <a:buFont typeface="Arial" panose="020B0604020202020204" pitchFamily="34" charset="0"/>
              <a:buChar char="•"/>
            </a:pPr>
            <a:r>
              <a:rPr lang="fi-FI" dirty="0">
                <a:solidFill>
                  <a:srgbClr val="000000"/>
                </a:solidFill>
                <a:latin typeface="Arial" panose="020B0604020202020204" pitchFamily="34" charset="0"/>
              </a:rPr>
              <a:t>alkuvaiheen sijoittajia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sijoitusta vastaan vähemmistöosuuden yhtiön osakkeista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saattavat toimia myös aktiivisessa roolissa ja auttaa sitä kautta yritystä ja yrittäjää menestymään. </a:t>
            </a:r>
          </a:p>
          <a:p>
            <a:pPr marL="285750" indent="-285750">
              <a:buFont typeface="Arial" panose="020B0604020202020204" pitchFamily="34" charset="0"/>
              <a:buChar char="•"/>
            </a:pPr>
            <a:r>
              <a:rPr lang="fi-FI" dirty="0">
                <a:solidFill>
                  <a:srgbClr val="000000"/>
                </a:solidFill>
                <a:latin typeface="Arial" panose="020B0604020202020204" pitchFamily="34" charset="0"/>
              </a:rPr>
              <a:t>Merkittävin ja aktiivisin enkeliverkosto Suomessa on </a:t>
            </a:r>
            <a:r>
              <a:rPr lang="fi-FI" dirty="0" err="1">
                <a:solidFill>
                  <a:srgbClr val="000000"/>
                </a:solidFill>
                <a:latin typeface="Arial" panose="020B0604020202020204" pitchFamily="34" charset="0"/>
              </a:rPr>
              <a:t>FiBAN</a:t>
            </a:r>
            <a:r>
              <a:rPr lang="fi-FI" dirty="0">
                <a:solidFill>
                  <a:srgbClr val="000000"/>
                </a:solidFill>
                <a:latin typeface="Arial" panose="020B0604020202020204" pitchFamily="34" charset="0"/>
              </a:rPr>
              <a:t>. </a:t>
            </a:r>
          </a:p>
        </p:txBody>
      </p:sp>
    </p:spTree>
    <p:extLst>
      <p:ext uri="{BB962C8B-B14F-4D97-AF65-F5344CB8AC3E}">
        <p14:creationId xmlns:p14="http://schemas.microsoft.com/office/powerpoint/2010/main" val="2353905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959093"/>
            <a:ext cx="6096000" cy="5293757"/>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Pääomasijoittajat</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200 000-2 000 000 €</a:t>
            </a:r>
          </a:p>
          <a:p>
            <a:pPr marL="285750" indent="-285750">
              <a:buFont typeface="Arial" panose="020B0604020202020204" pitchFamily="34" charset="0"/>
              <a:buChar char="•"/>
            </a:pPr>
            <a:r>
              <a:rPr lang="fi-FI" dirty="0">
                <a:solidFill>
                  <a:srgbClr val="000000"/>
                </a:solidFill>
                <a:latin typeface="Arial" panose="020B0604020202020204" pitchFamily="34" charset="0"/>
              </a:rPr>
              <a:t>eroavat bisnesenkeleistä kahdessa merkittävässä asiassa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sijoittajat muiden rahoja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sijoittavat pääasiassa isompia summia ja myöhempään vaiheeseen kuin bisnesenkelit. </a:t>
            </a:r>
          </a:p>
          <a:p>
            <a:pPr marL="285750" indent="-285750">
              <a:buFont typeface="Arial" panose="020B0604020202020204" pitchFamily="34" charset="0"/>
              <a:buChar char="•"/>
            </a:pPr>
            <a:r>
              <a:rPr lang="fi-FI" dirty="0">
                <a:solidFill>
                  <a:srgbClr val="000000"/>
                </a:solidFill>
                <a:latin typeface="Arial" panose="020B0604020202020204" pitchFamily="34" charset="0"/>
              </a:rPr>
              <a:t>usein osake-enemmistön</a:t>
            </a:r>
          </a:p>
          <a:p>
            <a:pPr marL="285750" indent="-285750">
              <a:buFont typeface="Arial" panose="020B0604020202020204" pitchFamily="34" charset="0"/>
              <a:buChar char="•"/>
            </a:pPr>
            <a:r>
              <a:rPr lang="fi-FI" dirty="0">
                <a:solidFill>
                  <a:srgbClr val="000000"/>
                </a:solidFill>
                <a:latin typeface="Arial" panose="020B0604020202020204" pitchFamily="34" charset="0"/>
              </a:rPr>
              <a:t>Suomalaisia pääomasijoittajia löytyy kattojärjestö </a:t>
            </a:r>
            <a:r>
              <a:rPr lang="fi-FI" dirty="0" err="1">
                <a:solidFill>
                  <a:srgbClr val="000000"/>
                </a:solidFill>
                <a:latin typeface="Arial" panose="020B0604020202020204" pitchFamily="34" charset="0"/>
              </a:rPr>
              <a:t>FVCA:nsivuilta</a:t>
            </a:r>
            <a:endParaRPr lang="fi-FI" dirty="0">
              <a:solidFill>
                <a:srgbClr val="000000"/>
              </a:solidFill>
              <a:latin typeface="Arial" panose="020B0604020202020204" pitchFamily="34" charset="0"/>
            </a:endParaRPr>
          </a:p>
          <a:p>
            <a:pPr marL="742950" lvl="1" indent="-285750">
              <a:buFont typeface="Arial" panose="020B0604020202020204" pitchFamily="34" charset="0"/>
              <a:buChar char="•"/>
            </a:pPr>
            <a:r>
              <a:rPr lang="fi-FI" sz="1600" b="0" i="0" u="none" strike="noStrike" baseline="0" dirty="0" smtClean="0">
                <a:solidFill>
                  <a:srgbClr val="000000"/>
                </a:solidFill>
                <a:latin typeface="Arial" panose="020B0604020202020204" pitchFamily="34" charset="0"/>
              </a:rPr>
              <a:t>Fiban (</a:t>
            </a:r>
            <a:r>
              <a:rPr lang="fi-FI" sz="1600" b="0" i="0" u="none" strike="noStrike" baseline="0" dirty="0" err="1" smtClean="0">
                <a:solidFill>
                  <a:srgbClr val="000000"/>
                </a:solidFill>
                <a:latin typeface="Arial" panose="020B0604020202020204" pitchFamily="34" charset="0"/>
              </a:rPr>
              <a:t>FinnishBusiness</a:t>
            </a:r>
            <a:r>
              <a:rPr lang="fi-FI" sz="1600" b="0" i="0" u="none" strike="noStrike" baseline="0" dirty="0" smtClean="0">
                <a:solidFill>
                  <a:srgbClr val="000000"/>
                </a:solidFill>
                <a:latin typeface="Arial" panose="020B0604020202020204" pitchFamily="34" charset="0"/>
              </a:rPr>
              <a:t> Angels Network)</a:t>
            </a:r>
          </a:p>
          <a:p>
            <a:pPr marL="742950" lvl="1" indent="-285750">
              <a:buFont typeface="Arial" panose="020B0604020202020204" pitchFamily="34" charset="0"/>
              <a:buChar char="•"/>
            </a:pPr>
            <a:r>
              <a:rPr lang="fi-FI" sz="1600" b="0" i="0" u="none" strike="noStrike" baseline="0" dirty="0" smtClean="0">
                <a:solidFill>
                  <a:srgbClr val="000000"/>
                </a:solidFill>
                <a:latin typeface="Arial" panose="020B0604020202020204" pitchFamily="34" charset="0"/>
              </a:rPr>
              <a:t>Sitra</a:t>
            </a:r>
          </a:p>
          <a:p>
            <a:pPr marL="742950" lvl="1" indent="-285750">
              <a:buFont typeface="Arial" panose="020B0604020202020204" pitchFamily="34" charset="0"/>
              <a:buChar char="•"/>
            </a:pPr>
            <a:r>
              <a:rPr lang="fi-FI" sz="1600" b="0" i="0" u="none" strike="noStrike" baseline="0" dirty="0" smtClean="0">
                <a:solidFill>
                  <a:srgbClr val="000000"/>
                </a:solidFill>
                <a:latin typeface="Arial" panose="020B0604020202020204" pitchFamily="34" charset="0"/>
              </a:rPr>
              <a:t>Teollisuussijoitus Oy</a:t>
            </a:r>
          </a:p>
          <a:p>
            <a:pPr marL="742950" lvl="1" indent="-285750">
              <a:buFont typeface="Arial" panose="020B0604020202020204" pitchFamily="34" charset="0"/>
              <a:buChar char="•"/>
            </a:pPr>
            <a:r>
              <a:rPr lang="fi-FI" sz="1600" b="0" i="0" u="none" strike="noStrike" baseline="0" dirty="0" smtClean="0">
                <a:solidFill>
                  <a:srgbClr val="000000"/>
                </a:solidFill>
                <a:latin typeface="Arial" panose="020B0604020202020204" pitchFamily="34" charset="0"/>
              </a:rPr>
              <a:t>Suomen Pääomasijoittajat ry</a:t>
            </a:r>
          </a:p>
          <a:p>
            <a:pPr marL="742950" lvl="1" indent="-285750">
              <a:buFont typeface="Arial" panose="020B0604020202020204" pitchFamily="34" charset="0"/>
              <a:buChar char="•"/>
            </a:pPr>
            <a:r>
              <a:rPr lang="fi-FI" sz="1600" b="0" i="0" u="none" strike="noStrike" baseline="0" dirty="0" smtClean="0">
                <a:solidFill>
                  <a:srgbClr val="000000"/>
                </a:solidFill>
                <a:latin typeface="Arial" panose="020B0604020202020204" pitchFamily="34" charset="0"/>
              </a:rPr>
              <a:t>BusinessAngels.fi</a:t>
            </a:r>
          </a:p>
          <a:p>
            <a:pPr marL="742950" lvl="1" indent="-285750">
              <a:buFont typeface="Arial" panose="020B0604020202020204" pitchFamily="34" charset="0"/>
              <a:buChar char="•"/>
            </a:pPr>
            <a:r>
              <a:rPr lang="fi-FI" sz="1600" b="0" i="0" u="none" strike="noStrike" baseline="0" dirty="0" smtClean="0">
                <a:solidFill>
                  <a:srgbClr val="000000"/>
                </a:solidFill>
                <a:latin typeface="Arial" panose="020B0604020202020204" pitchFamily="34" charset="0"/>
              </a:rPr>
              <a:t>Finnvera </a:t>
            </a:r>
          </a:p>
          <a:p>
            <a:endParaRPr lang="fi-FI" sz="1600" b="0" i="0" u="none" strike="noStrike" baseline="0" dirty="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983939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orakulmio 2"/>
          <p:cNvSpPr/>
          <p:nvPr/>
        </p:nvSpPr>
        <p:spPr>
          <a:xfrm>
            <a:off x="3127513" y="639133"/>
            <a:ext cx="6096000" cy="6309420"/>
          </a:xfrm>
          <a:prstGeom prst="rect">
            <a:avLst/>
          </a:prstGeom>
        </p:spPr>
        <p:txBody>
          <a:bodyPr>
            <a:spAutoFit/>
          </a:bodyPr>
          <a:lstStyle/>
          <a:p>
            <a:endParaRPr lang="fi-FI" sz="1100" b="0" i="0" u="none" strike="noStrike" baseline="0" dirty="0" smtClean="0">
              <a:solidFill>
                <a:srgbClr val="000000"/>
              </a:solidFill>
              <a:latin typeface="Arial" panose="020B0604020202020204" pitchFamily="34" charset="0"/>
            </a:endParaRPr>
          </a:p>
          <a:p>
            <a:r>
              <a:rPr lang="fi-FI" sz="3200" b="0" i="0" u="none" strike="noStrike" baseline="0" dirty="0" smtClean="0">
                <a:latin typeface="Arial" panose="020B0604020202020204" pitchFamily="34" charset="0"/>
              </a:rPr>
              <a:t>Keinoja käyttöpääoman vähentämiseksi</a:t>
            </a:r>
          </a:p>
          <a:p>
            <a:endParaRPr lang="fi-FI" sz="3200" dirty="0">
              <a:latin typeface="Arial" panose="020B0604020202020204" pitchFamily="34" charset="0"/>
            </a:endParaRPr>
          </a:p>
          <a:p>
            <a:r>
              <a:rPr lang="fi-FI" b="1" dirty="0" smtClean="0">
                <a:latin typeface="Arial" panose="020B0604020202020204" pitchFamily="34" charset="0"/>
              </a:rPr>
              <a:t>Myyntisaamiset</a:t>
            </a:r>
            <a:endParaRPr lang="fi-FI" dirty="0">
              <a:latin typeface="Arial" panose="020B0604020202020204" pitchFamily="34" charset="0"/>
            </a:endParaRPr>
          </a:p>
          <a:p>
            <a:pPr marL="285750" indent="-285750">
              <a:buFont typeface="Arial" panose="020B0604020202020204" pitchFamily="34" charset="0"/>
              <a:buChar char="•"/>
            </a:pPr>
            <a:r>
              <a:rPr lang="fi-FI" dirty="0">
                <a:latin typeface="Arial" panose="020B0604020202020204" pitchFamily="34" charset="0"/>
              </a:rPr>
              <a:t>maksuehdon kiristäminen</a:t>
            </a:r>
          </a:p>
          <a:p>
            <a:pPr marL="285750" indent="-285750">
              <a:buFont typeface="Arial" panose="020B0604020202020204" pitchFamily="34" charset="0"/>
              <a:buChar char="•"/>
            </a:pPr>
            <a:r>
              <a:rPr lang="fi-FI" dirty="0">
                <a:latin typeface="Arial" panose="020B0604020202020204" pitchFamily="34" charset="0"/>
              </a:rPr>
              <a:t>käteisalennus </a:t>
            </a:r>
          </a:p>
          <a:p>
            <a:pPr marL="285750" indent="-285750">
              <a:buFont typeface="Arial" panose="020B0604020202020204" pitchFamily="34" charset="0"/>
              <a:buChar char="•"/>
            </a:pPr>
            <a:r>
              <a:rPr lang="fi-FI" dirty="0">
                <a:latin typeface="Arial" panose="020B0604020202020204" pitchFamily="34" charset="0"/>
              </a:rPr>
              <a:t>yrityksen kasvun pitäminen n. 20 % /v</a:t>
            </a:r>
          </a:p>
          <a:p>
            <a:pPr marL="285750" indent="-285750">
              <a:buFont typeface="Arial" panose="020B0604020202020204" pitchFamily="34" charset="0"/>
              <a:buChar char="•"/>
            </a:pPr>
            <a:r>
              <a:rPr lang="fi-FI" dirty="0">
                <a:latin typeface="Arial" panose="020B0604020202020204" pitchFamily="34" charset="0"/>
              </a:rPr>
              <a:t>factoring-rahoitus</a:t>
            </a:r>
          </a:p>
          <a:p>
            <a:pPr marL="285750" indent="-285750">
              <a:buFont typeface="Arial" panose="020B0604020202020204" pitchFamily="34" charset="0"/>
              <a:buChar char="•"/>
            </a:pPr>
            <a:r>
              <a:rPr lang="fi-FI" dirty="0">
                <a:latin typeface="Arial" panose="020B0604020202020204" pitchFamily="34" charset="0"/>
              </a:rPr>
              <a:t>tehokas ja ajan tasalla oleva perintä</a:t>
            </a:r>
          </a:p>
          <a:p>
            <a:pPr marL="285750" indent="-285750">
              <a:buFont typeface="Arial" panose="020B0604020202020204" pitchFamily="34" charset="0"/>
              <a:buChar char="•"/>
            </a:pPr>
            <a:r>
              <a:rPr lang="fi-FI" dirty="0">
                <a:latin typeface="Arial" panose="020B0604020202020204" pitchFamily="34" charset="0"/>
              </a:rPr>
              <a:t>rahoituksen järjestäminen asiakkaalle (esim. konekauppa)</a:t>
            </a:r>
          </a:p>
          <a:p>
            <a:r>
              <a:rPr lang="fi-FI" b="1" dirty="0">
                <a:latin typeface="Arial" panose="020B0604020202020204" pitchFamily="34" charset="0"/>
              </a:rPr>
              <a:t>Ostovelat</a:t>
            </a:r>
            <a:endParaRPr lang="fi-FI" dirty="0">
              <a:latin typeface="Arial" panose="020B0604020202020204" pitchFamily="34" charset="0"/>
            </a:endParaRPr>
          </a:p>
          <a:p>
            <a:pPr marL="285750" indent="-285750">
              <a:buFont typeface="Arial" panose="020B0604020202020204" pitchFamily="34" charset="0"/>
              <a:buChar char="•"/>
            </a:pPr>
            <a:r>
              <a:rPr lang="fi-FI" dirty="0">
                <a:latin typeface="Arial" panose="020B0604020202020204" pitchFamily="34" charset="0"/>
              </a:rPr>
              <a:t>maksuaikojen pidentäminen</a:t>
            </a:r>
          </a:p>
          <a:p>
            <a:pPr marL="285750" indent="-285750">
              <a:buFont typeface="Arial" panose="020B0604020202020204" pitchFamily="34" charset="0"/>
              <a:buChar char="•"/>
            </a:pPr>
            <a:r>
              <a:rPr lang="fi-FI" dirty="0">
                <a:latin typeface="Arial" panose="020B0604020202020204" pitchFamily="34" charset="0"/>
              </a:rPr>
              <a:t>ostolaskurahoituksen käyttöönotto (maksajana rahoitusyhtiö)</a:t>
            </a:r>
          </a:p>
          <a:p>
            <a:pPr marL="285750" indent="-285750">
              <a:buFont typeface="Arial" panose="020B0604020202020204" pitchFamily="34" charset="0"/>
              <a:buChar char="•"/>
            </a:pPr>
            <a:r>
              <a:rPr lang="fi-FI" dirty="0">
                <a:latin typeface="Arial" panose="020B0604020202020204" pitchFamily="34" charset="0"/>
              </a:rPr>
              <a:t>ostohinnoista tinkiminen</a:t>
            </a:r>
          </a:p>
          <a:p>
            <a:pPr marL="285750" indent="-285750">
              <a:buFont typeface="Arial" panose="020B0604020202020204" pitchFamily="34" charset="0"/>
              <a:buChar char="•"/>
            </a:pPr>
            <a:r>
              <a:rPr lang="fi-FI" dirty="0">
                <a:latin typeface="Arial" panose="020B0604020202020204" pitchFamily="34" charset="0"/>
              </a:rPr>
              <a:t>myytävät tuotteet tai raaka-aineet otetaan myyntitilille, ts. tavara maksetaan myynnin tai käytön jälkeen </a:t>
            </a:r>
          </a:p>
          <a:p>
            <a:endParaRPr lang="fi-FI" dirty="0">
              <a:latin typeface="Arial" panose="020B0604020202020204" pitchFamily="34" charset="0"/>
            </a:endParaRPr>
          </a:p>
          <a:p>
            <a:r>
              <a:rPr lang="fi-FI" sz="900" b="0" i="0" u="none" strike="noStrike" baseline="0" dirty="0" smtClean="0">
                <a:latin typeface="Arial" panose="020B0604020202020204" pitchFamily="34" charset="0"/>
              </a:rPr>
              <a:t>Lähde: http://www.yritystulkki.fi/fi/alue/oulu/toimiva-yrittaja/rahoitus/kayttopa/</a:t>
            </a:r>
            <a:endParaRPr lang="fi-FI" dirty="0"/>
          </a:p>
        </p:txBody>
      </p:sp>
    </p:spTree>
    <p:extLst>
      <p:ext uri="{BB962C8B-B14F-4D97-AF65-F5344CB8AC3E}">
        <p14:creationId xmlns:p14="http://schemas.microsoft.com/office/powerpoint/2010/main" val="2201126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2444115"/>
            <a:ext cx="6096000" cy="2462213"/>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Oma pääoma</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omat säästöt</a:t>
            </a:r>
          </a:p>
          <a:p>
            <a:pPr marL="285750" indent="-285750">
              <a:buFont typeface="Arial" panose="020B0604020202020204" pitchFamily="34" charset="0"/>
              <a:buChar char="•"/>
            </a:pPr>
            <a:r>
              <a:rPr lang="fi-FI" dirty="0">
                <a:solidFill>
                  <a:srgbClr val="000000"/>
                </a:solidFill>
                <a:latin typeface="Arial" panose="020B0604020202020204" pitchFamily="34" charset="0"/>
              </a:rPr>
              <a:t>pääomasijoitukset; sijoitusyhtiöt tai yksityiset sijoittajat</a:t>
            </a:r>
          </a:p>
          <a:p>
            <a:pPr marL="285750" indent="-285750">
              <a:buFont typeface="Arial" panose="020B0604020202020204" pitchFamily="34" charset="0"/>
              <a:buChar char="•"/>
            </a:pPr>
            <a:r>
              <a:rPr lang="fi-FI" dirty="0">
                <a:solidFill>
                  <a:srgbClr val="000000"/>
                </a:solidFill>
                <a:latin typeface="Arial" panose="020B0604020202020204" pitchFamily="34" charset="0"/>
              </a:rPr>
              <a:t>muiden yritysten myöntämät varat, esim. tutkimusyhteistyötä varten</a:t>
            </a:r>
          </a:p>
          <a:p>
            <a:pPr marL="285750" indent="-285750">
              <a:buFont typeface="Arial" panose="020B0604020202020204" pitchFamily="34" charset="0"/>
              <a:buChar char="•"/>
            </a:pPr>
            <a:r>
              <a:rPr lang="fi-FI" dirty="0">
                <a:solidFill>
                  <a:srgbClr val="000000"/>
                </a:solidFill>
                <a:latin typeface="Arial" panose="020B0604020202020204" pitchFamily="34" charset="0"/>
              </a:rPr>
              <a:t>listautumisen yhteydessä tapahtuva osakeanti</a:t>
            </a:r>
          </a:p>
        </p:txBody>
      </p:sp>
    </p:spTree>
    <p:extLst>
      <p:ext uri="{BB962C8B-B14F-4D97-AF65-F5344CB8AC3E}">
        <p14:creationId xmlns:p14="http://schemas.microsoft.com/office/powerpoint/2010/main" val="1590014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630556" y="814795"/>
            <a:ext cx="6096000" cy="4647426"/>
          </a:xfrm>
          <a:prstGeom prst="rect">
            <a:avLst/>
          </a:prstGeom>
        </p:spPr>
        <p:txBody>
          <a:bodyPr>
            <a:spAutoFit/>
          </a:bodyPr>
          <a:lstStyle/>
          <a:p>
            <a:endParaRPr lang="fi-FI" sz="1100" b="0" i="0" u="none" strike="noStrike" baseline="0" dirty="0" smtClean="0">
              <a:solidFill>
                <a:srgbClr val="000000"/>
              </a:solidFill>
              <a:latin typeface="Arial" panose="020B0604020202020204" pitchFamily="34" charset="0"/>
            </a:endParaRPr>
          </a:p>
          <a:p>
            <a:r>
              <a:rPr lang="fi-FI" sz="3200" b="0" i="0" u="none" strike="noStrike" baseline="0" dirty="0" smtClean="0">
                <a:latin typeface="Arial" panose="020B0604020202020204" pitchFamily="34" charset="0"/>
              </a:rPr>
              <a:t>Keinoja käyttöpääoman vähentämiseksi</a:t>
            </a:r>
          </a:p>
          <a:p>
            <a:endParaRPr lang="fi-FI" sz="3200" b="0" i="0" u="none" strike="noStrike" baseline="0" dirty="0" smtClean="0">
              <a:latin typeface="Arial" panose="020B0604020202020204" pitchFamily="34" charset="0"/>
            </a:endParaRPr>
          </a:p>
          <a:p>
            <a:r>
              <a:rPr lang="fi-FI" b="1" dirty="0">
                <a:latin typeface="Arial" panose="020B0604020202020204" pitchFamily="34" charset="0"/>
              </a:rPr>
              <a:t>Raaka-aine varasto</a:t>
            </a:r>
            <a:endParaRPr lang="fi-FI" dirty="0">
              <a:latin typeface="Arial" panose="020B0604020202020204" pitchFamily="34" charset="0"/>
            </a:endParaRPr>
          </a:p>
          <a:p>
            <a:pPr marL="285750" indent="-285750">
              <a:buFont typeface="Arial" panose="020B0604020202020204" pitchFamily="34" charset="0"/>
              <a:buChar char="•"/>
            </a:pPr>
            <a:r>
              <a:rPr lang="fi-FI" dirty="0">
                <a:latin typeface="Arial" panose="020B0604020202020204" pitchFamily="34" charset="0"/>
              </a:rPr>
              <a:t>varaston </a:t>
            </a:r>
            <a:r>
              <a:rPr lang="fi-FI" b="1" dirty="0">
                <a:latin typeface="Arial" panose="020B0604020202020204" pitchFamily="34" charset="0"/>
              </a:rPr>
              <a:t>pienentäminen</a:t>
            </a:r>
            <a:endParaRPr lang="fi-FI" dirty="0">
              <a:latin typeface="Arial" panose="020B0604020202020204" pitchFamily="34" charset="0"/>
            </a:endParaRPr>
          </a:p>
          <a:p>
            <a:pPr marL="285750" indent="-285750">
              <a:buFont typeface="Arial" panose="020B0604020202020204" pitchFamily="34" charset="0"/>
              <a:buChar char="•"/>
            </a:pPr>
            <a:r>
              <a:rPr lang="fi-FI" b="1" dirty="0">
                <a:latin typeface="Arial" panose="020B0604020202020204" pitchFamily="34" charset="0"/>
              </a:rPr>
              <a:t>nimikkeiden vähentäminen</a:t>
            </a:r>
            <a:endParaRPr lang="fi-FI" dirty="0">
              <a:latin typeface="Arial" panose="020B0604020202020204" pitchFamily="34" charset="0"/>
            </a:endParaRPr>
          </a:p>
          <a:p>
            <a:pPr marL="285750" indent="-285750">
              <a:buFont typeface="Arial" panose="020B0604020202020204" pitchFamily="34" charset="0"/>
              <a:buChar char="•"/>
            </a:pPr>
            <a:r>
              <a:rPr lang="fi-FI" dirty="0">
                <a:latin typeface="Arial" panose="020B0604020202020204" pitchFamily="34" charset="0"/>
              </a:rPr>
              <a:t>varaston </a:t>
            </a:r>
            <a:r>
              <a:rPr lang="fi-FI" b="1" dirty="0">
                <a:latin typeface="Arial" panose="020B0604020202020204" pitchFamily="34" charset="0"/>
              </a:rPr>
              <a:t>kiertoaikojen lyhentäminen</a:t>
            </a:r>
            <a:endParaRPr lang="fi-FI" dirty="0">
              <a:latin typeface="Arial" panose="020B0604020202020204" pitchFamily="34" charset="0"/>
            </a:endParaRPr>
          </a:p>
          <a:p>
            <a:r>
              <a:rPr lang="fi-FI" b="1" dirty="0">
                <a:latin typeface="Arial" panose="020B0604020202020204" pitchFamily="34" charset="0"/>
              </a:rPr>
              <a:t>Tuotanto</a:t>
            </a:r>
            <a:endParaRPr lang="fi-FI" dirty="0">
              <a:latin typeface="Arial" panose="020B0604020202020204" pitchFamily="34" charset="0"/>
            </a:endParaRPr>
          </a:p>
          <a:p>
            <a:pPr marL="285750" indent="-285750">
              <a:buFont typeface="Arial" panose="020B0604020202020204" pitchFamily="34" charset="0"/>
              <a:buChar char="•"/>
            </a:pPr>
            <a:r>
              <a:rPr lang="fi-FI" b="1" dirty="0">
                <a:latin typeface="Arial" panose="020B0604020202020204" pitchFamily="34" charset="0"/>
              </a:rPr>
              <a:t>läpimenoajan lyhentäminen </a:t>
            </a:r>
            <a:r>
              <a:rPr lang="fi-FI" dirty="0">
                <a:latin typeface="Arial" panose="020B0604020202020204" pitchFamily="34" charset="0"/>
              </a:rPr>
              <a:t>tuotantoa, suunnittelua ja myyntiä tehostamalla</a:t>
            </a:r>
          </a:p>
          <a:p>
            <a:pPr marL="285750" indent="-285750">
              <a:buFont typeface="Arial" panose="020B0604020202020204" pitchFamily="34" charset="0"/>
              <a:buChar char="•"/>
            </a:pPr>
            <a:r>
              <a:rPr lang="fi-FI" b="1" dirty="0">
                <a:latin typeface="Arial" panose="020B0604020202020204" pitchFamily="34" charset="0"/>
              </a:rPr>
              <a:t>alihankintojen lisääminen </a:t>
            </a:r>
            <a:r>
              <a:rPr lang="fi-FI" dirty="0">
                <a:latin typeface="Arial" panose="020B0604020202020204" pitchFamily="34" charset="0"/>
              </a:rPr>
              <a:t>ostoissa tai tuotannossa</a:t>
            </a:r>
          </a:p>
          <a:p>
            <a:pPr marL="285750" indent="-285750">
              <a:buFont typeface="Arial" panose="020B0604020202020204" pitchFamily="34" charset="0"/>
              <a:buChar char="•"/>
            </a:pPr>
            <a:r>
              <a:rPr lang="fi-FI" dirty="0">
                <a:latin typeface="Arial" panose="020B0604020202020204" pitchFamily="34" charset="0"/>
              </a:rPr>
              <a:t>valikoiman </a:t>
            </a:r>
            <a:r>
              <a:rPr lang="fi-FI" b="1" dirty="0">
                <a:latin typeface="Arial" panose="020B0604020202020204" pitchFamily="34" charset="0"/>
              </a:rPr>
              <a:t>supistaminen </a:t>
            </a:r>
            <a:endParaRPr lang="fi-FI" dirty="0">
              <a:latin typeface="Arial" panose="020B0604020202020204" pitchFamily="34" charset="0"/>
            </a:endParaRPr>
          </a:p>
          <a:p>
            <a:endParaRPr lang="fi-FI" dirty="0">
              <a:latin typeface="Arial" panose="020B0604020202020204" pitchFamily="34" charset="0"/>
            </a:endParaRPr>
          </a:p>
          <a:p>
            <a:r>
              <a:rPr lang="fi-FI" sz="900" b="0" i="0" u="none" strike="noStrike" baseline="0" dirty="0" smtClean="0">
                <a:latin typeface="Arial" panose="020B0604020202020204" pitchFamily="34" charset="0"/>
              </a:rPr>
              <a:t>Lähde: http://www.yritystulkki.fi/fi/alue/oulu/toimiva-yrittaja/rahoitus/kayttopa/</a:t>
            </a:r>
            <a:endParaRPr lang="fi-FI" dirty="0"/>
          </a:p>
        </p:txBody>
      </p:sp>
    </p:spTree>
    <p:extLst>
      <p:ext uri="{BB962C8B-B14F-4D97-AF65-F5344CB8AC3E}">
        <p14:creationId xmlns:p14="http://schemas.microsoft.com/office/powerpoint/2010/main" val="271586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675861" y="251207"/>
            <a:ext cx="8468139" cy="5416868"/>
          </a:xfrm>
          <a:prstGeom prst="rect">
            <a:avLst/>
          </a:prstGeom>
        </p:spPr>
        <p:txBody>
          <a:bodyPr wrap="square">
            <a:spAutoFit/>
          </a:bodyPr>
          <a:lstStyle/>
          <a:p>
            <a:r>
              <a:rPr lang="fi-FI" sz="2800" b="0" i="0" u="none" strike="noStrike" baseline="0" dirty="0" smtClean="0">
                <a:solidFill>
                  <a:srgbClr val="000000"/>
                </a:solidFill>
                <a:latin typeface="Arial" panose="020B0604020202020204" pitchFamily="34" charset="0"/>
              </a:rPr>
              <a:t>Hyvässä taloudellisessa asemassa oleva yritys voi olla maksukyvytön</a:t>
            </a:r>
          </a:p>
          <a:p>
            <a:endParaRPr lang="fi-FI" sz="2800" dirty="0">
              <a:solidFill>
                <a:srgbClr val="000000"/>
              </a:solidFill>
              <a:latin typeface="Arial" panose="020B0604020202020204" pitchFamily="34" charset="0"/>
            </a:endParaRPr>
          </a:p>
          <a:p>
            <a:endParaRPr lang="fi-FI" sz="2800" b="0" i="0" u="none" strike="noStrike" baseline="0" dirty="0" smtClean="0">
              <a:solidFill>
                <a:srgbClr val="000000"/>
              </a:solidFill>
              <a:latin typeface="Arial" panose="020B0604020202020204" pitchFamily="34" charset="0"/>
            </a:endParaRPr>
          </a:p>
          <a:p>
            <a:r>
              <a:rPr lang="fi-FI" b="1" i="1" dirty="0" smtClean="0">
                <a:solidFill>
                  <a:srgbClr val="000000"/>
                </a:solidFill>
                <a:latin typeface="Arial" panose="020B0604020202020204" pitchFamily="34" charset="0"/>
              </a:rPr>
              <a:t>Tilanne</a:t>
            </a:r>
            <a:r>
              <a:rPr lang="fi-FI" b="1" i="1" dirty="0">
                <a:solidFill>
                  <a:srgbClr val="000000"/>
                </a:solidFill>
                <a:latin typeface="Arial" panose="020B0604020202020204" pitchFamily="34" charset="0"/>
              </a:rPr>
              <a:t>: Tuote saattaa olla täysin valmis ja asiakkaita on, kirjanpito osoittaa voittoa, mutta kassatilanteesta johtuen sillä ei ole varaa maksaa kuukauden lopussa palkkoja, vuokria eikä muitakaan laskuja</a:t>
            </a:r>
            <a:endParaRPr lang="fi-FI" dirty="0">
              <a:solidFill>
                <a:srgbClr val="000000"/>
              </a:solidFill>
              <a:latin typeface="Arial" panose="020B0604020202020204" pitchFamily="34" charset="0"/>
            </a:endParaRPr>
          </a:p>
          <a:p>
            <a:r>
              <a:rPr lang="fi-FI" b="1" dirty="0">
                <a:solidFill>
                  <a:srgbClr val="000000"/>
                </a:solidFill>
                <a:latin typeface="Arial" panose="020B0604020202020204" pitchFamily="34" charset="0"/>
              </a:rPr>
              <a:t>Syy: Myyntisaamisia voi olla niin paljon, että ne riittäisivät laskujen maksuun, mutta maksuehtojen takia pankkiin ei kerry kuukauden loppuun mennessä riittävästi rahaa</a:t>
            </a:r>
            <a:endParaRPr lang="fi-FI" dirty="0">
              <a:solidFill>
                <a:srgbClr val="000000"/>
              </a:solidFill>
              <a:latin typeface="Arial" panose="020B0604020202020204" pitchFamily="34" charset="0"/>
            </a:endParaRPr>
          </a:p>
          <a:p>
            <a:endParaRPr lang="fi-FI" dirty="0">
              <a:solidFill>
                <a:srgbClr val="000000"/>
              </a:solidFill>
              <a:latin typeface="Arial" panose="020B0604020202020204" pitchFamily="34" charset="0"/>
            </a:endParaRPr>
          </a:p>
          <a:p>
            <a:r>
              <a:rPr lang="fi-FI" i="1" dirty="0" err="1">
                <a:solidFill>
                  <a:srgbClr val="000000"/>
                </a:solidFill>
                <a:latin typeface="Arial" panose="020B0604020202020204" pitchFamily="34" charset="0"/>
              </a:rPr>
              <a:t>Huom</a:t>
            </a:r>
            <a:r>
              <a:rPr lang="fi-FI" i="1" dirty="0">
                <a:solidFill>
                  <a:srgbClr val="000000"/>
                </a:solidFill>
                <a:latin typeface="Arial" panose="020B0604020202020204" pitchFamily="34" charset="0"/>
              </a:rPr>
              <a:t>! Uudelle yritykselle tulee kustannuksia ennen kuin se alkaa saada tuottoja, joten rahaa kuluu nopeammin kuin sitä saadaan Se säilyy negatiivisena, kunnes yritykseen tulevat maksut ovat yhtä suuret kuin sen maksamat laskut, jolloin </a:t>
            </a:r>
            <a:r>
              <a:rPr lang="fi-FI" b="1" i="1" dirty="0">
                <a:solidFill>
                  <a:srgbClr val="000000"/>
                </a:solidFill>
                <a:latin typeface="Arial" panose="020B0604020202020204" pitchFamily="34" charset="0"/>
              </a:rPr>
              <a:t>saavutetaan kassavirran kriittinen piste</a:t>
            </a:r>
            <a:r>
              <a:rPr lang="fi-FI" i="1" dirty="0">
                <a:solidFill>
                  <a:srgbClr val="000000"/>
                </a:solidFill>
                <a:latin typeface="Arial" panose="020B0604020202020204" pitchFamily="34" charset="0"/>
              </a:rPr>
              <a:t>. Koko tätä pistettä edeltävä negatiivinen kassavirta pitää rahoittaa etukäteen</a:t>
            </a:r>
            <a:endParaRPr lang="fi-FI" dirty="0">
              <a:solidFill>
                <a:srgbClr val="000000"/>
              </a:solidFill>
              <a:latin typeface="Arial" panose="020B0604020202020204" pitchFamily="34" charset="0"/>
            </a:endParaRPr>
          </a:p>
          <a:p>
            <a:r>
              <a:rPr lang="fi-FI" i="1" dirty="0">
                <a:solidFill>
                  <a:srgbClr val="000000"/>
                </a:solidFill>
                <a:latin typeface="Arial" panose="020B0604020202020204" pitchFamily="34" charset="0"/>
              </a:rPr>
              <a:t>=&gt; Hahmotelkaa kassavirtaa, milloin yrityksenne pääsee nollatulokseen </a:t>
            </a:r>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129133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1897626" y="362303"/>
            <a:ext cx="6096000" cy="6263253"/>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Terve ja elinkelpoinen yritys</a:t>
            </a:r>
          </a:p>
          <a:p>
            <a:r>
              <a:rPr lang="fi-FI" dirty="0" smtClean="0">
                <a:solidFill>
                  <a:srgbClr val="000000"/>
                </a:solidFill>
                <a:latin typeface="Arial" panose="020B0604020202020204" pitchFamily="34" charset="0"/>
              </a:rPr>
              <a:t>Yrityksen </a:t>
            </a:r>
            <a:r>
              <a:rPr lang="fi-FI" dirty="0">
                <a:solidFill>
                  <a:srgbClr val="000000"/>
                </a:solidFill>
                <a:latin typeface="Arial" panose="020B0604020202020204" pitchFamily="34" charset="0"/>
              </a:rPr>
              <a:t>toimintaedellytysten </a:t>
            </a:r>
            <a:r>
              <a:rPr lang="fi-FI" dirty="0" smtClean="0">
                <a:solidFill>
                  <a:srgbClr val="000000"/>
                </a:solidFill>
                <a:latin typeface="Arial" panose="020B0604020202020204" pitchFamily="34" charset="0"/>
              </a:rPr>
              <a:t>turvaaminen</a:t>
            </a:r>
            <a:endParaRPr lang="fi-FI" dirty="0">
              <a:solidFill>
                <a:srgbClr val="000000"/>
              </a:solidFill>
              <a:latin typeface="Arial" panose="020B0604020202020204" pitchFamily="34" charset="0"/>
            </a:endParaRPr>
          </a:p>
          <a:p>
            <a:pPr marL="742950" lvl="1" indent="-285750">
              <a:buFont typeface="Arial" panose="020B0604020202020204" pitchFamily="34" charset="0"/>
              <a:buChar char="•"/>
            </a:pPr>
            <a:r>
              <a:rPr lang="fi-FI" b="1" dirty="0">
                <a:solidFill>
                  <a:srgbClr val="000000"/>
                </a:solidFill>
                <a:latin typeface="Arial" panose="020B0604020202020204" pitchFamily="34" charset="0"/>
              </a:rPr>
              <a:t>kannattavuus</a:t>
            </a:r>
            <a:r>
              <a:rPr lang="fi-FI" dirty="0">
                <a:solidFill>
                  <a:srgbClr val="000000"/>
                </a:solidFill>
                <a:latin typeface="Arial" panose="020B0604020202020204" pitchFamily="34" charset="0"/>
              </a:rPr>
              <a:t>, joka ylläpitää yrityksen </a:t>
            </a:r>
            <a:r>
              <a:rPr lang="fi-FI" b="1" dirty="0" smtClean="0">
                <a:solidFill>
                  <a:srgbClr val="000000"/>
                </a:solidFill>
                <a:latin typeface="Arial" panose="020B0604020202020204" pitchFamily="34" charset="0"/>
              </a:rPr>
              <a:t>maksuvalmiutta </a:t>
            </a:r>
            <a:r>
              <a:rPr lang="fi-FI" dirty="0" smtClean="0">
                <a:solidFill>
                  <a:srgbClr val="000000"/>
                </a:solidFill>
                <a:latin typeface="Arial" panose="020B0604020202020204" pitchFamily="34" charset="0"/>
              </a:rPr>
              <a:t>ja </a:t>
            </a:r>
            <a:r>
              <a:rPr lang="fi-FI" b="1" dirty="0">
                <a:solidFill>
                  <a:srgbClr val="000000"/>
                </a:solidFill>
                <a:latin typeface="Arial" panose="020B0604020202020204" pitchFamily="34" charset="0"/>
              </a:rPr>
              <a:t>varallisuutta</a:t>
            </a:r>
            <a:endParaRPr lang="fi-FI" dirty="0">
              <a:solidFill>
                <a:srgbClr val="000000"/>
              </a:solidFill>
              <a:latin typeface="Arial" panose="020B0604020202020204" pitchFamily="34" charset="0"/>
            </a:endParaRPr>
          </a:p>
          <a:p>
            <a:pPr marL="742950" lvl="1" indent="-285750">
              <a:buFont typeface="Arial" panose="020B0604020202020204" pitchFamily="34" charset="0"/>
              <a:buChar char="•"/>
            </a:pPr>
            <a:r>
              <a:rPr lang="fi-FI" dirty="0" smtClean="0">
                <a:solidFill>
                  <a:srgbClr val="000000"/>
                </a:solidFill>
                <a:latin typeface="Arial" panose="020B0604020202020204" pitchFamily="34" charset="0"/>
              </a:rPr>
              <a:t>K</a:t>
            </a:r>
            <a:r>
              <a:rPr lang="fi-FI" dirty="0" smtClean="0">
                <a:solidFill>
                  <a:srgbClr val="000000"/>
                </a:solidFill>
                <a:latin typeface="Arial" panose="020B0604020202020204" pitchFamily="34" charset="0"/>
              </a:rPr>
              <a:t>erätään tulorahoitusta jakamattomien voittovarojen avulla</a:t>
            </a:r>
            <a:r>
              <a:rPr lang="fi-FI" b="1" dirty="0">
                <a:solidFill>
                  <a:srgbClr val="000000"/>
                </a:solidFill>
                <a:latin typeface="Arial" panose="020B0604020202020204" pitchFamily="34" charset="0"/>
              </a:rPr>
              <a:t> </a:t>
            </a:r>
            <a:r>
              <a:rPr lang="fi-FI" b="1" dirty="0" smtClean="0">
                <a:solidFill>
                  <a:srgbClr val="000000"/>
                </a:solidFill>
                <a:latin typeface="Arial" panose="020B0604020202020204" pitchFamily="34" charset="0"/>
              </a:rPr>
              <a:t>-&gt;</a:t>
            </a:r>
            <a:endParaRPr lang="fi-FI" b="1" dirty="0" smtClean="0">
              <a:solidFill>
                <a:srgbClr val="000000"/>
              </a:solidFill>
              <a:latin typeface="Arial" panose="020B0604020202020204" pitchFamily="34" charset="0"/>
            </a:endParaRPr>
          </a:p>
          <a:p>
            <a:pPr marL="742950" lvl="1" indent="-285750">
              <a:buFont typeface="Arial" panose="020B0604020202020204" pitchFamily="34" charset="0"/>
              <a:buChar char="•"/>
            </a:pPr>
            <a:r>
              <a:rPr lang="fi-FI" b="1" dirty="0" smtClean="0">
                <a:solidFill>
                  <a:srgbClr val="000000"/>
                </a:solidFill>
                <a:latin typeface="Arial" panose="020B0604020202020204" pitchFamily="34" charset="0"/>
              </a:rPr>
              <a:t>Riskipääomaa eli </a:t>
            </a:r>
            <a:r>
              <a:rPr lang="fi-FI" b="1" dirty="0" err="1" smtClean="0">
                <a:solidFill>
                  <a:srgbClr val="000000"/>
                </a:solidFill>
                <a:latin typeface="Arial" panose="020B0604020202020204" pitchFamily="34" charset="0"/>
              </a:rPr>
              <a:t>OPO:a</a:t>
            </a:r>
            <a:r>
              <a:rPr lang="fi-FI" b="1" dirty="0" smtClean="0">
                <a:solidFill>
                  <a:srgbClr val="000000"/>
                </a:solidFill>
                <a:latin typeface="Arial" panose="020B0604020202020204" pitchFamily="34" charset="0"/>
              </a:rPr>
              <a:t> on riittävästi</a:t>
            </a:r>
            <a:endParaRPr lang="fi-FI" dirty="0">
              <a:solidFill>
                <a:srgbClr val="000000"/>
              </a:solidFill>
              <a:latin typeface="Arial" panose="020B0604020202020204" pitchFamily="34" charset="0"/>
            </a:endParaRPr>
          </a:p>
          <a:p>
            <a:r>
              <a:rPr lang="fi-FI" dirty="0">
                <a:solidFill>
                  <a:srgbClr val="000000"/>
                </a:solidFill>
                <a:latin typeface="Arial" panose="020B0604020202020204" pitchFamily="34" charset="0"/>
              </a:rPr>
              <a:t>Laskelmat-Kassavirta =&gt; rahoitustarve ennustettavissa</a:t>
            </a:r>
          </a:p>
          <a:p>
            <a:pPr marL="742950" lvl="1" indent="-285750">
              <a:buFont typeface="Arial" panose="020B0604020202020204" pitchFamily="34" charset="0"/>
              <a:buChar char="•"/>
            </a:pPr>
            <a:r>
              <a:rPr lang="fi-FI" dirty="0">
                <a:solidFill>
                  <a:srgbClr val="000000"/>
                </a:solidFill>
                <a:latin typeface="Arial" panose="020B0604020202020204" pitchFamily="34" charset="0"/>
              </a:rPr>
              <a:t>Milloin ja miten</a:t>
            </a:r>
          </a:p>
          <a:p>
            <a:pPr marL="742950" lvl="1" indent="-285750">
              <a:buFont typeface="Arial" panose="020B0604020202020204" pitchFamily="34" charset="0"/>
              <a:buChar char="•"/>
            </a:pPr>
            <a:r>
              <a:rPr lang="fi-FI" b="1" dirty="0">
                <a:solidFill>
                  <a:srgbClr val="000000"/>
                </a:solidFill>
                <a:latin typeface="Arial" panose="020B0604020202020204" pitchFamily="34" charset="0"/>
              </a:rPr>
              <a:t>Maksuvalmiussuunnitelma</a:t>
            </a:r>
            <a:endParaRPr lang="fi-FI" dirty="0">
              <a:solidFill>
                <a:srgbClr val="000000"/>
              </a:solidFill>
              <a:latin typeface="Arial" panose="020B0604020202020204" pitchFamily="34" charset="0"/>
            </a:endParaRPr>
          </a:p>
          <a:p>
            <a:r>
              <a:rPr lang="fi-FI" dirty="0">
                <a:solidFill>
                  <a:srgbClr val="000000"/>
                </a:solidFill>
                <a:latin typeface="Arial" panose="020B0604020202020204" pitchFamily="34" charset="0"/>
              </a:rPr>
              <a:t>Uusi yritys/kasvu/kansainvälistyminen/investointi</a:t>
            </a:r>
          </a:p>
          <a:p>
            <a:pPr marL="742950" lvl="1" indent="-285750">
              <a:buFont typeface="Arial" panose="020B0604020202020204" pitchFamily="34" charset="0"/>
              <a:buChar char="•"/>
            </a:pPr>
            <a:r>
              <a:rPr lang="fi-FI" b="1" dirty="0">
                <a:solidFill>
                  <a:srgbClr val="000000"/>
                </a:solidFill>
                <a:latin typeface="Arial" panose="020B0604020202020204" pitchFamily="34" charset="0"/>
              </a:rPr>
              <a:t>Rahoituspaketti</a:t>
            </a:r>
            <a:endParaRPr lang="fi-FI" dirty="0">
              <a:solidFill>
                <a:srgbClr val="000000"/>
              </a:solidFill>
              <a:latin typeface="Arial" panose="020B0604020202020204" pitchFamily="34" charset="0"/>
            </a:endParaRPr>
          </a:p>
          <a:p>
            <a:pPr marL="1200150" lvl="2" indent="-285750">
              <a:buFont typeface="Arial" panose="020B0604020202020204" pitchFamily="34" charset="0"/>
              <a:buChar char="•"/>
            </a:pPr>
            <a:r>
              <a:rPr lang="fi-FI" dirty="0">
                <a:solidFill>
                  <a:srgbClr val="000000"/>
                </a:solidFill>
                <a:latin typeface="Arial" panose="020B0604020202020204" pitchFamily="34" charset="0"/>
              </a:rPr>
              <a:t>Pankki, oma pääoma, </a:t>
            </a:r>
            <a:r>
              <a:rPr lang="fi-FI" dirty="0" smtClean="0">
                <a:solidFill>
                  <a:srgbClr val="000000"/>
                </a:solidFill>
                <a:latin typeface="Arial" panose="020B0604020202020204" pitchFamily="34" charset="0"/>
              </a:rPr>
              <a:t>Finnvera tms</a:t>
            </a:r>
            <a:r>
              <a:rPr lang="fi-FI" dirty="0">
                <a:solidFill>
                  <a:srgbClr val="000000"/>
                </a:solidFill>
                <a:latin typeface="Arial" panose="020B0604020202020204" pitchFamily="34" charset="0"/>
              </a:rPr>
              <a:t>.</a:t>
            </a:r>
          </a:p>
          <a:p>
            <a:pPr marL="742950" lvl="1" indent="-285750">
              <a:buFont typeface="Arial" panose="020B0604020202020204" pitchFamily="34" charset="0"/>
              <a:buChar char="•"/>
            </a:pPr>
            <a:r>
              <a:rPr lang="fi-FI" b="1" dirty="0">
                <a:solidFill>
                  <a:srgbClr val="000000"/>
                </a:solidFill>
                <a:latin typeface="Arial" panose="020B0604020202020204" pitchFamily="34" charset="0"/>
              </a:rPr>
              <a:t>Vakuudet </a:t>
            </a:r>
            <a:endParaRPr lang="fi-FI" dirty="0">
              <a:solidFill>
                <a:srgbClr val="000000"/>
              </a:solidFill>
              <a:latin typeface="Arial" panose="020B0604020202020204" pitchFamily="34" charset="0"/>
            </a:endParaRPr>
          </a:p>
          <a:p>
            <a:r>
              <a:rPr lang="fi-FI" dirty="0" smtClean="0">
                <a:solidFill>
                  <a:srgbClr val="000000"/>
                </a:solidFill>
                <a:latin typeface="Arial" panose="020B0604020202020204" pitchFamily="34" charset="0"/>
              </a:rPr>
              <a:t>Pitkäaikaista pääomaa on saatu kattamaan pitkävaikutteiset investoinnit. (Käytön ja lähteen vastaavuus!)</a:t>
            </a:r>
          </a:p>
          <a:p>
            <a:r>
              <a:rPr lang="fi-FI" dirty="0" smtClean="0">
                <a:solidFill>
                  <a:srgbClr val="000000"/>
                </a:solidFill>
                <a:latin typeface="Arial" panose="020B0604020202020204" pitchFamily="34" charset="0"/>
              </a:rPr>
              <a:t>Lyhytaikaista pääomaa on otettu kattamaan vain lyhytaikaiset tarpeet.</a:t>
            </a:r>
          </a:p>
          <a:p>
            <a:r>
              <a:rPr lang="fi-FI" dirty="0" smtClean="0">
                <a:solidFill>
                  <a:srgbClr val="000000"/>
                </a:solidFill>
                <a:latin typeface="Arial" panose="020B0604020202020204" pitchFamily="34" charset="0"/>
              </a:rPr>
              <a:t>Kokonaisvelkamäärä hallittavissa.</a:t>
            </a:r>
          </a:p>
          <a:p>
            <a:r>
              <a:rPr lang="fi-FI" dirty="0" smtClean="0">
                <a:solidFill>
                  <a:srgbClr val="000000"/>
                </a:solidFill>
                <a:latin typeface="Arial" panose="020B0604020202020204" pitchFamily="34" charset="0"/>
              </a:rPr>
              <a:t>Tulorahoitus syntyy liiketoiminnan, ei avustusten kautta.</a:t>
            </a:r>
            <a:endParaRPr lang="fi-FI" dirty="0">
              <a:solidFill>
                <a:srgbClr val="000000"/>
              </a:solidFill>
              <a:latin typeface="Arial" panose="020B0604020202020204" pitchFamily="34" charset="0"/>
            </a:endParaRPr>
          </a:p>
          <a:p>
            <a:r>
              <a:rPr lang="fi-FI" sz="900" b="0" i="0" u="none" strike="noStrike" baseline="0" dirty="0" smtClean="0">
                <a:latin typeface="Arial" panose="020B0604020202020204" pitchFamily="34" charset="0"/>
              </a:rPr>
              <a:t> </a:t>
            </a:r>
            <a:endParaRPr lang="fi-FI" dirty="0"/>
          </a:p>
        </p:txBody>
      </p:sp>
    </p:spTree>
    <p:extLst>
      <p:ext uri="{BB962C8B-B14F-4D97-AF65-F5344CB8AC3E}">
        <p14:creationId xmlns:p14="http://schemas.microsoft.com/office/powerpoint/2010/main" val="160789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167270" y="1993350"/>
            <a:ext cx="6096000" cy="3170099"/>
          </a:xfrm>
          <a:prstGeom prst="rect">
            <a:avLst/>
          </a:prstGeom>
        </p:spPr>
        <p:txBody>
          <a:bodyPr>
            <a:spAutoFit/>
          </a:bodyPr>
          <a:lstStyle/>
          <a:p>
            <a:r>
              <a:rPr lang="fi-FI" sz="2800" b="0" i="0" u="none" strike="noStrike" baseline="0" dirty="0" smtClean="0">
                <a:solidFill>
                  <a:srgbClr val="000000"/>
                </a:solidFill>
                <a:latin typeface="Arial" panose="020B0604020202020204" pitchFamily="34" charset="0"/>
              </a:rPr>
              <a:t>Aloittavan yrityksen laskelmat</a:t>
            </a:r>
          </a:p>
          <a:p>
            <a:endParaRPr lang="fi-FI" sz="28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smtClean="0">
                <a:solidFill>
                  <a:srgbClr val="000000"/>
                </a:solidFill>
                <a:latin typeface="Arial" panose="020B0604020202020204" pitchFamily="34" charset="0"/>
              </a:rPr>
              <a:t>Yrittäjää </a:t>
            </a:r>
            <a:r>
              <a:rPr lang="fi-FI" dirty="0">
                <a:solidFill>
                  <a:srgbClr val="000000"/>
                </a:solidFill>
                <a:latin typeface="Arial" panose="020B0604020202020204" pitchFamily="34" charset="0"/>
              </a:rPr>
              <a:t>itseään varten</a:t>
            </a:r>
          </a:p>
          <a:p>
            <a:pPr marL="742950" lvl="1" indent="-285750">
              <a:buFont typeface="Arial" panose="020B0604020202020204" pitchFamily="34" charset="0"/>
              <a:buChar char="•"/>
            </a:pPr>
            <a:r>
              <a:rPr lang="fi-FI" dirty="0">
                <a:solidFill>
                  <a:srgbClr val="000000"/>
                </a:solidFill>
                <a:latin typeface="Arial" panose="020B0604020202020204" pitchFamily="34" charset="0"/>
              </a:rPr>
              <a:t>rahoituksen saamiseksi vaativat myös rahoittajat taloudellisia laskelmia arvioidakseen liikeidean kannattavuutta.</a:t>
            </a:r>
          </a:p>
          <a:p>
            <a:pPr marL="285750" indent="-285750">
              <a:buFont typeface="Arial" panose="020B0604020202020204" pitchFamily="34" charset="0"/>
              <a:buChar char="•"/>
            </a:pPr>
            <a:r>
              <a:rPr lang="fi-FI" dirty="0">
                <a:solidFill>
                  <a:srgbClr val="000000"/>
                </a:solidFill>
                <a:latin typeface="Arial" panose="020B0604020202020204" pitchFamily="34" charset="0"/>
              </a:rPr>
              <a:t>Kaikki omarahoituksen lähteet on syytä hyödyntää.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helpompaa saada hankkeelle ulkopuolista rahoitusta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255008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610678" y="771210"/>
            <a:ext cx="6096000" cy="5232202"/>
          </a:xfrm>
          <a:prstGeom prst="rect">
            <a:avLst/>
          </a:prstGeom>
        </p:spPr>
        <p:txBody>
          <a:bodyPr>
            <a:spAutoFit/>
          </a:bodyPr>
          <a:lstStyle/>
          <a:p>
            <a:r>
              <a:rPr lang="fi-FI" sz="3200" b="0" i="0" u="none" strike="noStrike" baseline="0" dirty="0" smtClean="0">
                <a:solidFill>
                  <a:srgbClr val="000000"/>
                </a:solidFill>
                <a:latin typeface="Arial" panose="020B0604020202020204" pitchFamily="34" charset="0"/>
              </a:rPr>
              <a:t>Oy, Osuuskunta jne. ja pääoma</a:t>
            </a:r>
          </a:p>
          <a:p>
            <a:endParaRPr lang="fi-FI" sz="32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Osakeyhtiössä oma pääoma voidaan jakaa sidottuun ja vapaaseen pääomaan.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Yksityisillä peruspääoma on 2500 euroa, joka on sidottua pääomaa. Vapaata omaa pääomaa ovat muun muassa tilikausien voitot, tappiot sekä tilivuoden tulokset</a:t>
            </a:r>
          </a:p>
          <a:p>
            <a:pPr marL="285750" indent="-285750">
              <a:buFont typeface="Arial" panose="020B0604020202020204" pitchFamily="34" charset="0"/>
              <a:buChar char="•"/>
            </a:pPr>
            <a:r>
              <a:rPr lang="fi-FI" dirty="0">
                <a:solidFill>
                  <a:srgbClr val="000000"/>
                </a:solidFill>
                <a:latin typeface="Arial" panose="020B0604020202020204" pitchFamily="34" charset="0"/>
              </a:rPr>
              <a:t>Osakeyhtiö ja osuuskunta ovat pääomayhtiöitä</a:t>
            </a:r>
          </a:p>
          <a:p>
            <a:pPr marL="742950" lvl="1" indent="-285750">
              <a:buFont typeface="Arial" panose="020B0604020202020204" pitchFamily="34" charset="0"/>
              <a:buChar char="•"/>
            </a:pPr>
            <a:r>
              <a:rPr lang="fi-FI" dirty="0">
                <a:solidFill>
                  <a:srgbClr val="000000"/>
                </a:solidFill>
                <a:latin typeface="Arial" panose="020B0604020202020204" pitchFamily="34" charset="0"/>
              </a:rPr>
              <a:t>sidottu oma pääoma jää yritykseen pysyvästi. Yrityksen toimiessa kannattavasti voidaan jakaa oman pääoman sijoittajille osinkoa</a:t>
            </a:r>
          </a:p>
          <a:p>
            <a:pPr marL="285750" indent="-285750">
              <a:buFont typeface="Arial" panose="020B0604020202020204" pitchFamily="34" charset="0"/>
              <a:buChar char="•"/>
            </a:pPr>
            <a:r>
              <a:rPr lang="fi-FI" dirty="0">
                <a:solidFill>
                  <a:srgbClr val="000000"/>
                </a:solidFill>
                <a:latin typeface="Arial" panose="020B0604020202020204" pitchFamily="34" charset="0"/>
              </a:rPr>
              <a:t>Avoimeen yhtiöön ja kommandiittiyhtiöön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ei tarvitse sidottua omaa pääomaa. Kyseisissä yrityksissä voidaan oma pääoma palauttaa omistajille, jos yritys ei tätä enää tarvitse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1742387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3048000" y="1736229"/>
            <a:ext cx="6096000" cy="3724096"/>
          </a:xfrm>
          <a:prstGeom prst="rect">
            <a:avLst/>
          </a:prstGeom>
        </p:spPr>
        <p:txBody>
          <a:bodyPr>
            <a:spAutoFit/>
          </a:bodyPr>
          <a:lstStyle/>
          <a:p>
            <a:r>
              <a:rPr lang="fi-FI" sz="2800" b="0" i="0" u="none" strike="noStrike" baseline="0" dirty="0" smtClean="0">
                <a:solidFill>
                  <a:srgbClr val="000000"/>
                </a:solidFill>
                <a:latin typeface="Arial" panose="020B0604020202020204" pitchFamily="34" charset="0"/>
              </a:rPr>
              <a:t>Pääomalaina</a:t>
            </a:r>
          </a:p>
          <a:p>
            <a:endParaRPr lang="fi-FI" sz="28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Yritykseen voidaan sijoittaa </a:t>
            </a:r>
            <a:r>
              <a:rPr lang="fi-FI" b="1" dirty="0">
                <a:solidFill>
                  <a:srgbClr val="000000"/>
                </a:solidFill>
                <a:latin typeface="Arial" panose="020B0604020202020204" pitchFamily="34" charset="0"/>
              </a:rPr>
              <a:t>omaa pääomaa pääomalainana</a:t>
            </a:r>
            <a:r>
              <a:rPr lang="fi-FI" dirty="0">
                <a:solidFill>
                  <a:srgbClr val="000000"/>
                </a:solidFill>
                <a:latin typeface="Arial" panose="020B0604020202020204" pitchFamily="34" charset="0"/>
              </a:rPr>
              <a:t>. Pääomalainalla tarkoitetaan lainaa, joka on yrityksen omistajien tai muiden rahoittajien lainarahaa. Pääomalainaa </a:t>
            </a:r>
            <a:r>
              <a:rPr lang="fi-FI" b="1" dirty="0" smtClean="0">
                <a:solidFill>
                  <a:srgbClr val="000000"/>
                </a:solidFill>
                <a:latin typeface="Arial" panose="020B0604020202020204" pitchFamily="34" charset="0"/>
              </a:rPr>
              <a:t>lyhennetään </a:t>
            </a:r>
            <a:r>
              <a:rPr lang="fi-FI" dirty="0" smtClean="0">
                <a:solidFill>
                  <a:srgbClr val="000000"/>
                </a:solidFill>
                <a:latin typeface="Arial" panose="020B0604020202020204" pitchFamily="34" charset="0"/>
              </a:rPr>
              <a:t>ja </a:t>
            </a:r>
            <a:r>
              <a:rPr lang="fi-FI" dirty="0">
                <a:solidFill>
                  <a:srgbClr val="000000"/>
                </a:solidFill>
                <a:latin typeface="Arial" panose="020B0604020202020204" pitchFamily="34" charset="0"/>
              </a:rPr>
              <a:t>tälle maksetaan </a:t>
            </a:r>
            <a:r>
              <a:rPr lang="fi-FI" b="1" dirty="0" smtClean="0">
                <a:solidFill>
                  <a:srgbClr val="000000"/>
                </a:solidFill>
                <a:latin typeface="Arial" panose="020B0604020202020204" pitchFamily="34" charset="0"/>
              </a:rPr>
              <a:t>korkoa </a:t>
            </a:r>
            <a:r>
              <a:rPr lang="fi-FI" dirty="0" smtClean="0">
                <a:solidFill>
                  <a:srgbClr val="000000"/>
                </a:solidFill>
                <a:latin typeface="Arial" panose="020B0604020202020204" pitchFamily="34" charset="0"/>
              </a:rPr>
              <a:t>vain</a:t>
            </a:r>
            <a:r>
              <a:rPr lang="fi-FI" dirty="0">
                <a:solidFill>
                  <a:srgbClr val="000000"/>
                </a:solidFill>
                <a:latin typeface="Arial" panose="020B0604020202020204" pitchFamily="34" charset="0"/>
              </a:rPr>
              <a:t>, kun yritys tuottaa voittoa</a:t>
            </a:r>
          </a:p>
          <a:p>
            <a:pPr marL="285750" indent="-285750">
              <a:buFont typeface="Arial" panose="020B0604020202020204" pitchFamily="34" charset="0"/>
              <a:buChar char="•"/>
            </a:pPr>
            <a:r>
              <a:rPr lang="fi-FI" dirty="0">
                <a:solidFill>
                  <a:srgbClr val="000000"/>
                </a:solidFill>
                <a:latin typeface="Arial" panose="020B0604020202020204" pitchFamily="34" charset="0"/>
              </a:rPr>
              <a:t>Omaa pääomaa voi sijoittaa myös </a:t>
            </a:r>
            <a:r>
              <a:rPr lang="fi-FI" b="1" dirty="0">
                <a:solidFill>
                  <a:srgbClr val="000000"/>
                </a:solidFill>
                <a:latin typeface="Arial" panose="020B0604020202020204" pitchFamily="34" charset="0"/>
              </a:rPr>
              <a:t>apporttiomaisuutena</a:t>
            </a:r>
            <a:endParaRPr lang="fi-FI" dirty="0">
              <a:solidFill>
                <a:srgbClr val="000000"/>
              </a:solidFill>
              <a:latin typeface="Arial" panose="020B0604020202020204" pitchFamily="34" charset="0"/>
            </a:endParaRPr>
          </a:p>
          <a:p>
            <a:pPr marL="742950" lvl="1" indent="-285750">
              <a:buFont typeface="Arial" panose="020B0604020202020204" pitchFamily="34" charset="0"/>
              <a:buChar char="•"/>
            </a:pPr>
            <a:r>
              <a:rPr lang="fi-FI" dirty="0">
                <a:solidFill>
                  <a:srgbClr val="000000"/>
                </a:solidFill>
                <a:latin typeface="Arial" panose="020B0604020202020204" pitchFamily="34" charset="0"/>
              </a:rPr>
              <a:t>Muuta omaisuutta, esimerkiksi laitteita ja koneita. </a:t>
            </a:r>
          </a:p>
          <a:p>
            <a:pPr marL="742950" lvl="1" indent="-285750">
              <a:buFont typeface="Arial" panose="020B0604020202020204" pitchFamily="34" charset="0"/>
              <a:buChar char="•"/>
            </a:pPr>
            <a:r>
              <a:rPr lang="fi-FI" dirty="0">
                <a:solidFill>
                  <a:srgbClr val="000000"/>
                </a:solidFill>
                <a:latin typeface="Arial" panose="020B0604020202020204" pitchFamily="34" charset="0"/>
              </a:rPr>
              <a:t>Ongelmaksi omaisuuden arvon määritteleminen. </a:t>
            </a:r>
          </a:p>
          <a:p>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533088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orakulmio 1"/>
          <p:cNvSpPr/>
          <p:nvPr/>
        </p:nvSpPr>
        <p:spPr>
          <a:xfrm>
            <a:off x="2710069" y="1903898"/>
            <a:ext cx="6096000" cy="2893100"/>
          </a:xfrm>
          <a:prstGeom prst="rect">
            <a:avLst/>
          </a:prstGeom>
        </p:spPr>
        <p:txBody>
          <a:bodyPr>
            <a:spAutoFit/>
          </a:bodyPr>
          <a:lstStyle/>
          <a:p>
            <a:r>
              <a:rPr lang="fi-FI" sz="2800" b="0" i="0" u="none" strike="noStrike" baseline="0" dirty="0" smtClean="0">
                <a:solidFill>
                  <a:srgbClr val="000000"/>
                </a:solidFill>
                <a:latin typeface="Arial" panose="020B0604020202020204" pitchFamily="34" charset="0"/>
              </a:rPr>
              <a:t>Yritystoiminta</a:t>
            </a:r>
          </a:p>
          <a:p>
            <a:endParaRPr lang="fi-FI" sz="2800" b="0" i="0" u="none" strike="noStrike" baseline="0" dirty="0" smtClean="0">
              <a:solidFill>
                <a:srgbClr val="000000"/>
              </a:solidFill>
              <a:latin typeface="Arial" panose="020B0604020202020204" pitchFamily="34" charset="0"/>
            </a:endParaRPr>
          </a:p>
          <a:p>
            <a:pPr marL="285750" indent="-285750">
              <a:buFont typeface="Arial" panose="020B0604020202020204" pitchFamily="34" charset="0"/>
              <a:buChar char="•"/>
            </a:pPr>
            <a:r>
              <a:rPr lang="fi-FI" dirty="0">
                <a:solidFill>
                  <a:srgbClr val="000000"/>
                </a:solidFill>
                <a:latin typeface="Arial" panose="020B0604020202020204" pitchFamily="34" charset="0"/>
              </a:rPr>
              <a:t>vaikea selviytyä ilman ulkopuolista rahoitusta.</a:t>
            </a:r>
          </a:p>
          <a:p>
            <a:pPr marL="285750" indent="-285750">
              <a:buFont typeface="Arial" panose="020B0604020202020204" pitchFamily="34" charset="0"/>
              <a:buChar char="•"/>
            </a:pPr>
            <a:r>
              <a:rPr lang="fi-FI" dirty="0">
                <a:solidFill>
                  <a:srgbClr val="000000"/>
                </a:solidFill>
                <a:latin typeface="Arial" panose="020B0604020202020204" pitchFamily="34" charset="0"/>
              </a:rPr>
              <a:t>jaetaan </a:t>
            </a:r>
            <a:r>
              <a:rPr lang="fi-FI" b="1" dirty="0">
                <a:solidFill>
                  <a:srgbClr val="000000"/>
                </a:solidFill>
                <a:latin typeface="Arial" panose="020B0604020202020204" pitchFamily="34" charset="0"/>
              </a:rPr>
              <a:t>lyhyt-ja pitkäaikaiseen </a:t>
            </a:r>
            <a:r>
              <a:rPr lang="fi-FI" dirty="0">
                <a:solidFill>
                  <a:srgbClr val="000000"/>
                </a:solidFill>
                <a:latin typeface="Arial" panose="020B0604020202020204" pitchFamily="34" charset="0"/>
              </a:rPr>
              <a:t>rahoitukseen</a:t>
            </a:r>
          </a:p>
          <a:p>
            <a:pPr marL="742950" lvl="1" indent="-285750">
              <a:buFont typeface="Arial" panose="020B0604020202020204" pitchFamily="34" charset="0"/>
              <a:buChar char="•"/>
            </a:pPr>
            <a:r>
              <a:rPr lang="fi-FI" dirty="0">
                <a:solidFill>
                  <a:srgbClr val="000000"/>
                </a:solidFill>
                <a:latin typeface="Arial" panose="020B0604020202020204" pitchFamily="34" charset="0"/>
              </a:rPr>
              <a:t>Lyhytaikaisesta vieraasta pääomasta puhutaan, kun takaisinmaksuaika on vähemmän kuin vuosi.</a:t>
            </a:r>
          </a:p>
          <a:p>
            <a:pPr marL="742950" lvl="1" indent="-285750">
              <a:buFont typeface="Arial" panose="020B0604020202020204" pitchFamily="34" charset="0"/>
              <a:buChar char="•"/>
            </a:pPr>
            <a:r>
              <a:rPr lang="fi-FI" dirty="0">
                <a:solidFill>
                  <a:srgbClr val="000000"/>
                </a:solidFill>
                <a:latin typeface="Arial" panose="020B0604020202020204" pitchFamily="34" charset="0"/>
              </a:rPr>
              <a:t>Yli kahdentoista kuukauden kuluttua erääntyvät lainat ovat siten pitkäaikaista vierasta pääomaa </a:t>
            </a:r>
          </a:p>
          <a:p>
            <a:pPr marL="285750" indent="-285750">
              <a:buFont typeface="Arial" panose="020B0604020202020204" pitchFamily="34" charset="0"/>
              <a:buChar char="•"/>
            </a:pPr>
            <a:endParaRPr lang="fi-FI" dirty="0">
              <a:solidFill>
                <a:srgbClr val="000000"/>
              </a:solidFill>
              <a:latin typeface="Arial" panose="020B0604020202020204" pitchFamily="34" charset="0"/>
            </a:endParaRPr>
          </a:p>
        </p:txBody>
      </p:sp>
    </p:spTree>
    <p:extLst>
      <p:ext uri="{BB962C8B-B14F-4D97-AF65-F5344CB8AC3E}">
        <p14:creationId xmlns:p14="http://schemas.microsoft.com/office/powerpoint/2010/main" val="4155841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Pinta">
  <a:themeElements>
    <a:clrScheme name="Pin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Pin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n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TotalTime>
  <Words>1863</Words>
  <Application>Microsoft Office PowerPoint</Application>
  <PresentationFormat>Laajakuva</PresentationFormat>
  <Paragraphs>340</Paragraphs>
  <Slides>37</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37</vt:i4>
      </vt:variant>
    </vt:vector>
  </HeadingPairs>
  <TitlesOfParts>
    <vt:vector size="41" baseType="lpstr">
      <vt:lpstr>Arial</vt:lpstr>
      <vt:lpstr>Trebuchet MS</vt:lpstr>
      <vt:lpstr>Wingdings 3</vt:lpstr>
      <vt:lpstr>Pinta</vt:lpstr>
      <vt:lpstr>Yritysrahoituksen peruskysymykset:</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lpstr>PowerPoint-esitys</vt:lpstr>
    </vt:vector>
  </TitlesOfParts>
  <Company>OAMK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Raija Westerlund</dc:creator>
  <cp:lastModifiedBy>Raija Westerlund</cp:lastModifiedBy>
  <cp:revision>11</cp:revision>
  <dcterms:created xsi:type="dcterms:W3CDTF">2017-04-18T12:23:16Z</dcterms:created>
  <dcterms:modified xsi:type="dcterms:W3CDTF">2018-04-11T07:18:00Z</dcterms:modified>
</cp:coreProperties>
</file>