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DB925-0E70-4840-BE55-4A37BBE0E07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FB3293C4-26DB-4061-90D2-0D07D5D3781C}">
      <dgm:prSet phldrT="[Teksti]"/>
      <dgm:spPr>
        <a:solidFill>
          <a:schemeClr val="accent4"/>
        </a:solidFill>
      </dgm:spPr>
      <dgm:t>
        <a:bodyPr/>
        <a:lstStyle/>
        <a:p>
          <a:r>
            <a:rPr lang="fi-FI" dirty="0" smtClean="0"/>
            <a:t>Riskien hallinta</a:t>
          </a:r>
          <a:endParaRPr lang="fi-FI" dirty="0"/>
        </a:p>
      </dgm:t>
    </dgm:pt>
    <dgm:pt modelId="{3436BBA2-9107-45C2-B264-3F3A3CC38588}" type="parTrans" cxnId="{7C5390AF-EDA6-41B9-B67C-C0279D499180}">
      <dgm:prSet/>
      <dgm:spPr/>
      <dgm:t>
        <a:bodyPr/>
        <a:lstStyle/>
        <a:p>
          <a:endParaRPr lang="fi-FI"/>
        </a:p>
      </dgm:t>
    </dgm:pt>
    <dgm:pt modelId="{160076BB-A5EE-4F1D-B882-DF5A1E7829D2}" type="sibTrans" cxnId="{7C5390AF-EDA6-41B9-B67C-C0279D499180}">
      <dgm:prSet/>
      <dgm:spPr/>
      <dgm:t>
        <a:bodyPr/>
        <a:lstStyle/>
        <a:p>
          <a:endParaRPr lang="fi-FI"/>
        </a:p>
      </dgm:t>
    </dgm:pt>
    <dgm:pt modelId="{7278795D-8757-4960-8F4E-3E0D5E704A1F}">
      <dgm:prSet phldrT="[Teksti]"/>
      <dgm:spPr>
        <a:solidFill>
          <a:srgbClr val="FF0000"/>
        </a:solidFill>
      </dgm:spPr>
      <dgm:t>
        <a:bodyPr/>
        <a:lstStyle/>
        <a:p>
          <a:r>
            <a:rPr lang="fi-FI" dirty="0" smtClean="0"/>
            <a:t>1. Riskien tunnistaminen ja  analysointi</a:t>
          </a:r>
        </a:p>
        <a:p>
          <a:r>
            <a:rPr lang="fi-FI" dirty="0" smtClean="0"/>
            <a:t>Riskien hallintatoiminnan kehittäminen ja organisoiminen</a:t>
          </a:r>
          <a:endParaRPr lang="fi-FI" dirty="0"/>
        </a:p>
      </dgm:t>
    </dgm:pt>
    <dgm:pt modelId="{F0B4A0DB-5E76-49A3-B9C3-6CB0F45889E2}" type="parTrans" cxnId="{66F1DB83-CD45-419E-88B3-6E62BAC3D0BD}">
      <dgm:prSet/>
      <dgm:spPr/>
      <dgm:t>
        <a:bodyPr/>
        <a:lstStyle/>
        <a:p>
          <a:endParaRPr lang="fi-FI"/>
        </a:p>
      </dgm:t>
    </dgm:pt>
    <dgm:pt modelId="{2CD4CFF9-5A3A-40AE-8BC4-9A4682E7DFCC}" type="sibTrans" cxnId="{66F1DB83-CD45-419E-88B3-6E62BAC3D0BD}">
      <dgm:prSet/>
      <dgm:spPr/>
      <dgm:t>
        <a:bodyPr/>
        <a:lstStyle/>
        <a:p>
          <a:endParaRPr lang="fi-FI"/>
        </a:p>
      </dgm:t>
    </dgm:pt>
    <dgm:pt modelId="{9281C24D-360F-470E-A2F8-2CF98F0B31E5}">
      <dgm:prSet phldrT="[Teksti]"/>
      <dgm:spPr/>
      <dgm:t>
        <a:bodyPr/>
        <a:lstStyle/>
        <a:p>
          <a:r>
            <a:rPr lang="fi-FI" dirty="0" smtClean="0"/>
            <a:t>2.Riskien hallintakeinot:</a:t>
          </a:r>
        </a:p>
        <a:p>
          <a:r>
            <a:rPr lang="fi-FI" dirty="0" smtClean="0"/>
            <a:t>Välttäminen</a:t>
          </a:r>
        </a:p>
        <a:p>
          <a:r>
            <a:rPr lang="fi-FI" dirty="0" smtClean="0"/>
            <a:t>Pienentäminen</a:t>
          </a:r>
        </a:p>
        <a:p>
          <a:r>
            <a:rPr lang="fi-FI" dirty="0" smtClean="0"/>
            <a:t>Siirtäminen </a:t>
          </a:r>
        </a:p>
        <a:p>
          <a:r>
            <a:rPr lang="fi-FI" dirty="0" smtClean="0"/>
            <a:t>Rikien pitäminen</a:t>
          </a:r>
          <a:endParaRPr lang="fi-FI" dirty="0"/>
        </a:p>
      </dgm:t>
    </dgm:pt>
    <dgm:pt modelId="{3ABFA3F7-C8CC-4D66-A0D8-DE0A7FE4DD14}" type="parTrans" cxnId="{DBDBC30A-CC35-47FF-8169-629AEE456005}">
      <dgm:prSet/>
      <dgm:spPr/>
      <dgm:t>
        <a:bodyPr/>
        <a:lstStyle/>
        <a:p>
          <a:endParaRPr lang="fi-FI"/>
        </a:p>
      </dgm:t>
    </dgm:pt>
    <dgm:pt modelId="{FA453CFE-0F49-4E56-80E9-237BF0A94A13}" type="sibTrans" cxnId="{DBDBC30A-CC35-47FF-8169-629AEE456005}">
      <dgm:prSet/>
      <dgm:spPr/>
      <dgm:t>
        <a:bodyPr/>
        <a:lstStyle/>
        <a:p>
          <a:endParaRPr lang="fi-FI"/>
        </a:p>
      </dgm:t>
    </dgm:pt>
    <dgm:pt modelId="{15D0B2F0-12BF-44A2-A9FD-1C097FFD80E0}">
      <dgm:prSet phldrT="[Teksti]"/>
      <dgm:spPr>
        <a:solidFill>
          <a:srgbClr val="92D050"/>
        </a:solidFill>
      </dgm:spPr>
      <dgm:t>
        <a:bodyPr/>
        <a:lstStyle/>
        <a:p>
          <a:r>
            <a:rPr lang="fi-FI" dirty="0" smtClean="0"/>
            <a:t>3. Varautuminen vahinkoihin</a:t>
          </a:r>
          <a:endParaRPr lang="fi-FI" dirty="0"/>
        </a:p>
      </dgm:t>
    </dgm:pt>
    <dgm:pt modelId="{BF68A7FC-43C1-4C9B-B768-238D57F6EC3C}" type="parTrans" cxnId="{4723DFEC-90D1-4566-949F-3EB6D2ABCA1E}">
      <dgm:prSet/>
      <dgm:spPr/>
      <dgm:t>
        <a:bodyPr/>
        <a:lstStyle/>
        <a:p>
          <a:endParaRPr lang="fi-FI"/>
        </a:p>
      </dgm:t>
    </dgm:pt>
    <dgm:pt modelId="{7C775642-6DE1-41AD-BED4-471840FAB98F}" type="sibTrans" cxnId="{4723DFEC-90D1-4566-949F-3EB6D2ABCA1E}">
      <dgm:prSet/>
      <dgm:spPr/>
      <dgm:t>
        <a:bodyPr/>
        <a:lstStyle/>
        <a:p>
          <a:endParaRPr lang="fi-FI"/>
        </a:p>
      </dgm:t>
    </dgm:pt>
    <dgm:pt modelId="{CBCF5F76-0A70-475B-BF4A-1519EF272F75}">
      <dgm:prSet phldrT="[Teksti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fi-FI" dirty="0" smtClean="0"/>
            <a:t>4. Seuranta ja vahingoista oppiminen</a:t>
          </a:r>
          <a:endParaRPr lang="fi-FI" dirty="0"/>
        </a:p>
      </dgm:t>
    </dgm:pt>
    <dgm:pt modelId="{D7F3BB2F-72D3-489B-B511-C96612A87219}" type="parTrans" cxnId="{1DF4DC73-12E3-4757-8DEE-B7B01BB7257A}">
      <dgm:prSet/>
      <dgm:spPr/>
      <dgm:t>
        <a:bodyPr/>
        <a:lstStyle/>
        <a:p>
          <a:endParaRPr lang="fi-FI"/>
        </a:p>
      </dgm:t>
    </dgm:pt>
    <dgm:pt modelId="{866699E8-31B8-484B-A574-604C4E9BD992}" type="sibTrans" cxnId="{1DF4DC73-12E3-4757-8DEE-B7B01BB7257A}">
      <dgm:prSet/>
      <dgm:spPr/>
      <dgm:t>
        <a:bodyPr/>
        <a:lstStyle/>
        <a:p>
          <a:endParaRPr lang="fi-FI"/>
        </a:p>
      </dgm:t>
    </dgm:pt>
    <dgm:pt modelId="{D8FC3281-EA08-4AE4-90BB-37218F129CD5}" type="pres">
      <dgm:prSet presAssocID="{6A3DB925-0E70-4840-BE55-4A37BBE0E07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B1986FF1-B38D-4977-8E69-44091C3D4895}" type="pres">
      <dgm:prSet presAssocID="{FB3293C4-26DB-4061-90D2-0D07D5D3781C}" presName="centerShape" presStyleLbl="node0" presStyleIdx="0" presStyleCnt="1"/>
      <dgm:spPr/>
      <dgm:t>
        <a:bodyPr/>
        <a:lstStyle/>
        <a:p>
          <a:endParaRPr lang="fi-FI"/>
        </a:p>
      </dgm:t>
    </dgm:pt>
    <dgm:pt modelId="{B168C2FE-7506-48EB-82F6-4681D8CCDA59}" type="pres">
      <dgm:prSet presAssocID="{7278795D-8757-4960-8F4E-3E0D5E704A1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975DF0E3-CCC7-47D5-A0E3-F47D71AD5F20}" type="pres">
      <dgm:prSet presAssocID="{7278795D-8757-4960-8F4E-3E0D5E704A1F}" presName="dummy" presStyleCnt="0"/>
      <dgm:spPr/>
    </dgm:pt>
    <dgm:pt modelId="{F3177207-63C7-4BA6-B926-365E9D8291B8}" type="pres">
      <dgm:prSet presAssocID="{2CD4CFF9-5A3A-40AE-8BC4-9A4682E7DFCC}" presName="sibTrans" presStyleLbl="sibTrans2D1" presStyleIdx="0" presStyleCnt="4"/>
      <dgm:spPr/>
      <dgm:t>
        <a:bodyPr/>
        <a:lstStyle/>
        <a:p>
          <a:endParaRPr lang="fi-FI"/>
        </a:p>
      </dgm:t>
    </dgm:pt>
    <dgm:pt modelId="{178324B2-0843-493A-91AB-3A6FEF8572C8}" type="pres">
      <dgm:prSet presAssocID="{9281C24D-360F-470E-A2F8-2CF98F0B31E5}" presName="node" presStyleLbl="node1" presStyleIdx="1" presStyleCnt="4" custRadScaleRad="102718" custRadScaleInc="842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5268EF4F-2C5D-4979-8558-A640201BB49D}" type="pres">
      <dgm:prSet presAssocID="{9281C24D-360F-470E-A2F8-2CF98F0B31E5}" presName="dummy" presStyleCnt="0"/>
      <dgm:spPr/>
    </dgm:pt>
    <dgm:pt modelId="{EE7DB7FF-E328-45A8-9011-F47081FE013A}" type="pres">
      <dgm:prSet presAssocID="{FA453CFE-0F49-4E56-80E9-237BF0A94A13}" presName="sibTrans" presStyleLbl="sibTrans2D1" presStyleIdx="1" presStyleCnt="4"/>
      <dgm:spPr/>
      <dgm:t>
        <a:bodyPr/>
        <a:lstStyle/>
        <a:p>
          <a:endParaRPr lang="fi-FI"/>
        </a:p>
      </dgm:t>
    </dgm:pt>
    <dgm:pt modelId="{99200486-7FC7-4E60-B8E1-9992CF2FF274}" type="pres">
      <dgm:prSet presAssocID="{15D0B2F0-12BF-44A2-A9FD-1C097FFD80E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FD4B956F-E9A8-4820-9A67-B56600DE475B}" type="pres">
      <dgm:prSet presAssocID="{15D0B2F0-12BF-44A2-A9FD-1C097FFD80E0}" presName="dummy" presStyleCnt="0"/>
      <dgm:spPr/>
    </dgm:pt>
    <dgm:pt modelId="{DB65A940-6858-428E-B5AA-29565B710187}" type="pres">
      <dgm:prSet presAssocID="{7C775642-6DE1-41AD-BED4-471840FAB98F}" presName="sibTrans" presStyleLbl="sibTrans2D1" presStyleIdx="2" presStyleCnt="4"/>
      <dgm:spPr/>
      <dgm:t>
        <a:bodyPr/>
        <a:lstStyle/>
        <a:p>
          <a:endParaRPr lang="fi-FI"/>
        </a:p>
      </dgm:t>
    </dgm:pt>
    <dgm:pt modelId="{57BFDC3A-5782-4E7A-8C7F-8A8597862BB9}" type="pres">
      <dgm:prSet presAssocID="{CBCF5F76-0A70-475B-BF4A-1519EF272F7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69A66F5C-5DD2-48B7-9FEE-7494978528D1}" type="pres">
      <dgm:prSet presAssocID="{CBCF5F76-0A70-475B-BF4A-1519EF272F75}" presName="dummy" presStyleCnt="0"/>
      <dgm:spPr/>
    </dgm:pt>
    <dgm:pt modelId="{A7E3E7BD-E3D0-4457-AD19-E1FF73739FEB}" type="pres">
      <dgm:prSet presAssocID="{866699E8-31B8-484B-A574-604C4E9BD992}" presName="sibTrans" presStyleLbl="sibTrans2D1" presStyleIdx="3" presStyleCnt="4"/>
      <dgm:spPr/>
      <dgm:t>
        <a:bodyPr/>
        <a:lstStyle/>
        <a:p>
          <a:endParaRPr lang="fi-FI"/>
        </a:p>
      </dgm:t>
    </dgm:pt>
  </dgm:ptLst>
  <dgm:cxnLst>
    <dgm:cxn modelId="{6909597A-C2D4-4EC8-8C1B-499F4ED7F7F4}" type="presOf" srcId="{7C775642-6DE1-41AD-BED4-471840FAB98F}" destId="{DB65A940-6858-428E-B5AA-29565B710187}" srcOrd="0" destOrd="0" presId="urn:microsoft.com/office/officeart/2005/8/layout/radial6"/>
    <dgm:cxn modelId="{7C5390AF-EDA6-41B9-B67C-C0279D499180}" srcId="{6A3DB925-0E70-4840-BE55-4A37BBE0E078}" destId="{FB3293C4-26DB-4061-90D2-0D07D5D3781C}" srcOrd="0" destOrd="0" parTransId="{3436BBA2-9107-45C2-B264-3F3A3CC38588}" sibTransId="{160076BB-A5EE-4F1D-B882-DF5A1E7829D2}"/>
    <dgm:cxn modelId="{4723DFEC-90D1-4566-949F-3EB6D2ABCA1E}" srcId="{FB3293C4-26DB-4061-90D2-0D07D5D3781C}" destId="{15D0B2F0-12BF-44A2-A9FD-1C097FFD80E0}" srcOrd="2" destOrd="0" parTransId="{BF68A7FC-43C1-4C9B-B768-238D57F6EC3C}" sibTransId="{7C775642-6DE1-41AD-BED4-471840FAB98F}"/>
    <dgm:cxn modelId="{2952473F-F27C-4A00-AC14-9C51A7577DE0}" type="presOf" srcId="{6A3DB925-0E70-4840-BE55-4A37BBE0E078}" destId="{D8FC3281-EA08-4AE4-90BB-37218F129CD5}" srcOrd="0" destOrd="0" presId="urn:microsoft.com/office/officeart/2005/8/layout/radial6"/>
    <dgm:cxn modelId="{94209823-BDA4-4AE7-8F96-0438803281BB}" type="presOf" srcId="{15D0B2F0-12BF-44A2-A9FD-1C097FFD80E0}" destId="{99200486-7FC7-4E60-B8E1-9992CF2FF274}" srcOrd="0" destOrd="0" presId="urn:microsoft.com/office/officeart/2005/8/layout/radial6"/>
    <dgm:cxn modelId="{2157A683-09CA-4201-9321-E57E0BE89A37}" type="presOf" srcId="{7278795D-8757-4960-8F4E-3E0D5E704A1F}" destId="{B168C2FE-7506-48EB-82F6-4681D8CCDA59}" srcOrd="0" destOrd="0" presId="urn:microsoft.com/office/officeart/2005/8/layout/radial6"/>
    <dgm:cxn modelId="{66F1DB83-CD45-419E-88B3-6E62BAC3D0BD}" srcId="{FB3293C4-26DB-4061-90D2-0D07D5D3781C}" destId="{7278795D-8757-4960-8F4E-3E0D5E704A1F}" srcOrd="0" destOrd="0" parTransId="{F0B4A0DB-5E76-49A3-B9C3-6CB0F45889E2}" sibTransId="{2CD4CFF9-5A3A-40AE-8BC4-9A4682E7DFCC}"/>
    <dgm:cxn modelId="{530D95CC-C053-4EF6-B444-0F980F94C68F}" type="presOf" srcId="{9281C24D-360F-470E-A2F8-2CF98F0B31E5}" destId="{178324B2-0843-493A-91AB-3A6FEF8572C8}" srcOrd="0" destOrd="0" presId="urn:microsoft.com/office/officeart/2005/8/layout/radial6"/>
    <dgm:cxn modelId="{B13AC768-52C5-4454-A5FD-19135194808E}" type="presOf" srcId="{2CD4CFF9-5A3A-40AE-8BC4-9A4682E7DFCC}" destId="{F3177207-63C7-4BA6-B926-365E9D8291B8}" srcOrd="0" destOrd="0" presId="urn:microsoft.com/office/officeart/2005/8/layout/radial6"/>
    <dgm:cxn modelId="{35FC2C5E-A6B1-4A3B-BF1B-7219EBA76DA2}" type="presOf" srcId="{FA453CFE-0F49-4E56-80E9-237BF0A94A13}" destId="{EE7DB7FF-E328-45A8-9011-F47081FE013A}" srcOrd="0" destOrd="0" presId="urn:microsoft.com/office/officeart/2005/8/layout/radial6"/>
    <dgm:cxn modelId="{1DF4DC73-12E3-4757-8DEE-B7B01BB7257A}" srcId="{FB3293C4-26DB-4061-90D2-0D07D5D3781C}" destId="{CBCF5F76-0A70-475B-BF4A-1519EF272F75}" srcOrd="3" destOrd="0" parTransId="{D7F3BB2F-72D3-489B-B511-C96612A87219}" sibTransId="{866699E8-31B8-484B-A574-604C4E9BD992}"/>
    <dgm:cxn modelId="{039EFD12-97E7-4652-8A45-C58AEFBE5917}" type="presOf" srcId="{FB3293C4-26DB-4061-90D2-0D07D5D3781C}" destId="{B1986FF1-B38D-4977-8E69-44091C3D4895}" srcOrd="0" destOrd="0" presId="urn:microsoft.com/office/officeart/2005/8/layout/radial6"/>
    <dgm:cxn modelId="{DBDBC30A-CC35-47FF-8169-629AEE456005}" srcId="{FB3293C4-26DB-4061-90D2-0D07D5D3781C}" destId="{9281C24D-360F-470E-A2F8-2CF98F0B31E5}" srcOrd="1" destOrd="0" parTransId="{3ABFA3F7-C8CC-4D66-A0D8-DE0A7FE4DD14}" sibTransId="{FA453CFE-0F49-4E56-80E9-237BF0A94A13}"/>
    <dgm:cxn modelId="{219C9970-34E0-4D1F-8BD2-F91870050145}" type="presOf" srcId="{866699E8-31B8-484B-A574-604C4E9BD992}" destId="{A7E3E7BD-E3D0-4457-AD19-E1FF73739FEB}" srcOrd="0" destOrd="0" presId="urn:microsoft.com/office/officeart/2005/8/layout/radial6"/>
    <dgm:cxn modelId="{CD401731-7167-4DA0-B398-C61F454F8FC9}" type="presOf" srcId="{CBCF5F76-0A70-475B-BF4A-1519EF272F75}" destId="{57BFDC3A-5782-4E7A-8C7F-8A8597862BB9}" srcOrd="0" destOrd="0" presId="urn:microsoft.com/office/officeart/2005/8/layout/radial6"/>
    <dgm:cxn modelId="{DB2D7BF5-AC89-4A0F-A12F-DE4359C32FE8}" type="presParOf" srcId="{D8FC3281-EA08-4AE4-90BB-37218F129CD5}" destId="{B1986FF1-B38D-4977-8E69-44091C3D4895}" srcOrd="0" destOrd="0" presId="urn:microsoft.com/office/officeart/2005/8/layout/radial6"/>
    <dgm:cxn modelId="{C255AC39-CA7A-479A-A267-FE8C2A61465D}" type="presParOf" srcId="{D8FC3281-EA08-4AE4-90BB-37218F129CD5}" destId="{B168C2FE-7506-48EB-82F6-4681D8CCDA59}" srcOrd="1" destOrd="0" presId="urn:microsoft.com/office/officeart/2005/8/layout/radial6"/>
    <dgm:cxn modelId="{40522F37-544F-4496-BCA8-928ED1EC82B1}" type="presParOf" srcId="{D8FC3281-EA08-4AE4-90BB-37218F129CD5}" destId="{975DF0E3-CCC7-47D5-A0E3-F47D71AD5F20}" srcOrd="2" destOrd="0" presId="urn:microsoft.com/office/officeart/2005/8/layout/radial6"/>
    <dgm:cxn modelId="{0AEF4BFE-0FE4-43F2-852D-86C10517DF38}" type="presParOf" srcId="{D8FC3281-EA08-4AE4-90BB-37218F129CD5}" destId="{F3177207-63C7-4BA6-B926-365E9D8291B8}" srcOrd="3" destOrd="0" presId="urn:microsoft.com/office/officeart/2005/8/layout/radial6"/>
    <dgm:cxn modelId="{0C1AC2D7-3FD6-43AC-8E14-151BFA11935A}" type="presParOf" srcId="{D8FC3281-EA08-4AE4-90BB-37218F129CD5}" destId="{178324B2-0843-493A-91AB-3A6FEF8572C8}" srcOrd="4" destOrd="0" presId="urn:microsoft.com/office/officeart/2005/8/layout/radial6"/>
    <dgm:cxn modelId="{30672012-8520-43C6-A80B-809495DAA615}" type="presParOf" srcId="{D8FC3281-EA08-4AE4-90BB-37218F129CD5}" destId="{5268EF4F-2C5D-4979-8558-A640201BB49D}" srcOrd="5" destOrd="0" presId="urn:microsoft.com/office/officeart/2005/8/layout/radial6"/>
    <dgm:cxn modelId="{6A44847E-A457-4333-BD17-35799ED9F8A1}" type="presParOf" srcId="{D8FC3281-EA08-4AE4-90BB-37218F129CD5}" destId="{EE7DB7FF-E328-45A8-9011-F47081FE013A}" srcOrd="6" destOrd="0" presId="urn:microsoft.com/office/officeart/2005/8/layout/radial6"/>
    <dgm:cxn modelId="{B75420E4-FAE4-4DEE-85E2-7046866F83AA}" type="presParOf" srcId="{D8FC3281-EA08-4AE4-90BB-37218F129CD5}" destId="{99200486-7FC7-4E60-B8E1-9992CF2FF274}" srcOrd="7" destOrd="0" presId="urn:microsoft.com/office/officeart/2005/8/layout/radial6"/>
    <dgm:cxn modelId="{4F3C5ED8-EBED-4171-A619-3F5B05000983}" type="presParOf" srcId="{D8FC3281-EA08-4AE4-90BB-37218F129CD5}" destId="{FD4B956F-E9A8-4820-9A67-B56600DE475B}" srcOrd="8" destOrd="0" presId="urn:microsoft.com/office/officeart/2005/8/layout/radial6"/>
    <dgm:cxn modelId="{B11F3EF7-03B6-429B-B12D-E4A908049F3D}" type="presParOf" srcId="{D8FC3281-EA08-4AE4-90BB-37218F129CD5}" destId="{DB65A940-6858-428E-B5AA-29565B710187}" srcOrd="9" destOrd="0" presId="urn:microsoft.com/office/officeart/2005/8/layout/radial6"/>
    <dgm:cxn modelId="{A1D5A445-2815-48E2-B000-14CD02ABDEA0}" type="presParOf" srcId="{D8FC3281-EA08-4AE4-90BB-37218F129CD5}" destId="{57BFDC3A-5782-4E7A-8C7F-8A8597862BB9}" srcOrd="10" destOrd="0" presId="urn:microsoft.com/office/officeart/2005/8/layout/radial6"/>
    <dgm:cxn modelId="{0D362635-7A69-448E-83E8-C5D2B2F16B29}" type="presParOf" srcId="{D8FC3281-EA08-4AE4-90BB-37218F129CD5}" destId="{69A66F5C-5DD2-48B7-9FEE-7494978528D1}" srcOrd="11" destOrd="0" presId="urn:microsoft.com/office/officeart/2005/8/layout/radial6"/>
    <dgm:cxn modelId="{A9F02BE8-CF41-4743-8752-3998F175089D}" type="presParOf" srcId="{D8FC3281-EA08-4AE4-90BB-37218F129CD5}" destId="{A7E3E7BD-E3D0-4457-AD19-E1FF73739FE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3E7BD-E3D0-4457-AD19-E1FF73739FEB}">
      <dsp:nvSpPr>
        <dsp:cNvPr id="0" name=""/>
        <dsp:cNvSpPr/>
      </dsp:nvSpPr>
      <dsp:spPr>
        <a:xfrm>
          <a:off x="2265129" y="612235"/>
          <a:ext cx="4083358" cy="4083358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5A940-6858-428E-B5AA-29565B710187}">
      <dsp:nvSpPr>
        <dsp:cNvPr id="0" name=""/>
        <dsp:cNvSpPr/>
      </dsp:nvSpPr>
      <dsp:spPr>
        <a:xfrm>
          <a:off x="2265129" y="612235"/>
          <a:ext cx="4083358" cy="4083358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DB7FF-E328-45A8-9011-F47081FE013A}">
      <dsp:nvSpPr>
        <dsp:cNvPr id="0" name=""/>
        <dsp:cNvSpPr/>
      </dsp:nvSpPr>
      <dsp:spPr>
        <a:xfrm>
          <a:off x="2319331" y="612972"/>
          <a:ext cx="4083358" cy="4083358"/>
        </a:xfrm>
        <a:prstGeom prst="blockArc">
          <a:avLst>
            <a:gd name="adj1" fmla="val 14298"/>
            <a:gd name="adj2" fmla="val 5493445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77207-63C7-4BA6-B926-365E9D8291B8}">
      <dsp:nvSpPr>
        <dsp:cNvPr id="0" name=""/>
        <dsp:cNvSpPr/>
      </dsp:nvSpPr>
      <dsp:spPr>
        <a:xfrm>
          <a:off x="2319338" y="611499"/>
          <a:ext cx="4083358" cy="4083358"/>
        </a:xfrm>
        <a:prstGeom prst="blockArc">
          <a:avLst>
            <a:gd name="adj1" fmla="val 16106544"/>
            <a:gd name="adj2" fmla="val 16838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86FF1-B38D-4977-8E69-44091C3D4895}">
      <dsp:nvSpPr>
        <dsp:cNvPr id="0" name=""/>
        <dsp:cNvSpPr/>
      </dsp:nvSpPr>
      <dsp:spPr>
        <a:xfrm>
          <a:off x="3366797" y="1713903"/>
          <a:ext cx="1880022" cy="1880022"/>
        </a:xfrm>
        <a:prstGeom prst="ellipse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800" kern="1200" dirty="0" smtClean="0"/>
            <a:t>Riskien hallinta</a:t>
          </a:r>
          <a:endParaRPr lang="fi-FI" sz="2800" kern="1200" dirty="0"/>
        </a:p>
      </dsp:txBody>
      <dsp:txXfrm>
        <a:off x="3642120" y="1989226"/>
        <a:ext cx="1329376" cy="1329376"/>
      </dsp:txXfrm>
    </dsp:sp>
    <dsp:sp modelId="{B168C2FE-7506-48EB-82F6-4681D8CCDA59}">
      <dsp:nvSpPr>
        <dsp:cNvPr id="0" name=""/>
        <dsp:cNvSpPr/>
      </dsp:nvSpPr>
      <dsp:spPr>
        <a:xfrm>
          <a:off x="3648800" y="1604"/>
          <a:ext cx="1316015" cy="1316015"/>
        </a:xfrm>
        <a:prstGeom prst="ellipse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900" kern="1200" dirty="0" smtClean="0"/>
            <a:t>1. Riskien tunnistaminen ja  analysointi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900" kern="1200" dirty="0" smtClean="0"/>
            <a:t>Riskien hallintatoiminnan kehittäminen ja organisoiminen</a:t>
          </a:r>
          <a:endParaRPr lang="fi-FI" sz="900" kern="1200" dirty="0"/>
        </a:p>
      </dsp:txBody>
      <dsp:txXfrm>
        <a:off x="3841526" y="194330"/>
        <a:ext cx="930563" cy="930563"/>
      </dsp:txXfrm>
    </dsp:sp>
    <dsp:sp modelId="{178324B2-0843-493A-91AB-3A6FEF8572C8}">
      <dsp:nvSpPr>
        <dsp:cNvPr id="0" name=""/>
        <dsp:cNvSpPr/>
      </dsp:nvSpPr>
      <dsp:spPr>
        <a:xfrm>
          <a:off x="5697288" y="2004938"/>
          <a:ext cx="1316015" cy="1316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900" kern="1200" dirty="0" smtClean="0"/>
            <a:t>2.Riskien hallintakeinot: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900" kern="1200" dirty="0" smtClean="0"/>
            <a:t>Välttäminen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900" kern="1200" dirty="0" smtClean="0"/>
            <a:t>Pienentäminen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900" kern="1200" dirty="0" smtClean="0"/>
            <a:t>Siirtäminen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900" kern="1200" dirty="0" smtClean="0"/>
            <a:t>Rikien pitäminen</a:t>
          </a:r>
          <a:endParaRPr lang="fi-FI" sz="900" kern="1200" dirty="0"/>
        </a:p>
      </dsp:txBody>
      <dsp:txXfrm>
        <a:off x="5890014" y="2197664"/>
        <a:ext cx="930563" cy="930563"/>
      </dsp:txXfrm>
    </dsp:sp>
    <dsp:sp modelId="{99200486-7FC7-4E60-B8E1-9992CF2FF274}">
      <dsp:nvSpPr>
        <dsp:cNvPr id="0" name=""/>
        <dsp:cNvSpPr/>
      </dsp:nvSpPr>
      <dsp:spPr>
        <a:xfrm>
          <a:off x="3648800" y="3990209"/>
          <a:ext cx="1316015" cy="1316015"/>
        </a:xfrm>
        <a:prstGeom prst="ellipse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900" kern="1200" dirty="0" smtClean="0"/>
            <a:t>3. Varautuminen vahinkoihin</a:t>
          </a:r>
          <a:endParaRPr lang="fi-FI" sz="900" kern="1200" dirty="0"/>
        </a:p>
      </dsp:txBody>
      <dsp:txXfrm>
        <a:off x="3841526" y="4182935"/>
        <a:ext cx="930563" cy="930563"/>
      </dsp:txXfrm>
    </dsp:sp>
    <dsp:sp modelId="{57BFDC3A-5782-4E7A-8C7F-8A8597862BB9}">
      <dsp:nvSpPr>
        <dsp:cNvPr id="0" name=""/>
        <dsp:cNvSpPr/>
      </dsp:nvSpPr>
      <dsp:spPr>
        <a:xfrm>
          <a:off x="1654497" y="1995907"/>
          <a:ext cx="1316015" cy="1316015"/>
        </a:xfrm>
        <a:prstGeom prst="ellipse">
          <a:avLst/>
        </a:prstGeom>
        <a:solidFill>
          <a:schemeClr val="bg1">
            <a:lumMod val="6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900" kern="1200" dirty="0" smtClean="0"/>
            <a:t>4. Seuranta ja vahingoista oppiminen</a:t>
          </a:r>
          <a:endParaRPr lang="fi-FI" sz="900" kern="1200" dirty="0"/>
        </a:p>
      </dsp:txBody>
      <dsp:txXfrm>
        <a:off x="1847223" y="2188633"/>
        <a:ext cx="930563" cy="930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7418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2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639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ksen 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028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si tai epäto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059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684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584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789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02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14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221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4523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2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598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 smtClean="0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391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19738-8577-43BF-9BB4-0E366830CE41}" type="datetimeFigureOut">
              <a:rPr lang="fi-FI" smtClean="0"/>
              <a:t>25.4.2017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28CBCC-43DD-4FD8-A231-0359EAB28D4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571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3048000" y="2998113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1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RISKIT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Yritystoiminnan aloittaminen ja kehittäminen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3835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327842" y="1605383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Toimintaedellytyksiin liittyvät riskit ja niihin varautuminen</a:t>
            </a:r>
          </a:p>
          <a:p>
            <a:endParaRPr lang="fi-FI" sz="28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koneet ja laitteet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raaka-aineiden saanti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jätteet ja päästöt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toimitilat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tuotteiden ja palvelujen laatu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kysyntä ja kilpailu </a:t>
            </a:r>
          </a:p>
          <a:p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482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3048000" y="1751618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Talouteen liittyvät riskit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Kannattavuus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Vakavaraisuus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Maksuvalmius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Korkoriskit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Valuuttariskit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Asiakkaan taloudellinen tilanne</a:t>
            </a:r>
          </a:p>
          <a:p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Luotonvalvonta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, erääntyneet saatavat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Investoinnit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Tarjous-ja 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tilauskantojen seuranta </a:t>
            </a:r>
          </a:p>
        </p:txBody>
      </p:sp>
    </p:spTree>
    <p:extLst>
      <p:ext uri="{BB962C8B-B14F-4D97-AF65-F5344CB8AC3E}">
        <p14:creationId xmlns:p14="http://schemas.microsoft.com/office/powerpoint/2010/main" val="386148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Sidosryhmäriskit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i-FI" dirty="0"/>
              <a:t>Sidosryhmiä mm.</a:t>
            </a:r>
          </a:p>
          <a:p>
            <a:r>
              <a:rPr lang="fi-FI" dirty="0"/>
              <a:t>–Asiakkaat </a:t>
            </a:r>
          </a:p>
          <a:p>
            <a:r>
              <a:rPr lang="fi-FI" dirty="0"/>
              <a:t>–Alihankkijat </a:t>
            </a:r>
          </a:p>
          <a:p>
            <a:r>
              <a:rPr lang="fi-FI" dirty="0"/>
              <a:t>–Kuljetusliikkeet </a:t>
            </a:r>
          </a:p>
          <a:p>
            <a:r>
              <a:rPr lang="fi-FI" dirty="0"/>
              <a:t>–Rahoittajat </a:t>
            </a:r>
          </a:p>
          <a:p>
            <a:r>
              <a:rPr lang="fi-FI" dirty="0"/>
              <a:t>–Verottaja </a:t>
            </a:r>
          </a:p>
          <a:p>
            <a:r>
              <a:rPr lang="fi-FI" dirty="0"/>
              <a:t>–Vakuutusyhtiöt</a:t>
            </a:r>
          </a:p>
          <a:p>
            <a:r>
              <a:rPr lang="fi-FI" dirty="0"/>
              <a:t>–Järjestöt</a:t>
            </a:r>
          </a:p>
          <a:p>
            <a:r>
              <a:rPr lang="fi-FI" dirty="0"/>
              <a:t>–Huoltopalvelut </a:t>
            </a:r>
          </a:p>
          <a:p>
            <a:r>
              <a:rPr lang="fi-FI" dirty="0"/>
              <a:t>–Kunta ja valtio </a:t>
            </a:r>
          </a:p>
          <a:p>
            <a:r>
              <a:rPr lang="fi-FI" dirty="0"/>
              <a:t>–Tilitoimisto </a:t>
            </a:r>
          </a:p>
          <a:p>
            <a:r>
              <a:rPr lang="fi-FI" dirty="0"/>
              <a:t>–Tiedotusvälineet</a:t>
            </a:r>
          </a:p>
          <a:p>
            <a:r>
              <a:rPr lang="fi-FI" dirty="0"/>
              <a:t>–Alueen yritykset/naapurit</a:t>
            </a:r>
          </a:p>
          <a:p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fi-FI" dirty="0"/>
          </a:p>
          <a:p>
            <a:r>
              <a:rPr lang="fi-FI" dirty="0" smtClean="0"/>
              <a:t>Kirjaa </a:t>
            </a:r>
            <a:r>
              <a:rPr lang="fi-FI" dirty="0"/>
              <a:t>tavoitteet, edut ja ongelmat</a:t>
            </a:r>
          </a:p>
          <a:p>
            <a:r>
              <a:rPr lang="fi-FI" dirty="0" smtClean="0"/>
              <a:t>Laadi </a:t>
            </a:r>
            <a:r>
              <a:rPr lang="fi-FI" dirty="0"/>
              <a:t>varasuunnitelma , jos yhteistyö päättyy</a:t>
            </a:r>
          </a:p>
          <a:p>
            <a:r>
              <a:rPr lang="fi-FI" dirty="0" smtClean="0"/>
              <a:t>Huolehdi</a:t>
            </a:r>
            <a:r>
              <a:rPr lang="fi-FI" dirty="0"/>
              <a:t>, että sopimukset on tehty kirjallisesti ja ovat ajan tasalla</a:t>
            </a:r>
          </a:p>
          <a:p>
            <a:r>
              <a:rPr lang="fi-FI" dirty="0" smtClean="0"/>
              <a:t>Ehdot</a:t>
            </a:r>
            <a:r>
              <a:rPr lang="fi-FI" dirty="0"/>
              <a:t>, jotka kohtuullistavat omaa vastuuta</a:t>
            </a:r>
          </a:p>
          <a:p>
            <a:r>
              <a:rPr lang="fi-FI" dirty="0" smtClean="0"/>
              <a:t>Etsi </a:t>
            </a:r>
            <a:r>
              <a:rPr lang="fi-FI" dirty="0"/>
              <a:t>vaihtoehtoisia yhteistyökumppaneita </a:t>
            </a:r>
          </a:p>
          <a:p>
            <a:r>
              <a:rPr lang="fi-FI" dirty="0" smtClean="0"/>
              <a:t>Varmista </a:t>
            </a:r>
            <a:r>
              <a:rPr lang="fi-FI" dirty="0"/>
              <a:t>tiedonkulku </a:t>
            </a:r>
          </a:p>
          <a:p>
            <a:r>
              <a:rPr lang="fi-FI" dirty="0" smtClean="0"/>
              <a:t>Tehosta </a:t>
            </a:r>
            <a:r>
              <a:rPr lang="fi-FI" dirty="0"/>
              <a:t>omaa toimintavarmuuttasi </a:t>
            </a:r>
          </a:p>
          <a:p>
            <a:r>
              <a:rPr lang="fi-FI" dirty="0" smtClean="0"/>
              <a:t>Hanki </a:t>
            </a:r>
            <a:r>
              <a:rPr lang="fi-FI" dirty="0"/>
              <a:t>tarvittaessa ulkopuolisia palveluja.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9472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461192" y="2005851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Lisäksi</a:t>
            </a:r>
          </a:p>
          <a:p>
            <a:endParaRPr lang="fi-FI" sz="2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Kilpailijoihin liittyvät rikit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Kilpailija tuo markkinoille vaihtoehtoisen ja edullisemman tuotteen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Toimialan kehitys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Muutos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Kilpailun lisääntyminen </a:t>
            </a:r>
          </a:p>
          <a:p>
            <a:r>
              <a:rPr lang="fi-FI" sz="800" b="0" i="0" u="none" strike="noStrike" baseline="0" dirty="0" smtClean="0">
                <a:latin typeface="Arial" panose="020B0604020202020204" pitchFamily="34" charset="0"/>
              </a:rPr>
              <a:t>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623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210146" y="1194923"/>
            <a:ext cx="6096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Tietoriskit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Tietoriskit ovat riskejä, jotka liittyvät yrityksen kaikkeen toimintaan, jossa käsitellään tietoja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Sähköisten tietojärjestelmien riskit ovat näistä vain pieni 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On mietittävä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Mitä varjeltavaa yrityksessä 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Mitkä seikat voivat uhata niitä?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Miten uhilta voidaan suojautua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rgbClr val="000000"/>
                </a:solidFill>
                <a:latin typeface="Arial" panose="020B0604020202020204" pitchFamily="34" charset="0"/>
              </a:rPr>
              <a:t>Huom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! Jokaisessa yrityksessä on sen toiminnalle kriittisiä tietoja,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asiakastiedot, tuotannonohjauksen tiedot, tuoteideat, markkinointisuunnitelmat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Monessa pk-yrityksessä tieto on yksi suurimmista pääomista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http://virtual.vtt.fi/virtual/pkrh/pdf/tietoriskikartta.pdf </a:t>
            </a:r>
          </a:p>
        </p:txBody>
      </p:sp>
    </p:spTree>
    <p:extLst>
      <p:ext uri="{BB962C8B-B14F-4D97-AF65-F5344CB8AC3E}">
        <p14:creationId xmlns:p14="http://schemas.microsoft.com/office/powerpoint/2010/main" val="29210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2514600" y="996196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Tietoriskejä miettiessänne huomioikaa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Yritystoiminta jatkuvaa monimutkaista tietojen käsittelyä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Yritysverkostoissa liikkuva tieto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Lyhyet työsuhteet ja </a:t>
            </a:r>
            <a:r>
              <a:rPr lang="fi-FI" dirty="0" err="1">
                <a:solidFill>
                  <a:srgbClr val="000000"/>
                </a:solidFill>
                <a:latin typeface="Arial" panose="020B0604020202020204" pitchFamily="34" charset="0"/>
              </a:rPr>
              <a:t>sitoutumattomuus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Erilaiset virukset –virustorjunta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Poikkeavat tavat vientimaassa ja ulkomaalaiset työntekijät Erilaiset tiedonsiirtotavat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Missä puhut yrityksen asioista puhelimitse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Internetin uhat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Elektroninen kauppa ja maksuliikenne </a:t>
            </a:r>
          </a:p>
        </p:txBody>
      </p:sp>
    </p:spTree>
    <p:extLst>
      <p:ext uri="{BB962C8B-B14F-4D97-AF65-F5344CB8AC3E}">
        <p14:creationId xmlns:p14="http://schemas.microsoft.com/office/powerpoint/2010/main" val="4976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49" y="428625"/>
            <a:ext cx="6553201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ulukk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49671"/>
              </p:ext>
            </p:extLst>
          </p:nvPr>
        </p:nvGraphicFramePr>
        <p:xfrm>
          <a:off x="669956" y="697117"/>
          <a:ext cx="10674036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7018">
                  <a:extLst>
                    <a:ext uri="{9D8B030D-6E8A-4147-A177-3AD203B41FA5}">
                      <a16:colId xmlns:a16="http://schemas.microsoft.com/office/drawing/2014/main" val="1168846907"/>
                    </a:ext>
                  </a:extLst>
                </a:gridCol>
                <a:gridCol w="5337018">
                  <a:extLst>
                    <a:ext uri="{9D8B030D-6E8A-4147-A177-3AD203B41FA5}">
                      <a16:colId xmlns:a16="http://schemas.microsoft.com/office/drawing/2014/main" val="3573283541"/>
                    </a:ext>
                  </a:extLst>
                </a:gridCol>
              </a:tblGrid>
              <a:tr h="348170">
                <a:tc>
                  <a:txBody>
                    <a:bodyPr/>
                    <a:lstStyle/>
                    <a:p>
                      <a:r>
                        <a:rPr lang="fi-FI" dirty="0" smtClean="0"/>
                        <a:t>Projektiriskiesimerkkejä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Hallintakeino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03005"/>
                  </a:ext>
                </a:extLst>
              </a:tr>
              <a:tr h="87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Avainhenkilö siirtyy toisen yrityksen palvelukseen	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Varahenkilöt, varmistetaan ettei siirry (sopimustekniset asiat, palkkaus, bonukset)	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55482"/>
                  </a:ext>
                </a:extLst>
              </a:tr>
              <a:tr h="1131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Epärealistiset aikataulut ja budjetit	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Huolellinen projektisuunnittelu, yllättävien tehtävien huomioiminen, pitäydytään riittävän pienissä projekteissa	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44219"/>
                  </a:ext>
                </a:extLst>
              </a:tr>
              <a:tr h="87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Tehdään vääriä toimintoja ja turhia ominaisuuksia	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Käyttöohjeen laatiminen alkuvaiheessa, protot, markkinatutkimukset	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78375"/>
                  </a:ext>
                </a:extLst>
              </a:tr>
              <a:tr h="6092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Muutokset määrittelyssä	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asiakasvaatimusten huolellinen selvitys	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54589"/>
                  </a:ext>
                </a:extLst>
              </a:tr>
              <a:tr h="139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Muualta hankittujen komponenttien/palveluiden ongelmat	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Referenssiasiakkaiden hyödyntäminen, suorituskyvyn ja toiminnallisuuden testaus, yhteensopivuuden varmistus, toimittajan laatujärjestelmän arviointi	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820685"/>
                  </a:ext>
                </a:extLst>
              </a:tr>
              <a:tr h="8704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Tekniset ongelmat	</a:t>
                      </a:r>
                    </a:p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mallintaminen, protot, referenssiasiakkaiden hyödyntäminen	</a:t>
                      </a:r>
                    </a:p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40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1190626"/>
          </a:xfrm>
        </p:spPr>
        <p:txBody>
          <a:bodyPr>
            <a:normAutofit/>
          </a:bodyPr>
          <a:lstStyle/>
          <a:p>
            <a:pPr algn="l"/>
            <a:r>
              <a:rPr lang="fi-FI" sz="3200" b="1" dirty="0" smtClean="0"/>
              <a:t>Riskitaulukko</a:t>
            </a:r>
            <a:r>
              <a:rPr lang="fi-FI" sz="3200" dirty="0" smtClean="0"/>
              <a:t/>
            </a:r>
            <a:br>
              <a:rPr lang="fi-FI" sz="3200" dirty="0" smtClean="0"/>
            </a:br>
            <a:endParaRPr lang="fi-FI" sz="2400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2333626"/>
            <a:ext cx="9144000" cy="3952874"/>
          </a:xfrm>
        </p:spPr>
        <p:txBody>
          <a:bodyPr/>
          <a:lstStyle/>
          <a:p>
            <a:pPr algn="l"/>
            <a:r>
              <a:rPr lang="fi-FI" dirty="0"/>
              <a:t>Riskien hallinnassa on syytä suunnata energia riskien eliminoimiseen, eikä niiden </a:t>
            </a:r>
            <a:r>
              <a:rPr lang="fi-FI" dirty="0" smtClean="0"/>
              <a:t>analysointiin.</a:t>
            </a:r>
            <a:endParaRPr lang="fi-FI" dirty="0"/>
          </a:p>
        </p:txBody>
      </p:sp>
      <p:pic>
        <p:nvPicPr>
          <p:cNvPr id="4" name="Kuv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3200401"/>
            <a:ext cx="2141370" cy="21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0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371600" y="1381125"/>
            <a:ext cx="72104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Haavoittuvuusanalyysi </a:t>
            </a:r>
          </a:p>
          <a:p>
            <a:endParaRPr lang="fi-FI" sz="28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Riskien arviointi on ennustamista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Herkkyysanalyysin tarkoituksena on eritellä yksittäisten riskitekijöiden vaikutusta yrityksen </a:t>
            </a:r>
            <a:r>
              <a:rPr lang="fi-FI" b="1" dirty="0">
                <a:solidFill>
                  <a:srgbClr val="000000"/>
                </a:solidFill>
                <a:latin typeface="Arial" panose="020B0604020202020204" pitchFamily="34" charset="0"/>
              </a:rPr>
              <a:t>tulokseen tai pääoman tarpeeseen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Pyritään löytämään tärkeimmät riskit ja keskitytään niiden torjumiseen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http://</a:t>
            </a: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virtual.vtt.fi/virtual/pkrh/tyovalineet/haavoittuvuusanalyysi-1/haavoittuvuusanalyysi-avuksi-riskienhallintaan.html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1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3048000" y="2305616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Riskit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Vahingon mahdollisuus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Onnettomuudet, vahingot, keskeytykset hävikit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Lähes kaikki ihmisten aiheuttamia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voidaan vaikuttaa ja varautua ja niiltä voidaan suojautua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Riskit ovat sekä mahdollisuuksia että uhkia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Yritystoiminta edellyttää riskinottamista</a:t>
            </a:r>
          </a:p>
        </p:txBody>
      </p:sp>
    </p:spTree>
    <p:extLst>
      <p:ext uri="{BB962C8B-B14F-4D97-AF65-F5344CB8AC3E}">
        <p14:creationId xmlns:p14="http://schemas.microsoft.com/office/powerpoint/2010/main" val="136523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599446" y="190550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Esim. rahoitustarpeen herkkyysanalyysi riskitekijöiden suhteen</a:t>
            </a:r>
          </a:p>
          <a:p>
            <a:endParaRPr lang="fi-FI" sz="2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Rahoitustarpeen lisäys vuonna 2010: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Markkinaosuus -10% yksikköä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Myyntihinta -10%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Tuotantokustannukset +10%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Palkkakustannukset +20%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>
                <a:solidFill>
                  <a:srgbClr val="000000"/>
                </a:solidFill>
                <a:latin typeface="Arial" panose="020B0604020202020204" pitchFamily="34" charset="0"/>
              </a:rPr>
              <a:t>Euribor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–korko +3% yksikköä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Yrityksen 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rahoitustarpeeseen vaikuttavat eniten markkinaosuuden ja myyntihinnan muutokset. Sen </a:t>
            </a: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sijaan koron muutoksilla on pieni vaikutus. 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1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62" y="1249379"/>
            <a:ext cx="6393558" cy="42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4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481750" y="1883761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Herkkyysanalyysi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Perusskenaariosta tulisi esittää yksityiskohtainen kuvaus, kun taas muista riittää yhteenvetoanalyysi, jossa selvitetään kolme tärkeintä tunnuslukua: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rahoitustarve, miten paljon pääomaa tarvitaan toiminnan rahoittamiseksi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kriittisen pisteen saavuttamisaika, milloin kassavirta kääntyy positiiviseksi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sisäinen korkokanta, kuinka suuri on sijoituksen tuotto </a:t>
            </a:r>
          </a:p>
        </p:txBody>
      </p:sp>
    </p:spTree>
    <p:extLst>
      <p:ext uri="{BB962C8B-B14F-4D97-AF65-F5344CB8AC3E}">
        <p14:creationId xmlns:p14="http://schemas.microsoft.com/office/powerpoint/2010/main" val="330122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173932" y="2140419"/>
            <a:ext cx="6096000" cy="25565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i-FI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Riskien tarkistuslista:</a:t>
            </a:r>
            <a:endParaRPr lang="fi-FI" sz="2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i-FI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Mitkä riskit uhkaavat yritystä?</a:t>
            </a:r>
            <a:endParaRPr lang="fi-FI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i-FI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Miten näihin varaudutaan ja miten niiden vaikutus minimoidaan?</a:t>
            </a:r>
            <a:endParaRPr lang="fi-FI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i-FI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Millainen määrällinen vaikutus yksittäisillä riskeillä on?</a:t>
            </a:r>
            <a:endParaRPr lang="fi-FI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i-FI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Miten yritys selviytyy, jos pahin skenaario toteutuu?</a:t>
            </a:r>
            <a:endParaRPr lang="fi-FI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fi-FI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34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326616" y="1457640"/>
            <a:ext cx="6096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RISKIT: Laajentaminen ulkomaille</a:t>
            </a:r>
          </a:p>
          <a:p>
            <a:endParaRPr lang="fi-FI" sz="28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yrityksen ulkomailla tapahtuvan toiminnan </a:t>
            </a:r>
            <a:r>
              <a:rPr lang="fi-FI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häiriöttömyyden </a:t>
            </a: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turvaaminen 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>
                <a:solidFill>
                  <a:srgbClr val="000000"/>
                </a:solidFill>
                <a:latin typeface="Arial" panose="020B0604020202020204" pitchFamily="34" charset="0"/>
              </a:rPr>
              <a:t>henkilöstön </a:t>
            </a:r>
            <a:r>
              <a:rPr lang="fi-FI" b="1" smtClean="0">
                <a:solidFill>
                  <a:srgbClr val="000000"/>
                </a:solidFill>
                <a:latin typeface="Arial" panose="020B0604020202020204" pitchFamily="34" charset="0"/>
              </a:rPr>
              <a:t>turvallisuuden </a:t>
            </a:r>
            <a:r>
              <a:rPr lang="fi-FI" smtClean="0">
                <a:solidFill>
                  <a:srgbClr val="000000"/>
                </a:solidFill>
                <a:latin typeface="Arial" panose="020B0604020202020204" pitchFamily="34" charset="0"/>
              </a:rPr>
              <a:t>varmistamista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0000"/>
                </a:solidFill>
                <a:latin typeface="Arial" panose="020B0604020202020204" pitchFamily="34" charset="0"/>
              </a:rPr>
              <a:t>kohdemaan turvallisuustilanteesta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Liiketoiminnan aloittaminen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ottaa selvää ulkomailla toimimiseen ja kohdemaahansa liittyvistä riskeistä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maiden </a:t>
            </a:r>
            <a:r>
              <a:rPr lang="fi-FI" b="1" dirty="0">
                <a:solidFill>
                  <a:srgbClr val="000000"/>
                </a:solidFill>
                <a:latin typeface="Arial" panose="020B0604020202020204" pitchFamily="34" charset="0"/>
              </a:rPr>
              <a:t>riskiluokitusyleiset ohjeet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Selvitetään organisaation henkilöstöön, omaisuuteen, tietoon, toimintaan, ympäristöön sekä maineeseen kohdistuvat riskit </a:t>
            </a:r>
          </a:p>
        </p:txBody>
      </p:sp>
    </p:spTree>
    <p:extLst>
      <p:ext uri="{BB962C8B-B14F-4D97-AF65-F5344CB8AC3E}">
        <p14:creationId xmlns:p14="http://schemas.microsoft.com/office/powerpoint/2010/main" val="408656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001917" y="961393"/>
            <a:ext cx="6096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Laajentaminen ulkomaille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huomioon 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tulee ottaa myös kohdemaan kieli, tapakulttuuri, uskonto, lainsäädäntö, sosiaaliset ja kulttuuriset erot, sekä maantieteellisten, taloudellisten, terveydellisten ja poliittisten tekijöiden muodostama työympäristö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poliittinen tilanne sekä rikollisuustilanne, yleisimmät sairaudet ja tarvittavat rokotukset, terveyden-ja sairaanhoitojärjestelyiden laatu ja hoitopaikat, kulttuuriset erityispiirteet, tarvittavat vakuutukset, lähimmän Suomen tai muun Euroopan unionin maan suurlähetystön sijainti sekä lähivuosien aikana sattuneet luonnonkatastrofit ja onnettomuudet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yritysten avainhenkilöt ja muu henkilöstö viettävät paljon aikaa erilaisissa liikenne-ja kulkuvälineissä, lento-ja muilla asemilla, hotelleissa ja muissa majoitusliikkeissä olosuhteissa, joihin liittyy riskejä ja uhkia myös fyysiselle turvallisuudelle </a:t>
            </a:r>
          </a:p>
        </p:txBody>
      </p:sp>
    </p:spTree>
    <p:extLst>
      <p:ext uri="{BB962C8B-B14F-4D97-AF65-F5344CB8AC3E}">
        <p14:creationId xmlns:p14="http://schemas.microsoft.com/office/powerpoint/2010/main" val="391534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2647950" y="934269"/>
            <a:ext cx="6096000" cy="42627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Riskit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Riskien avoin tarkastelu </a:t>
            </a:r>
            <a:r>
              <a:rPr lang="fi-FI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LTS:ssa</a:t>
            </a: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 vaikuttaa 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positiivisesti sijoittajiin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Uudet ja pienet yritykset ovat haavoittuvaisia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Ongelmana on usein toiminnan keskittyminen yhden henkilön </a:t>
            </a:r>
            <a:r>
              <a:rPr lang="fi-FI" dirty="0" err="1">
                <a:solidFill>
                  <a:srgbClr val="000000"/>
                </a:solidFill>
                <a:latin typeface="Arial" panose="020B0604020202020204" pitchFamily="34" charset="0"/>
              </a:rPr>
              <a:t>harteille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Ongelmia ei ehkä ole osattu lainkaan ennakoida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Ne tulee tunnistaa ja niitä pitää analysoida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Mm. SWOT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Kaikessa: henkilö-, palo-, rikos-, liike-, ympäristö-, tuote-, sopimus-, keskeytys-, projekti-ja kuljetusriskit </a:t>
            </a:r>
          </a:p>
          <a:p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1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8200" y="435512"/>
            <a:ext cx="10515600" cy="12065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Riskien hallinta</a:t>
            </a:r>
            <a:endParaRPr lang="fi-FI" dirty="0"/>
          </a:p>
        </p:txBody>
      </p:sp>
      <p:graphicFrame>
        <p:nvGraphicFramePr>
          <p:cNvPr id="5" name="Sisällön paikkamerkk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480642"/>
              </p:ext>
            </p:extLst>
          </p:nvPr>
        </p:nvGraphicFramePr>
        <p:xfrm>
          <a:off x="430795" y="1204111"/>
          <a:ext cx="8613617" cy="530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50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3048000" y="1128370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Yrittäjään liittyvät riskit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Voidaan jakaa viiteen osaan (liittyvät toisiinsa ja vaikuttavat hyvinvointiin</a:t>
            </a: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Taloudelliseen; elintaso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, eläkkeet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Sosiaaliseen ja perheeseen liittyvä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venyvät työajat, pitkät päivät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Emotionaaliseen ja fyysiseen jaksamiseen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Stressi ja voimavarat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Tulevaan työuraan työmarkkinoilla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Esim. jos yritystoiminta loppuu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Organisaatioon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kuka johtaa, mitä ja miten </a:t>
            </a:r>
          </a:p>
          <a:p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3048000" y="1959367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Henkilökuntaan liittyvät riskit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Tapaturmat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Työkyky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Sairastuminen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työpaikan vaihto/sitoutuminen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Henkilövalinnat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Osaaminen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asiantuntijoiden käyttö </a:t>
            </a:r>
          </a:p>
          <a:p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86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499858" y="983514"/>
            <a:ext cx="6096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Henkilöstöriskien hallinta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Käytetään erilaisia henkilöstön kehittämistyökaluja/-menetelmiä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Perehdyttäminen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Kouluttaminen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Työtehtävien kierrätys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Hyvinvointiin panostaminen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Työsuojelu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Palkitseminen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Sijaiset/henkilöstövuokraus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Ulkomaankomennuksiin perehdyttäminen (kulttuuri, toimintatavat..)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Avainhenkilöiden sitouttaminen ja kehittäminen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Avoimuus viestinnässä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642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1699034" y="1557899"/>
            <a:ext cx="6096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28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Omaisuuteen liittyvät riskit ja varautuminen</a:t>
            </a:r>
          </a:p>
          <a:p>
            <a:endParaRPr lang="fi-FI" sz="28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Tulipalot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Vuotovahingot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Laiterikot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tietoturva-asiat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rikollinen toiminta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Kuljetusvahingot</a:t>
            </a:r>
          </a:p>
          <a:p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Huolto 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ja vakuutukset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Pakkaaminen</a:t>
            </a:r>
            <a:endParaRPr lang="fi-FI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Turvallisuus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: hälytys-ja palojärjestelmät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smtClean="0">
                <a:solidFill>
                  <a:srgbClr val="000000"/>
                </a:solidFill>
                <a:latin typeface="Arial" panose="020B0604020202020204" pitchFamily="34" charset="0"/>
              </a:rPr>
              <a:t>Työsuojelu-ja 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palotarkastukset vuosittain </a:t>
            </a:r>
          </a:p>
        </p:txBody>
      </p:sp>
    </p:spTree>
    <p:extLst>
      <p:ext uri="{BB962C8B-B14F-4D97-AF65-F5344CB8AC3E}">
        <p14:creationId xmlns:p14="http://schemas.microsoft.com/office/powerpoint/2010/main" val="972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3048000" y="2721114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3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Riskien siirtämien</a:t>
            </a:r>
          </a:p>
          <a:p>
            <a:endParaRPr lang="fi-FI" sz="32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Vuokrasopimus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Kauppasopimus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</a:rPr>
              <a:t>Vakuutus </a:t>
            </a:r>
          </a:p>
        </p:txBody>
      </p:sp>
    </p:spTree>
    <p:extLst>
      <p:ext uri="{BB962C8B-B14F-4D97-AF65-F5344CB8AC3E}">
        <p14:creationId xmlns:p14="http://schemas.microsoft.com/office/powerpoint/2010/main" val="1001964254"/>
      </p:ext>
    </p:extLst>
  </p:cSld>
  <p:clrMapOvr>
    <a:masterClrMapping/>
  </p:clrMapOvr>
</p:sld>
</file>

<file path=ppt/theme/theme1.xml><?xml version="1.0" encoding="utf-8"?>
<a:theme xmlns:a="http://schemas.openxmlformats.org/drawingml/2006/main" name="Pinta">
  <a:themeElements>
    <a:clrScheme name="Pin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in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873</Words>
  <Application>Microsoft Office PowerPoint</Application>
  <PresentationFormat>Laajakuva</PresentationFormat>
  <Paragraphs>212</Paragraphs>
  <Slides>25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7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25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Pinta</vt:lpstr>
      <vt:lpstr>PowerPoint-esitys</vt:lpstr>
      <vt:lpstr>PowerPoint-esitys</vt:lpstr>
      <vt:lpstr>PowerPoint-esitys</vt:lpstr>
      <vt:lpstr>Riskien hallinta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Sidosryhmäriskit</vt:lpstr>
      <vt:lpstr>PowerPoint-esitys</vt:lpstr>
      <vt:lpstr>PowerPoint-esitys</vt:lpstr>
      <vt:lpstr>PowerPoint-esitys</vt:lpstr>
      <vt:lpstr>PowerPoint-esitys</vt:lpstr>
      <vt:lpstr>PowerPoint-esitys</vt:lpstr>
      <vt:lpstr>Riskitaulukko 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Raija Westerlund</dc:creator>
  <cp:lastModifiedBy>Raija Westerlund</cp:lastModifiedBy>
  <cp:revision>8</cp:revision>
  <dcterms:created xsi:type="dcterms:W3CDTF">2017-04-24T11:30:45Z</dcterms:created>
  <dcterms:modified xsi:type="dcterms:W3CDTF">2017-04-25T07:03:39Z</dcterms:modified>
</cp:coreProperties>
</file>