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8" r:id="rId3"/>
    <p:sldId id="259" r:id="rId4"/>
    <p:sldId id="260" r:id="rId5"/>
    <p:sldId id="262" r:id="rId6"/>
    <p:sldId id="261" r:id="rId7"/>
    <p:sldId id="263" r:id="rId8"/>
    <p:sldId id="264" r:id="rId9"/>
    <p:sldId id="265" r:id="rId10"/>
    <p:sldId id="266"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801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4259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3669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7680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228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781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115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843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823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727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2/27/2023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039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2/27/2023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5331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72" r:id="rId5"/>
    <p:sldLayoutId id="2147483677" r:id="rId6"/>
    <p:sldLayoutId id="2147483673" r:id="rId7"/>
    <p:sldLayoutId id="2147483674" r:id="rId8"/>
    <p:sldLayoutId id="2147483675" r:id="rId9"/>
    <p:sldLayoutId id="2147483676" r:id="rId10"/>
    <p:sldLayoutId id="214748367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artography#Map_design" TargetMode="External"/><Relationship Id="rId3" Type="http://schemas.openxmlformats.org/officeDocument/2006/relationships/hyperlink" Target="https://en.wikipedia.org/wiki/Science" TargetMode="External"/><Relationship Id="rId7" Type="http://schemas.openxmlformats.org/officeDocument/2006/relationships/hyperlink" Target="https://en.wikipedia.org/wiki/Cartographic_generalization" TargetMode="External"/><Relationship Id="rId2" Type="http://schemas.openxmlformats.org/officeDocument/2006/relationships/hyperlink" Target="https://en.wikipedia.org/wiki/Map" TargetMode="External"/><Relationship Id="rId1" Type="http://schemas.openxmlformats.org/officeDocument/2006/relationships/slideLayout" Target="../slideLayouts/slideLayout2.xml"/><Relationship Id="rId6" Type="http://schemas.openxmlformats.org/officeDocument/2006/relationships/hyperlink" Target="https://en.wikipedia.org/wiki/Map_projection" TargetMode="External"/><Relationship Id="rId5" Type="http://schemas.openxmlformats.org/officeDocument/2006/relationships/hyperlink" Target="https://en.wikipedia.org/wiki/Toponomy" TargetMode="External"/><Relationship Id="rId4" Type="http://schemas.openxmlformats.org/officeDocument/2006/relationships/hyperlink" Target="https://en.wikipedia.org/wiki/Aesthetic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80683-6A39-665D-5B2C-BFF12B96AD2B}"/>
              </a:ext>
            </a:extLst>
          </p:cNvPr>
          <p:cNvSpPr>
            <a:spLocks noGrp="1"/>
          </p:cNvSpPr>
          <p:nvPr>
            <p:ph type="ctrTitle"/>
          </p:nvPr>
        </p:nvSpPr>
        <p:spPr>
          <a:xfrm>
            <a:off x="685800" y="908651"/>
            <a:ext cx="3620882" cy="3640345"/>
          </a:xfrm>
        </p:spPr>
        <p:txBody>
          <a:bodyPr anchor="t">
            <a:normAutofit/>
          </a:bodyPr>
          <a:lstStyle/>
          <a:p>
            <a:pPr>
              <a:lnSpc>
                <a:spcPct val="90000"/>
              </a:lnSpc>
            </a:pPr>
            <a:r>
              <a:rPr lang="en-IN" sz="3400" dirty="0">
                <a:solidFill>
                  <a:schemeClr val="bg1"/>
                </a:solidFill>
                <a:latin typeface="Calibri" panose="020F0502020204030204" pitchFamily="34" charset="0"/>
                <a:ea typeface="Calibri" panose="020F0502020204030204" pitchFamily="34" charset="0"/>
                <a:cs typeface="Calibri" panose="020F0502020204030204" pitchFamily="34" charset="0"/>
              </a:rPr>
              <a:t>Updation Maps of constructed roads </a:t>
            </a:r>
            <a:br>
              <a:rPr lang="en-IN" sz="3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3400" dirty="0">
                <a:solidFill>
                  <a:schemeClr val="bg1"/>
                </a:solidFill>
                <a:latin typeface="Calibri" panose="020F0502020204030204" pitchFamily="34" charset="0"/>
                <a:ea typeface="Calibri" panose="020F0502020204030204" pitchFamily="34" charset="0"/>
                <a:cs typeface="Calibri" panose="020F0502020204030204" pitchFamily="34" charset="0"/>
              </a:rPr>
              <a:t>Detected through Satellite Imagery</a:t>
            </a:r>
            <a:endParaRPr lang="en-US" sz="3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Subtitle 12">
            <a:extLst>
              <a:ext uri="{FF2B5EF4-FFF2-40B4-BE49-F238E27FC236}">
                <a16:creationId xmlns:a16="http://schemas.microsoft.com/office/drawing/2014/main" id="{15CEB2DD-53A2-8D41-4031-8C11C7110D24}"/>
              </a:ext>
            </a:extLst>
          </p:cNvPr>
          <p:cNvSpPr>
            <a:spLocks noGrp="1"/>
          </p:cNvSpPr>
          <p:nvPr>
            <p:ph type="subTitle" idx="1"/>
          </p:nvPr>
        </p:nvSpPr>
        <p:spPr>
          <a:xfrm>
            <a:off x="249896" y="4307956"/>
            <a:ext cx="4492689" cy="1056385"/>
          </a:xfrm>
        </p:spPr>
        <p:txBody>
          <a:bodyPr anchor="b">
            <a:normAutofit/>
          </a:bodyPr>
          <a:lstStyle/>
          <a:p>
            <a:r>
              <a:rPr lang="en-US" sz="1800"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C SAI SANTOSH REDDY   - 2010030033</a:t>
            </a:r>
          </a:p>
          <a:p>
            <a:r>
              <a:rPr lang="en-US" sz="1800"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 D HARANATH                  - 2010030044</a:t>
            </a:r>
          </a:p>
        </p:txBody>
      </p:sp>
      <p:cxnSp>
        <p:nvCxnSpPr>
          <p:cNvPr id="45" name="Straight Connector 4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7" name="Picture 2" descr="Locator flag on a city map">
            <a:extLst>
              <a:ext uri="{FF2B5EF4-FFF2-40B4-BE49-F238E27FC236}">
                <a16:creationId xmlns:a16="http://schemas.microsoft.com/office/drawing/2014/main" id="{444CFE1B-3738-61EA-ACD3-0977DC5485A3}"/>
              </a:ext>
            </a:extLst>
          </p:cNvPr>
          <p:cNvPicPr>
            <a:picLocks noChangeAspect="1"/>
          </p:cNvPicPr>
          <p:nvPr/>
        </p:nvPicPr>
        <p:blipFill rotWithShape="1">
          <a:blip r:embed="rId2"/>
          <a:srcRect r="28793" b="-1"/>
          <a:stretch/>
        </p:blipFill>
        <p:spPr>
          <a:xfrm>
            <a:off x="4876159" y="0"/>
            <a:ext cx="7315841" cy="6857990"/>
          </a:xfrm>
          <a:prstGeom prst="rect">
            <a:avLst/>
          </a:prstGeom>
        </p:spPr>
      </p:pic>
    </p:spTree>
    <p:extLst>
      <p:ext uri="{BB962C8B-B14F-4D97-AF65-F5344CB8AC3E}">
        <p14:creationId xmlns:p14="http://schemas.microsoft.com/office/powerpoint/2010/main" val="221429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A571-54C4-2846-311B-4A421ECE769C}"/>
              </a:ext>
            </a:extLst>
          </p:cNvPr>
          <p:cNvSpPr>
            <a:spLocks noGrp="1"/>
          </p:cNvSpPr>
          <p:nvPr>
            <p:ph type="title"/>
          </p:nvPr>
        </p:nvSpPr>
        <p:spPr/>
        <p:txBody>
          <a:bodyPr>
            <a:normAutofit/>
          </a:bodyPr>
          <a:lstStyle/>
          <a:p>
            <a:r>
              <a:rPr lang="en-IN" sz="3600" b="1" u="sng" dirty="0">
                <a:latin typeface="Calibri" panose="020F0502020204030204" pitchFamily="34" charset="0"/>
                <a:ea typeface="Calibri" panose="020F0502020204030204" pitchFamily="34" charset="0"/>
                <a:cs typeface="Calibri" panose="020F0502020204030204" pitchFamily="34" charset="0"/>
              </a:rPr>
              <a:t>CONCLUSION</a:t>
            </a:r>
            <a:r>
              <a:rPr lang="en-IN" sz="3200" b="1" u="sng" dirty="0"/>
              <a:t>:</a:t>
            </a:r>
          </a:p>
        </p:txBody>
      </p:sp>
      <p:sp>
        <p:nvSpPr>
          <p:cNvPr id="3" name="Content Placeholder 2">
            <a:extLst>
              <a:ext uri="{FF2B5EF4-FFF2-40B4-BE49-F238E27FC236}">
                <a16:creationId xmlns:a16="http://schemas.microsoft.com/office/drawing/2014/main" id="{6DB97380-E107-4B2C-9C52-925635AE78BC}"/>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We select an open-street map</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It is made available as a base map for GIS work in ESRI</a:t>
            </a:r>
            <a:r>
              <a:rPr lang="en-IN" sz="160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leading mapping and spatial analytics software designed to support the mission and business objectives of organizations around the globe, regardless of size</a:t>
            </a:r>
            <a:r>
              <a:rPr lang="en-IN" sz="16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r>
              <a:rPr lang="en-IN" sz="180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products) </a:t>
            </a:r>
            <a:r>
              <a:rPr lang="en-IN" dirty="0">
                <a:latin typeface="Calibri" panose="020F0502020204030204" pitchFamily="34" charset="0"/>
                <a:ea typeface="Calibri" panose="020F0502020204030204" pitchFamily="34" charset="0"/>
                <a:cs typeface="Calibri" panose="020F0502020204030204" pitchFamily="34" charset="0"/>
              </a:rPr>
              <a:t>and map them by relating too the year of construction on a scale.</a:t>
            </a:r>
          </a:p>
          <a:p>
            <a:r>
              <a:rPr lang="en-IN" dirty="0">
                <a:latin typeface="Calibri" panose="020F0502020204030204" pitchFamily="34" charset="0"/>
                <a:ea typeface="Calibri" panose="020F0502020204030204" pitchFamily="34" charset="0"/>
                <a:cs typeface="Calibri" panose="020F0502020204030204" pitchFamily="34" charset="0"/>
              </a:rPr>
              <a:t>We apply Maid (Mobile Ad id) to recover these removed roads and score its performance in terms of their precision, recall comparing the other routes</a:t>
            </a:r>
          </a:p>
        </p:txBody>
      </p:sp>
    </p:spTree>
    <p:extLst>
      <p:ext uri="{BB962C8B-B14F-4D97-AF65-F5344CB8AC3E}">
        <p14:creationId xmlns:p14="http://schemas.microsoft.com/office/powerpoint/2010/main" val="106319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4980-C3BF-DD1E-2091-9B21CFC04F3C}"/>
              </a:ext>
            </a:extLst>
          </p:cNvPr>
          <p:cNvSpPr>
            <a:spLocks noGrp="1"/>
          </p:cNvSpPr>
          <p:nvPr>
            <p:ph type="title"/>
          </p:nvPr>
        </p:nvSpPr>
        <p:spPr>
          <a:xfrm>
            <a:off x="616660" y="-93306"/>
            <a:ext cx="10691265" cy="1371030"/>
          </a:xfrm>
        </p:spPr>
        <p:txBody>
          <a:bodyPr/>
          <a:lstStyle/>
          <a:p>
            <a:r>
              <a:rPr lang="en-US" dirty="0"/>
              <a:t>flowchart</a:t>
            </a:r>
          </a:p>
        </p:txBody>
      </p:sp>
      <p:sp>
        <p:nvSpPr>
          <p:cNvPr id="4" name="Oval 3">
            <a:extLst>
              <a:ext uri="{FF2B5EF4-FFF2-40B4-BE49-F238E27FC236}">
                <a16:creationId xmlns:a16="http://schemas.microsoft.com/office/drawing/2014/main" id="{943859D3-864B-8258-8CEF-0E9AF741CBBE}"/>
              </a:ext>
            </a:extLst>
          </p:cNvPr>
          <p:cNvSpPr/>
          <p:nvPr/>
        </p:nvSpPr>
        <p:spPr>
          <a:xfrm>
            <a:off x="4124128" y="834806"/>
            <a:ext cx="2976467" cy="60153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CAPTURE SATELITE IMAGINERY</a:t>
            </a:r>
          </a:p>
        </p:txBody>
      </p:sp>
      <p:cxnSp>
        <p:nvCxnSpPr>
          <p:cNvPr id="6" name="Straight Arrow Connector 5">
            <a:extLst>
              <a:ext uri="{FF2B5EF4-FFF2-40B4-BE49-F238E27FC236}">
                <a16:creationId xmlns:a16="http://schemas.microsoft.com/office/drawing/2014/main" id="{831BCC7B-16B0-B650-5F3D-7B49F059F12B}"/>
              </a:ext>
            </a:extLst>
          </p:cNvPr>
          <p:cNvCxnSpPr>
            <a:cxnSpLocks/>
            <a:stCxn id="4" idx="4"/>
          </p:cNvCxnSpPr>
          <p:nvPr/>
        </p:nvCxnSpPr>
        <p:spPr>
          <a:xfrm>
            <a:off x="5612362" y="1436344"/>
            <a:ext cx="0" cy="3551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Oval 8">
            <a:extLst>
              <a:ext uri="{FF2B5EF4-FFF2-40B4-BE49-F238E27FC236}">
                <a16:creationId xmlns:a16="http://schemas.microsoft.com/office/drawing/2014/main" id="{B696EEAD-81CA-5BD1-BD11-3814996CFA73}"/>
              </a:ext>
            </a:extLst>
          </p:cNvPr>
          <p:cNvSpPr/>
          <p:nvPr/>
        </p:nvSpPr>
        <p:spPr>
          <a:xfrm>
            <a:off x="4809939" y="1791478"/>
            <a:ext cx="1604848" cy="755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PRE</a:t>
            </a:r>
          </a:p>
          <a:p>
            <a:pPr algn="ctr"/>
            <a:r>
              <a:rPr lang="en-US" sz="1400" dirty="0"/>
              <a:t>PROCESS</a:t>
            </a:r>
          </a:p>
          <a:p>
            <a:pPr algn="ctr"/>
            <a:r>
              <a:rPr lang="en-US" sz="1400" dirty="0"/>
              <a:t>ING</a:t>
            </a:r>
          </a:p>
        </p:txBody>
      </p:sp>
      <p:cxnSp>
        <p:nvCxnSpPr>
          <p:cNvPr id="11" name="Straight Arrow Connector 10">
            <a:extLst>
              <a:ext uri="{FF2B5EF4-FFF2-40B4-BE49-F238E27FC236}">
                <a16:creationId xmlns:a16="http://schemas.microsoft.com/office/drawing/2014/main" id="{9FBECA51-185B-A379-4167-A59FE672CA3E}"/>
              </a:ext>
            </a:extLst>
          </p:cNvPr>
          <p:cNvCxnSpPr>
            <a:stCxn id="9" idx="4"/>
          </p:cNvCxnSpPr>
          <p:nvPr/>
        </p:nvCxnSpPr>
        <p:spPr>
          <a:xfrm>
            <a:off x="5612363" y="2547257"/>
            <a:ext cx="0" cy="4105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Diamond 11">
            <a:extLst>
              <a:ext uri="{FF2B5EF4-FFF2-40B4-BE49-F238E27FC236}">
                <a16:creationId xmlns:a16="http://schemas.microsoft.com/office/drawing/2014/main" id="{734D8BE4-28E9-3FA7-AEE4-FBB96A3BBBC9}"/>
              </a:ext>
            </a:extLst>
          </p:cNvPr>
          <p:cNvSpPr/>
          <p:nvPr/>
        </p:nvSpPr>
        <p:spPr>
          <a:xfrm>
            <a:off x="4679884" y="2957804"/>
            <a:ext cx="1864955" cy="830425"/>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IMAGE PROCESSING</a:t>
            </a:r>
          </a:p>
        </p:txBody>
      </p:sp>
      <p:cxnSp>
        <p:nvCxnSpPr>
          <p:cNvPr id="14" name="Straight Arrow Connector 13">
            <a:extLst>
              <a:ext uri="{FF2B5EF4-FFF2-40B4-BE49-F238E27FC236}">
                <a16:creationId xmlns:a16="http://schemas.microsoft.com/office/drawing/2014/main" id="{0C3FCCBB-1C26-4C6D-6DFF-42615E4D3B43}"/>
              </a:ext>
            </a:extLst>
          </p:cNvPr>
          <p:cNvCxnSpPr>
            <a:cxnSpLocks/>
            <a:stCxn id="12" idx="2"/>
          </p:cNvCxnSpPr>
          <p:nvPr/>
        </p:nvCxnSpPr>
        <p:spPr>
          <a:xfrm>
            <a:off x="5612362" y="3788229"/>
            <a:ext cx="1" cy="4105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Parallelogram 14">
            <a:extLst>
              <a:ext uri="{FF2B5EF4-FFF2-40B4-BE49-F238E27FC236}">
                <a16:creationId xmlns:a16="http://schemas.microsoft.com/office/drawing/2014/main" id="{BF847F66-028D-8132-D42C-96C247964FC5}"/>
              </a:ext>
            </a:extLst>
          </p:cNvPr>
          <p:cNvSpPr/>
          <p:nvPr/>
        </p:nvSpPr>
        <p:spPr>
          <a:xfrm>
            <a:off x="4679884" y="4198777"/>
            <a:ext cx="2022117" cy="601538"/>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VERFICATION</a:t>
            </a:r>
          </a:p>
        </p:txBody>
      </p:sp>
      <p:cxnSp>
        <p:nvCxnSpPr>
          <p:cNvPr id="17" name="Straight Arrow Connector 16">
            <a:extLst>
              <a:ext uri="{FF2B5EF4-FFF2-40B4-BE49-F238E27FC236}">
                <a16:creationId xmlns:a16="http://schemas.microsoft.com/office/drawing/2014/main" id="{56BEF4C2-507C-045E-16E3-C74A72462B53}"/>
              </a:ext>
            </a:extLst>
          </p:cNvPr>
          <p:cNvCxnSpPr>
            <a:stCxn id="15" idx="3"/>
          </p:cNvCxnSpPr>
          <p:nvPr/>
        </p:nvCxnSpPr>
        <p:spPr>
          <a:xfrm flipH="1">
            <a:off x="5612362" y="4800315"/>
            <a:ext cx="3388" cy="34085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17">
            <a:extLst>
              <a:ext uri="{FF2B5EF4-FFF2-40B4-BE49-F238E27FC236}">
                <a16:creationId xmlns:a16="http://schemas.microsoft.com/office/drawing/2014/main" id="{BBE134E1-9A57-D246-DA40-5CE782CE6EE7}"/>
              </a:ext>
            </a:extLst>
          </p:cNvPr>
          <p:cNvSpPr/>
          <p:nvPr/>
        </p:nvSpPr>
        <p:spPr>
          <a:xfrm>
            <a:off x="4631570" y="5118699"/>
            <a:ext cx="2118744" cy="6015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UPDATE MAPS</a:t>
            </a:r>
          </a:p>
        </p:txBody>
      </p:sp>
    </p:spTree>
    <p:extLst>
      <p:ext uri="{BB962C8B-B14F-4D97-AF65-F5344CB8AC3E}">
        <p14:creationId xmlns:p14="http://schemas.microsoft.com/office/powerpoint/2010/main" val="22091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D927-3E71-18ED-A111-05E7FCEBB7BD}"/>
              </a:ext>
            </a:extLst>
          </p:cNvPr>
          <p:cNvSpPr>
            <a:spLocks noGrp="1"/>
          </p:cNvSpPr>
          <p:nvPr>
            <p:ph type="title"/>
          </p:nvPr>
        </p:nvSpPr>
        <p:spPr>
          <a:xfrm>
            <a:off x="700634" y="26357"/>
            <a:ext cx="10691265" cy="1371030"/>
          </a:xfrm>
        </p:spPr>
        <p:txBody>
          <a:bodyPr/>
          <a:lstStyle/>
          <a:p>
            <a:r>
              <a:rPr lang="en-US" dirty="0"/>
              <a:t>DESCRIPTION ABOUT FLOW CHART</a:t>
            </a:r>
          </a:p>
        </p:txBody>
      </p:sp>
      <p:sp>
        <p:nvSpPr>
          <p:cNvPr id="3" name="Content Placeholder 2">
            <a:extLst>
              <a:ext uri="{FF2B5EF4-FFF2-40B4-BE49-F238E27FC236}">
                <a16:creationId xmlns:a16="http://schemas.microsoft.com/office/drawing/2014/main" id="{A8A5D4D4-6707-43B8-E9F6-6B41353A9420}"/>
              </a:ext>
            </a:extLst>
          </p:cNvPr>
          <p:cNvSpPr>
            <a:spLocks noGrp="1"/>
          </p:cNvSpPr>
          <p:nvPr>
            <p:ph idx="1"/>
          </p:nvPr>
        </p:nvSpPr>
        <p:spPr>
          <a:xfrm>
            <a:off x="700633" y="1882579"/>
            <a:ext cx="10691265" cy="3636088"/>
          </a:xfrm>
        </p:spPr>
        <p:txBody>
          <a:bodyPr>
            <a:normAutofit fontScale="85000" lnSpcReduction="10000"/>
          </a:bodyPr>
          <a:lstStyle/>
          <a:p>
            <a:pPr marL="342900" marR="0" lvl="0" indent="-342900" rtl="0">
              <a:spcBef>
                <a:spcPts val="0"/>
              </a:spcBef>
              <a:spcAft>
                <a:spcPts val="0"/>
              </a:spcAft>
              <a:tabLst>
                <a:tab pos="457200" algn="l"/>
              </a:tabLst>
            </a:pPr>
            <a:r>
              <a:rPr lang="en-US" sz="1800" dirty="0">
                <a:solidFill>
                  <a:schemeClr val="tx1">
                    <a:lumMod val="95000"/>
                    <a:lumOff val="5000"/>
                  </a:schemeClr>
                </a:solidFill>
                <a:effectLst/>
                <a:latin typeface="Segoe UI" panose="020B0502040204020203" pitchFamily="34" charset="0"/>
                <a:ea typeface="Times New Roman" panose="02020603050405020304" pitchFamily="18" charset="0"/>
              </a:rPr>
              <a:t>1)Capture satellite imagery: First, satellite imagery of the area in question must be captured using a satellite or aerial platform. The imagery should have a high enough resolution to clearly identify road construction activity.</a:t>
            </a:r>
            <a:endPar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chemeClr val="tx1">
                    <a:lumMod val="95000"/>
                    <a:lumOff val="5000"/>
                  </a:schemeClr>
                </a:solidFill>
                <a:effectLst/>
                <a:latin typeface="Segoe UI" panose="020B0502040204020203" pitchFamily="34" charset="0"/>
                <a:ea typeface="Times New Roman" panose="02020603050405020304" pitchFamily="18" charset="0"/>
              </a:rPr>
              <a:t>2)Pre-processing: The satellite imagery must be pre-processed to remove any distortions or artifacts that may affect the accuracy of the analysis. This may involve correcting for atmospheric effects, geometric distortions, and other factors that can impact the quality of the imagery.</a:t>
            </a:r>
            <a:endPar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chemeClr val="tx1">
                    <a:lumMod val="95000"/>
                    <a:lumOff val="5000"/>
                  </a:schemeClr>
                </a:solidFill>
                <a:effectLst/>
                <a:latin typeface="Segoe UI" panose="020B0502040204020203" pitchFamily="34" charset="0"/>
                <a:ea typeface="Times New Roman" panose="02020603050405020304" pitchFamily="18" charset="0"/>
              </a:rPr>
              <a:t>3)Image analysis: The pre-processed imagery is then analyzed to identify road construction activity. This may involve using computer vision algorithms to detect changes in the landscape or identifying new features that may indicate road construction activity.</a:t>
            </a:r>
            <a:endPar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chemeClr val="tx1">
                    <a:lumMod val="95000"/>
                    <a:lumOff val="5000"/>
                  </a:schemeClr>
                </a:solidFill>
                <a:effectLst/>
                <a:latin typeface="Segoe UI" panose="020B0502040204020203" pitchFamily="34" charset="0"/>
                <a:ea typeface="Times New Roman" panose="02020603050405020304" pitchFamily="18" charset="0"/>
              </a:rPr>
              <a:t>4)Verification: Once the imagery analysis is complete, the results must be verified for accuracy. This may involve comparing the satellite imagery to ground-based surveys or other sources of information to ensure that the construction activity has been correctly identified.</a:t>
            </a:r>
            <a:endPar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chemeClr val="tx1">
                    <a:lumMod val="95000"/>
                    <a:lumOff val="5000"/>
                  </a:schemeClr>
                </a:solidFill>
                <a:effectLst/>
                <a:latin typeface="Segoe UI" panose="020B0502040204020203" pitchFamily="34" charset="0"/>
                <a:ea typeface="Times New Roman" panose="02020603050405020304" pitchFamily="18" charset="0"/>
              </a:rPr>
              <a:t>5)Update maps: Finally, the information about the road construction activity can be updated in maps or other geospatial databases to provide users with the most up-to-date information</a:t>
            </a:r>
            <a:r>
              <a:rPr lang="en-US" sz="1800" dirty="0">
                <a:solidFill>
                  <a:schemeClr val="tx1">
                    <a:lumMod val="95000"/>
                    <a:lumOff val="5000"/>
                  </a:schemeClr>
                </a:solidFill>
                <a:effectLst/>
                <a:highlight>
                  <a:srgbClr val="000000"/>
                </a:highlight>
                <a:latin typeface="Segoe UI" panose="020B0502040204020203" pitchFamily="34" charset="0"/>
                <a:ea typeface="Times New Roman" panose="02020603050405020304" pitchFamily="18" charset="0"/>
              </a:rPr>
              <a:t>.</a:t>
            </a:r>
            <a:endParaRPr lang="en-US" sz="1800" dirty="0">
              <a:solidFill>
                <a:schemeClr val="tx1">
                  <a:lumMod val="95000"/>
                  <a:lumOff val="5000"/>
                </a:schemeClr>
              </a:solidFill>
              <a:effectLst/>
              <a:highlight>
                <a:srgbClr val="000000"/>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3463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4B542-058E-CDA4-E30A-E7BD5168D78B}"/>
              </a:ext>
            </a:extLst>
          </p:cNvPr>
          <p:cNvSpPr>
            <a:spLocks noGrp="1"/>
          </p:cNvSpPr>
          <p:nvPr>
            <p:ph idx="1"/>
          </p:nvPr>
        </p:nvSpPr>
        <p:spPr/>
        <p:txBody>
          <a:bodyPr>
            <a:normAutofit/>
          </a:bodyPr>
          <a:lstStyle/>
          <a:p>
            <a:pPr marL="0" indent="0" algn="ctr">
              <a:buNone/>
            </a:pPr>
            <a:r>
              <a:rPr lang="en-IN" sz="80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THANKYOU</a:t>
            </a:r>
          </a:p>
        </p:txBody>
      </p:sp>
    </p:spTree>
    <p:extLst>
      <p:ext uri="{BB962C8B-B14F-4D97-AF65-F5344CB8AC3E}">
        <p14:creationId xmlns:p14="http://schemas.microsoft.com/office/powerpoint/2010/main" val="418298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D86EB-54CF-E88C-86FC-7A15E5874109}"/>
              </a:ext>
            </a:extLst>
          </p:cNvPr>
          <p:cNvSpPr>
            <a:spLocks noGrp="1"/>
          </p:cNvSpPr>
          <p:nvPr>
            <p:ph type="title"/>
          </p:nvPr>
        </p:nvSpPr>
        <p:spPr>
          <a:xfrm>
            <a:off x="695325" y="897754"/>
            <a:ext cx="3635046" cy="778644"/>
          </a:xfrm>
        </p:spPr>
        <p:txBody>
          <a:bodyPr>
            <a:normAutofit/>
          </a:bodyPr>
          <a:lstStyle/>
          <a:p>
            <a:r>
              <a:rPr lang="en-US" sz="3600" u="sng" dirty="0">
                <a:latin typeface="Calibri" panose="020F0502020204030204" pitchFamily="34" charset="0"/>
                <a:ea typeface="Calibri" panose="020F0502020204030204" pitchFamily="34" charset="0"/>
                <a:cs typeface="Calibri" panose="020F0502020204030204" pitchFamily="34" charset="0"/>
              </a:rPr>
              <a:t>Introduction:</a:t>
            </a:r>
          </a:p>
        </p:txBody>
      </p:sp>
      <p:cxnSp>
        <p:nvCxnSpPr>
          <p:cNvPr id="2057" name="Straight Connector 205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FA72D0-26B9-8034-696A-939E8A94B54E}"/>
              </a:ext>
            </a:extLst>
          </p:cNvPr>
          <p:cNvSpPr>
            <a:spLocks noGrp="1"/>
          </p:cNvSpPr>
          <p:nvPr>
            <p:ph idx="1"/>
          </p:nvPr>
        </p:nvSpPr>
        <p:spPr>
          <a:xfrm>
            <a:off x="695325" y="1676399"/>
            <a:ext cx="5230348" cy="4858872"/>
          </a:xfrm>
        </p:spPr>
        <p:txBody>
          <a:bodyPr>
            <a:noAutofit/>
          </a:bodyPr>
          <a:lstStyle/>
          <a:p>
            <a:pPr>
              <a:lnSpc>
                <a:spcPct val="110000"/>
              </a:lnSpc>
            </a:pPr>
            <a:r>
              <a:rPr lang="en-US" sz="1600" dirty="0"/>
              <a:t>As Updating street maps of the constructed roads  is the heavy process . Where many of the techniques have been proposed according to the automatic parts of   Geographical data sources.</a:t>
            </a:r>
          </a:p>
          <a:p>
            <a:pPr>
              <a:lnSpc>
                <a:spcPct val="110000"/>
              </a:lnSpc>
            </a:pPr>
            <a:r>
              <a:rPr lang="en-US" sz="1600" dirty="0">
                <a:latin typeface="Calibri" panose="020F0502020204030204" pitchFamily="34" charset="0"/>
                <a:ea typeface="Calibri" panose="020F0502020204030204" pitchFamily="34" charset="0"/>
                <a:cs typeface="Calibri" panose="020F0502020204030204" pitchFamily="34" charset="0"/>
              </a:rPr>
              <a:t>Where</a:t>
            </a:r>
            <a:r>
              <a:rPr lang="en-US" sz="1600" dirty="0"/>
              <a:t> most of the techniques primary uses </a:t>
            </a:r>
            <a:r>
              <a:rPr lang="en-US" sz="1600" dirty="0" err="1"/>
              <a:t>Gps</a:t>
            </a:r>
            <a:r>
              <a:rPr lang="en-US" sz="1600" dirty="0"/>
              <a:t>(Global positioning system) in the Updating of the street maps.</a:t>
            </a:r>
          </a:p>
          <a:p>
            <a:pPr>
              <a:lnSpc>
                <a:spcPct val="110000"/>
              </a:lnSpc>
            </a:pPr>
            <a:r>
              <a:rPr lang="en-US" sz="1600" dirty="0"/>
              <a:t>To reduce this issue we use the satellite images and the geospatial data sources such as </a:t>
            </a:r>
            <a:r>
              <a:rPr lang="en-US" sz="1600" dirty="0" err="1"/>
              <a:t>gps</a:t>
            </a:r>
            <a:r>
              <a:rPr lang="en-US" sz="1600" dirty="0"/>
              <a:t> sources to reduce the cost of the  maintaining digital maps .</a:t>
            </a:r>
          </a:p>
          <a:p>
            <a:pPr>
              <a:lnSpc>
                <a:spcPct val="110000"/>
              </a:lnSpc>
            </a:pPr>
            <a:r>
              <a:rPr lang="en-IN" sz="1600" dirty="0"/>
              <a:t>we already have existing high quality maps that cover the vast majority of the world, these inferred road networks are not directly useful. Instead, an end-to-end map update system must process geospatial data sources to update and improve existing digital maps.</a:t>
            </a:r>
            <a:endParaRPr lang="en-US" sz="1600" dirty="0"/>
          </a:p>
          <a:p>
            <a:pPr>
              <a:lnSpc>
                <a:spcPct val="110000"/>
              </a:lnSpc>
            </a:pPr>
            <a:endParaRPr lang="en-US" sz="1600" dirty="0"/>
          </a:p>
          <a:p>
            <a:pPr marL="0" indent="0">
              <a:lnSpc>
                <a:spcPct val="110000"/>
              </a:lnSpc>
              <a:buNone/>
            </a:pPr>
            <a:r>
              <a:rPr lang="en-US" sz="1600" dirty="0"/>
              <a:t> </a:t>
            </a:r>
          </a:p>
        </p:txBody>
      </p:sp>
      <p:pic>
        <p:nvPicPr>
          <p:cNvPr id="2050" name="Picture 2" descr="Scientists urge ban on roads in intact wilderness areas – ‘We’ll have ...">
            <a:extLst>
              <a:ext uri="{FF2B5EF4-FFF2-40B4-BE49-F238E27FC236}">
                <a16:creationId xmlns:a16="http://schemas.microsoft.com/office/drawing/2014/main" id="{F6798F02-49B0-6430-502E-2D5930C806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66328" y="1042845"/>
            <a:ext cx="5125571" cy="477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74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608F2-525D-A013-FB0B-A30C48D8E62B}"/>
              </a:ext>
            </a:extLst>
          </p:cNvPr>
          <p:cNvSpPr>
            <a:spLocks noGrp="1"/>
          </p:cNvSpPr>
          <p:nvPr>
            <p:ph type="title"/>
          </p:nvPr>
        </p:nvSpPr>
        <p:spPr>
          <a:xfrm>
            <a:off x="695325" y="897753"/>
            <a:ext cx="3635046" cy="1575391"/>
          </a:xfrm>
        </p:spPr>
        <p:txBody>
          <a:bodyPr>
            <a:normAutofit/>
          </a:bodyPr>
          <a:lstStyle/>
          <a:p>
            <a:r>
              <a:rPr lang="en-US" sz="2800" u="sng" dirty="0">
                <a:latin typeface="Calibri" panose="020F0502020204030204" pitchFamily="34" charset="0"/>
                <a:ea typeface="Calibri" panose="020F0502020204030204" pitchFamily="34" charset="0"/>
                <a:cs typeface="Calibri" panose="020F0502020204030204" pitchFamily="34" charset="0"/>
              </a:rPr>
              <a:t>Problem statement</a:t>
            </a:r>
          </a:p>
        </p:txBody>
      </p:sp>
      <p:cxnSp>
        <p:nvCxnSpPr>
          <p:cNvPr id="1033" name="Straight Connector 103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E90E63-0FDC-C381-69FF-C85391D569F7}"/>
              </a:ext>
            </a:extLst>
          </p:cNvPr>
          <p:cNvSpPr>
            <a:spLocks noGrp="1"/>
          </p:cNvSpPr>
          <p:nvPr>
            <p:ph idx="1"/>
          </p:nvPr>
        </p:nvSpPr>
        <p:spPr>
          <a:xfrm>
            <a:off x="695324" y="1621654"/>
            <a:ext cx="5786157" cy="5960245"/>
          </a:xfrm>
        </p:spPr>
        <p:txBody>
          <a:bodyPr>
            <a:normAutofit/>
          </a:bodyPr>
          <a:lstStyle/>
          <a:p>
            <a:pPr>
              <a:lnSpc>
                <a:spcPct val="110000"/>
              </a:lnSpc>
            </a:pPr>
            <a:r>
              <a:rPr lang="en-US" sz="1800" dirty="0">
                <a:latin typeface="Calibri" panose="020F0502020204030204" pitchFamily="34" charset="0"/>
                <a:ea typeface="Calibri" panose="020F0502020204030204" pitchFamily="34" charset="0"/>
                <a:cs typeface="Calibri" panose="020F0502020204030204" pitchFamily="34" charset="0"/>
              </a:rPr>
              <a:t>As we observe during the construction of the roads, The traffic increases as the road gets blocked by the road authority. </a:t>
            </a:r>
          </a:p>
          <a:p>
            <a:pPr>
              <a:lnSpc>
                <a:spcPct val="110000"/>
              </a:lnSpc>
            </a:pPr>
            <a:r>
              <a:rPr lang="en-US" sz="1800" dirty="0">
                <a:latin typeface="Calibri" panose="020F0502020204030204" pitchFamily="34" charset="0"/>
                <a:ea typeface="Calibri" panose="020F0502020204030204" pitchFamily="34" charset="0"/>
                <a:cs typeface="Calibri" panose="020F0502020204030204" pitchFamily="34" charset="0"/>
              </a:rPr>
              <a:t>This problem could be even more difficult for the emergency services such as  ambulances(Where person’s life is in danger due to traffic or far roadway).</a:t>
            </a:r>
          </a:p>
          <a:p>
            <a:pPr>
              <a:lnSpc>
                <a:spcPct val="110000"/>
              </a:lnSpc>
            </a:pPr>
            <a:r>
              <a:rPr lang="en-US" sz="1800" dirty="0">
                <a:latin typeface="Calibri" panose="020F0502020204030204" pitchFamily="34" charset="0"/>
                <a:ea typeface="Calibri" panose="020F0502020204030204" pitchFamily="34" charset="0"/>
                <a:cs typeface="Calibri" panose="020F0502020204030204" pitchFamily="34" charset="0"/>
              </a:rPr>
              <a:t>Even the above problem is not been displayed on the most dependable feature know as the google maps. Which covers the major part of the world ,where these road networks fail during displaying of the constructed roads.</a:t>
            </a:r>
          </a:p>
          <a:p>
            <a:pPr>
              <a:lnSpc>
                <a:spcPct val="11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1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Premium Vector | Vector direction logo combination roadway and curved road  symbol highway logotype design template">
            <a:extLst>
              <a:ext uri="{FF2B5EF4-FFF2-40B4-BE49-F238E27FC236}">
                <a16:creationId xmlns:a16="http://schemas.microsoft.com/office/drawing/2014/main" id="{90318CD2-27BF-32F9-CFC6-707E319D08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40" t="14944" r="13934" b="12385"/>
          <a:stretch/>
        </p:blipFill>
        <p:spPr bwMode="auto">
          <a:xfrm>
            <a:off x="6777319" y="2721167"/>
            <a:ext cx="4835898" cy="31824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ad Direction png images | PNGEgg">
            <a:extLst>
              <a:ext uri="{FF2B5EF4-FFF2-40B4-BE49-F238E27FC236}">
                <a16:creationId xmlns:a16="http://schemas.microsoft.com/office/drawing/2014/main" id="{8F84A342-A811-C25C-0793-4E480DADD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691" y="704783"/>
            <a:ext cx="4227209" cy="212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8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6E72-41B8-FC4E-9B67-E168BC19C524}"/>
              </a:ext>
            </a:extLst>
          </p:cNvPr>
          <p:cNvSpPr>
            <a:spLocks noGrp="1"/>
          </p:cNvSpPr>
          <p:nvPr>
            <p:ph type="title"/>
          </p:nvPr>
        </p:nvSpPr>
        <p:spPr/>
        <p:txBody>
          <a:bodyPr>
            <a:norm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Techniques and methods used</a:t>
            </a:r>
            <a:r>
              <a:rPr lang="en-US" sz="3200" b="1" dirty="0">
                <a:latin typeface="Calibri" panose="020F0502020204030204" pitchFamily="34" charset="0"/>
                <a:ea typeface="Calibri" panose="020F0502020204030204" pitchFamily="34" charset="0"/>
                <a:cs typeface="Calibri" panose="020F0502020204030204" pitchFamily="34" charset="0"/>
              </a:rPr>
              <a:t>:</a:t>
            </a:r>
            <a:br>
              <a:rPr lang="en-US" sz="3200" dirty="0">
                <a:latin typeface="Calibri" panose="020F0502020204030204" pitchFamily="34" charset="0"/>
                <a:ea typeface="Calibri" panose="020F0502020204030204" pitchFamily="34" charset="0"/>
                <a:cs typeface="Calibri" panose="020F0502020204030204" pitchFamily="34" charset="0"/>
              </a:rPr>
            </a:b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F799ED5-5C51-FF6D-F08C-F12906FF04C2}"/>
              </a:ext>
            </a:extLst>
          </p:cNvPr>
          <p:cNvSpPr>
            <a:spLocks noGrp="1"/>
          </p:cNvSpPr>
          <p:nvPr>
            <p:ph idx="1"/>
          </p:nvPr>
        </p:nvSpPr>
        <p:spPr>
          <a:xfrm>
            <a:off x="700635" y="1658471"/>
            <a:ext cx="10691265" cy="4270743"/>
          </a:xfrm>
        </p:spPr>
        <p:txBody>
          <a:bodyPr>
            <a:normAutofit/>
          </a:bodyPr>
          <a:lstStyle/>
          <a:p>
            <a:pPr marL="457200" indent="-457200">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APPLIED COMPUTING</a:t>
            </a:r>
          </a:p>
          <a:p>
            <a:pPr marL="457200" indent="-457200">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CARTOGRAPHY</a:t>
            </a:r>
          </a:p>
          <a:p>
            <a:pPr marL="457200" indent="-457200">
              <a:buAutoNum type="arabicPeriod"/>
            </a:pP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We first consider extending current map extraction techniques for updating maps. We will show that these methods perform poorly on map update, creating many false positive updates.</a:t>
            </a:r>
          </a:p>
          <a:p>
            <a:r>
              <a:rPr lang="en-IN" sz="1800" dirty="0">
                <a:latin typeface="Calibri" panose="020F0502020204030204" pitchFamily="34" charset="0"/>
                <a:ea typeface="Calibri" panose="020F0502020204030204" pitchFamily="34" charset="0"/>
                <a:cs typeface="Calibri" panose="020F0502020204030204" pitchFamily="34" charset="0"/>
              </a:rPr>
              <a:t>Suppose there are two ways A, B from source destination to final destination:</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 is largely human-curated it captures the roads, move accurately than B</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B includes a walk way, mud way, tunnels that can’t be detected by the satellite.</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We demonstrate the false mapping by State-of the art inference method</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91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112A-E4CA-C8A9-3105-99A452E2E5F8}"/>
              </a:ext>
            </a:extLst>
          </p:cNvPr>
          <p:cNvSpPr>
            <a:spLocks noGrp="1"/>
          </p:cNvSpPr>
          <p:nvPr>
            <p:ph type="title"/>
          </p:nvPr>
        </p:nvSpPr>
        <p:spPr/>
        <p:txBody>
          <a:bodyPr>
            <a:normAutofit/>
          </a:bodyPr>
          <a:lstStyle/>
          <a:p>
            <a:r>
              <a:rPr lang="en-US" sz="3600" u="sng" dirty="0">
                <a:latin typeface="Calibri" panose="020F0502020204030204" pitchFamily="34" charset="0"/>
                <a:ea typeface="Calibri" panose="020F0502020204030204" pitchFamily="34" charset="0"/>
                <a:cs typeface="Calibri" panose="020F0502020204030204" pitchFamily="34" charset="0"/>
              </a:rPr>
              <a:t>Cartography:</a:t>
            </a:r>
          </a:p>
        </p:txBody>
      </p:sp>
      <p:sp>
        <p:nvSpPr>
          <p:cNvPr id="3" name="Content Placeholder 2">
            <a:extLst>
              <a:ext uri="{FF2B5EF4-FFF2-40B4-BE49-F238E27FC236}">
                <a16:creationId xmlns:a16="http://schemas.microsoft.com/office/drawing/2014/main" id="{76AB04B2-93B2-721E-A859-B301D4C333EB}"/>
              </a:ext>
            </a:extLst>
          </p:cNvPr>
          <p:cNvSpPr>
            <a:spLocks noGrp="1"/>
          </p:cNvSpPr>
          <p:nvPr>
            <p:ph idx="1"/>
          </p:nvPr>
        </p:nvSpPr>
        <p:spPr>
          <a:xfrm>
            <a:off x="700635" y="1694329"/>
            <a:ext cx="10691265" cy="4234885"/>
          </a:xfrm>
        </p:spPr>
        <p:txBody>
          <a:bodyPr>
            <a:normAutofit/>
          </a:bodyPr>
          <a:lstStyle/>
          <a:p>
            <a:pPr algn="l"/>
            <a:r>
              <a:rPr lang="en-IN" sz="1600" dirty="0">
                <a:latin typeface="Calibri" panose="020F0502020204030204" pitchFamily="34" charset="0"/>
                <a:ea typeface="Calibri" panose="020F0502020204030204" pitchFamily="34" charset="0"/>
                <a:cs typeface="Calibri" panose="020F0502020204030204" pitchFamily="34" charset="0"/>
              </a:rPr>
              <a:t>Its is the </a:t>
            </a:r>
            <a:r>
              <a:rPr lang="en-IN" sz="1600" b="0" i="0" dirty="0">
                <a:effectLst/>
                <a:latin typeface="Calibri" panose="020F0502020204030204" pitchFamily="34" charset="0"/>
                <a:ea typeface="Calibri" panose="020F0502020204030204" pitchFamily="34" charset="0"/>
                <a:cs typeface="Calibri" panose="020F0502020204030204" pitchFamily="34" charset="0"/>
              </a:rPr>
              <a:t>practice of making and using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2" tooltip="Map">
                  <a:extLst>
                    <a:ext uri="{A12FA001-AC4F-418D-AE19-62706E023703}">
                      <ahyp:hlinkClr xmlns:ahyp="http://schemas.microsoft.com/office/drawing/2018/hyperlinkcolor" val="tx"/>
                    </a:ext>
                  </a:extLst>
                </a:hlinkClick>
              </a:rPr>
              <a:t>maps</a:t>
            </a:r>
            <a:r>
              <a:rPr lang="en-IN" sz="1600" b="0" i="0" dirty="0">
                <a:effectLst/>
                <a:latin typeface="Calibri" panose="020F0502020204030204" pitchFamily="34" charset="0"/>
                <a:ea typeface="Calibri" panose="020F0502020204030204" pitchFamily="34" charset="0"/>
                <a:cs typeface="Calibri" panose="020F0502020204030204" pitchFamily="34" charset="0"/>
              </a:rPr>
              <a:t>. Combining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3" tooltip="Science">
                  <a:extLst>
                    <a:ext uri="{A12FA001-AC4F-418D-AE19-62706E023703}">
                      <ahyp:hlinkClr xmlns:ahyp="http://schemas.microsoft.com/office/drawing/2018/hyperlinkcolor" val="tx"/>
                    </a:ext>
                  </a:extLst>
                </a:hlinkClick>
              </a:rPr>
              <a:t>science</a:t>
            </a:r>
            <a:r>
              <a:rPr lang="en-IN" sz="1600" b="0" i="0" dirty="0">
                <a:effectLst/>
                <a:latin typeface="Calibri" panose="020F0502020204030204" pitchFamily="34" charset="0"/>
                <a:ea typeface="Calibri" panose="020F0502020204030204" pitchFamily="34" charset="0"/>
                <a:cs typeface="Calibri" panose="020F0502020204030204" pitchFamily="34" charset="0"/>
              </a:rPr>
              <a:t>,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tooltip="Aesthetics">
                  <a:extLst>
                    <a:ext uri="{A12FA001-AC4F-418D-AE19-62706E023703}">
                      <ahyp:hlinkClr xmlns:ahyp="http://schemas.microsoft.com/office/drawing/2018/hyperlinkcolor" val="tx"/>
                    </a:ext>
                  </a:extLst>
                </a:hlinkClick>
              </a:rPr>
              <a:t>aesthetics</a:t>
            </a:r>
            <a:r>
              <a:rPr lang="en-IN" sz="1600" b="0" i="0" dirty="0">
                <a:effectLst/>
                <a:latin typeface="Calibri" panose="020F0502020204030204" pitchFamily="34" charset="0"/>
                <a:ea typeface="Calibri" panose="020F0502020204030204" pitchFamily="34" charset="0"/>
                <a:cs typeface="Calibri" panose="020F0502020204030204" pitchFamily="34" charset="0"/>
              </a:rPr>
              <a:t> and technique, cartography builds on the premise that reality (or an imagined reality) can be modeled in ways that communicate spatial information effectively.</a:t>
            </a:r>
          </a:p>
          <a:p>
            <a:pPr algn="l"/>
            <a:r>
              <a:rPr lang="en-IN" sz="1600" b="0" i="0" dirty="0">
                <a:effectLst/>
                <a:latin typeface="Calibri" panose="020F0502020204030204" pitchFamily="34" charset="0"/>
                <a:ea typeface="Calibri" panose="020F0502020204030204" pitchFamily="34" charset="0"/>
                <a:cs typeface="Calibri" panose="020F0502020204030204" pitchFamily="34" charset="0"/>
              </a:rPr>
              <a:t>The fundamental objectives of traditional cartography are to:</a:t>
            </a:r>
          </a:p>
          <a:p>
            <a:pPr algn="l">
              <a:buFont typeface="Arial" panose="020B0604020202020204" pitchFamily="34" charset="0"/>
              <a:buChar char="•"/>
            </a:pPr>
            <a:r>
              <a:rPr lang="en-IN" sz="1600" b="0" i="0" dirty="0">
                <a:effectLst/>
                <a:latin typeface="Calibri" panose="020F0502020204030204" pitchFamily="34" charset="0"/>
                <a:ea typeface="Calibri" panose="020F0502020204030204" pitchFamily="34" charset="0"/>
                <a:cs typeface="Calibri" panose="020F0502020204030204" pitchFamily="34" charset="0"/>
              </a:rPr>
              <a:t>Set the map's agenda and select traits of the object to be mapped. This is the concern of map editing. Traits may be physical, such as roads or land masses, or may be abstract, such as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tooltip="Toponomy">
                  <a:extLst>
                    <a:ext uri="{A12FA001-AC4F-418D-AE19-62706E023703}">
                      <ahyp:hlinkClr xmlns:ahyp="http://schemas.microsoft.com/office/drawing/2018/hyperlinkcolor" val="tx"/>
                    </a:ext>
                  </a:extLst>
                </a:hlinkClick>
              </a:rPr>
              <a:t>toponyms</a:t>
            </a:r>
            <a:r>
              <a:rPr lang="en-IN" sz="1600" b="0" i="0" dirty="0">
                <a:effectLst/>
                <a:latin typeface="Calibri" panose="020F0502020204030204" pitchFamily="34" charset="0"/>
                <a:ea typeface="Calibri" panose="020F0502020204030204" pitchFamily="34" charset="0"/>
                <a:cs typeface="Calibri" panose="020F0502020204030204" pitchFamily="34" charset="0"/>
              </a:rPr>
              <a:t> or political boundaries.</a:t>
            </a:r>
          </a:p>
          <a:p>
            <a:pPr algn="l">
              <a:buFont typeface="Arial" panose="020B0604020202020204" pitchFamily="34" charset="0"/>
              <a:buChar char="•"/>
            </a:pPr>
            <a:r>
              <a:rPr lang="en-IN" sz="1600" b="0" i="0" dirty="0">
                <a:effectLst/>
                <a:latin typeface="Calibri" panose="020F0502020204030204" pitchFamily="34" charset="0"/>
                <a:ea typeface="Calibri" panose="020F0502020204030204" pitchFamily="34" charset="0"/>
                <a:cs typeface="Calibri" panose="020F0502020204030204" pitchFamily="34" charset="0"/>
              </a:rPr>
              <a:t>Represent the terrain of the mapped object on flat media. This is the concern of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6" tooltip="Map projection">
                  <a:extLst>
                    <a:ext uri="{A12FA001-AC4F-418D-AE19-62706E023703}">
                      <ahyp:hlinkClr xmlns:ahyp="http://schemas.microsoft.com/office/drawing/2018/hyperlinkcolor" val="tx"/>
                    </a:ext>
                  </a:extLst>
                </a:hlinkClick>
              </a:rPr>
              <a:t>map projections</a:t>
            </a:r>
            <a:r>
              <a:rPr lang="en-IN" sz="1600" b="0" i="0" dirty="0">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IN" sz="1600" b="0" i="0" dirty="0">
                <a:effectLst/>
                <a:latin typeface="Calibri" panose="020F0502020204030204" pitchFamily="34" charset="0"/>
                <a:ea typeface="Calibri" panose="020F0502020204030204" pitchFamily="34" charset="0"/>
                <a:cs typeface="Calibri" panose="020F0502020204030204" pitchFamily="34" charset="0"/>
              </a:rPr>
              <a:t>Eliminate characteristics of the mapped object that are not relevant to the map's purpose. This is the concern of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7" tooltip="Cartographic generalization">
                  <a:extLst>
                    <a:ext uri="{A12FA001-AC4F-418D-AE19-62706E023703}">
                      <ahyp:hlinkClr xmlns:ahyp="http://schemas.microsoft.com/office/drawing/2018/hyperlinkcolor" val="tx"/>
                    </a:ext>
                  </a:extLst>
                </a:hlinkClick>
              </a:rPr>
              <a:t>generalization</a:t>
            </a:r>
            <a:r>
              <a:rPr lang="en-IN" sz="1600" b="0" i="0" dirty="0">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IN" sz="1600" b="0" i="0" dirty="0">
                <a:effectLst/>
                <a:latin typeface="Calibri" panose="020F0502020204030204" pitchFamily="34" charset="0"/>
                <a:ea typeface="Calibri" panose="020F0502020204030204" pitchFamily="34" charset="0"/>
                <a:cs typeface="Calibri" panose="020F0502020204030204" pitchFamily="34" charset="0"/>
              </a:rPr>
              <a:t>Reduce the complexity of the characteristics that will be mapped. This is also the concern of generalization.</a:t>
            </a:r>
          </a:p>
          <a:p>
            <a:pPr algn="l">
              <a:buFont typeface="Arial" panose="020B0604020202020204" pitchFamily="34" charset="0"/>
              <a:buChar char="•"/>
            </a:pPr>
            <a:r>
              <a:rPr lang="en-IN" sz="1600" b="0" i="0" dirty="0">
                <a:effectLst/>
                <a:latin typeface="Calibri" panose="020F0502020204030204" pitchFamily="34" charset="0"/>
                <a:ea typeface="Calibri" panose="020F0502020204030204" pitchFamily="34" charset="0"/>
                <a:cs typeface="Calibri" panose="020F0502020204030204" pitchFamily="34" charset="0"/>
              </a:rPr>
              <a:t>Orchestrate the elements of the map to best convey its message to its audience. This is the concern of </a:t>
            </a:r>
            <a:r>
              <a:rPr lang="en-IN" sz="1600" b="0" i="0" u="none" strike="noStrike" dirty="0">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map design</a:t>
            </a:r>
            <a:r>
              <a:rPr lang="en-IN" sz="1600" b="0" i="0" dirty="0">
                <a:effectLst/>
                <a:latin typeface="Calibri" panose="020F0502020204030204" pitchFamily="34" charset="0"/>
                <a:ea typeface="Calibri" panose="020F0502020204030204" pitchFamily="34" charset="0"/>
                <a:cs typeface="Calibri" panose="020F0502020204030204" pitchFamily="34" charset="0"/>
              </a:rPr>
              <a:t>.</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77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911C-767E-F712-9AEB-270508E4FB36}"/>
              </a:ext>
            </a:extLst>
          </p:cNvPr>
          <p:cNvSpPr>
            <a:spLocks noGrp="1"/>
          </p:cNvSpPr>
          <p:nvPr>
            <p:ph type="title"/>
          </p:nvPr>
        </p:nvSpPr>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Deep leaning method </a:t>
            </a:r>
          </a:p>
        </p:txBody>
      </p:sp>
      <p:sp>
        <p:nvSpPr>
          <p:cNvPr id="3" name="Content Placeholder 2">
            <a:extLst>
              <a:ext uri="{FF2B5EF4-FFF2-40B4-BE49-F238E27FC236}">
                <a16:creationId xmlns:a16="http://schemas.microsoft.com/office/drawing/2014/main" id="{665ADD03-011A-DD30-DE79-DA2C7D127DC4}"/>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use  CNN for the comparison of the old and new image which can be used for the updation of the roads.</a:t>
            </a: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2DBE8C0-A858-3498-30AC-C0F87B554D7F}"/>
              </a:ext>
            </a:extLst>
          </p:cNvPr>
          <p:cNvPicPr>
            <a:picLocks noChangeAspect="1"/>
          </p:cNvPicPr>
          <p:nvPr/>
        </p:nvPicPr>
        <p:blipFill>
          <a:blip r:embed="rId2"/>
          <a:stretch>
            <a:fillRect/>
          </a:stretch>
        </p:blipFill>
        <p:spPr>
          <a:xfrm>
            <a:off x="1713495" y="3429000"/>
            <a:ext cx="7689246" cy="2110923"/>
          </a:xfrm>
          <a:prstGeom prst="rect">
            <a:avLst/>
          </a:prstGeom>
        </p:spPr>
      </p:pic>
    </p:spTree>
    <p:extLst>
      <p:ext uri="{BB962C8B-B14F-4D97-AF65-F5344CB8AC3E}">
        <p14:creationId xmlns:p14="http://schemas.microsoft.com/office/powerpoint/2010/main" val="345281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C1CA-0208-0AD0-D321-5C6372BECE50}"/>
              </a:ext>
            </a:extLst>
          </p:cNvPr>
          <p:cNvSpPr>
            <a:spLocks noGrp="1"/>
          </p:cNvSpPr>
          <p:nvPr>
            <p:ph type="title"/>
          </p:nvPr>
        </p:nvSpPr>
        <p:spPr/>
        <p:txBody>
          <a:bodyPr>
            <a:norm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LITERATURE SURVEY:</a:t>
            </a:r>
          </a:p>
        </p:txBody>
      </p:sp>
      <p:graphicFrame>
        <p:nvGraphicFramePr>
          <p:cNvPr id="7" name="Table 7">
            <a:extLst>
              <a:ext uri="{FF2B5EF4-FFF2-40B4-BE49-F238E27FC236}">
                <a16:creationId xmlns:a16="http://schemas.microsoft.com/office/drawing/2014/main" id="{FBE6F175-5258-13D0-1F28-AFFCC2822AA2}"/>
              </a:ext>
            </a:extLst>
          </p:cNvPr>
          <p:cNvGraphicFramePr>
            <a:graphicFrameLocks noGrp="1"/>
          </p:cNvGraphicFramePr>
          <p:nvPr>
            <p:ph idx="1"/>
            <p:extLst>
              <p:ext uri="{D42A27DB-BD31-4B8C-83A1-F6EECF244321}">
                <p14:modId xmlns:p14="http://schemas.microsoft.com/office/powerpoint/2010/main" val="1673476869"/>
              </p:ext>
            </p:extLst>
          </p:nvPr>
        </p:nvGraphicFramePr>
        <p:xfrm>
          <a:off x="618566" y="1882588"/>
          <a:ext cx="11089339" cy="7176320"/>
        </p:xfrm>
        <a:graphic>
          <a:graphicData uri="http://schemas.openxmlformats.org/drawingml/2006/table">
            <a:tbl>
              <a:tblPr firstRow="1" bandRow="1">
                <a:tableStyleId>{073A0DAA-6AF3-43AB-8588-CEC1D06C72B9}</a:tableStyleId>
              </a:tblPr>
              <a:tblGrid>
                <a:gridCol w="749920">
                  <a:extLst>
                    <a:ext uri="{9D8B030D-6E8A-4147-A177-3AD203B41FA5}">
                      <a16:colId xmlns:a16="http://schemas.microsoft.com/office/drawing/2014/main" val="1529042931"/>
                    </a:ext>
                  </a:extLst>
                </a:gridCol>
                <a:gridCol w="3446473">
                  <a:extLst>
                    <a:ext uri="{9D8B030D-6E8A-4147-A177-3AD203B41FA5}">
                      <a16:colId xmlns:a16="http://schemas.microsoft.com/office/drawing/2014/main" val="1901831983"/>
                    </a:ext>
                  </a:extLst>
                </a:gridCol>
                <a:gridCol w="3446473">
                  <a:extLst>
                    <a:ext uri="{9D8B030D-6E8A-4147-A177-3AD203B41FA5}">
                      <a16:colId xmlns:a16="http://schemas.microsoft.com/office/drawing/2014/main" val="2706545649"/>
                    </a:ext>
                  </a:extLst>
                </a:gridCol>
                <a:gridCol w="3446473">
                  <a:extLst>
                    <a:ext uri="{9D8B030D-6E8A-4147-A177-3AD203B41FA5}">
                      <a16:colId xmlns:a16="http://schemas.microsoft.com/office/drawing/2014/main" val="2834722367"/>
                    </a:ext>
                  </a:extLst>
                </a:gridCol>
              </a:tblGrid>
              <a:tr h="387909">
                <a:tc>
                  <a:txBody>
                    <a:bodyPr/>
                    <a:lstStyle/>
                    <a:p>
                      <a:r>
                        <a:rPr lang="en-IN" dirty="0">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TITLE</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AUTHOR</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233366416"/>
                  </a:ext>
                </a:extLst>
              </a:tr>
              <a:tr h="1842569">
                <a:tc>
                  <a:txBody>
                    <a:bodyPr/>
                    <a:lstStyle/>
                    <a:p>
                      <a:r>
                        <a:rPr lang="en-IN"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Updating Street Maps using Changes Detected in Satellite Imagery</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[2019-2020]</a:t>
                      </a:r>
                    </a:p>
                  </a:txBody>
                  <a:tcPr/>
                </a:tc>
                <a:tc>
                  <a:txBody>
                    <a:bodyPr/>
                    <a:lstStyle/>
                    <a:p>
                      <a:r>
                        <a:rPr lang="en-IN" sz="1600" dirty="0" err="1">
                          <a:latin typeface="Calibri" panose="020F0502020204030204" pitchFamily="34" charset="0"/>
                          <a:ea typeface="Calibri" panose="020F0502020204030204" pitchFamily="34" charset="0"/>
                          <a:cs typeface="Calibri" panose="020F0502020204030204" pitchFamily="34" charset="0"/>
                        </a:rPr>
                        <a:t>Favyen</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Bastani</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Songtao</a:t>
                      </a:r>
                      <a:r>
                        <a:rPr lang="en-IN" sz="1600" dirty="0">
                          <a:latin typeface="Calibri" panose="020F0502020204030204" pitchFamily="34" charset="0"/>
                          <a:ea typeface="Calibri" panose="020F0502020204030204" pitchFamily="34" charset="0"/>
                          <a:cs typeface="Calibri" panose="020F0502020204030204" pitchFamily="34" charset="0"/>
                        </a:rPr>
                        <a:t> He1 , </a:t>
                      </a:r>
                      <a:r>
                        <a:rPr lang="en-IN" sz="1600" dirty="0" err="1">
                          <a:latin typeface="Calibri" panose="020F0502020204030204" pitchFamily="34" charset="0"/>
                          <a:ea typeface="Calibri" panose="020F0502020204030204" pitchFamily="34" charset="0"/>
                          <a:cs typeface="Calibri" panose="020F0502020204030204" pitchFamily="34" charset="0"/>
                        </a:rPr>
                        <a:t>Satvat</a:t>
                      </a:r>
                      <a:r>
                        <a:rPr lang="en-IN" sz="1600" dirty="0">
                          <a:latin typeface="Calibri" panose="020F0502020204030204" pitchFamily="34" charset="0"/>
                          <a:ea typeface="Calibri" panose="020F0502020204030204" pitchFamily="34" charset="0"/>
                          <a:cs typeface="Calibri" panose="020F0502020204030204" pitchFamily="34" charset="0"/>
                        </a:rPr>
                        <a:t> Jagwani1 , Mohammad Alizadeh1 , Hari Balakrishnan </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They found that existing state-of-the-art street map inference systems exhibit low precision when applied to update an existing map dataset, OpenStreetMap</a:t>
                      </a:r>
                    </a:p>
                  </a:txBody>
                  <a:tcPr/>
                </a:tc>
                <a:extLst>
                  <a:ext uri="{0D108BD9-81ED-4DB2-BD59-A6C34878D82A}">
                    <a16:rowId xmlns:a16="http://schemas.microsoft.com/office/drawing/2014/main" val="726165932"/>
                  </a:ext>
                </a:extLst>
              </a:tr>
              <a:tr h="3006297">
                <a:tc>
                  <a:txBody>
                    <a:bodyPr/>
                    <a:lstStyle/>
                    <a:p>
                      <a:r>
                        <a:rPr lang="en-IN"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Simultaneous Extraction of Roads and Buildings in Remote Sensing Imagery</a:t>
                      </a:r>
                    </a:p>
                    <a:p>
                      <a:r>
                        <a:rPr lang="en-IN" sz="1600" dirty="0">
                          <a:latin typeface="Calibri" panose="020F0502020204030204" pitchFamily="34" charset="0"/>
                          <a:ea typeface="Calibri" panose="020F0502020204030204" pitchFamily="34" charset="0"/>
                          <a:cs typeface="Calibri" panose="020F0502020204030204" pitchFamily="34" charset="0"/>
                        </a:rPr>
                        <a:t>with Convolutional Neural Networks.</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[2020]</a:t>
                      </a:r>
                    </a:p>
                  </a:txBody>
                  <a:tcPr/>
                </a:tc>
                <a:tc>
                  <a:txBody>
                    <a:bodyPr/>
                    <a:lstStyle/>
                    <a:p>
                      <a:r>
                        <a:rPr lang="en-IN" sz="1600" dirty="0" err="1">
                          <a:latin typeface="Calibri" panose="020F0502020204030204" pitchFamily="34" charset="0"/>
                          <a:ea typeface="Calibri" panose="020F0502020204030204" pitchFamily="34" charset="0"/>
                          <a:cs typeface="Calibri" panose="020F0502020204030204" pitchFamily="34" charset="0"/>
                        </a:rPr>
                        <a:t>Rasha</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Alshehhi</a:t>
                      </a:r>
                      <a:r>
                        <a:rPr lang="en-IN" sz="1600" dirty="0">
                          <a:latin typeface="Calibri" panose="020F0502020204030204" pitchFamily="34" charset="0"/>
                          <a:ea typeface="Calibri" panose="020F0502020204030204" pitchFamily="34" charset="0"/>
                          <a:cs typeface="Calibri" panose="020F0502020204030204" pitchFamily="34" charset="0"/>
                        </a:rPr>
                        <a:t>, Prashanth Reddy </a:t>
                      </a:r>
                      <a:r>
                        <a:rPr lang="en-IN" sz="1600" dirty="0" err="1">
                          <a:latin typeface="Calibri" panose="020F0502020204030204" pitchFamily="34" charset="0"/>
                          <a:ea typeface="Calibri" panose="020F0502020204030204" pitchFamily="34" charset="0"/>
                          <a:cs typeface="Calibri" panose="020F0502020204030204" pitchFamily="34" charset="0"/>
                        </a:rPr>
                        <a:t>Marpu</a:t>
                      </a:r>
                      <a:r>
                        <a:rPr lang="en-IN" sz="1600" dirty="0">
                          <a:latin typeface="Calibri" panose="020F0502020204030204" pitchFamily="34" charset="0"/>
                          <a:ea typeface="Calibri" panose="020F0502020204030204" pitchFamily="34" charset="0"/>
                          <a:cs typeface="Calibri" panose="020F0502020204030204" pitchFamily="34" charset="0"/>
                        </a:rPr>
                        <a:t>, Wei Lee </a:t>
                      </a:r>
                      <a:r>
                        <a:rPr lang="en-IN" sz="1600" dirty="0" err="1">
                          <a:latin typeface="Calibri" panose="020F0502020204030204" pitchFamily="34" charset="0"/>
                          <a:ea typeface="Calibri" panose="020F0502020204030204" pitchFamily="34" charset="0"/>
                          <a:cs typeface="Calibri" panose="020F0502020204030204" pitchFamily="34" charset="0"/>
                        </a:rPr>
                        <a:t>Woon</a:t>
                      </a:r>
                      <a:r>
                        <a:rPr lang="en-IN" sz="1600" dirty="0">
                          <a:latin typeface="Calibri" panose="020F0502020204030204" pitchFamily="34" charset="0"/>
                          <a:ea typeface="Calibri" panose="020F0502020204030204" pitchFamily="34" charset="0"/>
                          <a:cs typeface="Calibri" panose="020F0502020204030204" pitchFamily="34" charset="0"/>
                        </a:rPr>
                        <a:t>, and Mauro Dalla Mura.</a:t>
                      </a:r>
                    </a:p>
                  </a:txBody>
                  <a:tcPr/>
                </a:tc>
                <a:tc>
                  <a:txBody>
                    <a:bodyPr/>
                    <a:lstStyle/>
                    <a:p>
                      <a:r>
                        <a:rPr lang="en-IN"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It is based on patch-based CNN, which consists of five convolution layers and replaces fully connected layers with GAP(Gaussian approximation potential). Low-level shape features of roads-regions (elongation and asymmetry) and building regions (compactness and density) are integrated with CNN features to connect disjointed road</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7353871"/>
                  </a:ext>
                </a:extLst>
              </a:tr>
              <a:tr h="387909">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89635962"/>
                  </a:ext>
                </a:extLst>
              </a:tr>
              <a:tr h="387909">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83605700"/>
                  </a:ext>
                </a:extLst>
              </a:tr>
              <a:tr h="387909">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01569185"/>
                  </a:ext>
                </a:extLst>
              </a:tr>
              <a:tr h="387909">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18166708"/>
                  </a:ext>
                </a:extLst>
              </a:tr>
              <a:tr h="387909">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24137609"/>
                  </a:ext>
                </a:extLst>
              </a:tr>
            </a:tbl>
          </a:graphicData>
        </a:graphic>
      </p:graphicFrame>
    </p:spTree>
    <p:extLst>
      <p:ext uri="{BB962C8B-B14F-4D97-AF65-F5344CB8AC3E}">
        <p14:creationId xmlns:p14="http://schemas.microsoft.com/office/powerpoint/2010/main" val="239085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4687-4607-F024-E66D-7D6C13EAD685}"/>
              </a:ext>
            </a:extLst>
          </p:cNvPr>
          <p:cNvSpPr>
            <a:spLocks noGrp="1"/>
          </p:cNvSpPr>
          <p:nvPr>
            <p:ph type="title"/>
          </p:nvPr>
        </p:nvSpPr>
        <p:spPr/>
        <p:txBody>
          <a:bodyPr/>
          <a:lstStyle/>
          <a:p>
            <a:endParaRPr lang="en-IN" dirty="0"/>
          </a:p>
        </p:txBody>
      </p:sp>
      <p:graphicFrame>
        <p:nvGraphicFramePr>
          <p:cNvPr id="5" name="Table 5">
            <a:extLst>
              <a:ext uri="{FF2B5EF4-FFF2-40B4-BE49-F238E27FC236}">
                <a16:creationId xmlns:a16="http://schemas.microsoft.com/office/drawing/2014/main" id="{8CD5AD6D-E820-09A3-9166-BA7D208F0F61}"/>
              </a:ext>
            </a:extLst>
          </p:cNvPr>
          <p:cNvGraphicFramePr>
            <a:graphicFrameLocks noGrp="1"/>
          </p:cNvGraphicFramePr>
          <p:nvPr>
            <p:ph idx="1"/>
            <p:extLst>
              <p:ext uri="{D42A27DB-BD31-4B8C-83A1-F6EECF244321}">
                <p14:modId xmlns:p14="http://schemas.microsoft.com/office/powerpoint/2010/main" val="1281003199"/>
              </p:ext>
            </p:extLst>
          </p:nvPr>
        </p:nvGraphicFramePr>
        <p:xfrm>
          <a:off x="700088" y="922096"/>
          <a:ext cx="10691812" cy="5769533"/>
        </p:xfrm>
        <a:graphic>
          <a:graphicData uri="http://schemas.openxmlformats.org/drawingml/2006/table">
            <a:tbl>
              <a:tblPr firstRow="1" bandRow="1">
                <a:tableStyleId>{073A0DAA-6AF3-43AB-8588-CEC1D06C72B9}</a:tableStyleId>
              </a:tblPr>
              <a:tblGrid>
                <a:gridCol w="725300">
                  <a:extLst>
                    <a:ext uri="{9D8B030D-6E8A-4147-A177-3AD203B41FA5}">
                      <a16:colId xmlns:a16="http://schemas.microsoft.com/office/drawing/2014/main" val="3280504729"/>
                    </a:ext>
                  </a:extLst>
                </a:gridCol>
                <a:gridCol w="4620606">
                  <a:extLst>
                    <a:ext uri="{9D8B030D-6E8A-4147-A177-3AD203B41FA5}">
                      <a16:colId xmlns:a16="http://schemas.microsoft.com/office/drawing/2014/main" val="376936367"/>
                    </a:ext>
                  </a:extLst>
                </a:gridCol>
                <a:gridCol w="2672953">
                  <a:extLst>
                    <a:ext uri="{9D8B030D-6E8A-4147-A177-3AD203B41FA5}">
                      <a16:colId xmlns:a16="http://schemas.microsoft.com/office/drawing/2014/main" val="365711017"/>
                    </a:ext>
                  </a:extLst>
                </a:gridCol>
                <a:gridCol w="2672953">
                  <a:extLst>
                    <a:ext uri="{9D8B030D-6E8A-4147-A177-3AD203B41FA5}">
                      <a16:colId xmlns:a16="http://schemas.microsoft.com/office/drawing/2014/main" val="2144830116"/>
                    </a:ext>
                  </a:extLst>
                </a:gridCol>
              </a:tblGrid>
              <a:tr h="486346">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TITLE</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AUTHOR</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3876999023"/>
                  </a:ext>
                </a:extLst>
              </a:tr>
              <a:tr h="4796841">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Automatic Extraction of Road Networks from Aerial Images. In CVPR.</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Sanjay Chawla, Sam Madden, and David DeWitt</a:t>
                      </a:r>
                    </a:p>
                  </a:txBody>
                  <a:tcPr/>
                </a:tc>
                <a:tc>
                  <a:txBody>
                    <a:bodyPr/>
                    <a:lstStyle/>
                    <a:p>
                      <a:r>
                        <a:rPr lang="en-IN"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High-resolution aerial imagery provides a promising avenue to automatically infer a road network. Prior work uses convolutional neural networks (CNNs) to detect which pixels belong to a road (segmentation), and then uses complex post-processing heuristics to infer graph connectivity.</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4031539"/>
                  </a:ext>
                </a:extLst>
              </a:tr>
              <a:tr h="486346">
                <a:tc>
                  <a:txBody>
                    <a:bodyPr/>
                    <a:lstStyle/>
                    <a:p>
                      <a:endParaRPr lang="en-IN" sz="16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sz="16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sz="16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6856544"/>
                  </a:ext>
                </a:extLst>
              </a:tr>
            </a:tbl>
          </a:graphicData>
        </a:graphic>
      </p:graphicFrame>
    </p:spTree>
    <p:extLst>
      <p:ext uri="{BB962C8B-B14F-4D97-AF65-F5344CB8AC3E}">
        <p14:creationId xmlns:p14="http://schemas.microsoft.com/office/powerpoint/2010/main" val="336890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974D-5D20-22F0-72EB-724694017BE1}"/>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A2C5EBCE-B768-EA50-4C81-F06FFC847606}"/>
              </a:ext>
            </a:extLst>
          </p:cNvPr>
          <p:cNvGraphicFramePr>
            <a:graphicFrameLocks noGrp="1"/>
          </p:cNvGraphicFramePr>
          <p:nvPr>
            <p:ph idx="1"/>
            <p:extLst>
              <p:ext uri="{D42A27DB-BD31-4B8C-83A1-F6EECF244321}">
                <p14:modId xmlns:p14="http://schemas.microsoft.com/office/powerpoint/2010/main" val="2784308860"/>
              </p:ext>
            </p:extLst>
          </p:nvPr>
        </p:nvGraphicFramePr>
        <p:xfrm>
          <a:off x="528918" y="778661"/>
          <a:ext cx="10962994" cy="3754120"/>
        </p:xfrm>
        <a:graphic>
          <a:graphicData uri="http://schemas.openxmlformats.org/drawingml/2006/table">
            <a:tbl>
              <a:tblPr firstRow="1" bandRow="1">
                <a:tableStyleId>{073A0DAA-6AF3-43AB-8588-CEC1D06C72B9}</a:tableStyleId>
              </a:tblPr>
              <a:tblGrid>
                <a:gridCol w="697736">
                  <a:extLst>
                    <a:ext uri="{9D8B030D-6E8A-4147-A177-3AD203B41FA5}">
                      <a16:colId xmlns:a16="http://schemas.microsoft.com/office/drawing/2014/main" val="2459402530"/>
                    </a:ext>
                  </a:extLst>
                </a:gridCol>
                <a:gridCol w="4783761">
                  <a:extLst>
                    <a:ext uri="{9D8B030D-6E8A-4147-A177-3AD203B41FA5}">
                      <a16:colId xmlns:a16="http://schemas.microsoft.com/office/drawing/2014/main" val="4161709010"/>
                    </a:ext>
                  </a:extLst>
                </a:gridCol>
                <a:gridCol w="2873244">
                  <a:extLst>
                    <a:ext uri="{9D8B030D-6E8A-4147-A177-3AD203B41FA5}">
                      <a16:colId xmlns:a16="http://schemas.microsoft.com/office/drawing/2014/main" val="217746354"/>
                    </a:ext>
                  </a:extLst>
                </a:gridCol>
                <a:gridCol w="2608253">
                  <a:extLst>
                    <a:ext uri="{9D8B030D-6E8A-4147-A177-3AD203B41FA5}">
                      <a16:colId xmlns:a16="http://schemas.microsoft.com/office/drawing/2014/main" val="4249939222"/>
                    </a:ext>
                  </a:extLst>
                </a:gridCol>
              </a:tblGrid>
              <a:tr h="370840">
                <a:tc>
                  <a:txBody>
                    <a:bodyPr/>
                    <a:lstStyle/>
                    <a:p>
                      <a:r>
                        <a:rPr lang="en-IN" dirty="0">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TITLE</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AUTHOR</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902621668"/>
                  </a:ext>
                </a:extLst>
              </a:tr>
              <a:tr h="370840">
                <a:tc>
                  <a:txBody>
                    <a:bodyPr/>
                    <a:lstStyle/>
                    <a:p>
                      <a:r>
                        <a:rPr lang="en-IN"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Improved Road Connectivity by Joint Learning of Orientation and</a:t>
                      </a:r>
                    </a:p>
                    <a:p>
                      <a:r>
                        <a:rPr lang="en-IN" dirty="0">
                          <a:latin typeface="Calibri" panose="020F0502020204030204" pitchFamily="34" charset="0"/>
                          <a:ea typeface="Calibri" panose="020F0502020204030204" pitchFamily="34" charset="0"/>
                          <a:cs typeface="Calibri" panose="020F0502020204030204" pitchFamily="34" charset="0"/>
                        </a:rPr>
                        <a:t>Segmentation.</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Anil Batra, </a:t>
                      </a:r>
                      <a:r>
                        <a:rPr lang="en-IN" dirty="0" err="1">
                          <a:latin typeface="Calibri" panose="020F0502020204030204" pitchFamily="34" charset="0"/>
                          <a:ea typeface="Calibri" panose="020F0502020204030204" pitchFamily="34" charset="0"/>
                          <a:cs typeface="Calibri" panose="020F0502020204030204" pitchFamily="34" charset="0"/>
                        </a:rPr>
                        <a:t>Suriya</a:t>
                      </a:r>
                      <a:r>
                        <a:rPr lang="en-IN" dirty="0">
                          <a:latin typeface="Calibri" panose="020F0502020204030204" pitchFamily="34" charset="0"/>
                          <a:ea typeface="Calibri" panose="020F0502020204030204" pitchFamily="34" charset="0"/>
                          <a:cs typeface="Calibri" panose="020F0502020204030204" pitchFamily="34" charset="0"/>
                        </a:rPr>
                        <a:t> Singh, Guan Pang, </a:t>
                      </a:r>
                      <a:r>
                        <a:rPr lang="en-IN" dirty="0" err="1">
                          <a:latin typeface="Calibri" panose="020F0502020204030204" pitchFamily="34" charset="0"/>
                          <a:ea typeface="Calibri" panose="020F0502020204030204" pitchFamily="34" charset="0"/>
                          <a:cs typeface="Calibri" panose="020F0502020204030204" pitchFamily="34" charset="0"/>
                        </a:rPr>
                        <a:t>Saikat</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Basu</a:t>
                      </a:r>
                      <a:r>
                        <a:rPr lang="en-IN" dirty="0">
                          <a:latin typeface="Calibri" panose="020F0502020204030204" pitchFamily="34" charset="0"/>
                          <a:ea typeface="Calibri" panose="020F0502020204030204" pitchFamily="34" charset="0"/>
                          <a:cs typeface="Calibri" panose="020F0502020204030204" pitchFamily="34" charset="0"/>
                        </a:rPr>
                        <a:t>, CV Jawahar, and Manohar</a:t>
                      </a:r>
                    </a:p>
                    <a:p>
                      <a:r>
                        <a:rPr lang="en-IN" dirty="0" err="1">
                          <a:latin typeface="Calibri" panose="020F0502020204030204" pitchFamily="34" charset="0"/>
                          <a:ea typeface="Calibri" panose="020F0502020204030204" pitchFamily="34" charset="0"/>
                          <a:cs typeface="Calibri" panose="020F0502020204030204" pitchFamily="34" charset="0"/>
                        </a:rPr>
                        <a:t>Paluri</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They demonstrate the advantages of the approach on two diverse road extraction datasets </a:t>
                      </a:r>
                      <a:r>
                        <a:rPr lang="en-IN"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SpaceNet</a:t>
                      </a:r>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DeepGlobe</a:t>
                      </a:r>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p>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This approach improves over the state-of-the-art techniques by 9% and 7.5% in road topology metric on </a:t>
                      </a:r>
                      <a:r>
                        <a:rPr lang="en-IN"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SpaceNet</a:t>
                      </a:r>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DeepGlobe</a:t>
                      </a:r>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respectively.</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94071688"/>
                  </a:ext>
                </a:extLst>
              </a:tr>
            </a:tbl>
          </a:graphicData>
        </a:graphic>
      </p:graphicFrame>
    </p:spTree>
    <p:extLst>
      <p:ext uri="{BB962C8B-B14F-4D97-AF65-F5344CB8AC3E}">
        <p14:creationId xmlns:p14="http://schemas.microsoft.com/office/powerpoint/2010/main" val="121432124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524"/>
      </a:dk2>
      <a:lt2>
        <a:srgbClr val="E2E8E8"/>
      </a:lt2>
      <a:accent1>
        <a:srgbClr val="DB3734"/>
      </a:accent1>
      <a:accent2>
        <a:srgbClr val="CA6B23"/>
      </a:accent2>
      <a:accent3>
        <a:srgbClr val="B9A42C"/>
      </a:accent3>
      <a:accent4>
        <a:srgbClr val="89B01E"/>
      </a:accent4>
      <a:accent5>
        <a:srgbClr val="58B72C"/>
      </a:accent5>
      <a:accent6>
        <a:srgbClr val="20BC30"/>
      </a:accent6>
      <a:hlink>
        <a:srgbClr val="319193"/>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171</TotalTime>
  <Words>1152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Segoe UI</vt:lpstr>
      <vt:lpstr>Times New Roman</vt:lpstr>
      <vt:lpstr>Univers Condensed</vt:lpstr>
      <vt:lpstr>ChronicleVTI</vt:lpstr>
      <vt:lpstr>Updation Maps of constructed roads  Detected through Satellite Imagery</vt:lpstr>
      <vt:lpstr>Introduction:</vt:lpstr>
      <vt:lpstr>Problem statement</vt:lpstr>
      <vt:lpstr>Techniques and methods used: </vt:lpstr>
      <vt:lpstr>Cartography:</vt:lpstr>
      <vt:lpstr>Deep leaning method </vt:lpstr>
      <vt:lpstr>LITERATURE SURVEY:</vt:lpstr>
      <vt:lpstr>PowerPoint Presentation</vt:lpstr>
      <vt:lpstr>PowerPoint Presentation</vt:lpstr>
      <vt:lpstr>CONCLUSION:</vt:lpstr>
      <vt:lpstr>flowchart</vt:lpstr>
      <vt:lpstr>DESCRIPTION ABOUT FLOW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Updation Maps of constructed roads  Detected through Satellite Imagery</dc:title>
  <dc:creator>sai</dc:creator>
  <cp:lastModifiedBy>sai</cp:lastModifiedBy>
  <cp:revision>4</cp:revision>
  <dcterms:created xsi:type="dcterms:W3CDTF">2023-01-09T13:52:56Z</dcterms:created>
  <dcterms:modified xsi:type="dcterms:W3CDTF">2023-02-27T13:40:17Z</dcterms:modified>
</cp:coreProperties>
</file>