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3"/>
    <p:sldId id="298" r:id="rId4"/>
    <p:sldId id="299" r:id="rId5"/>
    <p:sldId id="300" r:id="rId6"/>
    <p:sldId id="301" r:id="rId7"/>
    <p:sldId id="302" r:id="rId8"/>
    <p:sldId id="303" r:id="rId9"/>
    <p:sldId id="311" r:id="rId10"/>
    <p:sldId id="31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69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ustomXml" Target="../customXml/item3.xml"/><Relationship Id="rId17" Type="http://schemas.openxmlformats.org/officeDocument/2006/relationships/customXml" Target="../customXml/item2.xml"/><Relationship Id="rId16" Type="http://schemas.openxmlformats.org/officeDocument/2006/relationships/customXml" Target="../customXml/item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6103E-6FF8-498F-9DAA-1A2692C670A1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78F25-2E85-467A-9866-7C0598F1988E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5301" y="536325"/>
            <a:ext cx="10318418" cy="4394988"/>
          </a:xfrm>
        </p:spPr>
        <p:txBody>
          <a:bodyPr/>
          <a:lstStyle/>
          <a:p>
            <a:r>
              <a:rPr lang="pt-BR" dirty="0"/>
              <a:t>banco de</a:t>
            </a:r>
            <a:br>
              <a:rPr lang="pt-BR" dirty="0"/>
            </a:br>
            <a:r>
              <a:rPr lang="pt-BR" dirty="0"/>
              <a:t>dados II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90546" y="4289716"/>
            <a:ext cx="8045373" cy="742279"/>
          </a:xfrm>
        </p:spPr>
        <p:txBody>
          <a:bodyPr>
            <a:normAutofit fontScale="92500" lnSpcReduction="10000"/>
          </a:bodyPr>
          <a:lstStyle/>
          <a:p>
            <a:endParaRPr lang="pt-BR" dirty="0"/>
          </a:p>
          <a:p>
            <a:r>
              <a:rPr lang="pt-BR" dirty="0"/>
              <a:t>Professor:  </a:t>
            </a:r>
            <a:r>
              <a:rPr lang="pt-BR" dirty="0" err="1"/>
              <a:t>lucianob.Fernandes</a:t>
            </a:r>
            <a:endParaRPr lang="pt-BR" dirty="0"/>
          </a:p>
          <a:p>
            <a:endParaRPr lang="pt-BR" dirty="0"/>
          </a:p>
        </p:txBody>
      </p:sp>
      <p:sp>
        <p:nvSpPr>
          <p:cNvPr id="4" name="Subtítulo 2"/>
          <p:cNvSpPr txBox="1"/>
          <p:nvPr/>
        </p:nvSpPr>
        <p:spPr>
          <a:xfrm>
            <a:off x="2262583" y="4931313"/>
            <a:ext cx="8045373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  <a:p>
            <a:r>
              <a:rPr lang="pt-BR" dirty="0"/>
              <a:t>(048) 99974-0216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aixa de Texto 1"/>
          <p:cNvSpPr txBox="1"/>
          <p:nvPr/>
        </p:nvSpPr>
        <p:spPr>
          <a:xfrm>
            <a:off x="2787015" y="1663700"/>
            <a:ext cx="8228330" cy="4582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pt-BR" altLang="en-US" sz="6000"/>
              <a:t>Gerenciando Usuários e Permissões no </a:t>
            </a:r>
            <a:endParaRPr lang="pt-BR" altLang="en-US" sz="6000"/>
          </a:p>
          <a:p>
            <a:pPr algn="ctr"/>
            <a:r>
              <a:rPr lang="pt-BR" altLang="en-US" sz="6000"/>
              <a:t>PostgreSQL</a:t>
            </a:r>
            <a:endParaRPr lang="pt-BR" altLang="en-US" sz="6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aixa de Texto 1"/>
          <p:cNvSpPr txBox="1"/>
          <p:nvPr/>
        </p:nvSpPr>
        <p:spPr>
          <a:xfrm>
            <a:off x="3037205" y="1365885"/>
            <a:ext cx="7247255" cy="42202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3000" b="1"/>
              <a:t>Para que serve:</a:t>
            </a:r>
            <a:endParaRPr lang="pt-BR" altLang="en-US" sz="3000" b="1"/>
          </a:p>
          <a:p>
            <a:endParaRPr lang="pt-BR" altLang="en-US" sz="3000"/>
          </a:p>
          <a:p>
            <a:pPr algn="just"/>
            <a:r>
              <a:rPr lang="pt-BR" altLang="en-US" sz="3000"/>
              <a:t>Visa solucionar problemas inerentes do acesso a dadosem um SGBD, buscando formas eficientes de controlar as permissões dos usuários.</a:t>
            </a:r>
            <a:endParaRPr lang="pt-BR" altLang="en-US"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aixa de Texto 1"/>
          <p:cNvSpPr txBox="1"/>
          <p:nvPr/>
        </p:nvSpPr>
        <p:spPr>
          <a:xfrm>
            <a:off x="3037205" y="464185"/>
            <a:ext cx="7247255" cy="58045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3000" b="1"/>
              <a:t>Criação de Usuário de Banco de Dados – CREATE USER</a:t>
            </a:r>
            <a:endParaRPr lang="pt-BR" altLang="en-US" sz="3000" b="1"/>
          </a:p>
          <a:p>
            <a:endParaRPr lang="pt-BR" altLang="en-US" sz="3000" b="1"/>
          </a:p>
          <a:p>
            <a:r>
              <a:rPr lang="pt-BR" altLang="en-US" sz="3000" b="1"/>
              <a:t>CREATE USER nome [ [ WITH ] opção [ ... ] ]</a:t>
            </a:r>
            <a:endParaRPr lang="pt-BR" altLang="en-US" sz="3000" b="1"/>
          </a:p>
          <a:p>
            <a:r>
              <a:rPr lang="pt-BR" altLang="en-US" sz="3000" b="1"/>
              <a:t>DROP USER nome_usuário</a:t>
            </a:r>
            <a:endParaRPr lang="pt-BR" altLang="en-US" sz="3000" b="1"/>
          </a:p>
          <a:p>
            <a:r>
              <a:rPr lang="pt-BR" altLang="en-US" sz="3000" b="1"/>
              <a:t>ALTER USER nome [ [ WITH ] opção [ ... ] ]</a:t>
            </a:r>
            <a:endParaRPr lang="pt-BR" altLang="en-US" sz="3000" b="1"/>
          </a:p>
          <a:p>
            <a:endParaRPr lang="pt-BR" altLang="en-US" sz="3000" b="1"/>
          </a:p>
          <a:p>
            <a:r>
              <a:rPr lang="pt-BR" altLang="en-US" sz="3000" b="1"/>
              <a:t>Exemplo:</a:t>
            </a:r>
            <a:endParaRPr lang="pt-BR" altLang="en-US" sz="3000" b="1"/>
          </a:p>
          <a:p>
            <a:endParaRPr lang="pt-BR" altLang="en-US" sz="3000" b="1"/>
          </a:p>
          <a:p>
            <a:r>
              <a:rPr lang="pt-BR" altLang="en-US" sz="3000" b="1"/>
              <a:t>create user teste1 password '123'</a:t>
            </a:r>
            <a:endParaRPr lang="pt-BR" altLang="en-US" sz="3000" b="1"/>
          </a:p>
          <a:p>
            <a:r>
              <a:rPr lang="pt-BR" altLang="en-US" sz="3000" b="1"/>
              <a:t>alter user teste1 rename to teste01</a:t>
            </a:r>
            <a:endParaRPr lang="pt-BR" altLang="en-US" sz="3000" b="1"/>
          </a:p>
          <a:p>
            <a:endParaRPr lang="pt-BR" altLang="en-US" sz="3000" b="1"/>
          </a:p>
          <a:p>
            <a:endParaRPr lang="pt-BR" altLang="en-US" sz="3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aixa de Texto 3"/>
          <p:cNvSpPr txBox="1"/>
          <p:nvPr/>
        </p:nvSpPr>
        <p:spPr>
          <a:xfrm>
            <a:off x="3037205" y="464185"/>
            <a:ext cx="7247255" cy="58045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3000" b="1"/>
              <a:t>Grupos de Usuários no PostgreSQL</a:t>
            </a:r>
            <a:endParaRPr lang="pt-BR" altLang="en-US" sz="3000" b="1"/>
          </a:p>
          <a:p>
            <a:endParaRPr lang="pt-BR" altLang="en-US" sz="3000" b="1"/>
          </a:p>
          <a:p>
            <a:r>
              <a:rPr lang="pt-BR" altLang="en-US" sz="3000" b="1"/>
              <a:t>CREATE GROUP nome_do_grupo;</a:t>
            </a:r>
            <a:endParaRPr lang="pt-BR" altLang="en-US" sz="3000" b="1"/>
          </a:p>
          <a:p>
            <a:endParaRPr lang="pt-BR" altLang="en-US" sz="3000" b="1"/>
          </a:p>
          <a:p>
            <a:r>
              <a:rPr lang="pt-BR" altLang="en-US" sz="3000" b="1"/>
              <a:t>ALTER GROUP nome_do_grupo ADD USER nome_do_usuário;</a:t>
            </a:r>
            <a:endParaRPr lang="pt-BR" altLang="en-US" sz="3000" b="1"/>
          </a:p>
          <a:p>
            <a:endParaRPr lang="pt-BR" altLang="en-US" sz="3000" b="1"/>
          </a:p>
          <a:p>
            <a:r>
              <a:rPr lang="pt-BR" altLang="en-US" sz="3000" b="1"/>
              <a:t>DROP GROUP nome_do_grupo;</a:t>
            </a:r>
            <a:endParaRPr lang="pt-BR" altLang="en-US" sz="3000" b="1"/>
          </a:p>
          <a:p>
            <a:endParaRPr lang="pt-BR" altLang="en-US" sz="3000" b="1"/>
          </a:p>
          <a:p>
            <a:r>
              <a:rPr lang="pt-BR" altLang="en-US" sz="3000" b="1"/>
              <a:t>Ex.</a:t>
            </a:r>
            <a:endParaRPr lang="pt-BR" altLang="en-US" sz="3000" b="1"/>
          </a:p>
          <a:p>
            <a:r>
              <a:rPr lang="pt-BR" altLang="en-US" sz="3000" b="1"/>
              <a:t>create group leitura</a:t>
            </a:r>
            <a:endParaRPr lang="pt-BR" altLang="en-US" sz="3000" b="1"/>
          </a:p>
          <a:p>
            <a:endParaRPr lang="pt-BR" altLang="en-US" sz="3000" b="1"/>
          </a:p>
          <a:p>
            <a:r>
              <a:rPr lang="pt-BR" altLang="en-US" sz="3000" b="1"/>
              <a:t>alter group leitura add user teste02</a:t>
            </a:r>
            <a:endParaRPr lang="pt-BR" altLang="en-US" sz="30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aixa de Texto 1"/>
          <p:cNvSpPr txBox="1"/>
          <p:nvPr/>
        </p:nvSpPr>
        <p:spPr>
          <a:xfrm>
            <a:off x="3136900" y="1035050"/>
            <a:ext cx="7737475" cy="4024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/>
              <a:t>Existem vários privilégios distintos: SELECT, INSERT, UPDATE, DELETE, RULE, REFERENCES, TRIGGER, CREATE, TEMPORARY, EXECUTE, USAGE e ALL PRIVILEGES</a:t>
            </a:r>
            <a:endParaRPr lang="pt-BR" altLang="en-US"/>
          </a:p>
          <a:p>
            <a:endParaRPr lang="pt-BR" altLang="en-US"/>
          </a:p>
          <a:p>
            <a:endParaRPr lang="pt-BR" altLang="en-US"/>
          </a:p>
          <a:p>
            <a:r>
              <a:rPr lang="pt-BR" altLang="en-US"/>
              <a:t>Ex.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grant select on clientes to leitura with grant option</a:t>
            </a:r>
            <a:endParaRPr lang="pt-B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aixa de Texto 1"/>
          <p:cNvSpPr txBox="1"/>
          <p:nvPr/>
        </p:nvSpPr>
        <p:spPr>
          <a:xfrm>
            <a:off x="3410585" y="1135380"/>
            <a:ext cx="6626860" cy="51771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/>
              <a:t>Utilizando psql, para visualizar a relação de usuários, basta: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# \du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Ou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SELECT * from pg_user</a:t>
            </a:r>
            <a:endParaRPr lang="pt-BR" altLang="en-US"/>
          </a:p>
          <a:p>
            <a:r>
              <a:rPr lang="pt-BR" altLang="en-US"/>
              <a:t>SELECT * from pg_group</a:t>
            </a:r>
            <a:endParaRPr lang="pt-BR" altLang="en-US"/>
          </a:p>
          <a:p>
            <a:endParaRPr lang="pt-BR" altLang="en-US"/>
          </a:p>
          <a:p>
            <a:endParaRPr lang="pt-BR" altLang="en-US"/>
          </a:p>
          <a:p>
            <a:r>
              <a:rPr lang="pt-BR" altLang="en-US"/>
              <a:t>Link Material Completo:</a:t>
            </a:r>
            <a:endParaRPr lang="pt-BR" altLang="en-US"/>
          </a:p>
          <a:p>
            <a:endParaRPr lang="pt-BR" altLang="en-US"/>
          </a:p>
          <a:p>
            <a:endParaRPr lang="pt-BR" altLang="en-US"/>
          </a:p>
          <a:p>
            <a:r>
              <a:rPr lang="pt-BR" altLang="en-US"/>
              <a:t>https://www.devmedia.com.br/gerenciando-usuarios-e-permissoes-no-postgresql/14301</a:t>
            </a:r>
            <a:endParaRPr lang="pt-B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85" y="408305"/>
            <a:ext cx="12033250" cy="61271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" name="Tabela 1"/>
          <p:cNvGraphicFramePr/>
          <p:nvPr/>
        </p:nvGraphicFramePr>
        <p:xfrm>
          <a:off x="652145" y="226695"/>
          <a:ext cx="11130280" cy="6546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5140"/>
                <a:gridCol w="5565140"/>
              </a:tblGrid>
              <a:tr h="667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pt-BR" altLang="en-US" sz="3600"/>
                        <a:t>Grupo</a:t>
                      </a:r>
                      <a:endParaRPr lang="pt-BR" altLang="en-US" sz="3600"/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pt-BR" altLang="en-US" sz="3600"/>
                        <a:t>Permissão</a:t>
                      </a:r>
                      <a:endParaRPr lang="pt-BR" altLang="en-US" sz="3600"/>
                    </a:p>
                  </a:txBody>
                  <a:tcPr/>
                </a:tc>
              </a:tr>
              <a:tr h="23336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pt-BR" altLang="en-US" sz="3600"/>
                        <a:t>Gerente</a:t>
                      </a:r>
                      <a:endParaRPr lang="pt-BR" altLang="en-US" sz="3600"/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pt-BR" altLang="en-US" sz="3600"/>
                        <a:t>É o grupo de usuário que pode modificar todos os registros de todas as tabelas </a:t>
                      </a:r>
                      <a:endParaRPr lang="pt-BR" altLang="en-US" sz="3600"/>
                    </a:p>
                  </a:txBody>
                  <a:tcPr/>
                </a:tc>
              </a:tr>
              <a:tr h="17729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pt-BR" altLang="en-US" sz="3600"/>
                        <a:t>Atendente</a:t>
                      </a:r>
                      <a:endParaRPr lang="pt-BR" altLang="en-US" sz="3600"/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pt-BR" altLang="en-US" sz="3600"/>
                        <a:t>É o grupo de usuários que pode manipular apenas as reservas</a:t>
                      </a:r>
                      <a:endParaRPr lang="pt-BR" altLang="en-US" sz="3600"/>
                    </a:p>
                  </a:txBody>
                  <a:tcPr/>
                </a:tc>
              </a:tr>
              <a:tr h="17729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pt-BR" altLang="en-US" sz="3600"/>
                        <a:t>Estagiário</a:t>
                      </a:r>
                      <a:endParaRPr lang="pt-BR" altLang="en-US" sz="3600"/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pt-BR" altLang="en-US" sz="3600"/>
                        <a:t>É o grupo de usuário que só tem acesso a lista de clientes</a:t>
                      </a:r>
                      <a:endParaRPr lang="pt-BR" altLang="en-US" sz="36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/ > < / p : p r o p e r t i e s > 
</file>

<file path=customXml/item2.xml>��< ? x m l   v e r s i o n = " 1 . 0 " ? > < c t : c o n t e n t T y p e S c h e m a   c t : _ = " "   m a : _ = " "   m a : c o n t e n t T y p e N a m e = " D o c u m e n t "   m a : c o n t e n t T y p e I D = " 0 x 0 1 0 1 0 0 B D C 9 B 0 6 E 8 D 2 5 8 D 4 4 A B 2 0 F 7 2 9 9 C 3 1 B A A 6 "   m a : c o n t e n t T y p e V e r s i o n = " 2 "   m a : c o n t e n t T y p e D e s c r i p t i o n = " C r e a t e   a   n e w   d o c u m e n t . "   m a : c o n t e n t T y p e S c o p e = " "   m a : v e r s i o n I D = " a b 8 b c 2 5 5 7 0 3 c 3 f c e c a b 2 4 6 f 7 a d 2 d 2 1 6 a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f 0 3 6 0 b e d 8 c 0 9 5 6 7 b 9 e 2 f 4 7 b 8 b 6 2 6 a c 6 a "   n s 2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2 = " 2 6 7 1 0 1 0 1 - b d 8 4 - 4 e 9 6 - 9 1 9 2 - 5 5 3 4 a d c 6 3 0 e 1 " >  
 < x s d : i m p o r t   n a m e s p a c e = " 2 6 7 1 0 1 0 1 - b d 8 4 - 4 e 9 6 - 9 1 9 2 - 5 5 3 4 a d c 6 3 0 e 1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M e d i a S e r v i c e M e t a d a t a "   m i n O c c u r s = " 0 " / >  
 < x s d : e l e m e n t   r e f = " n s 2 : M e d i a S e r v i c e F a s t M e t a d a t a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2 6 7 1 0 1 0 1 - b d 8 4 - 4 e 9 6 - 9 1 9 2 - 5 5 3 4 a d c 6 3 0 e 1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3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Props1.xml><?xml version="1.0" encoding="utf-8"?>
<ds:datastoreItem xmlns:ds="http://schemas.openxmlformats.org/officeDocument/2006/customXml" ds:itemID="{B796CA96-26C7-454B-83D9-6E686FB40232}">
  <ds:schemaRefs/>
</ds:datastoreItem>
</file>

<file path=customXml/itemProps2.xml><?xml version="1.0" encoding="utf-8"?>
<ds:datastoreItem xmlns:ds="http://schemas.openxmlformats.org/officeDocument/2006/customXml" ds:itemID="{E178FE46-4E35-426F-888D-AE4F2755761C}">
  <ds:schemaRefs/>
</ds:datastoreItem>
</file>

<file path=customXml/itemProps3.xml><?xml version="1.0" encoding="utf-8"?>
<ds:datastoreItem xmlns:ds="http://schemas.openxmlformats.org/officeDocument/2006/customXml" ds:itemID="{440FDFAC-AEDF-4F07-9F2F-90DCF17118BC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Selo</Template>
  <TotalTime>0</TotalTime>
  <Words>1341</Words>
  <Application>WPS Presentation</Application>
  <PresentationFormat>Widescreen</PresentationFormat>
  <Paragraphs>79</Paragraphs>
  <Slides>9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Gill Sans MT</vt:lpstr>
      <vt:lpstr>Impact</vt:lpstr>
      <vt:lpstr>Microsoft YaHei</vt:lpstr>
      <vt:lpstr>Arial Unicode MS</vt:lpstr>
      <vt:lpstr>Calibri</vt:lpstr>
      <vt:lpstr>Selo</vt:lpstr>
      <vt:lpstr>banco de dados II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Projetos</dc:title>
  <dc:creator>Luciano B Fernandes</dc:creator>
  <cp:lastModifiedBy>Sistemas</cp:lastModifiedBy>
  <cp:revision>63</cp:revision>
  <dcterms:created xsi:type="dcterms:W3CDTF">2019-07-31T23:39:00Z</dcterms:created>
  <dcterms:modified xsi:type="dcterms:W3CDTF">2024-03-11T18:07:12Z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0x010100BDC9B06E8D258D44AB20F7299C31BAA6</vt:lpwstr>
  </property>
  <property fmtid="{D5CDD505-2E9C-101B-9397-08002B2CF9AE}" pid="3" name="ICV">
    <vt:lpwstr>0DD2610D04714D849EDE41E82F20EA24_12</vt:lpwstr>
  </property>
  <property fmtid="{D5CDD505-2E9C-101B-9397-08002B2CF9AE}" pid="4" name="KSOProductBuildVer">
    <vt:lpwstr>1046-12.2.0.13489</vt:lpwstr>
  </property>
</Properties>
</file>