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411" r:id="rId6"/>
    <p:sldId id="414" r:id="rId7"/>
    <p:sldId id="415" r:id="rId8"/>
    <p:sldId id="416" r:id="rId9"/>
    <p:sldId id="417" r:id="rId10"/>
    <p:sldId id="418" r:id="rId11"/>
    <p:sldId id="420" r:id="rId12"/>
    <p:sldId id="421" r:id="rId13"/>
    <p:sldId id="422" r:id="rId14"/>
    <p:sldId id="423" r:id="rId15"/>
    <p:sldId id="424" r:id="rId16"/>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229" autoAdjust="0"/>
  </p:normalViewPr>
  <p:slideViewPr>
    <p:cSldViewPr snapToGrid="0">
      <p:cViewPr>
        <p:scale>
          <a:sx n="75" d="100"/>
          <a:sy n="75" d="100"/>
        </p:scale>
        <p:origin x="840"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28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E92A46E5-772B-4A8A-A167-62663A29553C}" type="datetime1">
              <a:rPr lang="es-ES" smtClean="0"/>
              <a:t>11/06/2024</a:t>
            </a:fld>
            <a:endParaRPr lang="es-ES" dirty="0"/>
          </a:p>
        </p:txBody>
      </p:sp>
      <p:sp>
        <p:nvSpPr>
          <p:cNvPr id="6" name="Marcador de número de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2C230DF-5933-439D-898F-38E9AC9BA688}" type="slidenum">
              <a:rPr lang="es-ES" smtClean="0"/>
              <a:t>‹Nº›</a:t>
            </a:fld>
            <a:endParaRPr lang="es-ES" dirty="0"/>
          </a:p>
        </p:txBody>
      </p:sp>
      <p:sp>
        <p:nvSpPr>
          <p:cNvPr id="7" name="Marcador de pie de pá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8" name="Marcador de encabezad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6DB30B6-91B7-493F-B445-96E1D2848A7B}" type="datetime1">
              <a:rPr lang="es-ES" smtClean="0"/>
              <a:t>11/06/2024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A89C7E07-3C67-C64C-8DA0-0404F6303970}" type="slidenum">
              <a:rPr lang="es-ES" smtClean="0"/>
              <a:t>‹Nº›</a:t>
            </a:fld>
            <a:endParaRPr lang="es-E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a:t>
            </a:fld>
            <a:endParaRPr lang="es-ES" dirty="0"/>
          </a:p>
        </p:txBody>
      </p:sp>
    </p:spTree>
    <p:extLst>
      <p:ext uri="{BB962C8B-B14F-4D97-AF65-F5344CB8AC3E}">
        <p14:creationId xmlns:p14="http://schemas.microsoft.com/office/powerpoint/2010/main" val="109245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y tabla del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5" name="Forma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7" name="Forma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es-ES" sz="2000"/>
            </a:lvl1pPr>
            <a:lvl2pPr marL="457200" indent="0">
              <a:spcBef>
                <a:spcPts val="1800"/>
              </a:spcBef>
              <a:buNone/>
              <a:defRPr lang="es-ES" sz="2000"/>
            </a:lvl2pPr>
            <a:lvl3pPr marL="914400" indent="0">
              <a:spcBef>
                <a:spcPts val="1800"/>
              </a:spcBef>
              <a:buNone/>
              <a:defRPr lang="es-ES" sz="2000"/>
            </a:lvl3pPr>
            <a:lvl4pPr marL="1371600" indent="0">
              <a:spcBef>
                <a:spcPts val="1800"/>
              </a:spcBef>
              <a:buNone/>
              <a:defRPr lang="es-ES" sz="2000"/>
            </a:lvl4pPr>
            <a:lvl5pPr marL="1828800" indent="0">
              <a:spcBef>
                <a:spcPts val="1800"/>
              </a:spcBef>
              <a:buNone/>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es-ES" sz="2000"/>
            </a:lvl1pPr>
            <a:lvl2pPr>
              <a:spcBef>
                <a:spcPts val="18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9" name="Marcador de posición de la tab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es-ES"/>
            </a:lvl1pPr>
          </a:lstStyle>
          <a:p>
            <a:pPr rtl="0"/>
            <a:r>
              <a:rPr lang="es-ES"/>
              <a:t>Haga clic en el icono para agregar una tabla</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4" name="Conector rec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es-ES" sz="4400" b="1" i="0" spc="50" baseline="0">
                <a:latin typeface="+mj-lt"/>
              </a:defRPr>
            </a:lvl1pPr>
          </a:lstStyle>
          <a:p>
            <a:pPr rtl="0"/>
            <a:r>
              <a:rPr lang="es-ES" noProof="0" dirty="0"/>
              <a:t>Haga clic para agregar un título </a:t>
            </a:r>
          </a:p>
        </p:txBody>
      </p:sp>
      <p:sp>
        <p:nvSpPr>
          <p:cNvPr id="2" name="Marcador de conteni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es-ES" sz="2400" b="1" i="0" kern="1200" dirty="0">
                <a:solidFill>
                  <a:schemeClr val="tx2">
                    <a:lumMod val="75000"/>
                  </a:schemeClr>
                </a:solidFill>
                <a:latin typeface="+mn-lt"/>
                <a:ea typeface="+mn-ea"/>
                <a:cs typeface="+mn-cs"/>
              </a:defRPr>
            </a:lvl1pPr>
            <a:lvl2pPr indent="-283464">
              <a:spcBef>
                <a:spcPts val="6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noProof="0" dirty="0"/>
              <a:t>Haga clic para agregar contenido</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3" name="Marcador de número de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es-ES"/>
            </a:defPPr>
          </a:lstStyle>
          <a:p>
            <a:pPr rtl="0"/>
            <a:fld id="{294A09A9-5501-47C1-A89A-A340965A2BE2}" type="slidenum">
              <a:rPr lang="es-ES" noProof="0" smtClean="0"/>
              <a:pPr rtl="0"/>
              <a:t>‹Nº›</a:t>
            </a:fld>
            <a:endParaRPr lang="es-ES" noProof="0" dirty="0"/>
          </a:p>
        </p:txBody>
      </p:sp>
      <p:sp>
        <p:nvSpPr>
          <p:cNvPr id="42" name="Marcador de fech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es-ES"/>
            </a:defPPr>
          </a:lstStyle>
          <a:p>
            <a:pPr rtl="0"/>
            <a:endParaRPr lang="es-ES" noProof="0" dirty="0">
              <a:latin typeface="+mn-lt"/>
            </a:endParaRPr>
          </a:p>
        </p:txBody>
      </p:sp>
      <p:cxnSp>
        <p:nvCxnSpPr>
          <p:cNvPr id="4" name="Conector rec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sección">
    <p:bg>
      <p:bgPr>
        <a:solidFill>
          <a:schemeClr val="accent3"/>
        </a:solidFill>
        <a:effectLst/>
      </p:bgPr>
    </p:bg>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es-ES" sz="2000">
                <a:solidFill>
                  <a:schemeClr val="tx1"/>
                </a:solidFill>
              </a:defRPr>
            </a:lvl1pPr>
          </a:lstStyle>
          <a:p>
            <a:pPr rtl="0"/>
            <a:r>
              <a:rPr lang="es-ES"/>
              <a:t>Haga clic en el icono para agregar una imagen</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es-ES" sz="6000" b="1" i="0" baseline="0">
                <a:solidFill>
                  <a:schemeClr val="tx1"/>
                </a:solidFill>
                <a:latin typeface="+mj-lt"/>
              </a:defRPr>
            </a:lvl1pPr>
          </a:lstStyle>
          <a:p>
            <a:pPr rtl="0"/>
            <a:r>
              <a:rPr lang="es-ES"/>
              <a:t>Haga clic para agregar un título </a:t>
            </a:r>
          </a:p>
        </p:txBody>
      </p:sp>
      <p:sp>
        <p:nvSpPr>
          <p:cNvPr id="7" name="Rectá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sp>
        <p:nvSpPr>
          <p:cNvPr id="6" name="Marcador de posición de imagen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es-ES" sz="2000"/>
            </a:lvl1pPr>
          </a:lstStyle>
          <a:p>
            <a:pPr rtl="0"/>
            <a:r>
              <a:rPr lang="es-ES"/>
              <a:t>Haga clic en el icono para agregar una imagen</a:t>
            </a:r>
          </a:p>
        </p:txBody>
      </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7" name="Conector rec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en 2">
    <p:bg>
      <p:bgPr>
        <a:solidFill>
          <a:schemeClr val="tx1"/>
        </a:solidFill>
        <a:effectLst/>
      </p:bgPr>
    </p:bg>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es-ES" sz="4400" b="1" i="0">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número de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5" name="Marcador de fech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os conteni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9436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conteni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conteni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8" name="Forma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dirty="0"/>
            </a:p>
          </p:txBody>
        </p:sp>
        <p:sp>
          <p:nvSpPr>
            <p:cNvPr id="19" name="Forma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es-ES" sz="2000"/>
            </a:lvl1pPr>
            <a:lvl2pPr marL="914400" indent="-457200">
              <a:spcBef>
                <a:spcPts val="1800"/>
              </a:spcBef>
              <a:buFont typeface="+mj-lt"/>
              <a:buAutoNum type="alphaLcPeriod"/>
              <a:defRPr lang="es-ES" sz="2000"/>
            </a:lvl2pPr>
            <a:lvl3pPr marL="1371600" indent="-457200">
              <a:spcBef>
                <a:spcPts val="1800"/>
              </a:spcBef>
              <a:buFont typeface="+mj-lt"/>
              <a:buAutoNum type="arabicParenR"/>
              <a:defRPr lang="es-ES" sz="2000"/>
            </a:lvl3pPr>
            <a:lvl4pPr marL="1371600" indent="0">
              <a:spcBef>
                <a:spcPts val="1800"/>
              </a:spcBef>
              <a:buFont typeface="+mj-lt"/>
              <a:buNone/>
              <a:defRPr lang="es-ES" sz="2000"/>
            </a:lvl4pPr>
            <a:lvl5pPr marL="2286000" indent="-457200">
              <a:spcBef>
                <a:spcPts val="1800"/>
              </a:spcBef>
              <a:buFont typeface="+mj-lt"/>
              <a:buAutoNum type="arabicPeriod"/>
              <a:defRPr lang="es-ES" sz="2000"/>
            </a:lvl5pPr>
          </a:lstStyle>
          <a:p>
            <a:pPr lvl="0" rtl="0"/>
            <a:r>
              <a:rPr lang="es-ES"/>
              <a:t>Haga clic para agregar contenido</a:t>
            </a:r>
          </a:p>
          <a:p>
            <a:pPr lvl="1" rtl="0"/>
            <a:r>
              <a:rPr lang="es-ES"/>
              <a:t>Segundo nivel</a:t>
            </a:r>
          </a:p>
          <a:p>
            <a:pPr lvl="2" rtl="0"/>
            <a:r>
              <a:rPr lang="es-ES"/>
              <a:t>Tercer nivel</a:t>
            </a:r>
          </a:p>
          <a:p>
            <a:pPr lvl="3" rtl="0"/>
            <a:endParaRPr lang="es-ES" dirty="0"/>
          </a:p>
        </p:txBody>
      </p:sp>
      <p:sp>
        <p:nvSpPr>
          <p:cNvPr id="2" name="Marcador de conteni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e imagen del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3" name="Marcador de conteni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Marcador de posición de imagen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es-ES" sz="2000">
                <a:solidFill>
                  <a:schemeClr val="bg1"/>
                </a:solidFill>
              </a:defRPr>
            </a:lvl1pPr>
          </a:lstStyle>
          <a:p>
            <a:pPr rtl="0"/>
            <a:r>
              <a:rPr lang="es-ES"/>
              <a:t>Haga clic en el icono para agregar una imagen</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es-ES" sz="1100" b="0" i="0">
                <a:solidFill>
                  <a:schemeClr val="bg1"/>
                </a:solidFill>
                <a:latin typeface="+mn-lt"/>
              </a:defRPr>
            </a:lvl1pPr>
          </a:lstStyle>
          <a:p>
            <a:pPr rtl="0"/>
            <a:endParaRPr lang="es-ES" dirty="0">
              <a:latin typeface="+mn-lt"/>
            </a:endParaRPr>
          </a:p>
        </p:txBody>
      </p:sp>
      <p:sp>
        <p:nvSpPr>
          <p:cNvPr id="32" name="Marcador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es-ES" sz="1100" b="1" i="0">
                <a:solidFill>
                  <a:schemeClr val="bg1"/>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es-ES" sz="4400" b="1" i="0" kern="1200" spc="100" baseline="0">
          <a:solidFill>
            <a:schemeClr val="bg1"/>
          </a:solidFill>
          <a:latin typeface="+mj-lt"/>
          <a:ea typeface="+mj-ea"/>
          <a:cs typeface="+mj-cs"/>
        </a:defRPr>
      </a:lvl1pPr>
      <a:lvl2pPr eaLnBrk="1" hangingPunct="1">
        <a:defRPr lang="es-ES">
          <a:solidFill>
            <a:schemeClr val="tx2"/>
          </a:solidFill>
        </a:defRPr>
      </a:lvl2pPr>
      <a:lvl3pPr eaLnBrk="1" hangingPunct="1">
        <a:defRPr lang="es-ES">
          <a:solidFill>
            <a:schemeClr val="tx2"/>
          </a:solidFill>
        </a:defRPr>
      </a:lvl3pPr>
      <a:lvl4pPr eaLnBrk="1" hangingPunct="1">
        <a:defRPr lang="es-ES">
          <a:solidFill>
            <a:schemeClr val="tx2"/>
          </a:solidFill>
        </a:defRPr>
      </a:lvl4pPr>
      <a:lvl5pPr eaLnBrk="1" hangingPunct="1">
        <a:defRPr lang="es-ES">
          <a:solidFill>
            <a:schemeClr val="tx2"/>
          </a:solidFill>
        </a:defRPr>
      </a:lvl5pPr>
      <a:lvl6pPr eaLnBrk="1" hangingPunct="1">
        <a:defRPr lang="es-ES">
          <a:solidFill>
            <a:schemeClr val="tx2"/>
          </a:solidFill>
        </a:defRPr>
      </a:lvl6pPr>
      <a:lvl7pPr eaLnBrk="1" hangingPunct="1">
        <a:defRPr lang="es-ES">
          <a:solidFill>
            <a:schemeClr val="tx2"/>
          </a:solidFill>
        </a:defRPr>
      </a:lvl7pPr>
      <a:lvl8pPr eaLnBrk="1" hangingPunct="1">
        <a:defRPr lang="es-ES">
          <a:solidFill>
            <a:schemeClr val="tx2"/>
          </a:solidFill>
        </a:defRPr>
      </a:lvl8pPr>
      <a:lvl9pPr eaLnBrk="1" hangingPunct="1">
        <a:defRPr lang="es-ES">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es-ES"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es-ES"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es-ES"/>
            </a:defPPr>
          </a:lstStyle>
          <a:p>
            <a:pPr rtl="0"/>
            <a:r>
              <a:rPr lang="es-ES" dirty="0"/>
              <a:t>Diagrama </a:t>
            </a:r>
            <a:r>
              <a:rPr lang="es-ES" dirty="0" err="1"/>
              <a:t>Deployment</a:t>
            </a:r>
            <a:br>
              <a:rPr lang="es-ES" dirty="0"/>
            </a:br>
            <a:endParaRPr lang="es-E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E55FF-A3D6-7C3F-ED6D-24BF211C055A}"/>
              </a:ext>
            </a:extLst>
          </p:cNvPr>
          <p:cNvSpPr>
            <a:spLocks noGrp="1"/>
          </p:cNvSpPr>
          <p:nvPr>
            <p:ph type="title"/>
          </p:nvPr>
        </p:nvSpPr>
        <p:spPr/>
        <p:txBody>
          <a:bodyPr/>
          <a:lstStyle/>
          <a:p>
            <a:r>
              <a:rPr lang="es-ES" dirty="0"/>
              <a:t>Mapeo de Componentes:</a:t>
            </a:r>
          </a:p>
        </p:txBody>
      </p:sp>
      <p:sp>
        <p:nvSpPr>
          <p:cNvPr id="3" name="Marcador de contenido 2">
            <a:extLst>
              <a:ext uri="{FF2B5EF4-FFF2-40B4-BE49-F238E27FC236}">
                <a16:creationId xmlns:a16="http://schemas.microsoft.com/office/drawing/2014/main" id="{1D3AB097-3B7A-9C26-AF81-6947295213D2}"/>
              </a:ext>
            </a:extLst>
          </p:cNvPr>
          <p:cNvSpPr>
            <a:spLocks noGrp="1"/>
          </p:cNvSpPr>
          <p:nvPr>
            <p:ph sz="quarter" idx="13"/>
          </p:nvPr>
        </p:nvSpPr>
        <p:spPr/>
        <p:txBody>
          <a:bodyPr>
            <a:normAutofit/>
          </a:bodyPr>
          <a:lstStyle/>
          <a:p>
            <a:r>
              <a:rPr lang="es-ES" b="1" dirty="0"/>
              <a:t>Cliente servidor:</a:t>
            </a:r>
          </a:p>
          <a:p>
            <a:r>
              <a:rPr lang="es-ES" sz="1400" dirty="0"/>
              <a:t>Client(cliente)</a:t>
            </a:r>
          </a:p>
          <a:p>
            <a:r>
              <a:rPr lang="es-ES" sz="1400" dirty="0"/>
              <a:t>Master(Servidor)</a:t>
            </a:r>
          </a:p>
          <a:p>
            <a:r>
              <a:rPr lang="es-ES" sz="1400" dirty="0" err="1"/>
              <a:t>Worker</a:t>
            </a:r>
            <a:r>
              <a:rPr lang="es-ES" sz="1400" dirty="0"/>
              <a:t>(servidor de tareas)</a:t>
            </a:r>
          </a:p>
        </p:txBody>
      </p:sp>
    </p:spTree>
    <p:extLst>
      <p:ext uri="{BB962C8B-B14F-4D97-AF65-F5344CB8AC3E}">
        <p14:creationId xmlns:p14="http://schemas.microsoft.com/office/powerpoint/2010/main" val="266421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E55FF-A3D6-7C3F-ED6D-24BF211C055A}"/>
              </a:ext>
            </a:extLst>
          </p:cNvPr>
          <p:cNvSpPr>
            <a:spLocks noGrp="1"/>
          </p:cNvSpPr>
          <p:nvPr>
            <p:ph type="title"/>
          </p:nvPr>
        </p:nvSpPr>
        <p:spPr/>
        <p:txBody>
          <a:bodyPr/>
          <a:lstStyle/>
          <a:p>
            <a:r>
              <a:rPr lang="es-ES" dirty="0"/>
              <a:t>Mapeo de Componentes:</a:t>
            </a:r>
          </a:p>
        </p:txBody>
      </p:sp>
      <p:sp>
        <p:nvSpPr>
          <p:cNvPr id="3" name="Marcador de contenido 2">
            <a:extLst>
              <a:ext uri="{FF2B5EF4-FFF2-40B4-BE49-F238E27FC236}">
                <a16:creationId xmlns:a16="http://schemas.microsoft.com/office/drawing/2014/main" id="{1D3AB097-3B7A-9C26-AF81-6947295213D2}"/>
              </a:ext>
            </a:extLst>
          </p:cNvPr>
          <p:cNvSpPr>
            <a:spLocks noGrp="1"/>
          </p:cNvSpPr>
          <p:nvPr>
            <p:ph sz="quarter" idx="13"/>
          </p:nvPr>
        </p:nvSpPr>
        <p:spPr>
          <a:xfrm>
            <a:off x="3657600" y="1956888"/>
            <a:ext cx="7810500" cy="4484552"/>
          </a:xfrm>
        </p:spPr>
        <p:txBody>
          <a:bodyPr>
            <a:normAutofit lnSpcReduction="10000"/>
          </a:bodyPr>
          <a:lstStyle/>
          <a:p>
            <a:r>
              <a:rPr lang="es-MX" b="1" i="0" u="none" strike="noStrike" dirty="0">
                <a:solidFill>
                  <a:srgbClr val="000000"/>
                </a:solidFill>
                <a:effectLst/>
                <a:latin typeface="Arial" panose="020B0604020202020204" pitchFamily="34" charset="0"/>
              </a:rPr>
              <a:t>Master-</a:t>
            </a:r>
            <a:r>
              <a:rPr lang="es-MX" b="1" i="0" u="none" strike="noStrike" dirty="0" err="1">
                <a:solidFill>
                  <a:srgbClr val="000000"/>
                </a:solidFill>
                <a:effectLst/>
                <a:latin typeface="Arial" panose="020B0604020202020204" pitchFamily="34" charset="0"/>
              </a:rPr>
              <a:t>Worker</a:t>
            </a:r>
            <a:r>
              <a:rPr lang="es-MX" b="1" i="0" u="none" strike="noStrike" dirty="0">
                <a:solidFill>
                  <a:srgbClr val="000000"/>
                </a:solidFill>
                <a:effectLst/>
                <a:latin typeface="Arial" panose="020B0604020202020204" pitchFamily="34" charset="0"/>
              </a:rPr>
              <a:t> </a:t>
            </a:r>
            <a:endParaRPr lang="es-ES" dirty="0"/>
          </a:p>
          <a:p>
            <a:r>
              <a:rPr lang="es-ES" sz="1400" dirty="0"/>
              <a:t>Master(maestro)</a:t>
            </a:r>
          </a:p>
          <a:p>
            <a:r>
              <a:rPr lang="es-ES" sz="1400" dirty="0" err="1"/>
              <a:t>Worker</a:t>
            </a:r>
            <a:r>
              <a:rPr lang="es-ES" sz="1400" dirty="0"/>
              <a:t>(trabajador)</a:t>
            </a:r>
          </a:p>
          <a:p>
            <a:endParaRPr lang="es-ES" sz="1400" dirty="0"/>
          </a:p>
          <a:p>
            <a:pPr rtl="0" fontAlgn="base">
              <a:spcBef>
                <a:spcPts val="0"/>
              </a:spcBef>
              <a:spcAft>
                <a:spcPts val="0"/>
              </a:spcAft>
            </a:pPr>
            <a:r>
              <a:rPr lang="es-CO" sz="2000" b="1" i="0" u="none" strike="noStrike" dirty="0" err="1">
                <a:solidFill>
                  <a:srgbClr val="000000"/>
                </a:solidFill>
                <a:effectLst/>
                <a:latin typeface="Arial" panose="020B0604020202020204" pitchFamily="34" charset="0"/>
              </a:rPr>
              <a:t>Observer</a:t>
            </a:r>
            <a:r>
              <a:rPr lang="es-CO" sz="2000" b="1" i="0" u="none" strike="noStrike" dirty="0">
                <a:solidFill>
                  <a:srgbClr val="000000"/>
                </a:solidFill>
                <a:effectLst/>
                <a:latin typeface="Arial" panose="020B0604020202020204" pitchFamily="34" charset="0"/>
              </a:rPr>
              <a:t>:</a:t>
            </a:r>
          </a:p>
          <a:p>
            <a:r>
              <a:rPr lang="es-ES" sz="1400" dirty="0" err="1"/>
              <a:t>Masteri</a:t>
            </a:r>
            <a:r>
              <a:rPr lang="es-ES" sz="1400" dirty="0"/>
              <a:t>(sujeto)</a:t>
            </a:r>
          </a:p>
          <a:p>
            <a:r>
              <a:rPr lang="es-ES" sz="1400" dirty="0" err="1"/>
              <a:t>Workeri</a:t>
            </a:r>
            <a:r>
              <a:rPr lang="es-ES" sz="1400" dirty="0"/>
              <a:t>(observador)</a:t>
            </a:r>
          </a:p>
          <a:p>
            <a:r>
              <a:rPr lang="es-MX" b="1" i="0" u="none" strike="noStrike" dirty="0">
                <a:solidFill>
                  <a:srgbClr val="000000"/>
                </a:solidFill>
                <a:effectLst/>
                <a:latin typeface="Arial" panose="020B0604020202020204" pitchFamily="34" charset="0"/>
              </a:rPr>
              <a:t>Proxy</a:t>
            </a:r>
          </a:p>
          <a:p>
            <a:r>
              <a:rPr lang="es-MX" sz="1400" dirty="0" err="1">
                <a:solidFill>
                  <a:srgbClr val="000000"/>
                </a:solidFill>
                <a:latin typeface="Arial" panose="020B0604020202020204" pitchFamily="34" charset="0"/>
              </a:rPr>
              <a:t>MasterPrx</a:t>
            </a:r>
            <a:r>
              <a:rPr lang="es-MX" sz="1400" dirty="0">
                <a:solidFill>
                  <a:srgbClr val="000000"/>
                </a:solidFill>
                <a:latin typeface="Arial" panose="020B0604020202020204" pitchFamily="34" charset="0"/>
              </a:rPr>
              <a:t>(proxi para acceder a master)</a:t>
            </a:r>
          </a:p>
          <a:p>
            <a:r>
              <a:rPr lang="es-MX" sz="1400" dirty="0" err="1">
                <a:solidFill>
                  <a:srgbClr val="000000"/>
                </a:solidFill>
                <a:latin typeface="Arial" panose="020B0604020202020204" pitchFamily="34" charset="0"/>
              </a:rPr>
              <a:t>WorkerPrx</a:t>
            </a:r>
            <a:r>
              <a:rPr lang="es-MX" sz="1400" dirty="0">
                <a:solidFill>
                  <a:srgbClr val="000000"/>
                </a:solidFill>
                <a:latin typeface="Arial" panose="020B0604020202020204" pitchFamily="34" charset="0"/>
              </a:rPr>
              <a:t>(proxi para acceder a los </a:t>
            </a:r>
            <a:r>
              <a:rPr lang="es-MX" sz="1400" dirty="0" err="1">
                <a:solidFill>
                  <a:srgbClr val="000000"/>
                </a:solidFill>
                <a:latin typeface="Arial" panose="020B0604020202020204" pitchFamily="34" charset="0"/>
              </a:rPr>
              <a:t>workers</a:t>
            </a:r>
            <a:r>
              <a:rPr lang="es-MX" sz="1400" dirty="0">
                <a:solidFill>
                  <a:srgbClr val="000000"/>
                </a:solidFill>
                <a:latin typeface="Arial" panose="020B0604020202020204" pitchFamily="34" charset="0"/>
              </a:rPr>
              <a:t>)</a:t>
            </a:r>
          </a:p>
          <a:p>
            <a:r>
              <a:rPr lang="es-MX" sz="1400" dirty="0" err="1">
                <a:solidFill>
                  <a:srgbClr val="000000"/>
                </a:solidFill>
                <a:latin typeface="Arial" panose="020B0604020202020204" pitchFamily="34" charset="0"/>
              </a:rPr>
              <a:t>CallbackPrx</a:t>
            </a:r>
            <a:r>
              <a:rPr lang="es-MX" sz="1400" dirty="0">
                <a:solidFill>
                  <a:srgbClr val="000000"/>
                </a:solidFill>
                <a:latin typeface="Arial" panose="020B0604020202020204" pitchFamily="34" charset="0"/>
              </a:rPr>
              <a:t>(proxy para hacer el llamado al cliente)</a:t>
            </a:r>
            <a:endParaRPr lang="es-ES" sz="1400" dirty="0"/>
          </a:p>
        </p:txBody>
      </p:sp>
    </p:spTree>
    <p:extLst>
      <p:ext uri="{BB962C8B-B14F-4D97-AF65-F5344CB8AC3E}">
        <p14:creationId xmlns:p14="http://schemas.microsoft.com/office/powerpoint/2010/main" val="355731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E55FF-A3D6-7C3F-ED6D-24BF211C055A}"/>
              </a:ext>
            </a:extLst>
          </p:cNvPr>
          <p:cNvSpPr>
            <a:spLocks noGrp="1"/>
          </p:cNvSpPr>
          <p:nvPr>
            <p:ph type="title"/>
          </p:nvPr>
        </p:nvSpPr>
        <p:spPr>
          <a:xfrm>
            <a:off x="563880" y="-100869"/>
            <a:ext cx="10873740" cy="1680205"/>
          </a:xfrm>
        </p:spPr>
        <p:txBody>
          <a:bodyPr/>
          <a:lstStyle/>
          <a:p>
            <a:r>
              <a:rPr lang="es-ES" dirty="0"/>
              <a:t>Estrategia para Resolver el Problema en Forma Distribuida:</a:t>
            </a:r>
          </a:p>
        </p:txBody>
      </p:sp>
      <p:sp>
        <p:nvSpPr>
          <p:cNvPr id="3" name="Marcador de contenido 2">
            <a:extLst>
              <a:ext uri="{FF2B5EF4-FFF2-40B4-BE49-F238E27FC236}">
                <a16:creationId xmlns:a16="http://schemas.microsoft.com/office/drawing/2014/main" id="{1D3AB097-3B7A-9C26-AF81-6947295213D2}"/>
              </a:ext>
            </a:extLst>
          </p:cNvPr>
          <p:cNvSpPr>
            <a:spLocks noGrp="1"/>
          </p:cNvSpPr>
          <p:nvPr>
            <p:ph sz="quarter" idx="13"/>
          </p:nvPr>
        </p:nvSpPr>
        <p:spPr>
          <a:xfrm>
            <a:off x="3261360" y="1579336"/>
            <a:ext cx="7810500" cy="3699328"/>
          </a:xfrm>
        </p:spPr>
        <p:txBody>
          <a:bodyPr>
            <a:normAutofit fontScale="25000" lnSpcReduction="20000"/>
          </a:bodyPr>
          <a:lstStyle/>
          <a:p>
            <a:r>
              <a:rPr lang="es-ES" sz="5600" b="1" dirty="0">
                <a:latin typeface="Arial" panose="020B0604020202020204" pitchFamily="34" charset="0"/>
                <a:cs typeface="Arial" panose="020B0604020202020204" pitchFamily="34" charset="0"/>
              </a:rPr>
              <a:t>División del Trabajo</a:t>
            </a:r>
            <a:r>
              <a:rPr lang="es-ES" sz="3300" b="1" dirty="0">
                <a:latin typeface="Arial" panose="020B0604020202020204" pitchFamily="34" charset="0"/>
                <a:cs typeface="Arial" panose="020B0604020202020204" pitchFamily="34" charset="0"/>
              </a:rPr>
              <a:t>:</a:t>
            </a:r>
            <a:endParaRPr lang="es-ES" sz="33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El Maestro (Master) recibe la solicitud de trabajo del Cliente (Client) y divide la tarea en subtareas más pequeñas.</a:t>
            </a: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Estas subtareas se distribuyen entre varios Trabajadores (</a:t>
            </a:r>
            <a:r>
              <a:rPr lang="es-ES" sz="4000" dirty="0" err="1">
                <a:latin typeface="Arial" panose="020B0604020202020204" pitchFamily="34" charset="0"/>
                <a:cs typeface="Arial" panose="020B0604020202020204" pitchFamily="34" charset="0"/>
              </a:rPr>
              <a:t>Worker</a:t>
            </a:r>
            <a:r>
              <a:rPr lang="es-ES" sz="4000" dirty="0">
                <a:latin typeface="Arial" panose="020B0604020202020204" pitchFamily="34" charset="0"/>
                <a:cs typeface="Arial" panose="020B0604020202020204" pitchFamily="34" charset="0"/>
              </a:rPr>
              <a:t>) para su procesamiento.</a:t>
            </a:r>
          </a:p>
          <a:p>
            <a:r>
              <a:rPr lang="es-ES" sz="5600" b="1" dirty="0">
                <a:latin typeface="Arial" panose="020B0604020202020204" pitchFamily="34" charset="0"/>
                <a:cs typeface="Arial" panose="020B0604020202020204" pitchFamily="34" charset="0"/>
              </a:rPr>
              <a:t>Asignación de Tareas:</a:t>
            </a:r>
            <a:endParaRPr lang="es-ES" sz="56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El Maestro utiliza una lista de Trabajadores disponibles y les asigna tareas a medida que estén disponibles.</a:t>
            </a: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Cada Trabajador recibe una subtarea, la procesa y devuelve una solución parcial al Maestro.</a:t>
            </a:r>
          </a:p>
          <a:p>
            <a:r>
              <a:rPr lang="es-ES" sz="5600" b="1" dirty="0">
                <a:latin typeface="Arial" panose="020B0604020202020204" pitchFamily="34" charset="0"/>
                <a:cs typeface="Arial" panose="020B0604020202020204" pitchFamily="34" charset="0"/>
              </a:rPr>
              <a:t>Recolección de Resultados:</a:t>
            </a:r>
            <a:endParaRPr lang="es-ES" sz="56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El Maestro recolecta todas las soluciones parciales de los Trabajadores.</a:t>
            </a: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Una vez que todas las subtareas están completas, el Maestro combina las soluciones parciales en una solución final.</a:t>
            </a:r>
          </a:p>
          <a:p>
            <a:r>
              <a:rPr lang="es-ES" sz="5600" b="1" dirty="0">
                <a:latin typeface="Arial" panose="020B0604020202020204" pitchFamily="34" charset="0"/>
                <a:cs typeface="Arial" panose="020B0604020202020204" pitchFamily="34" charset="0"/>
              </a:rPr>
              <a:t>Notificación de Resultados:</a:t>
            </a:r>
            <a:endParaRPr lang="es-ES" sz="56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El Maestro envía la solución final de vuelta al Cliente a través de un </a:t>
            </a:r>
            <a:r>
              <a:rPr lang="es-ES" sz="4000" dirty="0" err="1">
                <a:latin typeface="Arial" panose="020B0604020202020204" pitchFamily="34" charset="0"/>
                <a:cs typeface="Arial" panose="020B0604020202020204" pitchFamily="34" charset="0"/>
              </a:rPr>
              <a:t>callback</a:t>
            </a:r>
            <a:r>
              <a:rPr lang="es-ES" sz="4000" dirty="0">
                <a:latin typeface="Arial" panose="020B0604020202020204" pitchFamily="34" charset="0"/>
                <a:cs typeface="Arial" panose="020B0604020202020204" pitchFamily="34" charset="0"/>
              </a:rPr>
              <a:t>.</a:t>
            </a:r>
          </a:p>
          <a:p>
            <a:pPr>
              <a:buFont typeface="Arial" panose="020B0604020202020204" pitchFamily="34" charset="0"/>
              <a:buChar char="•"/>
            </a:pPr>
            <a:r>
              <a:rPr lang="es-ES" sz="4000" dirty="0">
                <a:latin typeface="Arial" panose="020B0604020202020204" pitchFamily="34" charset="0"/>
                <a:cs typeface="Arial" panose="020B0604020202020204" pitchFamily="34" charset="0"/>
              </a:rPr>
              <a:t>El Cliente muestra el resultado al usuario final</a:t>
            </a:r>
            <a:r>
              <a:rPr lang="es-ES" sz="3300" dirty="0">
                <a:latin typeface="Arial" panose="020B0604020202020204" pitchFamily="34" charset="0"/>
                <a:cs typeface="Arial" panose="020B0604020202020204" pitchFamily="34" charset="0"/>
              </a:rPr>
              <a:t>.</a:t>
            </a:r>
          </a:p>
          <a:p>
            <a:r>
              <a:rPr lang="es-ES" sz="5600" b="1" dirty="0">
                <a:latin typeface="Arial" panose="020B0604020202020204" pitchFamily="34" charset="0"/>
                <a:cs typeface="Arial" panose="020B0604020202020204" pitchFamily="34" charset="0"/>
              </a:rPr>
              <a:t>Diagrama de </a:t>
            </a:r>
            <a:r>
              <a:rPr lang="es-ES" sz="5600" b="1" dirty="0" err="1">
                <a:latin typeface="Arial" panose="020B0604020202020204" pitchFamily="34" charset="0"/>
                <a:cs typeface="Arial" panose="020B0604020202020204" pitchFamily="34" charset="0"/>
              </a:rPr>
              <a:t>Deployment</a:t>
            </a:r>
            <a:r>
              <a:rPr lang="es-ES" sz="5600" b="1" dirty="0">
                <a:latin typeface="Arial" panose="020B0604020202020204" pitchFamily="34" charset="0"/>
                <a:cs typeface="Arial" panose="020B0604020202020204" pitchFamily="34" charset="0"/>
              </a:rPr>
              <a:t>:</a:t>
            </a:r>
            <a:endParaRPr lang="es-ES" sz="5600" dirty="0">
              <a:latin typeface="Arial" panose="020B0604020202020204" pitchFamily="34" charset="0"/>
              <a:cs typeface="Arial" panose="020B0604020202020204" pitchFamily="34" charset="0"/>
            </a:endParaRPr>
          </a:p>
          <a:p>
            <a:r>
              <a:rPr lang="es-ES" sz="4000" dirty="0">
                <a:latin typeface="Arial" panose="020B0604020202020204" pitchFamily="34" charset="0"/>
                <a:cs typeface="Arial" panose="020B0604020202020204" pitchFamily="34" charset="0"/>
              </a:rPr>
              <a:t>El diagrama de </a:t>
            </a:r>
            <a:r>
              <a:rPr lang="es-ES" sz="4000" dirty="0" err="1">
                <a:latin typeface="Arial" panose="020B0604020202020204" pitchFamily="34" charset="0"/>
                <a:cs typeface="Arial" panose="020B0604020202020204" pitchFamily="34" charset="0"/>
              </a:rPr>
              <a:t>deployment</a:t>
            </a:r>
            <a:r>
              <a:rPr lang="es-ES" sz="4000" dirty="0">
                <a:latin typeface="Arial" panose="020B0604020202020204" pitchFamily="34" charset="0"/>
                <a:cs typeface="Arial" panose="020B0604020202020204" pitchFamily="34" charset="0"/>
              </a:rPr>
              <a:t> muestra cómo se despliegan los componentes del sistema distribuidos en los diferentes dispositivos y cómo interactúan entre sí.</a:t>
            </a:r>
          </a:p>
          <a:p>
            <a:endParaRPr lang="es-ES" sz="1400" dirty="0"/>
          </a:p>
        </p:txBody>
      </p:sp>
    </p:spTree>
    <p:extLst>
      <p:ext uri="{BB962C8B-B14F-4D97-AF65-F5344CB8AC3E}">
        <p14:creationId xmlns:p14="http://schemas.microsoft.com/office/powerpoint/2010/main" val="193611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Diagrama, Esquemático&#10;&#10;Descripción generada automáticamente">
            <a:extLst>
              <a:ext uri="{FF2B5EF4-FFF2-40B4-BE49-F238E27FC236}">
                <a16:creationId xmlns:a16="http://schemas.microsoft.com/office/drawing/2014/main" id="{207A1B55-57CC-273F-A092-7366CFDEEAE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b="5548"/>
          <a:stretch/>
        </p:blipFill>
        <p:spPr>
          <a:xfrm>
            <a:off x="96426" y="0"/>
            <a:ext cx="11999147" cy="6771708"/>
          </a:xfrm>
          <a:noFill/>
        </p:spPr>
      </p:pic>
    </p:spTree>
    <p:extLst>
      <p:ext uri="{BB962C8B-B14F-4D97-AF65-F5344CB8AC3E}">
        <p14:creationId xmlns:p14="http://schemas.microsoft.com/office/powerpoint/2010/main" val="313928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22DC-616F-8847-CFFC-7F416F0D80D6}"/>
              </a:ext>
            </a:extLst>
          </p:cNvPr>
          <p:cNvSpPr>
            <a:spLocks noGrp="1"/>
          </p:cNvSpPr>
          <p:nvPr>
            <p:ph type="title"/>
          </p:nvPr>
        </p:nvSpPr>
        <p:spPr/>
        <p:txBody>
          <a:bodyPr/>
          <a:lstStyle/>
          <a:p>
            <a:r>
              <a:rPr lang="es-MX" sz="5000" kern="1200" dirty="0">
                <a:solidFill>
                  <a:srgbClr val="000000"/>
                </a:solidFill>
                <a:effectLst/>
                <a:latin typeface="Aptos Display" panose="020B0004020202020204" pitchFamily="34" charset="0"/>
                <a:ea typeface="+mj-ea"/>
                <a:cs typeface="+mj-cs"/>
              </a:rPr>
              <a:t>Estructura de Flynn</a:t>
            </a:r>
            <a:endParaRPr lang="es-ES" sz="5000" dirty="0"/>
          </a:p>
        </p:txBody>
      </p:sp>
      <p:sp>
        <p:nvSpPr>
          <p:cNvPr id="3" name="Marcador de contenido 2">
            <a:extLst>
              <a:ext uri="{FF2B5EF4-FFF2-40B4-BE49-F238E27FC236}">
                <a16:creationId xmlns:a16="http://schemas.microsoft.com/office/drawing/2014/main" id="{670BE3DB-B3A6-1AE9-52C6-BF06A72C5D0E}"/>
              </a:ext>
            </a:extLst>
          </p:cNvPr>
          <p:cNvSpPr>
            <a:spLocks noGrp="1"/>
          </p:cNvSpPr>
          <p:nvPr>
            <p:ph sz="quarter" idx="13"/>
          </p:nvPr>
        </p:nvSpPr>
        <p:spPr/>
        <p:txBody>
          <a:bodyPr/>
          <a:lstStyle/>
          <a:p>
            <a:r>
              <a:rPr lang="es-MX" dirty="0"/>
              <a:t>Almacenamiento:</a:t>
            </a:r>
          </a:p>
          <a:p>
            <a:r>
              <a:rPr lang="es-MX" sz="3200" dirty="0" err="1"/>
              <a:t>NUMA:Cada</a:t>
            </a:r>
            <a:r>
              <a:rPr lang="es-MX" sz="3200" dirty="0"/>
              <a:t> nodo (</a:t>
            </a:r>
            <a:r>
              <a:rPr lang="es-MX" sz="3200" dirty="0" err="1"/>
              <a:t>server,worker,client</a:t>
            </a:r>
            <a:r>
              <a:rPr lang="es-MX" sz="3200" dirty="0"/>
              <a:t>) es capas de acceder a otras memorias a través de la red, además de tener su propia memoria local, esto implica un acceso no uniforme</a:t>
            </a:r>
            <a:endParaRPr lang="es-ES" sz="3200" dirty="0"/>
          </a:p>
        </p:txBody>
      </p:sp>
    </p:spTree>
    <p:extLst>
      <p:ext uri="{BB962C8B-B14F-4D97-AF65-F5344CB8AC3E}">
        <p14:creationId xmlns:p14="http://schemas.microsoft.com/office/powerpoint/2010/main" val="43089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22DC-616F-8847-CFFC-7F416F0D80D6}"/>
              </a:ext>
            </a:extLst>
          </p:cNvPr>
          <p:cNvSpPr>
            <a:spLocks noGrp="1"/>
          </p:cNvSpPr>
          <p:nvPr>
            <p:ph type="title"/>
          </p:nvPr>
        </p:nvSpPr>
        <p:spPr/>
        <p:txBody>
          <a:bodyPr/>
          <a:lstStyle/>
          <a:p>
            <a:r>
              <a:rPr lang="es-MX" sz="5000" kern="1200" dirty="0">
                <a:solidFill>
                  <a:srgbClr val="000000"/>
                </a:solidFill>
                <a:effectLst/>
                <a:latin typeface="Aptos Display" panose="020B0004020202020204" pitchFamily="34" charset="0"/>
                <a:ea typeface="+mj-ea"/>
                <a:cs typeface="+mj-cs"/>
              </a:rPr>
              <a:t>Estructura de Flynn</a:t>
            </a:r>
            <a:endParaRPr lang="es-ES" sz="5000" dirty="0"/>
          </a:p>
        </p:txBody>
      </p:sp>
      <p:sp>
        <p:nvSpPr>
          <p:cNvPr id="3" name="Marcador de contenido 2">
            <a:extLst>
              <a:ext uri="{FF2B5EF4-FFF2-40B4-BE49-F238E27FC236}">
                <a16:creationId xmlns:a16="http://schemas.microsoft.com/office/drawing/2014/main" id="{670BE3DB-B3A6-1AE9-52C6-BF06A72C5D0E}"/>
              </a:ext>
            </a:extLst>
          </p:cNvPr>
          <p:cNvSpPr>
            <a:spLocks noGrp="1"/>
          </p:cNvSpPr>
          <p:nvPr>
            <p:ph sz="quarter" idx="13"/>
          </p:nvPr>
        </p:nvSpPr>
        <p:spPr/>
        <p:txBody>
          <a:bodyPr/>
          <a:lstStyle/>
          <a:p>
            <a:r>
              <a:rPr lang="es-ES" b="1" dirty="0"/>
              <a:t>Procesamiento</a:t>
            </a:r>
            <a:r>
              <a:rPr lang="es-ES" dirty="0"/>
              <a:t>:</a:t>
            </a:r>
            <a:r>
              <a:rPr lang="es-MX" dirty="0"/>
              <a:t>:</a:t>
            </a:r>
          </a:p>
          <a:p>
            <a:r>
              <a:rPr lang="es-ES" dirty="0"/>
              <a:t>Se utilizará SIMD (Single </a:t>
            </a:r>
            <a:r>
              <a:rPr lang="es-ES" dirty="0" err="1"/>
              <a:t>Instruction</a:t>
            </a:r>
            <a:r>
              <a:rPr lang="es-ES" dirty="0"/>
              <a:t>, </a:t>
            </a:r>
            <a:r>
              <a:rPr lang="es-ES" dirty="0" err="1"/>
              <a:t>Multiple</a:t>
            </a:r>
            <a:r>
              <a:rPr lang="es-ES" dirty="0"/>
              <a:t> Data) para aprovechar la capacidad de procesamiento paralelo en cada nodo trabajador. Esto implica que cada nodo ejecutará la misma instrucción en múltiples datos simultáneamente, lo que puede mejorar significativamente el rendimiento en operaciones de integración repetitivas.</a:t>
            </a:r>
            <a:endParaRPr lang="es-MX" dirty="0"/>
          </a:p>
        </p:txBody>
      </p:sp>
    </p:spTree>
    <p:extLst>
      <p:ext uri="{BB962C8B-B14F-4D97-AF65-F5344CB8AC3E}">
        <p14:creationId xmlns:p14="http://schemas.microsoft.com/office/powerpoint/2010/main" val="376018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22DC-616F-8847-CFFC-7F416F0D80D6}"/>
              </a:ext>
            </a:extLst>
          </p:cNvPr>
          <p:cNvSpPr>
            <a:spLocks noGrp="1"/>
          </p:cNvSpPr>
          <p:nvPr>
            <p:ph type="title"/>
          </p:nvPr>
        </p:nvSpPr>
        <p:spPr/>
        <p:txBody>
          <a:bodyPr/>
          <a:lstStyle/>
          <a:p>
            <a:r>
              <a:rPr lang="es-MX" sz="5000" kern="1200" dirty="0">
                <a:solidFill>
                  <a:srgbClr val="000000"/>
                </a:solidFill>
                <a:effectLst/>
                <a:latin typeface="Aptos Display" panose="020B0004020202020204" pitchFamily="34" charset="0"/>
                <a:ea typeface="+mj-ea"/>
                <a:cs typeface="+mj-cs"/>
              </a:rPr>
              <a:t>Estructura de Flynn</a:t>
            </a:r>
            <a:endParaRPr lang="es-ES" sz="5000" dirty="0"/>
          </a:p>
        </p:txBody>
      </p:sp>
      <p:sp>
        <p:nvSpPr>
          <p:cNvPr id="3" name="Marcador de contenido 2">
            <a:extLst>
              <a:ext uri="{FF2B5EF4-FFF2-40B4-BE49-F238E27FC236}">
                <a16:creationId xmlns:a16="http://schemas.microsoft.com/office/drawing/2014/main" id="{670BE3DB-B3A6-1AE9-52C6-BF06A72C5D0E}"/>
              </a:ext>
            </a:extLst>
          </p:cNvPr>
          <p:cNvSpPr>
            <a:spLocks noGrp="1"/>
          </p:cNvSpPr>
          <p:nvPr>
            <p:ph sz="quarter" idx="13"/>
          </p:nvPr>
        </p:nvSpPr>
        <p:spPr/>
        <p:txBody>
          <a:bodyPr/>
          <a:lstStyle/>
          <a:p>
            <a:r>
              <a:rPr lang="es-ES" b="1" dirty="0"/>
              <a:t>Procesamiento</a:t>
            </a:r>
            <a:r>
              <a:rPr lang="es-ES" dirty="0"/>
              <a:t>:</a:t>
            </a:r>
            <a:r>
              <a:rPr lang="es-MX" dirty="0"/>
              <a:t>:</a:t>
            </a:r>
          </a:p>
          <a:p>
            <a:r>
              <a:rPr lang="es-ES" dirty="0"/>
              <a:t>Se utilizará SIMD (Single </a:t>
            </a:r>
            <a:r>
              <a:rPr lang="es-ES" dirty="0" err="1"/>
              <a:t>Instruction</a:t>
            </a:r>
            <a:r>
              <a:rPr lang="es-ES" dirty="0"/>
              <a:t>, </a:t>
            </a:r>
            <a:r>
              <a:rPr lang="es-ES" dirty="0" err="1"/>
              <a:t>Multiple</a:t>
            </a:r>
            <a:r>
              <a:rPr lang="es-ES" dirty="0"/>
              <a:t> Data) para aprovechar la capacidad de procesamiento paralelo en cada nodo trabajador. Esto implica que cada nodo ejecutará la misma instrucción en múltiples datos simultáneamente, lo que puede mejorar significativamente el rendimiento en operaciones de integración repetitivas.</a:t>
            </a:r>
            <a:endParaRPr lang="es-MX" dirty="0"/>
          </a:p>
        </p:txBody>
      </p:sp>
    </p:spTree>
    <p:extLst>
      <p:ext uri="{BB962C8B-B14F-4D97-AF65-F5344CB8AC3E}">
        <p14:creationId xmlns:p14="http://schemas.microsoft.com/office/powerpoint/2010/main" val="130188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22DC-616F-8847-CFFC-7F416F0D80D6}"/>
              </a:ext>
            </a:extLst>
          </p:cNvPr>
          <p:cNvSpPr>
            <a:spLocks noGrp="1"/>
          </p:cNvSpPr>
          <p:nvPr>
            <p:ph type="title"/>
          </p:nvPr>
        </p:nvSpPr>
        <p:spPr/>
        <p:txBody>
          <a:bodyPr/>
          <a:lstStyle/>
          <a:p>
            <a:r>
              <a:rPr lang="es-MX" sz="5000" kern="1200" dirty="0">
                <a:solidFill>
                  <a:srgbClr val="000000"/>
                </a:solidFill>
                <a:effectLst/>
                <a:latin typeface="Aptos Display" panose="020B0004020202020204" pitchFamily="34" charset="0"/>
                <a:ea typeface="+mj-ea"/>
                <a:cs typeface="+mj-cs"/>
              </a:rPr>
              <a:t>Estilos arquitectónicos</a:t>
            </a:r>
            <a:endParaRPr lang="es-ES" sz="5000" dirty="0"/>
          </a:p>
        </p:txBody>
      </p:sp>
      <p:sp>
        <p:nvSpPr>
          <p:cNvPr id="3" name="Marcador de contenido 2">
            <a:extLst>
              <a:ext uri="{FF2B5EF4-FFF2-40B4-BE49-F238E27FC236}">
                <a16:creationId xmlns:a16="http://schemas.microsoft.com/office/drawing/2014/main" id="{670BE3DB-B3A6-1AE9-52C6-BF06A72C5D0E}"/>
              </a:ext>
            </a:extLst>
          </p:cNvPr>
          <p:cNvSpPr>
            <a:spLocks noGrp="1"/>
          </p:cNvSpPr>
          <p:nvPr>
            <p:ph sz="quarter" idx="13"/>
          </p:nvPr>
        </p:nvSpPr>
        <p:spPr/>
        <p:txBody>
          <a:bodyPr/>
          <a:lstStyle/>
          <a:p>
            <a:r>
              <a:rPr lang="es-ES" b="1" dirty="0"/>
              <a:t>Arquitectura Cliente-Servidor:</a:t>
            </a:r>
            <a:r>
              <a:rPr lang="es-ES" dirty="0"/>
              <a:t> El sistema se estructura en nodos de cliente y servidor. Los clientes envían solicitudes de servicios al servidor, que las procesa y devuelve las respuestas.</a:t>
            </a:r>
          </a:p>
          <a:p>
            <a:pPr>
              <a:buFont typeface="Arial" panose="020B0604020202020204" pitchFamily="34" charset="0"/>
              <a:buChar char="•"/>
            </a:pPr>
            <a:r>
              <a:rPr lang="es-ES" b="1" dirty="0"/>
              <a:t>Componentes involucrados:</a:t>
            </a:r>
            <a:r>
              <a:rPr lang="es-ES" dirty="0"/>
              <a:t> Cliente, Maestro, Trabajador.</a:t>
            </a:r>
          </a:p>
          <a:p>
            <a:endParaRPr lang="es-MX" dirty="0"/>
          </a:p>
        </p:txBody>
      </p:sp>
    </p:spTree>
    <p:extLst>
      <p:ext uri="{BB962C8B-B14F-4D97-AF65-F5344CB8AC3E}">
        <p14:creationId xmlns:p14="http://schemas.microsoft.com/office/powerpoint/2010/main" val="399717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22DC-616F-8847-CFFC-7F416F0D80D6}"/>
              </a:ext>
            </a:extLst>
          </p:cNvPr>
          <p:cNvSpPr>
            <a:spLocks noGrp="1"/>
          </p:cNvSpPr>
          <p:nvPr>
            <p:ph type="title"/>
          </p:nvPr>
        </p:nvSpPr>
        <p:spPr/>
        <p:txBody>
          <a:bodyPr/>
          <a:lstStyle/>
          <a:p>
            <a:r>
              <a:rPr lang="es-MX" sz="5000" kern="1200" dirty="0">
                <a:solidFill>
                  <a:srgbClr val="000000"/>
                </a:solidFill>
                <a:effectLst/>
                <a:latin typeface="Aptos Display" panose="020B0004020202020204" pitchFamily="34" charset="0"/>
                <a:ea typeface="+mj-ea"/>
                <a:cs typeface="+mj-cs"/>
              </a:rPr>
              <a:t>Estilos arquitectónicos</a:t>
            </a:r>
            <a:endParaRPr lang="es-ES" sz="5000" dirty="0"/>
          </a:p>
        </p:txBody>
      </p:sp>
      <p:sp>
        <p:nvSpPr>
          <p:cNvPr id="3" name="Marcador de contenido 2">
            <a:extLst>
              <a:ext uri="{FF2B5EF4-FFF2-40B4-BE49-F238E27FC236}">
                <a16:creationId xmlns:a16="http://schemas.microsoft.com/office/drawing/2014/main" id="{670BE3DB-B3A6-1AE9-52C6-BF06A72C5D0E}"/>
              </a:ext>
            </a:extLst>
          </p:cNvPr>
          <p:cNvSpPr>
            <a:spLocks noGrp="1"/>
          </p:cNvSpPr>
          <p:nvPr>
            <p:ph sz="quarter" idx="13"/>
          </p:nvPr>
        </p:nvSpPr>
        <p:spPr/>
        <p:txBody>
          <a:bodyPr/>
          <a:lstStyle/>
          <a:p>
            <a:r>
              <a:rPr lang="es-ES" b="1" dirty="0"/>
              <a:t>Arquitectura Cliente-Servidor:</a:t>
            </a:r>
            <a:r>
              <a:rPr lang="es-ES" dirty="0"/>
              <a:t> El sistema se estructura en nodos de cliente y servidor. Los clientes envían solicitudes de servicios al servidor, que las procesa y devuelve las respuestas.</a:t>
            </a:r>
          </a:p>
          <a:p>
            <a:pPr>
              <a:buFont typeface="Arial" panose="020B0604020202020204" pitchFamily="34" charset="0"/>
              <a:buChar char="•"/>
            </a:pPr>
            <a:r>
              <a:rPr lang="es-ES" b="1" dirty="0"/>
              <a:t>Componentes involucrados:</a:t>
            </a:r>
            <a:r>
              <a:rPr lang="es-ES" dirty="0"/>
              <a:t> Cliente, Maestro, Trabajador.</a:t>
            </a:r>
          </a:p>
          <a:p>
            <a:endParaRPr lang="es-MX" dirty="0"/>
          </a:p>
        </p:txBody>
      </p:sp>
    </p:spTree>
    <p:extLst>
      <p:ext uri="{BB962C8B-B14F-4D97-AF65-F5344CB8AC3E}">
        <p14:creationId xmlns:p14="http://schemas.microsoft.com/office/powerpoint/2010/main" val="370506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22DC-616F-8847-CFFC-7F416F0D80D6}"/>
              </a:ext>
            </a:extLst>
          </p:cNvPr>
          <p:cNvSpPr>
            <a:spLocks noGrp="1"/>
          </p:cNvSpPr>
          <p:nvPr>
            <p:ph type="title"/>
          </p:nvPr>
        </p:nvSpPr>
        <p:spPr/>
        <p:txBody>
          <a:bodyPr/>
          <a:lstStyle/>
          <a:p>
            <a:r>
              <a:rPr lang="es-CO" sz="5400" dirty="0"/>
              <a:t>Patrones de Diseño</a:t>
            </a:r>
            <a:endParaRPr lang="es-ES" sz="5000" dirty="0"/>
          </a:p>
        </p:txBody>
      </p:sp>
      <p:sp>
        <p:nvSpPr>
          <p:cNvPr id="3" name="Marcador de contenido 2">
            <a:extLst>
              <a:ext uri="{FF2B5EF4-FFF2-40B4-BE49-F238E27FC236}">
                <a16:creationId xmlns:a16="http://schemas.microsoft.com/office/drawing/2014/main" id="{670BE3DB-B3A6-1AE9-52C6-BF06A72C5D0E}"/>
              </a:ext>
            </a:extLst>
          </p:cNvPr>
          <p:cNvSpPr>
            <a:spLocks noGrp="1"/>
          </p:cNvSpPr>
          <p:nvPr>
            <p:ph sz="quarter" idx="13"/>
          </p:nvPr>
        </p:nvSpPr>
        <p:spPr/>
        <p:txBody>
          <a:bodyPr/>
          <a:lstStyle/>
          <a:p>
            <a:r>
              <a:rPr lang="es-ES" b="1" dirty="0"/>
              <a:t>Master </a:t>
            </a:r>
            <a:r>
              <a:rPr lang="es-ES" b="1" dirty="0" err="1"/>
              <a:t>Worker:</a:t>
            </a:r>
            <a:r>
              <a:rPr lang="es-ES" dirty="0" err="1"/>
              <a:t>Este</a:t>
            </a:r>
            <a:r>
              <a:rPr lang="es-ES" dirty="0"/>
              <a:t> </a:t>
            </a:r>
            <a:r>
              <a:rPr lang="es-ES" dirty="0" err="1"/>
              <a:t>patron</a:t>
            </a:r>
            <a:r>
              <a:rPr lang="es-ES" dirty="0"/>
              <a:t> se encarga de </a:t>
            </a:r>
            <a:r>
              <a:rPr lang="es-ES" dirty="0" err="1"/>
              <a:t>divider</a:t>
            </a:r>
            <a:r>
              <a:rPr lang="es-ES" dirty="0"/>
              <a:t> una tarea en subtareas, además distribuye estas subtareas entre los trabajadores para su procesamiento mientras el maestro se encarga de recopilar y combinar los resultados.</a:t>
            </a:r>
          </a:p>
          <a:p>
            <a:r>
              <a:rPr lang="es-ES" b="1" dirty="0" err="1"/>
              <a:t>Observer</a:t>
            </a:r>
            <a:r>
              <a:rPr lang="es-MX" b="1" dirty="0"/>
              <a:t>:</a:t>
            </a:r>
            <a:r>
              <a:rPr lang="es-MX" dirty="0"/>
              <a:t>este </a:t>
            </a:r>
            <a:r>
              <a:rPr lang="es-MX" dirty="0" err="1"/>
              <a:t>patron</a:t>
            </a:r>
            <a:r>
              <a:rPr lang="es-MX" dirty="0"/>
              <a:t> de diseño se encarga de reportar cambio en este caso el </a:t>
            </a:r>
            <a:r>
              <a:rPr lang="es-MX" dirty="0" err="1"/>
              <a:t>patron</a:t>
            </a:r>
            <a:r>
              <a:rPr lang="es-MX" dirty="0"/>
              <a:t> de diseño </a:t>
            </a:r>
            <a:r>
              <a:rPr lang="es-MX" dirty="0" err="1"/>
              <a:t>observer</a:t>
            </a:r>
            <a:r>
              <a:rPr lang="es-MX" dirty="0"/>
              <a:t> se va usar dentro del </a:t>
            </a:r>
            <a:r>
              <a:rPr lang="es-MX" dirty="0" err="1"/>
              <a:t>patron</a:t>
            </a:r>
            <a:r>
              <a:rPr lang="es-MX" dirty="0"/>
              <a:t> anterior(master-</a:t>
            </a:r>
            <a:r>
              <a:rPr lang="es-MX" dirty="0" err="1"/>
              <a:t>worker</a:t>
            </a:r>
            <a:r>
              <a:rPr lang="es-MX" dirty="0"/>
              <a:t>) en donde master actúa como sujeto y </a:t>
            </a:r>
            <a:r>
              <a:rPr lang="es-MX" dirty="0" err="1"/>
              <a:t>worker</a:t>
            </a:r>
            <a:r>
              <a:rPr lang="es-MX" dirty="0"/>
              <a:t> como observador.</a:t>
            </a:r>
          </a:p>
        </p:txBody>
      </p:sp>
    </p:spTree>
    <p:extLst>
      <p:ext uri="{BB962C8B-B14F-4D97-AF65-F5344CB8AC3E}">
        <p14:creationId xmlns:p14="http://schemas.microsoft.com/office/powerpoint/2010/main" val="169649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22DC-616F-8847-CFFC-7F416F0D80D6}"/>
              </a:ext>
            </a:extLst>
          </p:cNvPr>
          <p:cNvSpPr>
            <a:spLocks noGrp="1"/>
          </p:cNvSpPr>
          <p:nvPr>
            <p:ph type="title"/>
          </p:nvPr>
        </p:nvSpPr>
        <p:spPr/>
        <p:txBody>
          <a:bodyPr/>
          <a:lstStyle/>
          <a:p>
            <a:r>
              <a:rPr lang="es-CO" sz="5400" dirty="0"/>
              <a:t>Patrones de Diseño</a:t>
            </a:r>
            <a:endParaRPr lang="es-ES" sz="5000" dirty="0"/>
          </a:p>
        </p:txBody>
      </p:sp>
      <p:sp>
        <p:nvSpPr>
          <p:cNvPr id="3" name="Marcador de contenido 2">
            <a:extLst>
              <a:ext uri="{FF2B5EF4-FFF2-40B4-BE49-F238E27FC236}">
                <a16:creationId xmlns:a16="http://schemas.microsoft.com/office/drawing/2014/main" id="{670BE3DB-B3A6-1AE9-52C6-BF06A72C5D0E}"/>
              </a:ext>
            </a:extLst>
          </p:cNvPr>
          <p:cNvSpPr>
            <a:spLocks noGrp="1"/>
          </p:cNvSpPr>
          <p:nvPr>
            <p:ph sz="quarter" idx="13"/>
          </p:nvPr>
        </p:nvSpPr>
        <p:spPr/>
        <p:txBody>
          <a:bodyPr>
            <a:normAutofit lnSpcReduction="10000"/>
          </a:bodyPr>
          <a:lstStyle/>
          <a:p>
            <a:r>
              <a:rPr lang="es-ES" b="1" dirty="0"/>
              <a:t>Master </a:t>
            </a:r>
            <a:r>
              <a:rPr lang="es-ES" b="1" dirty="0" err="1"/>
              <a:t>Worker:</a:t>
            </a:r>
            <a:r>
              <a:rPr lang="es-ES" dirty="0" err="1"/>
              <a:t>Este</a:t>
            </a:r>
            <a:r>
              <a:rPr lang="es-ES" dirty="0"/>
              <a:t> </a:t>
            </a:r>
            <a:r>
              <a:rPr lang="es-ES" dirty="0" err="1"/>
              <a:t>patron</a:t>
            </a:r>
            <a:r>
              <a:rPr lang="es-ES" dirty="0"/>
              <a:t> se encarga de </a:t>
            </a:r>
            <a:r>
              <a:rPr lang="es-ES" dirty="0" err="1"/>
              <a:t>divider</a:t>
            </a:r>
            <a:r>
              <a:rPr lang="es-ES" dirty="0"/>
              <a:t> una tarea en subtareas, además distribuye estas subtareas entre los trabajadores para su procesamiento mientras el maestro se encarga de recopilar y combinar los resultados.</a:t>
            </a:r>
          </a:p>
          <a:p>
            <a:r>
              <a:rPr lang="es-ES" b="1" dirty="0" err="1"/>
              <a:t>Observer</a:t>
            </a:r>
            <a:r>
              <a:rPr lang="es-MX" b="1" dirty="0"/>
              <a:t>:</a:t>
            </a:r>
            <a:r>
              <a:rPr lang="es-MX" dirty="0"/>
              <a:t>este </a:t>
            </a:r>
            <a:r>
              <a:rPr lang="es-MX" dirty="0" err="1"/>
              <a:t>patron</a:t>
            </a:r>
            <a:r>
              <a:rPr lang="es-MX" dirty="0"/>
              <a:t> de diseño se encarga de reportar cambio en este caso el </a:t>
            </a:r>
            <a:r>
              <a:rPr lang="es-MX" dirty="0" err="1"/>
              <a:t>patron</a:t>
            </a:r>
            <a:r>
              <a:rPr lang="es-MX" dirty="0"/>
              <a:t> de diseño </a:t>
            </a:r>
            <a:r>
              <a:rPr lang="es-MX" dirty="0" err="1"/>
              <a:t>observer</a:t>
            </a:r>
            <a:r>
              <a:rPr lang="es-MX" dirty="0"/>
              <a:t> se va usar dentro del </a:t>
            </a:r>
            <a:r>
              <a:rPr lang="es-MX" dirty="0" err="1"/>
              <a:t>patron</a:t>
            </a:r>
            <a:r>
              <a:rPr lang="es-MX" dirty="0"/>
              <a:t> anterior(master-</a:t>
            </a:r>
            <a:r>
              <a:rPr lang="es-MX" dirty="0" err="1"/>
              <a:t>worker</a:t>
            </a:r>
            <a:r>
              <a:rPr lang="es-MX" dirty="0"/>
              <a:t>) en donde master actúa como sujeto y </a:t>
            </a:r>
            <a:r>
              <a:rPr lang="es-MX" dirty="0" err="1"/>
              <a:t>worker</a:t>
            </a:r>
            <a:r>
              <a:rPr lang="es-MX" dirty="0"/>
              <a:t> como observador.</a:t>
            </a:r>
          </a:p>
          <a:p>
            <a:r>
              <a:rPr lang="es-MX" b="1" dirty="0" err="1"/>
              <a:t>Proxy:</a:t>
            </a:r>
            <a:r>
              <a:rPr lang="es-MX" dirty="0" err="1"/>
              <a:t>este</a:t>
            </a:r>
            <a:r>
              <a:rPr lang="es-MX" dirty="0"/>
              <a:t> </a:t>
            </a:r>
            <a:r>
              <a:rPr lang="es-MX" dirty="0" err="1"/>
              <a:t>patron</a:t>
            </a:r>
            <a:r>
              <a:rPr lang="es-MX" dirty="0"/>
              <a:t> se encarga de proporcionar un marcador de posición para que de esta manera se pueda controlar el acceso a algún otro objeto</a:t>
            </a:r>
          </a:p>
        </p:txBody>
      </p:sp>
    </p:spTree>
    <p:extLst>
      <p:ext uri="{BB962C8B-B14F-4D97-AF65-F5344CB8AC3E}">
        <p14:creationId xmlns:p14="http://schemas.microsoft.com/office/powerpoint/2010/main" val="2605679875"/>
      </p:ext>
    </p:extLst>
  </p:cSld>
  <p:clrMapOvr>
    <a:masterClrMapping/>
  </p:clrMapOvr>
</p:sld>
</file>

<file path=ppt/theme/theme1.xml><?xml version="1.0" encoding="utf-8"?>
<a:theme xmlns:a="http://schemas.openxmlformats.org/drawingml/2006/main" name="Personalizar">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7_TF78853419_Win32" id="{89881BBC-4720-4DBD-B653-230ED84EDDDD}" vid="{D5D0700E-9D65-401B-B37B-B3D39C01EE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{DF19F0AB-4674-48C3-940E-4756FFA9057C}tf78853419_win32</Template>
  <TotalTime>308</TotalTime>
  <Words>677</Words>
  <Application>Microsoft Office PowerPoint</Application>
  <PresentationFormat>Panorámica</PresentationFormat>
  <Paragraphs>56</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Aptos Display</vt:lpstr>
      <vt:lpstr>Arial</vt:lpstr>
      <vt:lpstr>Calibri</vt:lpstr>
      <vt:lpstr>Franklin Gothic Book</vt:lpstr>
      <vt:lpstr>Franklin Gothic Demi</vt:lpstr>
      <vt:lpstr>Personalizar</vt:lpstr>
      <vt:lpstr>Diagrama Deployment </vt:lpstr>
      <vt:lpstr>Presentación de PowerPoint</vt:lpstr>
      <vt:lpstr>Estructura de Flynn</vt:lpstr>
      <vt:lpstr>Estructura de Flynn</vt:lpstr>
      <vt:lpstr>Estructura de Flynn</vt:lpstr>
      <vt:lpstr>Estilos arquitectónicos</vt:lpstr>
      <vt:lpstr>Estilos arquitectónicos</vt:lpstr>
      <vt:lpstr>Patrones de Diseño</vt:lpstr>
      <vt:lpstr>Patrones de Diseño</vt:lpstr>
      <vt:lpstr>Mapeo de Componentes:</vt:lpstr>
      <vt:lpstr>Mapeo de Componentes:</vt:lpstr>
      <vt:lpstr>Estrategia para Resolver el Problema en Forma Distribuida: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Estaban Brawn Lozada</dc:creator>
  <cp:lastModifiedBy>JUAN ESTABAN BRAWN LOZADA</cp:lastModifiedBy>
  <cp:revision>3</cp:revision>
  <dcterms:created xsi:type="dcterms:W3CDTF">2024-06-11T08:08:01Z</dcterms:created>
  <dcterms:modified xsi:type="dcterms:W3CDTF">2024-06-11T21:32:56Z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