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3" r:id="rId7"/>
    <p:sldId id="283" r:id="rId8"/>
    <p:sldId id="265" r:id="rId9"/>
    <p:sldId id="284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1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27EB14-0C4D-442C-9873-766758AF4953}" type="datetime1">
              <a:rPr lang="ru-RU" smtClean="0"/>
              <a:t>22.02.2023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AC623C-86E0-4A85-83FB-F4A716956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F4CB3-B13E-4B7F-9942-8D83F75604FD}" type="datetime1">
              <a:rPr lang="ru-RU" smtClean="0"/>
              <a:pPr/>
              <a:t>22.02.2023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7D7554-D10C-4E29-B8E6-BB7111FA614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98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3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94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5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4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30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лжность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rtlCol="0"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добавить имя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добавить дату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Contoso с конкурен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05.08.20ГГ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Объект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3" name="Объект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стор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05.08.20ГГ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7" name="Текст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9" name="Текст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0" name="Текст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2" name="Текст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4" name="Текст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5" name="Текст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7" name="Текст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8" name="Текст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1" name="Текст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Добавить год</a:t>
            </a:r>
          </a:p>
        </p:txBody>
      </p:sp>
      <p:sp>
        <p:nvSpPr>
          <p:cNvPr id="52" name="Текст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Добавить год</a:t>
            </a:r>
          </a:p>
        </p:txBody>
      </p:sp>
      <p:sp>
        <p:nvSpPr>
          <p:cNvPr id="53" name="Текст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4" name="Текст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5" name="Текст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6" name="Текст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7" name="Текст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8" name="Текст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rtlCol="0"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лючевые выводы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9" name="Объект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 для предприя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Объект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rtlCol="0"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зыв к действию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Объект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/>
              <a:t>05.08.20ГГ</a:t>
            </a:r>
            <a:endParaRPr lang="ru-RU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r>
              <a:rPr lang="ru-RU"/>
              <a:t>Презентация для конференции</a:t>
            </a:r>
            <a:endParaRPr lang="ru-RU">
              <a:latin typeface="+mn-l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18D65601-5AE2-46FC-B138-694DDD2B510D}" type="slidenum">
              <a:rPr lang="ru-RU" smtClean="0"/>
              <a:pPr/>
              <a:t>‹#›</a:t>
            </a:fld>
            <a:endParaRPr lang="ru-RU">
              <a:latin typeface="+mn-lt"/>
            </a:endParaRPr>
          </a:p>
        </p:txBody>
      </p:sp>
      <p:sp>
        <p:nvSpPr>
          <p:cNvPr id="9" name="Объект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05.08.20ГГ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Презентация для конференции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накомство с докладчиком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1" name="Объект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90304" y="2551471"/>
            <a:ext cx="29016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едпосыл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10" name="Объект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 для обсужд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05.08.20ГГ</a:t>
            </a:r>
          </a:p>
        </p:txBody>
      </p:sp>
      <p:sp>
        <p:nvSpPr>
          <p:cNvPr id="14" name="Объект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Текст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 rtlCol="0"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ипотез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Объект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+mn-lt"/>
            </a:endParaRPr>
          </a:p>
        </p:txBody>
      </p:sp>
      <p:sp>
        <p:nvSpPr>
          <p:cNvPr id="8" name="Объект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+mn-lt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нт средств коммуник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05.08.20ГГ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19" name="Объект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0" name="Объект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Объект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2" name="Объект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7" name="Текст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38" name="Текст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39" name="Текст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здание отличных продуктов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ru-RU"/>
              <a:t>05.08.20ГГ</a:t>
            </a:r>
            <a:endParaRPr lang="ru-RU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ru-RU"/>
              <a:t>Презентация для конференции</a:t>
            </a:r>
            <a:endParaRPr lang="ru-RU">
              <a:latin typeface="+mn-l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18D65601-5AE2-46FC-B138-694DDD2B510D}" type="slidenum">
              <a:rPr lang="ru-RU" smtClean="0"/>
              <a:pPr/>
              <a:t>‹#›</a:t>
            </a:fld>
            <a:endParaRPr lang="ru-RU">
              <a:latin typeface="+mn-lt"/>
            </a:endParaRPr>
          </a:p>
        </p:txBody>
      </p:sp>
      <p:sp>
        <p:nvSpPr>
          <p:cNvPr id="7" name="Надпись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ru-RU" noProof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4" y="4553712"/>
            <a:ext cx="7981016" cy="2007426"/>
          </a:xfrm>
        </p:spPr>
        <p:txBody>
          <a:bodyPr rtlCol="0"/>
          <a:lstStyle/>
          <a:p>
            <a:pPr rtl="0"/>
            <a:r>
              <a:rPr lang="ru-RU" sz="3600" b="1" dirty="0">
                <a:latin typeface="+mn-lt"/>
              </a:rPr>
              <a:t>Создание механизма регулярного потока данных для формирования витрины данных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99663" y="5105748"/>
            <a:ext cx="2459114" cy="685430"/>
          </a:xfrm>
        </p:spPr>
        <p:txBody>
          <a:bodyPr rtlCol="0"/>
          <a:lstStyle/>
          <a:p>
            <a:pPr algn="l" rtl="0"/>
            <a:r>
              <a:rPr lang="ru-RU" sz="1600" b="1" dirty="0">
                <a:solidFill>
                  <a:srgbClr val="58696B"/>
                </a:solidFill>
              </a:rPr>
              <a:t>Грищенко    	Александр</a:t>
            </a:r>
            <a:endParaRPr lang="ru-RU" sz="1600" b="1" dirty="0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9663" y="5791178"/>
            <a:ext cx="2459114" cy="685429"/>
          </a:xfrm>
        </p:spPr>
        <p:txBody>
          <a:bodyPr rtlCol="0"/>
          <a:lstStyle/>
          <a:p>
            <a:pPr algn="r" rtl="0"/>
            <a:r>
              <a:rPr lang="ru-RU" dirty="0"/>
              <a:t>20.02.2023Г.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46A08A-9B6E-8D4F-8483-0BA360A86C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5AB78C-E15A-8A8A-00AD-0866E3AEB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7"/>
          <a:stretch/>
        </p:blipFill>
        <p:spPr>
          <a:xfrm>
            <a:off x="2476500" y="638164"/>
            <a:ext cx="9715499" cy="37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Calibri Light" panose="020F0302020204030204" pitchFamily="34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0602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978" y="876791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r>
              <a:rPr lang="ru-RU" dirty="0"/>
              <a:t>Общее описание проекта</a:t>
            </a:r>
          </a:p>
        </p:txBody>
      </p:sp>
      <p:sp>
        <p:nvSpPr>
          <p:cNvPr id="28" name="Объект 27">
            <a:extLst>
              <a:ext uri="{FF2B5EF4-FFF2-40B4-BE49-F238E27FC236}">
                <a16:creationId xmlns:a16="http://schemas.microsoft.com/office/drawing/2014/main" id="{29909120-B013-4872-BAFC-11D63AAABD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93979" y="1617646"/>
            <a:ext cx="4902022" cy="2090275"/>
          </a:xfrm>
        </p:spPr>
        <p:txBody>
          <a:bodyPr rtlCol="0"/>
          <a:lstStyle/>
          <a:p>
            <a:pPr rtl="0">
              <a:lnSpc>
                <a:spcPct val="200000"/>
              </a:lnSpc>
            </a:pPr>
            <a:r>
              <a:rPr lang="ru-RU" dirty="0"/>
              <a:t>Проект представляет собой решение задачи по  разработке механизма для регулярного сбора новостей из соответствующих новостных порталов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dirty="0"/>
              <a:t>Презентация для конференции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Текст 18">
            <a:extLst>
              <a:ext uri="{FF2B5EF4-FFF2-40B4-BE49-F238E27FC236}">
                <a16:creationId xmlns:a16="http://schemas.microsoft.com/office/drawing/2014/main" id="{76443833-3219-0306-3344-C114AF05C3F9}"/>
              </a:ext>
            </a:extLst>
          </p:cNvPr>
          <p:cNvSpPr txBox="1">
            <a:spLocks/>
          </p:cNvSpPr>
          <p:nvPr/>
        </p:nvSpPr>
        <p:spPr>
          <a:xfrm>
            <a:off x="6096000" y="1993269"/>
            <a:ext cx="5257800" cy="115681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dirty="0"/>
              <a:t>Цели проекта с описание бизнес-задачи и требованиями</a:t>
            </a:r>
          </a:p>
        </p:txBody>
      </p:sp>
      <p:sp>
        <p:nvSpPr>
          <p:cNvPr id="8" name="Объект 27">
            <a:extLst>
              <a:ext uri="{FF2B5EF4-FFF2-40B4-BE49-F238E27FC236}">
                <a16:creationId xmlns:a16="http://schemas.microsoft.com/office/drawing/2014/main" id="{CE331CD4-0003-3D13-C5B1-B06916D9518C}"/>
              </a:ext>
            </a:extLst>
          </p:cNvPr>
          <p:cNvSpPr txBox="1">
            <a:spLocks/>
          </p:cNvSpPr>
          <p:nvPr/>
        </p:nvSpPr>
        <p:spPr>
          <a:xfrm>
            <a:off x="6189377" y="3207741"/>
            <a:ext cx="5164423" cy="271854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ru-RU" dirty="0"/>
              <a:t>Целью проекта является формирования витрины данных с актуальной статистикой по новостям в виде (таблицы базы данных).</a:t>
            </a:r>
          </a:p>
          <a:p>
            <a:pPr algn="r">
              <a:lnSpc>
                <a:spcPct val="200000"/>
              </a:lnSpc>
            </a:pPr>
            <a:r>
              <a:rPr lang="ru-RU" dirty="0"/>
              <a:t>Разрабатываемая система должна быть безотказной, и масштабируемой.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3D5FA9-78AD-7FA2-3C7A-82BFDFE8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77" y="909685"/>
            <a:ext cx="1303421" cy="925593"/>
          </a:xfrm>
          <a:prstGeom prst="rect">
            <a:avLst/>
          </a:prstGeom>
          <a:effectLst>
            <a:glow rad="215900">
              <a:schemeClr val="accent6">
                <a:lumMod val="20000"/>
                <a:lumOff val="80000"/>
                <a:alpha val="81000"/>
              </a:schemeClr>
            </a:glo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673042-9FD4-66FF-93A8-4EE08D93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998" y="4143164"/>
            <a:ext cx="1917983" cy="1097190"/>
          </a:xfrm>
          <a:prstGeom prst="rect">
            <a:avLst/>
          </a:prstGeom>
          <a:effectLst>
            <a:glow rad="292100">
              <a:schemeClr val="accent6">
                <a:lumMod val="20000"/>
                <a:lumOff val="80000"/>
                <a:alpha val="8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Заголовок 69">
            <a:extLst>
              <a:ext uri="{FF2B5EF4-FFF2-40B4-BE49-F238E27FC236}">
                <a16:creationId xmlns:a16="http://schemas.microsoft.com/office/drawing/2014/main" id="{0E5B711B-1FB9-410F-85EA-CD7D435A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20" y="791771"/>
            <a:ext cx="4079564" cy="1268810"/>
          </a:xfrm>
        </p:spPr>
        <p:txBody>
          <a:bodyPr rtlCol="0"/>
          <a:lstStyle/>
          <a:p>
            <a:r>
              <a:rPr lang="ru-RU" dirty="0"/>
              <a:t>План реализации</a:t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34" name="Объект 33">
            <a:extLst>
              <a:ext uri="{FF2B5EF4-FFF2-40B4-BE49-F238E27FC236}">
                <a16:creationId xmlns:a16="http://schemas.microsoft.com/office/drawing/2014/main" id="{548CC941-7974-4E89-9125-7894B65CF1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23281" y="1711968"/>
            <a:ext cx="5045410" cy="430923"/>
          </a:xfrm>
        </p:spPr>
        <p:txBody>
          <a:bodyPr rtlCol="0"/>
          <a:lstStyle/>
          <a:p>
            <a:pPr rtl="0"/>
            <a:r>
              <a:rPr lang="ru-RU" dirty="0"/>
              <a:t>Создание структуры проекта в файловой системе.</a:t>
            </a:r>
          </a:p>
        </p:txBody>
      </p:sp>
      <p:sp>
        <p:nvSpPr>
          <p:cNvPr id="35" name="Объект 34">
            <a:extLst>
              <a:ext uri="{FF2B5EF4-FFF2-40B4-BE49-F238E27FC236}">
                <a16:creationId xmlns:a16="http://schemas.microsoft.com/office/drawing/2014/main" id="{50202FC6-8464-4C3A-A97B-059318AA7B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923281" y="2253281"/>
            <a:ext cx="6816459" cy="789601"/>
          </a:xfrm>
        </p:spPr>
        <p:txBody>
          <a:bodyPr rtlCol="0"/>
          <a:lstStyle/>
          <a:p>
            <a:pPr rtl="0"/>
            <a:r>
              <a:rPr lang="ru-RU" dirty="0"/>
              <a:t>Создание и настройка файла </a:t>
            </a:r>
            <a:r>
              <a:rPr lang="ru-RU" dirty="0" err="1"/>
              <a:t>Docker-compose</a:t>
            </a:r>
            <a:r>
              <a:rPr lang="ru-RU" dirty="0"/>
              <a:t> для создания и запуска </a:t>
            </a:r>
          </a:p>
          <a:p>
            <a:pPr rtl="0"/>
            <a:r>
              <a:rPr lang="ru-RU" dirty="0"/>
              <a:t>контейнеров с технологиями, участвующими в проекте</a:t>
            </a:r>
          </a:p>
        </p:txBody>
      </p:sp>
      <p:sp>
        <p:nvSpPr>
          <p:cNvPr id="36" name="Объект 35">
            <a:extLst>
              <a:ext uri="{FF2B5EF4-FFF2-40B4-BE49-F238E27FC236}">
                <a16:creationId xmlns:a16="http://schemas.microsoft.com/office/drawing/2014/main" id="{FE54D197-DB5B-4916-8290-50781985C9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23281" y="3023930"/>
            <a:ext cx="6460324" cy="430923"/>
          </a:xfrm>
        </p:spPr>
        <p:txBody>
          <a:bodyPr rtlCol="0"/>
          <a:lstStyle/>
          <a:p>
            <a:pPr rtl="0"/>
            <a:r>
              <a:rPr lang="ru-RU" dirty="0"/>
              <a:t>Создание </a:t>
            </a:r>
            <a:r>
              <a:rPr lang="ru-RU" dirty="0" err="1"/>
              <a:t>Dockerfile</a:t>
            </a:r>
            <a:r>
              <a:rPr lang="ru-RU" dirty="0"/>
              <a:t> для загрузки необходимых библиотек</a:t>
            </a:r>
          </a:p>
        </p:txBody>
      </p:sp>
      <p:sp>
        <p:nvSpPr>
          <p:cNvPr id="37" name="Объект 36">
            <a:extLst>
              <a:ext uri="{FF2B5EF4-FFF2-40B4-BE49-F238E27FC236}">
                <a16:creationId xmlns:a16="http://schemas.microsoft.com/office/drawing/2014/main" id="{9835A6A0-CE7A-4139-A925-E2FAB1B4AC0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923281" y="3572197"/>
            <a:ext cx="7037839" cy="430923"/>
          </a:xfrm>
        </p:spPr>
        <p:txBody>
          <a:bodyPr rtlCol="0"/>
          <a:lstStyle/>
          <a:p>
            <a:pPr rtl="0"/>
            <a:r>
              <a:rPr lang="ru-RU" dirty="0"/>
              <a:t>Создание двух скриптов c DAG-</a:t>
            </a:r>
            <a:r>
              <a:rPr lang="ru-RU" dirty="0" err="1"/>
              <a:t>ами</a:t>
            </a:r>
            <a:r>
              <a:rPr lang="ru-RU" dirty="0"/>
              <a:t>: для двух режимов </a:t>
            </a:r>
            <a:r>
              <a:rPr lang="ru-RU" dirty="0" err="1"/>
              <a:t>зашрузки</a:t>
            </a:r>
            <a:r>
              <a:rPr lang="ru-RU" dirty="0"/>
              <a:t> данных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A12CE6A6-DF77-472D-A1D1-E774E694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6261" y="1749676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5CF04AA3-DE45-473C-BCB0-FB487EE57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6261" y="2293814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3D813B6D-1DAF-48CA-9640-03182B160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6261" y="306518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5A6DA090-00E3-489F-AF35-0FE8B534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6261" y="361273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CC4A231-EBE1-43E3-A79C-842314B6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05.08.20ГГ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6DD176-B0F5-49FE-A0C1-060088D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17" name="Объект 34">
            <a:extLst>
              <a:ext uri="{FF2B5EF4-FFF2-40B4-BE49-F238E27FC236}">
                <a16:creationId xmlns:a16="http://schemas.microsoft.com/office/drawing/2014/main" id="{D48AC01C-12AF-4072-2BC0-50FA4FECB21E}"/>
              </a:ext>
            </a:extLst>
          </p:cNvPr>
          <p:cNvSpPr txBox="1">
            <a:spLocks/>
          </p:cNvSpPr>
          <p:nvPr/>
        </p:nvSpPr>
        <p:spPr>
          <a:xfrm>
            <a:off x="1923281" y="4124810"/>
            <a:ext cx="6816459" cy="533818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скриптов обеспечивающие функциональность DAG-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2DE8F1-A6B5-6A47-A098-A9DAC0518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6261" y="4165342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19" name="Объект 35">
            <a:extLst>
              <a:ext uri="{FF2B5EF4-FFF2-40B4-BE49-F238E27FC236}">
                <a16:creationId xmlns:a16="http://schemas.microsoft.com/office/drawing/2014/main" id="{B989E8E7-60E5-D64A-25B2-264A82BA522E}"/>
              </a:ext>
            </a:extLst>
          </p:cNvPr>
          <p:cNvSpPr txBox="1">
            <a:spLocks/>
          </p:cNvSpPr>
          <p:nvPr/>
        </p:nvSpPr>
        <p:spPr>
          <a:xfrm>
            <a:off x="1923281" y="4736497"/>
            <a:ext cx="6460324" cy="430923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Тестирование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38BC9D5-B01A-FCC4-9F9B-2A60920B8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6261" y="4777747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6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Заголовок 69">
            <a:extLst>
              <a:ext uri="{FF2B5EF4-FFF2-40B4-BE49-F238E27FC236}">
                <a16:creationId xmlns:a16="http://schemas.microsoft.com/office/drawing/2014/main" id="{0E5B711B-1FB9-410F-85EA-CD7D435A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834" y="1143315"/>
            <a:ext cx="7978997" cy="789601"/>
          </a:xfrm>
        </p:spPr>
        <p:txBody>
          <a:bodyPr rtlCol="0"/>
          <a:lstStyle/>
          <a:p>
            <a:r>
              <a:rPr lang="ru-RU" dirty="0"/>
              <a:t>Используемые технологии и их преимущества :</a:t>
            </a:r>
          </a:p>
        </p:txBody>
      </p:sp>
      <p:sp>
        <p:nvSpPr>
          <p:cNvPr id="34" name="Объект 33">
            <a:extLst>
              <a:ext uri="{FF2B5EF4-FFF2-40B4-BE49-F238E27FC236}">
                <a16:creationId xmlns:a16="http://schemas.microsoft.com/office/drawing/2014/main" id="{548CC941-7974-4E89-9125-7894B65CF1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03203" y="1971851"/>
            <a:ext cx="7978997" cy="430923"/>
          </a:xfrm>
        </p:spPr>
        <p:txBody>
          <a:bodyPr rtlCol="0"/>
          <a:lstStyle/>
          <a:p>
            <a:pPr algn="r" rtl="0"/>
            <a:r>
              <a:rPr lang="ru-RU" dirty="0"/>
              <a:t>Система контейнеризации </a:t>
            </a:r>
            <a:r>
              <a:rPr lang="en-US" dirty="0"/>
              <a:t>Docker-compose</a:t>
            </a:r>
            <a:r>
              <a:rPr lang="ru-RU" dirty="0"/>
              <a:t> (изоляция, простота и мощность)</a:t>
            </a:r>
          </a:p>
        </p:txBody>
      </p:sp>
      <p:sp>
        <p:nvSpPr>
          <p:cNvPr id="35" name="Объект 34">
            <a:extLst>
              <a:ext uri="{FF2B5EF4-FFF2-40B4-BE49-F238E27FC236}">
                <a16:creationId xmlns:a16="http://schemas.microsoft.com/office/drawing/2014/main" id="{50202FC6-8464-4C3A-A97B-059318AA7B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61423" y="2513165"/>
            <a:ext cx="8220777" cy="430924"/>
          </a:xfrm>
        </p:spPr>
        <p:txBody>
          <a:bodyPr rtlCol="0"/>
          <a:lstStyle/>
          <a:p>
            <a:pPr algn="r" rtl="0"/>
            <a:r>
              <a:rPr lang="ru-RU" dirty="0"/>
              <a:t>Система </a:t>
            </a:r>
            <a:r>
              <a:rPr lang="ru-RU" dirty="0" err="1"/>
              <a:t>оркестрации</a:t>
            </a:r>
            <a:r>
              <a:rPr lang="ru-RU" dirty="0"/>
              <a:t> процессов – </a:t>
            </a:r>
            <a:r>
              <a:rPr lang="en-US" dirty="0"/>
              <a:t>Airflow</a:t>
            </a:r>
            <a:r>
              <a:rPr lang="ru-RU" dirty="0"/>
              <a:t> (гибкость, простота, наглядность)</a:t>
            </a:r>
          </a:p>
        </p:txBody>
      </p:sp>
      <p:sp>
        <p:nvSpPr>
          <p:cNvPr id="36" name="Объект 35">
            <a:extLst>
              <a:ext uri="{FF2B5EF4-FFF2-40B4-BE49-F238E27FC236}">
                <a16:creationId xmlns:a16="http://schemas.microsoft.com/office/drawing/2014/main" id="{FE54D197-DB5B-4916-8290-50781985C9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2901" y="3283813"/>
            <a:ext cx="9029299" cy="430923"/>
          </a:xfrm>
        </p:spPr>
        <p:txBody>
          <a:bodyPr rtlCol="0"/>
          <a:lstStyle/>
          <a:p>
            <a:pPr algn="r" rtl="0"/>
            <a:r>
              <a:rPr lang="ru-RU" dirty="0"/>
              <a:t>Язык программирования Python для реализации функциональности проекта</a:t>
            </a:r>
          </a:p>
        </p:txBody>
      </p:sp>
      <p:sp>
        <p:nvSpPr>
          <p:cNvPr id="37" name="Объект 36">
            <a:extLst>
              <a:ext uri="{FF2B5EF4-FFF2-40B4-BE49-F238E27FC236}">
                <a16:creationId xmlns:a16="http://schemas.microsoft.com/office/drawing/2014/main" id="{9835A6A0-CE7A-4139-A925-E2FAB1B4AC0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944361" y="3832080"/>
            <a:ext cx="7037839" cy="430923"/>
          </a:xfrm>
        </p:spPr>
        <p:txBody>
          <a:bodyPr rtlCol="0"/>
          <a:lstStyle/>
          <a:p>
            <a:pPr algn="r" rtl="0"/>
            <a:r>
              <a:rPr lang="ru-RU" dirty="0"/>
              <a:t>База данных </a:t>
            </a:r>
            <a:r>
              <a:rPr lang="en-US" dirty="0" err="1"/>
              <a:t>PostgreSql</a:t>
            </a:r>
            <a:r>
              <a:rPr lang="ru-RU" dirty="0"/>
              <a:t> (мощность и масштабируемость)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A12CE6A6-DF77-472D-A1D1-E774E694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0636" y="2009559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5CF04AA3-DE45-473C-BCB0-FB487EE57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0636" y="2553697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3D813B6D-1DAF-48CA-9640-03182B160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0636" y="332506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5A6DA090-00E3-489F-AF35-0FE8B534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0636" y="387261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CC4A231-EBE1-43E3-A79C-842314B6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05.08.20ГГ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6DD176-B0F5-49FE-A0C1-060088D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7" name="Объект 34">
            <a:extLst>
              <a:ext uri="{FF2B5EF4-FFF2-40B4-BE49-F238E27FC236}">
                <a16:creationId xmlns:a16="http://schemas.microsoft.com/office/drawing/2014/main" id="{D48AC01C-12AF-4072-2BC0-50FA4FECB21E}"/>
              </a:ext>
            </a:extLst>
          </p:cNvPr>
          <p:cNvSpPr txBox="1">
            <a:spLocks/>
          </p:cNvSpPr>
          <p:nvPr/>
        </p:nvSpPr>
        <p:spPr>
          <a:xfrm>
            <a:off x="1328286" y="4384693"/>
            <a:ext cx="8653913" cy="533818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Библиотека Python </a:t>
            </a:r>
            <a:r>
              <a:rPr lang="ru-RU" dirty="0" err="1"/>
              <a:t>Selenium</a:t>
            </a:r>
            <a:r>
              <a:rPr lang="ru-RU" dirty="0"/>
              <a:t> для </a:t>
            </a:r>
            <a:r>
              <a:rPr lang="ru-RU" dirty="0" err="1"/>
              <a:t>парсинга</a:t>
            </a:r>
            <a:r>
              <a:rPr lang="ru-RU" dirty="0"/>
              <a:t> динамического сайта (заточена под </a:t>
            </a:r>
            <a:r>
              <a:rPr lang="ru-RU" dirty="0" err="1"/>
              <a:t>динмику</a:t>
            </a:r>
            <a:r>
              <a:rPr lang="ru-RU" dirty="0"/>
              <a:t>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2DE8F1-A6B5-6A47-A098-A9DAC0518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0636" y="4425225"/>
            <a:ext cx="3657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7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AD1644D-3249-A20B-030D-E2FF66A49111}"/>
              </a:ext>
            </a:extLst>
          </p:cNvPr>
          <p:cNvSpPr/>
          <p:nvPr/>
        </p:nvSpPr>
        <p:spPr>
          <a:xfrm>
            <a:off x="2704701" y="3846140"/>
            <a:ext cx="2992722" cy="277277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8347921B-775C-41FF-AD6F-5A1B2D38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7B92578-BA63-47A9-A529-C8D672FC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8">
            <a:extLst>
              <a:ext uri="{FF2B5EF4-FFF2-40B4-BE49-F238E27FC236}">
                <a16:creationId xmlns:a16="http://schemas.microsoft.com/office/drawing/2014/main" id="{20CB150D-1315-4E18-9CC3-E374E921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43" y="751009"/>
            <a:ext cx="3980182" cy="677958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dirty="0"/>
              <a:t>Результаты разработки</a:t>
            </a: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6668B644-7AFA-4167-9073-B9168870D23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8686" y="1364328"/>
            <a:ext cx="4863741" cy="1752249"/>
          </a:xfrm>
        </p:spPr>
        <p:txBody>
          <a:bodyPr rtlCol="0"/>
          <a:lstStyle/>
          <a:p>
            <a:pPr rtl="0"/>
            <a:r>
              <a:rPr lang="ru-RU" dirty="0"/>
              <a:t>Работа выполнена. Система работает.</a:t>
            </a:r>
          </a:p>
          <a:p>
            <a:pPr rtl="0"/>
            <a:r>
              <a:rPr lang="ru-RU" dirty="0"/>
              <a:t>Сперва запускаем контейнеры , потом запускаем единоразовую загрузку первоначальных данных. А потом запускаем постоянный процесс на добавление данных за прошедший день.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​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9338E1-92A6-4B9D-9D17-A0A5634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05.08.20ГГ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B1EED4-8761-4D39-902B-6FC13A97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A7B1C024-AB54-A4CB-1E10-F454D8B4FED9}"/>
              </a:ext>
            </a:extLst>
          </p:cNvPr>
          <p:cNvSpPr txBox="1">
            <a:spLocks/>
          </p:cNvSpPr>
          <p:nvPr/>
        </p:nvSpPr>
        <p:spPr>
          <a:xfrm>
            <a:off x="1807436" y="3142035"/>
            <a:ext cx="4823272" cy="67795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dirty="0"/>
              <a:t>Схема системы следующая: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9E4209-BABB-A218-4085-C1D66760C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719" y="5910203"/>
            <a:ext cx="621769" cy="531657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D494CF-CEF9-7835-D750-EEE1ADFC3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826" y="3956763"/>
            <a:ext cx="906135" cy="86120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7FACB39-0D43-0193-670E-BE43950B2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5" y="4121536"/>
            <a:ext cx="1466850" cy="65722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45B40ED-ABE4-8304-D37E-DFAC18314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795" y="5473528"/>
            <a:ext cx="592557" cy="695780"/>
          </a:xfrm>
          <a:prstGeom prst="rect">
            <a:avLst/>
          </a:prstGeom>
        </p:spPr>
      </p:pic>
      <p:sp>
        <p:nvSpPr>
          <p:cNvPr id="24" name="Прямоугольник: усеченные противолежащие углы 23">
            <a:extLst>
              <a:ext uri="{FF2B5EF4-FFF2-40B4-BE49-F238E27FC236}">
                <a16:creationId xmlns:a16="http://schemas.microsoft.com/office/drawing/2014/main" id="{1BEFCA9E-0EFC-E87F-B7FF-3109E9A15B2D}"/>
              </a:ext>
            </a:extLst>
          </p:cNvPr>
          <p:cNvSpPr/>
          <p:nvPr/>
        </p:nvSpPr>
        <p:spPr>
          <a:xfrm>
            <a:off x="490776" y="4319589"/>
            <a:ext cx="1285002" cy="365123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Lenta.ru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усеченные противолежащие углы 24">
            <a:extLst>
              <a:ext uri="{FF2B5EF4-FFF2-40B4-BE49-F238E27FC236}">
                <a16:creationId xmlns:a16="http://schemas.microsoft.com/office/drawing/2014/main" id="{1287FA2B-B260-BAD6-40D9-B3D73EDD233B}"/>
              </a:ext>
            </a:extLst>
          </p:cNvPr>
          <p:cNvSpPr/>
          <p:nvPr/>
        </p:nvSpPr>
        <p:spPr>
          <a:xfrm>
            <a:off x="490776" y="5079901"/>
            <a:ext cx="1285004" cy="365125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Vedomosty.ru</a:t>
            </a:r>
            <a:endParaRPr lang="ru-RU" sz="3200" b="1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CEB65BE-6D73-9410-FE72-C52F8751A724}"/>
              </a:ext>
            </a:extLst>
          </p:cNvPr>
          <p:cNvCxnSpPr>
            <a:cxnSpLocks/>
            <a:stCxn id="24" idx="0"/>
            <a:endCxn id="20" idx="1"/>
          </p:cNvCxnSpPr>
          <p:nvPr/>
        </p:nvCxnSpPr>
        <p:spPr>
          <a:xfrm flipV="1">
            <a:off x="1775778" y="4450149"/>
            <a:ext cx="1072197" cy="52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0F68788-B5D7-DAE3-1535-C8A9F54FD71D}"/>
              </a:ext>
            </a:extLst>
          </p:cNvPr>
          <p:cNvCxnSpPr>
            <a:cxnSpLocks/>
          </p:cNvCxnSpPr>
          <p:nvPr/>
        </p:nvCxnSpPr>
        <p:spPr>
          <a:xfrm flipV="1">
            <a:off x="1786449" y="4217026"/>
            <a:ext cx="1291295" cy="102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F3972D6-83AC-45D3-4737-864763DA9A5A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3581400" y="4778761"/>
            <a:ext cx="13674" cy="69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8E7E90F-45DB-3664-61A5-DE4C547F065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891352" y="4476150"/>
            <a:ext cx="719437" cy="134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91CC3B9D-31E8-A6FA-0EEE-011DC4B4BA9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493074" y="4305231"/>
            <a:ext cx="601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виток: вертикальный 44">
            <a:extLst>
              <a:ext uri="{FF2B5EF4-FFF2-40B4-BE49-F238E27FC236}">
                <a16:creationId xmlns:a16="http://schemas.microsoft.com/office/drawing/2014/main" id="{8C777C83-7359-91A3-BE53-8E5D8BE2E169}"/>
              </a:ext>
            </a:extLst>
          </p:cNvPr>
          <p:cNvSpPr/>
          <p:nvPr/>
        </p:nvSpPr>
        <p:spPr>
          <a:xfrm>
            <a:off x="6048608" y="4121536"/>
            <a:ext cx="798943" cy="36739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Volume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1CD4F9-F034-B426-FD5E-BFE6F09124BB}"/>
              </a:ext>
            </a:extLst>
          </p:cNvPr>
          <p:cNvSpPr txBox="1"/>
          <p:nvPr/>
        </p:nvSpPr>
        <p:spPr>
          <a:xfrm rot="19284109">
            <a:off x="1815140" y="4535050"/>
            <a:ext cx="92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Selenium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38C49F-C122-2C03-2FAF-0B3BCD715479}"/>
              </a:ext>
            </a:extLst>
          </p:cNvPr>
          <p:cNvSpPr txBox="1"/>
          <p:nvPr/>
        </p:nvSpPr>
        <p:spPr>
          <a:xfrm rot="19502622">
            <a:off x="1943517" y="3963427"/>
            <a:ext cx="49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API</a:t>
            </a:r>
            <a:endParaRPr lang="ru-RU" sz="1200" b="1" dirty="0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5BC15-7CBF-1E64-FA39-DE3A53167FF4}"/>
              </a:ext>
            </a:extLst>
          </p:cNvPr>
          <p:cNvSpPr txBox="1"/>
          <p:nvPr/>
        </p:nvSpPr>
        <p:spPr>
          <a:xfrm>
            <a:off x="5291611" y="4042115"/>
            <a:ext cx="77878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Port 6432</a:t>
            </a:r>
            <a:endParaRPr lang="ru-RU" sz="1200" b="1" dirty="0">
              <a:solidFill>
                <a:srgbClr val="00B050"/>
              </a:solidFill>
            </a:endParaRPr>
          </a:p>
        </p:txBody>
      </p:sp>
      <p:sp>
        <p:nvSpPr>
          <p:cNvPr id="31" name="Текст 8">
            <a:extLst>
              <a:ext uri="{FF2B5EF4-FFF2-40B4-BE49-F238E27FC236}">
                <a16:creationId xmlns:a16="http://schemas.microsoft.com/office/drawing/2014/main" id="{69D55796-356A-54C6-47BA-8D3BBAA2A88D}"/>
              </a:ext>
            </a:extLst>
          </p:cNvPr>
          <p:cNvSpPr txBox="1">
            <a:spLocks/>
          </p:cNvSpPr>
          <p:nvPr/>
        </p:nvSpPr>
        <p:spPr>
          <a:xfrm>
            <a:off x="6630708" y="1171926"/>
            <a:ext cx="5142451" cy="67795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dirty="0"/>
              <a:t>ER-</a:t>
            </a:r>
            <a:r>
              <a:rPr lang="ru-RU" dirty="0"/>
              <a:t>диаграмма БД следующая: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0609D80-4F87-60AD-27F7-8C0E6051BE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88"/>
          <a:stretch/>
        </p:blipFill>
        <p:spPr>
          <a:xfrm>
            <a:off x="7505244" y="1849884"/>
            <a:ext cx="3992195" cy="37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8347921B-775C-41FF-AD6F-5A1B2D38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7B92578-BA63-47A9-A529-C8D672FC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8">
            <a:extLst>
              <a:ext uri="{FF2B5EF4-FFF2-40B4-BE49-F238E27FC236}">
                <a16:creationId xmlns:a16="http://schemas.microsoft.com/office/drawing/2014/main" id="{20CB150D-1315-4E18-9CC3-E374E921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621" y="1795533"/>
            <a:ext cx="3980182" cy="677958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6668B644-7AFA-4167-9073-B9168870D23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990464" y="2509520"/>
            <a:ext cx="7076535" cy="1752249"/>
          </a:xfrm>
        </p:spPr>
        <p:txBody>
          <a:bodyPr rtlCol="0"/>
          <a:lstStyle/>
          <a:p>
            <a:r>
              <a:rPr lang="ru-RU" b="1" dirty="0"/>
              <a:t>Все технологии позволяют с лихвой реализовать задачу при своей простоте, но при увеличении сайтов, и количества данных можно, перейти на распределенную файловую систему хранения, но часть технологий придется заменить. 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B1EED4-8761-4D39-902B-6FC13A97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82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8958505_TF78544816_Win32" id="{D73768FF-C8B1-4929-869F-9415BCA6007F}" vid="{6766D552-6124-4E00-B4D9-BC515669020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B3369-3F0F-499C-9EE7-8EC46B6E8A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для конференции</Template>
  <TotalTime>451</TotalTime>
  <Words>277</Words>
  <Application>Microsoft Office PowerPoint</Application>
  <PresentationFormat>Широкоэкранный</PresentationFormat>
  <Paragraphs>55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Tisa Offc Serif Pro</vt:lpstr>
      <vt:lpstr>Univers Light</vt:lpstr>
      <vt:lpstr>Univers LT Std 45 Light</vt:lpstr>
      <vt:lpstr>Тема Office</vt:lpstr>
      <vt:lpstr>Создание механизма регулярного потока данных для формирования витрины данных</vt:lpstr>
      <vt:lpstr>Общее описание проекта</vt:lpstr>
      <vt:lpstr>План реализации </vt:lpstr>
      <vt:lpstr>Используемые технологии и их преимущества :</vt:lpstr>
      <vt:lpstr>Результаты разработки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механизма регулярного потока данных для формирования витрины данных</dc:title>
  <dc:creator>agiwago agiwago</dc:creator>
  <cp:lastModifiedBy>agiwago agiwago</cp:lastModifiedBy>
  <cp:revision>3</cp:revision>
  <dcterms:created xsi:type="dcterms:W3CDTF">2023-02-20T11:46:55Z</dcterms:created>
  <dcterms:modified xsi:type="dcterms:W3CDTF">2023-02-22T09:28:38Z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