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Montserrat Classic Bold" charset="1" panose="00000800000000000000"/>
      <p:regular r:id="rId26"/>
    </p:embeddedFont>
    <p:embeddedFont>
      <p:font typeface="Montserrat Classic" charset="1" panose="00000500000000000000"/>
      <p:regular r:id="rId27"/>
    </p:embeddedFont>
    <p:embeddedFont>
      <p:font typeface="Canva Sans" charset="1" panose="020B05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 Id="rId3" Target="../media/image24.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 Id="rId3" Target="../media/image26.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8.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7.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8.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jpeg" Type="http://schemas.openxmlformats.org/officeDocument/2006/relationships/image"/><Relationship Id="rId4" Target="../media/image1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95777" y="876348"/>
            <a:ext cx="8476683" cy="8473151"/>
          </a:xfrm>
          <a:custGeom>
            <a:avLst/>
            <a:gdLst/>
            <a:ahLst/>
            <a:cxnLst/>
            <a:rect r="r" b="b" t="t" l="l"/>
            <a:pathLst>
              <a:path h="8473151" w="8476683">
                <a:moveTo>
                  <a:pt x="0" y="0"/>
                </a:moveTo>
                <a:lnTo>
                  <a:pt x="8476683" y="0"/>
                </a:lnTo>
                <a:lnTo>
                  <a:pt x="8476683" y="8473151"/>
                </a:lnTo>
                <a:lnTo>
                  <a:pt x="0" y="8473151"/>
                </a:lnTo>
                <a:lnTo>
                  <a:pt x="0" y="0"/>
                </a:lnTo>
                <a:close/>
              </a:path>
            </a:pathLst>
          </a:custGeom>
          <a:blipFill>
            <a:blip r:embed="rId2"/>
            <a:stretch>
              <a:fillRect l="0" t="0" r="0" b="0"/>
            </a:stretch>
          </a:blipFill>
        </p:spPr>
      </p:sp>
      <p:grpSp>
        <p:nvGrpSpPr>
          <p:cNvPr name="Group 3" id="3"/>
          <p:cNvGrpSpPr/>
          <p:nvPr/>
        </p:nvGrpSpPr>
        <p:grpSpPr>
          <a:xfrm rot="0">
            <a:off x="13955786" y="-254854"/>
            <a:ext cx="4632524" cy="10815226"/>
            <a:chOff x="0" y="0"/>
            <a:chExt cx="1220089" cy="2848455"/>
          </a:xfrm>
        </p:grpSpPr>
        <p:sp>
          <p:nvSpPr>
            <p:cNvPr name="Freeform 4" id="4"/>
            <p:cNvSpPr/>
            <p:nvPr/>
          </p:nvSpPr>
          <p:spPr>
            <a:xfrm flipH="false" flipV="false" rot="0">
              <a:off x="0" y="0"/>
              <a:ext cx="1220089" cy="2848455"/>
            </a:xfrm>
            <a:custGeom>
              <a:avLst/>
              <a:gdLst/>
              <a:ahLst/>
              <a:cxnLst/>
              <a:rect r="r" b="b" t="t" l="l"/>
              <a:pathLst>
                <a:path h="2848455" w="1220089">
                  <a:moveTo>
                    <a:pt x="0" y="0"/>
                  </a:moveTo>
                  <a:lnTo>
                    <a:pt x="1220089" y="0"/>
                  </a:lnTo>
                  <a:lnTo>
                    <a:pt x="1220089" y="2848455"/>
                  </a:lnTo>
                  <a:lnTo>
                    <a:pt x="0" y="2848455"/>
                  </a:lnTo>
                  <a:close/>
                </a:path>
              </a:pathLst>
            </a:custGeom>
            <a:solidFill>
              <a:srgbClr val="08377C"/>
            </a:solidFill>
          </p:spPr>
        </p:sp>
        <p:sp>
          <p:nvSpPr>
            <p:cNvPr name="TextBox 5" id="5"/>
            <p:cNvSpPr txBox="true"/>
            <p:nvPr/>
          </p:nvSpPr>
          <p:spPr>
            <a:xfrm>
              <a:off x="0" y="-38100"/>
              <a:ext cx="1220089" cy="288655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92147" y="1635671"/>
            <a:ext cx="7015658" cy="701565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sp>
        <p:nvSpPr>
          <p:cNvPr name="Freeform 9" id="9"/>
          <p:cNvSpPr/>
          <p:nvPr/>
        </p:nvSpPr>
        <p:spPr>
          <a:xfrm flipH="false" flipV="false" rot="-5400000">
            <a:off x="11952046" y="3265440"/>
            <a:ext cx="7715094" cy="3707614"/>
          </a:xfrm>
          <a:custGeom>
            <a:avLst/>
            <a:gdLst/>
            <a:ahLst/>
            <a:cxnLst/>
            <a:rect r="r" b="b" t="t" l="l"/>
            <a:pathLst>
              <a:path h="3707614" w="7715094">
                <a:moveTo>
                  <a:pt x="0" y="0"/>
                </a:moveTo>
                <a:lnTo>
                  <a:pt x="7715094" y="0"/>
                </a:lnTo>
                <a:lnTo>
                  <a:pt x="7715094" y="3707614"/>
                </a:lnTo>
                <a:lnTo>
                  <a:pt x="0" y="3707614"/>
                </a:lnTo>
                <a:lnTo>
                  <a:pt x="0" y="0"/>
                </a:lnTo>
                <a:close/>
              </a:path>
            </a:pathLst>
          </a:custGeom>
          <a:blipFill>
            <a:blip r:embed="rId3">
              <a:extLst>
                <a:ext uri="{96DAC541-7B7A-43D3-8B79-37D633B846F1}">
                  <asvg:svgBlip xmlns:asvg="http://schemas.microsoft.com/office/drawing/2016/SVG/main" r:embed="rId4"/>
                </a:ext>
              </a:extLst>
            </a:blip>
            <a:stretch>
              <a:fillRect l="0" t="-5935" r="0" b="0"/>
            </a:stretch>
          </a:blipFill>
        </p:spPr>
      </p:sp>
      <p:grpSp>
        <p:nvGrpSpPr>
          <p:cNvPr name="Group 10" id="10"/>
          <p:cNvGrpSpPr/>
          <p:nvPr/>
        </p:nvGrpSpPr>
        <p:grpSpPr>
          <a:xfrm rot="0">
            <a:off x="10536223" y="1766968"/>
            <a:ext cx="6771582" cy="677158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12628" t="0" r="-12628" b="0"/>
              </a:stretch>
            </a:blipFill>
          </p:spPr>
        </p:sp>
      </p:grpSp>
      <p:sp>
        <p:nvSpPr>
          <p:cNvPr name="Freeform 12" id="12"/>
          <p:cNvSpPr/>
          <p:nvPr/>
        </p:nvSpPr>
        <p:spPr>
          <a:xfrm flipH="false" flipV="false" rot="0">
            <a:off x="1313794" y="1827656"/>
            <a:ext cx="794355" cy="784245"/>
          </a:xfrm>
          <a:custGeom>
            <a:avLst/>
            <a:gdLst/>
            <a:ahLst/>
            <a:cxnLst/>
            <a:rect r="r" b="b" t="t" l="l"/>
            <a:pathLst>
              <a:path h="784245" w="794355">
                <a:moveTo>
                  <a:pt x="0" y="0"/>
                </a:moveTo>
                <a:lnTo>
                  <a:pt x="794354" y="0"/>
                </a:lnTo>
                <a:lnTo>
                  <a:pt x="794354" y="784244"/>
                </a:lnTo>
                <a:lnTo>
                  <a:pt x="0" y="7842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028700" y="3796244"/>
            <a:ext cx="7830206" cy="1104900"/>
          </a:xfrm>
          <a:prstGeom prst="rect">
            <a:avLst/>
          </a:prstGeom>
        </p:spPr>
        <p:txBody>
          <a:bodyPr anchor="t" rtlCol="false" tIns="0" lIns="0" bIns="0" rIns="0">
            <a:spAutoFit/>
          </a:bodyPr>
          <a:lstStyle/>
          <a:p>
            <a:pPr algn="l">
              <a:lnSpc>
                <a:spcPts val="8640"/>
              </a:lnSpc>
            </a:pPr>
            <a:r>
              <a:rPr lang="en-US" sz="7200" spc="259" b="true">
                <a:solidFill>
                  <a:srgbClr val="006BB6"/>
                </a:solidFill>
                <a:latin typeface="Montserrat Classic Bold"/>
                <a:ea typeface="Montserrat Classic Bold"/>
                <a:cs typeface="Montserrat Classic Bold"/>
                <a:sym typeface="Montserrat Classic Bold"/>
              </a:rPr>
              <a:t>Table-mounted</a:t>
            </a:r>
          </a:p>
        </p:txBody>
      </p:sp>
      <p:sp>
        <p:nvSpPr>
          <p:cNvPr name="TextBox 14" id="14"/>
          <p:cNvSpPr txBox="true"/>
          <p:nvPr/>
        </p:nvSpPr>
        <p:spPr>
          <a:xfrm rot="0">
            <a:off x="1028700" y="4891619"/>
            <a:ext cx="8807132" cy="1466850"/>
          </a:xfrm>
          <a:prstGeom prst="rect">
            <a:avLst/>
          </a:prstGeom>
        </p:spPr>
        <p:txBody>
          <a:bodyPr anchor="t" rtlCol="false" tIns="0" lIns="0" bIns="0" rIns="0">
            <a:spAutoFit/>
          </a:bodyPr>
          <a:lstStyle/>
          <a:p>
            <a:pPr algn="l">
              <a:lnSpc>
                <a:spcPts val="11519"/>
              </a:lnSpc>
            </a:pPr>
            <a:r>
              <a:rPr lang="en-US" sz="9600" spc="67" b="true">
                <a:solidFill>
                  <a:srgbClr val="08377C"/>
                </a:solidFill>
                <a:latin typeface="Montserrat Classic Bold"/>
                <a:ea typeface="Montserrat Classic Bold"/>
                <a:cs typeface="Montserrat Classic Bold"/>
                <a:sym typeface="Montserrat Classic Bold"/>
              </a:rPr>
              <a:t>Fundoscope</a:t>
            </a:r>
          </a:p>
        </p:txBody>
      </p:sp>
      <p:sp>
        <p:nvSpPr>
          <p:cNvPr name="TextBox 15" id="15"/>
          <p:cNvSpPr txBox="true"/>
          <p:nvPr/>
        </p:nvSpPr>
        <p:spPr>
          <a:xfrm rot="0">
            <a:off x="2247728" y="1776493"/>
            <a:ext cx="2167395" cy="835407"/>
          </a:xfrm>
          <a:prstGeom prst="rect">
            <a:avLst/>
          </a:prstGeom>
        </p:spPr>
        <p:txBody>
          <a:bodyPr anchor="t" rtlCol="false" tIns="0" lIns="0" bIns="0" rIns="0">
            <a:spAutoFit/>
          </a:bodyPr>
          <a:lstStyle/>
          <a:p>
            <a:pPr algn="l">
              <a:lnSpc>
                <a:spcPts val="3276"/>
              </a:lnSpc>
            </a:pPr>
            <a:r>
              <a:rPr lang="en-US" sz="2824" spc="110">
                <a:solidFill>
                  <a:srgbClr val="08377C"/>
                </a:solidFill>
                <a:latin typeface="Montserrat Classic"/>
                <a:ea typeface="Montserrat Classic"/>
                <a:cs typeface="Montserrat Classic"/>
                <a:sym typeface="Montserrat Classic"/>
              </a:rPr>
              <a:t>Team</a:t>
            </a:r>
          </a:p>
          <a:p>
            <a:pPr algn="l">
              <a:lnSpc>
                <a:spcPts val="3276"/>
              </a:lnSpc>
            </a:pPr>
            <a:r>
              <a:rPr lang="en-US" sz="2824" spc="110">
                <a:solidFill>
                  <a:srgbClr val="08377C"/>
                </a:solidFill>
                <a:latin typeface="Montserrat Classic"/>
                <a:ea typeface="Montserrat Classic"/>
                <a:cs typeface="Montserrat Classic"/>
                <a:sym typeface="Montserrat Classic"/>
              </a:rPr>
              <a:t>EyeCan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01494" y="8323039"/>
            <a:ext cx="4723978" cy="472397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8377C"/>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29033" y="-1509558"/>
            <a:ext cx="3957167" cy="39571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8" id="8"/>
          <p:cNvGrpSpPr/>
          <p:nvPr/>
        </p:nvGrpSpPr>
        <p:grpSpPr>
          <a:xfrm rot="0">
            <a:off x="3408560" y="8871939"/>
            <a:ext cx="772722" cy="77272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11" id="11"/>
          <p:cNvGrpSpPr/>
          <p:nvPr/>
        </p:nvGrpSpPr>
        <p:grpSpPr>
          <a:xfrm rot="0">
            <a:off x="-384892" y="-572198"/>
            <a:ext cx="1490773" cy="149077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sp>
        <p:nvSpPr>
          <p:cNvPr name="Freeform 14" id="14"/>
          <p:cNvSpPr/>
          <p:nvPr/>
        </p:nvSpPr>
        <p:spPr>
          <a:xfrm flipH="false" flipV="false" rot="0">
            <a:off x="2685510" y="1962150"/>
            <a:ext cx="12916980" cy="7296150"/>
          </a:xfrm>
          <a:custGeom>
            <a:avLst/>
            <a:gdLst/>
            <a:ahLst/>
            <a:cxnLst/>
            <a:rect r="r" b="b" t="t" l="l"/>
            <a:pathLst>
              <a:path h="7296150" w="12916980">
                <a:moveTo>
                  <a:pt x="0" y="0"/>
                </a:moveTo>
                <a:lnTo>
                  <a:pt x="12916980" y="0"/>
                </a:lnTo>
                <a:lnTo>
                  <a:pt x="12916980" y="7296150"/>
                </a:lnTo>
                <a:lnTo>
                  <a:pt x="0" y="7296150"/>
                </a:lnTo>
                <a:lnTo>
                  <a:pt x="0" y="0"/>
                </a:lnTo>
                <a:close/>
              </a:path>
            </a:pathLst>
          </a:custGeom>
          <a:blipFill>
            <a:blip r:embed="rId2"/>
            <a:stretch>
              <a:fillRect l="0" t="0" r="0" b="-32778"/>
            </a:stretch>
          </a:blipFill>
        </p:spPr>
      </p:sp>
      <p:sp>
        <p:nvSpPr>
          <p:cNvPr name="TextBox 15" id="15"/>
          <p:cNvSpPr txBox="true"/>
          <p:nvPr/>
        </p:nvSpPr>
        <p:spPr>
          <a:xfrm rot="0">
            <a:off x="1028700" y="1019175"/>
            <a:ext cx="7549926" cy="942975"/>
          </a:xfrm>
          <a:prstGeom prst="rect">
            <a:avLst/>
          </a:prstGeom>
        </p:spPr>
        <p:txBody>
          <a:bodyPr anchor="t" rtlCol="false" tIns="0" lIns="0" bIns="0" rIns="0">
            <a:spAutoFit/>
          </a:bodyPr>
          <a:lstStyle/>
          <a:p>
            <a:pPr algn="l" marL="0" indent="0" lvl="0">
              <a:lnSpc>
                <a:spcPts val="7358"/>
              </a:lnSpc>
              <a:spcBef>
                <a:spcPct val="0"/>
              </a:spcBef>
            </a:pPr>
            <a:r>
              <a:rPr lang="en-US" b="true" sz="6131" spc="220">
                <a:solidFill>
                  <a:srgbClr val="2A2E3A"/>
                </a:solidFill>
                <a:latin typeface="Montserrat Classic Bold"/>
                <a:ea typeface="Montserrat Classic Bold"/>
                <a:cs typeface="Montserrat Classic Bold"/>
                <a:sym typeface="Montserrat Classic Bold"/>
              </a:rPr>
              <a:t>Block Diagram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01494" y="8323039"/>
            <a:ext cx="4723978" cy="472397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8377C"/>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29033" y="-1509558"/>
            <a:ext cx="3957167" cy="39571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8" id="8"/>
          <p:cNvGrpSpPr/>
          <p:nvPr/>
        </p:nvGrpSpPr>
        <p:grpSpPr>
          <a:xfrm rot="0">
            <a:off x="3408560" y="8871939"/>
            <a:ext cx="772722" cy="77272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11" id="11"/>
          <p:cNvGrpSpPr/>
          <p:nvPr/>
        </p:nvGrpSpPr>
        <p:grpSpPr>
          <a:xfrm rot="0">
            <a:off x="-384892" y="-572198"/>
            <a:ext cx="1490773" cy="149077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sp>
        <p:nvSpPr>
          <p:cNvPr name="Freeform 14" id="14"/>
          <p:cNvSpPr/>
          <p:nvPr/>
        </p:nvSpPr>
        <p:spPr>
          <a:xfrm flipH="false" flipV="false" rot="0">
            <a:off x="2032134" y="2260012"/>
            <a:ext cx="7908854" cy="6314065"/>
          </a:xfrm>
          <a:custGeom>
            <a:avLst/>
            <a:gdLst/>
            <a:ahLst/>
            <a:cxnLst/>
            <a:rect r="r" b="b" t="t" l="l"/>
            <a:pathLst>
              <a:path h="6314065" w="7908854">
                <a:moveTo>
                  <a:pt x="0" y="0"/>
                </a:moveTo>
                <a:lnTo>
                  <a:pt x="7908854" y="0"/>
                </a:lnTo>
                <a:lnTo>
                  <a:pt x="7908854" y="6314065"/>
                </a:lnTo>
                <a:lnTo>
                  <a:pt x="0" y="6314065"/>
                </a:lnTo>
                <a:lnTo>
                  <a:pt x="0" y="0"/>
                </a:lnTo>
                <a:close/>
              </a:path>
            </a:pathLst>
          </a:custGeom>
          <a:blipFill>
            <a:blip r:embed="rId2"/>
            <a:stretch>
              <a:fillRect l="0" t="0" r="0" b="0"/>
            </a:stretch>
          </a:blipFill>
        </p:spPr>
      </p:sp>
      <p:sp>
        <p:nvSpPr>
          <p:cNvPr name="Freeform 15" id="15"/>
          <p:cNvSpPr/>
          <p:nvPr/>
        </p:nvSpPr>
        <p:spPr>
          <a:xfrm flipH="false" flipV="false" rot="0">
            <a:off x="10587748" y="2265437"/>
            <a:ext cx="5769998" cy="6308640"/>
          </a:xfrm>
          <a:custGeom>
            <a:avLst/>
            <a:gdLst/>
            <a:ahLst/>
            <a:cxnLst/>
            <a:rect r="r" b="b" t="t" l="l"/>
            <a:pathLst>
              <a:path h="6308640" w="5769998">
                <a:moveTo>
                  <a:pt x="0" y="0"/>
                </a:moveTo>
                <a:lnTo>
                  <a:pt x="5769998" y="0"/>
                </a:lnTo>
                <a:lnTo>
                  <a:pt x="5769998" y="6308640"/>
                </a:lnTo>
                <a:lnTo>
                  <a:pt x="0" y="6308640"/>
                </a:lnTo>
                <a:lnTo>
                  <a:pt x="0" y="0"/>
                </a:lnTo>
                <a:close/>
              </a:path>
            </a:pathLst>
          </a:custGeom>
          <a:blipFill>
            <a:blip r:embed="rId3"/>
            <a:stretch>
              <a:fillRect l="0" t="0" r="0" b="0"/>
            </a:stretch>
          </a:blipFill>
        </p:spPr>
      </p:sp>
      <p:sp>
        <p:nvSpPr>
          <p:cNvPr name="TextBox 16" id="16"/>
          <p:cNvSpPr txBox="true"/>
          <p:nvPr/>
        </p:nvSpPr>
        <p:spPr>
          <a:xfrm rot="0">
            <a:off x="1028700" y="1019175"/>
            <a:ext cx="7549926" cy="942975"/>
          </a:xfrm>
          <a:prstGeom prst="rect">
            <a:avLst/>
          </a:prstGeom>
        </p:spPr>
        <p:txBody>
          <a:bodyPr anchor="t" rtlCol="false" tIns="0" lIns="0" bIns="0" rIns="0">
            <a:spAutoFit/>
          </a:bodyPr>
          <a:lstStyle/>
          <a:p>
            <a:pPr algn="l" marL="0" indent="0" lvl="0">
              <a:lnSpc>
                <a:spcPts val="7358"/>
              </a:lnSpc>
              <a:spcBef>
                <a:spcPct val="0"/>
              </a:spcBef>
            </a:pPr>
            <a:r>
              <a:rPr lang="en-US" b="true" sz="6131" spc="220">
                <a:solidFill>
                  <a:srgbClr val="2A2E3A"/>
                </a:solidFill>
                <a:latin typeface="Montserrat Classic Bold"/>
                <a:ea typeface="Montserrat Classic Bold"/>
                <a:cs typeface="Montserrat Classic Bold"/>
                <a:sym typeface="Montserrat Classic Bold"/>
              </a:rPr>
              <a:t>Enclosure Design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01494" y="8323039"/>
            <a:ext cx="4723978" cy="472397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8377C"/>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29033" y="-1509558"/>
            <a:ext cx="3957167" cy="39571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8" id="8"/>
          <p:cNvGrpSpPr/>
          <p:nvPr/>
        </p:nvGrpSpPr>
        <p:grpSpPr>
          <a:xfrm rot="0">
            <a:off x="3408560" y="8871939"/>
            <a:ext cx="772722" cy="77272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11" id="11"/>
          <p:cNvGrpSpPr/>
          <p:nvPr/>
        </p:nvGrpSpPr>
        <p:grpSpPr>
          <a:xfrm rot="0">
            <a:off x="-384892" y="-572198"/>
            <a:ext cx="1490773" cy="149077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sp>
        <p:nvSpPr>
          <p:cNvPr name="Freeform 14" id="14"/>
          <p:cNvSpPr/>
          <p:nvPr/>
        </p:nvSpPr>
        <p:spPr>
          <a:xfrm flipH="false" flipV="false" rot="0">
            <a:off x="1028700" y="2824214"/>
            <a:ext cx="8538603" cy="5185660"/>
          </a:xfrm>
          <a:custGeom>
            <a:avLst/>
            <a:gdLst/>
            <a:ahLst/>
            <a:cxnLst/>
            <a:rect r="r" b="b" t="t" l="l"/>
            <a:pathLst>
              <a:path h="5185660" w="8538603">
                <a:moveTo>
                  <a:pt x="0" y="0"/>
                </a:moveTo>
                <a:lnTo>
                  <a:pt x="8538603" y="0"/>
                </a:lnTo>
                <a:lnTo>
                  <a:pt x="8538603" y="5185660"/>
                </a:lnTo>
                <a:lnTo>
                  <a:pt x="0" y="5185660"/>
                </a:lnTo>
                <a:lnTo>
                  <a:pt x="0" y="0"/>
                </a:lnTo>
                <a:close/>
              </a:path>
            </a:pathLst>
          </a:custGeom>
          <a:blipFill>
            <a:blip r:embed="rId2"/>
            <a:stretch>
              <a:fillRect l="0" t="0" r="0" b="0"/>
            </a:stretch>
          </a:blipFill>
        </p:spPr>
      </p:sp>
      <p:sp>
        <p:nvSpPr>
          <p:cNvPr name="Freeform 15" id="15"/>
          <p:cNvSpPr/>
          <p:nvPr/>
        </p:nvSpPr>
        <p:spPr>
          <a:xfrm flipH="false" flipV="false" rot="0">
            <a:off x="10000789" y="2777194"/>
            <a:ext cx="7806828" cy="5855121"/>
          </a:xfrm>
          <a:custGeom>
            <a:avLst/>
            <a:gdLst/>
            <a:ahLst/>
            <a:cxnLst/>
            <a:rect r="r" b="b" t="t" l="l"/>
            <a:pathLst>
              <a:path h="5855121" w="7806828">
                <a:moveTo>
                  <a:pt x="0" y="0"/>
                </a:moveTo>
                <a:lnTo>
                  <a:pt x="7806828" y="0"/>
                </a:lnTo>
                <a:lnTo>
                  <a:pt x="7806828" y="5855121"/>
                </a:lnTo>
                <a:lnTo>
                  <a:pt x="0" y="5855121"/>
                </a:lnTo>
                <a:lnTo>
                  <a:pt x="0" y="0"/>
                </a:lnTo>
                <a:close/>
              </a:path>
            </a:pathLst>
          </a:custGeom>
          <a:blipFill>
            <a:blip r:embed="rId3"/>
            <a:stretch>
              <a:fillRect l="0" t="0" r="0" b="0"/>
            </a:stretch>
          </a:blipFill>
        </p:spPr>
      </p:sp>
      <p:sp>
        <p:nvSpPr>
          <p:cNvPr name="TextBox 16" id="16"/>
          <p:cNvSpPr txBox="true"/>
          <p:nvPr/>
        </p:nvSpPr>
        <p:spPr>
          <a:xfrm rot="0">
            <a:off x="1028700" y="1019175"/>
            <a:ext cx="7549926" cy="942975"/>
          </a:xfrm>
          <a:prstGeom prst="rect">
            <a:avLst/>
          </a:prstGeom>
        </p:spPr>
        <p:txBody>
          <a:bodyPr anchor="t" rtlCol="false" tIns="0" lIns="0" bIns="0" rIns="0">
            <a:spAutoFit/>
          </a:bodyPr>
          <a:lstStyle/>
          <a:p>
            <a:pPr algn="l" marL="0" indent="0" lvl="0">
              <a:lnSpc>
                <a:spcPts val="7358"/>
              </a:lnSpc>
              <a:spcBef>
                <a:spcPct val="0"/>
              </a:spcBef>
            </a:pPr>
            <a:r>
              <a:rPr lang="en-US" b="true" sz="6131" spc="220">
                <a:solidFill>
                  <a:srgbClr val="2A2E3A"/>
                </a:solidFill>
                <a:latin typeface="Montserrat Classic Bold"/>
                <a:ea typeface="Montserrat Classic Bold"/>
                <a:cs typeface="Montserrat Classic Bold"/>
                <a:sym typeface="Montserrat Classic Bold"/>
              </a:rPr>
              <a:t>PCB Design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01494" y="8323039"/>
            <a:ext cx="4723978" cy="472397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8377C"/>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29033" y="-1509558"/>
            <a:ext cx="3957167" cy="39571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8" id="8"/>
          <p:cNvGrpSpPr/>
          <p:nvPr/>
        </p:nvGrpSpPr>
        <p:grpSpPr>
          <a:xfrm rot="0">
            <a:off x="3408560" y="8871939"/>
            <a:ext cx="772722" cy="77272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11" id="11"/>
          <p:cNvGrpSpPr/>
          <p:nvPr/>
        </p:nvGrpSpPr>
        <p:grpSpPr>
          <a:xfrm rot="0">
            <a:off x="-384892" y="-572198"/>
            <a:ext cx="1490773" cy="149077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sp>
        <p:nvSpPr>
          <p:cNvPr name="Freeform 14" id="14"/>
          <p:cNvSpPr/>
          <p:nvPr/>
        </p:nvSpPr>
        <p:spPr>
          <a:xfrm flipH="false" flipV="false" rot="0">
            <a:off x="548023" y="3119664"/>
            <a:ext cx="8691877" cy="4692255"/>
          </a:xfrm>
          <a:custGeom>
            <a:avLst/>
            <a:gdLst/>
            <a:ahLst/>
            <a:cxnLst/>
            <a:rect r="r" b="b" t="t" l="l"/>
            <a:pathLst>
              <a:path h="4692255" w="8691877">
                <a:moveTo>
                  <a:pt x="0" y="0"/>
                </a:moveTo>
                <a:lnTo>
                  <a:pt x="8691876" y="0"/>
                </a:lnTo>
                <a:lnTo>
                  <a:pt x="8691876" y="4692255"/>
                </a:lnTo>
                <a:lnTo>
                  <a:pt x="0" y="4692255"/>
                </a:lnTo>
                <a:lnTo>
                  <a:pt x="0" y="0"/>
                </a:lnTo>
                <a:close/>
              </a:path>
            </a:pathLst>
          </a:custGeom>
          <a:blipFill>
            <a:blip r:embed="rId2"/>
            <a:stretch>
              <a:fillRect l="0" t="0" r="0" b="0"/>
            </a:stretch>
          </a:blipFill>
        </p:spPr>
      </p:sp>
      <p:sp>
        <p:nvSpPr>
          <p:cNvPr name="Freeform 15" id="15"/>
          <p:cNvSpPr/>
          <p:nvPr/>
        </p:nvSpPr>
        <p:spPr>
          <a:xfrm flipH="false" flipV="false" rot="0">
            <a:off x="9453881" y="3119664"/>
            <a:ext cx="8654304" cy="4692255"/>
          </a:xfrm>
          <a:custGeom>
            <a:avLst/>
            <a:gdLst/>
            <a:ahLst/>
            <a:cxnLst/>
            <a:rect r="r" b="b" t="t" l="l"/>
            <a:pathLst>
              <a:path h="4692255" w="8654304">
                <a:moveTo>
                  <a:pt x="0" y="0"/>
                </a:moveTo>
                <a:lnTo>
                  <a:pt x="8654304" y="0"/>
                </a:lnTo>
                <a:lnTo>
                  <a:pt x="8654304" y="4692255"/>
                </a:lnTo>
                <a:lnTo>
                  <a:pt x="0" y="4692255"/>
                </a:lnTo>
                <a:lnTo>
                  <a:pt x="0" y="0"/>
                </a:lnTo>
                <a:close/>
              </a:path>
            </a:pathLst>
          </a:custGeom>
          <a:blipFill>
            <a:blip r:embed="rId3"/>
            <a:stretch>
              <a:fillRect l="0" t="0" r="0" b="0"/>
            </a:stretch>
          </a:blipFill>
        </p:spPr>
      </p:sp>
      <p:sp>
        <p:nvSpPr>
          <p:cNvPr name="TextBox 16" id="16"/>
          <p:cNvSpPr txBox="true"/>
          <p:nvPr/>
        </p:nvSpPr>
        <p:spPr>
          <a:xfrm rot="0">
            <a:off x="1028700" y="1019175"/>
            <a:ext cx="7549926" cy="942975"/>
          </a:xfrm>
          <a:prstGeom prst="rect">
            <a:avLst/>
          </a:prstGeom>
        </p:spPr>
        <p:txBody>
          <a:bodyPr anchor="t" rtlCol="false" tIns="0" lIns="0" bIns="0" rIns="0">
            <a:spAutoFit/>
          </a:bodyPr>
          <a:lstStyle/>
          <a:p>
            <a:pPr algn="l" marL="0" indent="0" lvl="0">
              <a:lnSpc>
                <a:spcPts val="7358"/>
              </a:lnSpc>
              <a:spcBef>
                <a:spcPct val="0"/>
              </a:spcBef>
            </a:pPr>
            <a:r>
              <a:rPr lang="en-US" b="true" sz="6131" spc="220">
                <a:solidFill>
                  <a:srgbClr val="2A2E3A"/>
                </a:solidFill>
                <a:latin typeface="Montserrat Classic Bold"/>
                <a:ea typeface="Montserrat Classic Bold"/>
                <a:cs typeface="Montserrat Classic Bold"/>
                <a:sym typeface="Montserrat Classic Bold"/>
              </a:rPr>
              <a:t>UI Design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01494" y="8323039"/>
            <a:ext cx="4723978" cy="472397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8377C"/>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29033" y="-1509558"/>
            <a:ext cx="3957167" cy="39571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8" id="8"/>
          <p:cNvGrpSpPr/>
          <p:nvPr/>
        </p:nvGrpSpPr>
        <p:grpSpPr>
          <a:xfrm rot="0">
            <a:off x="3408560" y="8871939"/>
            <a:ext cx="772722" cy="77272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11" id="11"/>
          <p:cNvGrpSpPr/>
          <p:nvPr/>
        </p:nvGrpSpPr>
        <p:grpSpPr>
          <a:xfrm rot="0">
            <a:off x="-384892" y="-572198"/>
            <a:ext cx="1490773" cy="149077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sp>
        <p:nvSpPr>
          <p:cNvPr name="Freeform 14" id="14"/>
          <p:cNvSpPr/>
          <p:nvPr/>
        </p:nvSpPr>
        <p:spPr>
          <a:xfrm flipH="false" flipV="false" rot="0">
            <a:off x="360495" y="2789847"/>
            <a:ext cx="8607645" cy="4707306"/>
          </a:xfrm>
          <a:custGeom>
            <a:avLst/>
            <a:gdLst/>
            <a:ahLst/>
            <a:cxnLst/>
            <a:rect r="r" b="b" t="t" l="l"/>
            <a:pathLst>
              <a:path h="4707306" w="8607645">
                <a:moveTo>
                  <a:pt x="0" y="0"/>
                </a:moveTo>
                <a:lnTo>
                  <a:pt x="8607645" y="0"/>
                </a:lnTo>
                <a:lnTo>
                  <a:pt x="8607645" y="4707306"/>
                </a:lnTo>
                <a:lnTo>
                  <a:pt x="0" y="4707306"/>
                </a:lnTo>
                <a:lnTo>
                  <a:pt x="0" y="0"/>
                </a:lnTo>
                <a:close/>
              </a:path>
            </a:pathLst>
          </a:custGeom>
          <a:blipFill>
            <a:blip r:embed="rId2"/>
            <a:stretch>
              <a:fillRect l="0" t="0" r="0" b="0"/>
            </a:stretch>
          </a:blipFill>
        </p:spPr>
      </p:sp>
      <p:sp>
        <p:nvSpPr>
          <p:cNvPr name="Freeform 15" id="15"/>
          <p:cNvSpPr/>
          <p:nvPr/>
        </p:nvSpPr>
        <p:spPr>
          <a:xfrm flipH="false" flipV="false" rot="0">
            <a:off x="9144000" y="2729221"/>
            <a:ext cx="8768611" cy="4767932"/>
          </a:xfrm>
          <a:custGeom>
            <a:avLst/>
            <a:gdLst/>
            <a:ahLst/>
            <a:cxnLst/>
            <a:rect r="r" b="b" t="t" l="l"/>
            <a:pathLst>
              <a:path h="4767932" w="8768611">
                <a:moveTo>
                  <a:pt x="0" y="0"/>
                </a:moveTo>
                <a:lnTo>
                  <a:pt x="8768611" y="0"/>
                </a:lnTo>
                <a:lnTo>
                  <a:pt x="8768611" y="4767932"/>
                </a:lnTo>
                <a:lnTo>
                  <a:pt x="0" y="4767932"/>
                </a:lnTo>
                <a:lnTo>
                  <a:pt x="0" y="0"/>
                </a:lnTo>
                <a:close/>
              </a:path>
            </a:pathLst>
          </a:custGeom>
          <a:blipFill>
            <a:blip r:embed="rId3"/>
            <a:stretch>
              <a:fillRect l="0" t="0" r="0" b="0"/>
            </a:stretch>
          </a:blipFill>
        </p:spPr>
      </p:sp>
      <p:sp>
        <p:nvSpPr>
          <p:cNvPr name="TextBox 16" id="16"/>
          <p:cNvSpPr txBox="true"/>
          <p:nvPr/>
        </p:nvSpPr>
        <p:spPr>
          <a:xfrm rot="0">
            <a:off x="1028700" y="1019175"/>
            <a:ext cx="7549926" cy="942975"/>
          </a:xfrm>
          <a:prstGeom prst="rect">
            <a:avLst/>
          </a:prstGeom>
        </p:spPr>
        <p:txBody>
          <a:bodyPr anchor="t" rtlCol="false" tIns="0" lIns="0" bIns="0" rIns="0">
            <a:spAutoFit/>
          </a:bodyPr>
          <a:lstStyle/>
          <a:p>
            <a:pPr algn="l" marL="0" indent="0" lvl="0">
              <a:lnSpc>
                <a:spcPts val="7358"/>
              </a:lnSpc>
              <a:spcBef>
                <a:spcPct val="0"/>
              </a:spcBef>
            </a:pPr>
            <a:r>
              <a:rPr lang="en-US" b="true" sz="6131" spc="220">
                <a:solidFill>
                  <a:srgbClr val="2A2E3A"/>
                </a:solidFill>
                <a:latin typeface="Montserrat Classic Bold"/>
                <a:ea typeface="Montserrat Classic Bold"/>
                <a:cs typeface="Montserrat Classic Bold"/>
                <a:sym typeface="Montserrat Classic Bold"/>
              </a:rPr>
              <a:t>UI Design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01494" y="8323039"/>
            <a:ext cx="4723978" cy="472397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8377C"/>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29033" y="-1509558"/>
            <a:ext cx="3957167" cy="39571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8" id="8"/>
          <p:cNvGrpSpPr/>
          <p:nvPr/>
        </p:nvGrpSpPr>
        <p:grpSpPr>
          <a:xfrm rot="0">
            <a:off x="3408560" y="8871939"/>
            <a:ext cx="772722" cy="77272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11" id="11"/>
          <p:cNvGrpSpPr/>
          <p:nvPr/>
        </p:nvGrpSpPr>
        <p:grpSpPr>
          <a:xfrm rot="0">
            <a:off x="-384892" y="-572198"/>
            <a:ext cx="1490773" cy="149077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sp>
        <p:nvSpPr>
          <p:cNvPr name="Freeform 14" id="14"/>
          <p:cNvSpPr/>
          <p:nvPr/>
        </p:nvSpPr>
        <p:spPr>
          <a:xfrm flipH="false" flipV="false" rot="0">
            <a:off x="12328368" y="1923734"/>
            <a:ext cx="3875122" cy="7296150"/>
          </a:xfrm>
          <a:custGeom>
            <a:avLst/>
            <a:gdLst/>
            <a:ahLst/>
            <a:cxnLst/>
            <a:rect r="r" b="b" t="t" l="l"/>
            <a:pathLst>
              <a:path h="7296150" w="3875122">
                <a:moveTo>
                  <a:pt x="0" y="0"/>
                </a:moveTo>
                <a:lnTo>
                  <a:pt x="3875122" y="0"/>
                </a:lnTo>
                <a:lnTo>
                  <a:pt x="3875122" y="7296150"/>
                </a:lnTo>
                <a:lnTo>
                  <a:pt x="0" y="7296150"/>
                </a:lnTo>
                <a:lnTo>
                  <a:pt x="0" y="0"/>
                </a:lnTo>
                <a:close/>
              </a:path>
            </a:pathLst>
          </a:custGeom>
          <a:blipFill>
            <a:blip r:embed="rId2"/>
            <a:stretch>
              <a:fillRect l="-2954" t="0" r="-2954" b="0"/>
            </a:stretch>
          </a:blipFill>
        </p:spPr>
      </p:sp>
      <p:sp>
        <p:nvSpPr>
          <p:cNvPr name="TextBox 15" id="15"/>
          <p:cNvSpPr txBox="true"/>
          <p:nvPr/>
        </p:nvSpPr>
        <p:spPr>
          <a:xfrm rot="0">
            <a:off x="1028700" y="1019175"/>
            <a:ext cx="7549926" cy="942975"/>
          </a:xfrm>
          <a:prstGeom prst="rect">
            <a:avLst/>
          </a:prstGeom>
        </p:spPr>
        <p:txBody>
          <a:bodyPr anchor="t" rtlCol="false" tIns="0" lIns="0" bIns="0" rIns="0">
            <a:spAutoFit/>
          </a:bodyPr>
          <a:lstStyle/>
          <a:p>
            <a:pPr algn="l" marL="0" indent="0" lvl="0">
              <a:lnSpc>
                <a:spcPts val="7358"/>
              </a:lnSpc>
              <a:spcBef>
                <a:spcPct val="0"/>
              </a:spcBef>
            </a:pPr>
            <a:r>
              <a:rPr lang="en-US" b="true" sz="6131" spc="220">
                <a:solidFill>
                  <a:srgbClr val="2A2E3A"/>
                </a:solidFill>
                <a:latin typeface="Montserrat Classic Bold"/>
                <a:ea typeface="Montserrat Classic Bold"/>
                <a:cs typeface="Montserrat Classic Bold"/>
                <a:sym typeface="Montserrat Classic Bold"/>
              </a:rPr>
              <a:t>ML Integration</a:t>
            </a:r>
          </a:p>
        </p:txBody>
      </p:sp>
      <p:sp>
        <p:nvSpPr>
          <p:cNvPr name="TextBox 16" id="16"/>
          <p:cNvSpPr txBox="true"/>
          <p:nvPr/>
        </p:nvSpPr>
        <p:spPr>
          <a:xfrm rot="0">
            <a:off x="752168" y="2454769"/>
            <a:ext cx="11299668" cy="5857875"/>
          </a:xfrm>
          <a:prstGeom prst="rect">
            <a:avLst/>
          </a:prstGeom>
        </p:spPr>
        <p:txBody>
          <a:bodyPr anchor="t" rtlCol="false" tIns="0" lIns="0" bIns="0" rIns="0">
            <a:spAutoFit/>
          </a:bodyPr>
          <a:lstStyle/>
          <a:p>
            <a:pPr algn="l" marL="647700" indent="-323850" lvl="1">
              <a:lnSpc>
                <a:spcPts val="4200"/>
              </a:lnSpc>
              <a:buFont typeface="Arial"/>
              <a:buChar char="•"/>
            </a:pPr>
            <a:r>
              <a:rPr lang="en-US" sz="3000" spc="65">
                <a:solidFill>
                  <a:srgbClr val="2A2E3A"/>
                </a:solidFill>
                <a:latin typeface="Montserrat Classic"/>
                <a:ea typeface="Montserrat Classic"/>
                <a:cs typeface="Montserrat Classic"/>
                <a:sym typeface="Montserrat Classic"/>
              </a:rPr>
              <a:t>The model will train itself from a pre-added data set of around 20000 images of different levels of the eye fundas.</a:t>
            </a:r>
          </a:p>
          <a:p>
            <a:pPr algn="l">
              <a:lnSpc>
                <a:spcPts val="4200"/>
              </a:lnSpc>
            </a:pPr>
          </a:p>
          <a:p>
            <a:pPr algn="l" marL="647700" indent="-323850" lvl="1">
              <a:lnSpc>
                <a:spcPts val="4200"/>
              </a:lnSpc>
              <a:buFont typeface="Arial"/>
              <a:buChar char="•"/>
            </a:pPr>
            <a:r>
              <a:rPr lang="en-US" sz="3000" spc="65">
                <a:solidFill>
                  <a:srgbClr val="2A2E3A"/>
                </a:solidFill>
                <a:latin typeface="Montserrat Classic"/>
                <a:ea typeface="Montserrat Classic"/>
                <a:cs typeface="Montserrat Classic"/>
                <a:sym typeface="Montserrat Classic"/>
              </a:rPr>
              <a:t>The model is pre trained no live training.</a:t>
            </a:r>
          </a:p>
          <a:p>
            <a:pPr algn="l">
              <a:lnSpc>
                <a:spcPts val="4200"/>
              </a:lnSpc>
            </a:pPr>
          </a:p>
          <a:p>
            <a:pPr algn="l" marL="647700" indent="-323850" lvl="1">
              <a:lnSpc>
                <a:spcPts val="4200"/>
              </a:lnSpc>
              <a:buFont typeface="Arial"/>
              <a:buChar char="•"/>
            </a:pPr>
            <a:r>
              <a:rPr lang="en-US" sz="3000" spc="65">
                <a:solidFill>
                  <a:srgbClr val="2A2E3A"/>
                </a:solidFill>
                <a:latin typeface="Montserrat Classic"/>
                <a:ea typeface="Montserrat Classic"/>
                <a:cs typeface="Montserrat Classic"/>
                <a:sym typeface="Montserrat Classic"/>
              </a:rPr>
              <a:t>Using tensors/numpy arrays to represent images using tensorflow. (Based on Nural Networks)</a:t>
            </a:r>
          </a:p>
          <a:p>
            <a:pPr algn="l">
              <a:lnSpc>
                <a:spcPts val="4200"/>
              </a:lnSpc>
            </a:pPr>
          </a:p>
          <a:p>
            <a:pPr algn="l">
              <a:lnSpc>
                <a:spcPts val="4200"/>
              </a:lnSpc>
            </a:pPr>
          </a:p>
          <a:p>
            <a:pPr algn="l" marL="0" indent="0" lvl="0">
              <a:lnSpc>
                <a:spcPts val="420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01494" y="8323039"/>
            <a:ext cx="4723978" cy="472397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8377C"/>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59418" y="-811125"/>
            <a:ext cx="1839825" cy="183982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sp>
        <p:nvSpPr>
          <p:cNvPr name="Freeform 8" id="8"/>
          <p:cNvSpPr/>
          <p:nvPr/>
        </p:nvSpPr>
        <p:spPr>
          <a:xfrm flipH="false" flipV="false" rot="0">
            <a:off x="3974221" y="2520930"/>
            <a:ext cx="10339557" cy="5245140"/>
          </a:xfrm>
          <a:custGeom>
            <a:avLst/>
            <a:gdLst/>
            <a:ahLst/>
            <a:cxnLst/>
            <a:rect r="r" b="b" t="t" l="l"/>
            <a:pathLst>
              <a:path h="5245140" w="10339557">
                <a:moveTo>
                  <a:pt x="0" y="0"/>
                </a:moveTo>
                <a:lnTo>
                  <a:pt x="10339558" y="0"/>
                </a:lnTo>
                <a:lnTo>
                  <a:pt x="10339558" y="5245140"/>
                </a:lnTo>
                <a:lnTo>
                  <a:pt x="0" y="5245140"/>
                </a:lnTo>
                <a:lnTo>
                  <a:pt x="0" y="0"/>
                </a:lnTo>
                <a:close/>
              </a:path>
            </a:pathLst>
          </a:custGeom>
          <a:blipFill>
            <a:blip r:embed="rId2"/>
            <a:stretch>
              <a:fillRect l="0" t="0" r="0" b="0"/>
            </a:stretch>
          </a:blipFill>
        </p:spPr>
      </p:sp>
      <p:sp>
        <p:nvSpPr>
          <p:cNvPr name="TextBox 9" id="9"/>
          <p:cNvSpPr txBox="true"/>
          <p:nvPr/>
        </p:nvSpPr>
        <p:spPr>
          <a:xfrm rot="0">
            <a:off x="1618368" y="1019175"/>
            <a:ext cx="6211041" cy="939686"/>
          </a:xfrm>
          <a:prstGeom prst="rect">
            <a:avLst/>
          </a:prstGeom>
        </p:spPr>
        <p:txBody>
          <a:bodyPr anchor="t" rtlCol="false" tIns="0" lIns="0" bIns="0" rIns="0">
            <a:spAutoFit/>
          </a:bodyPr>
          <a:lstStyle/>
          <a:p>
            <a:pPr algn="l" marL="0" indent="0" lvl="0">
              <a:lnSpc>
                <a:spcPts val="7358"/>
              </a:lnSpc>
              <a:spcBef>
                <a:spcPct val="0"/>
              </a:spcBef>
            </a:pPr>
            <a:r>
              <a:rPr lang="en-US" b="true" sz="6131" spc="220">
                <a:solidFill>
                  <a:srgbClr val="2A2E3A"/>
                </a:solidFill>
                <a:latin typeface="Montserrat Classic Bold"/>
                <a:ea typeface="Montserrat Classic Bold"/>
                <a:cs typeface="Montserrat Classic Bold"/>
                <a:sym typeface="Montserrat Classic Bold"/>
              </a:rPr>
              <a:t>Budget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826478">
            <a:off x="-4070563" y="2299434"/>
            <a:ext cx="14236019" cy="7411593"/>
          </a:xfrm>
          <a:custGeom>
            <a:avLst/>
            <a:gdLst/>
            <a:ahLst/>
            <a:cxnLst/>
            <a:rect r="r" b="b" t="t" l="l"/>
            <a:pathLst>
              <a:path h="7411593" w="14236019">
                <a:moveTo>
                  <a:pt x="0" y="0"/>
                </a:moveTo>
                <a:lnTo>
                  <a:pt x="14236019" y="0"/>
                </a:lnTo>
                <a:lnTo>
                  <a:pt x="14236019" y="7411593"/>
                </a:lnTo>
                <a:lnTo>
                  <a:pt x="0" y="7411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605542" y="-1399136"/>
            <a:ext cx="13623274" cy="13623220"/>
            <a:chOff x="0" y="0"/>
            <a:chExt cx="6350000" cy="6349975"/>
          </a:xfrm>
        </p:grpSpPr>
        <p:sp>
          <p:nvSpPr>
            <p:cNvPr name="Freeform 4" id="4"/>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0" t="0" r="-78863" b="0"/>
              </a:stretch>
            </a:blipFill>
          </p:spPr>
        </p:sp>
      </p:grpSp>
      <p:sp>
        <p:nvSpPr>
          <p:cNvPr name="TextBox 5" id="5"/>
          <p:cNvSpPr txBox="true"/>
          <p:nvPr/>
        </p:nvSpPr>
        <p:spPr>
          <a:xfrm rot="0">
            <a:off x="7411035" y="933450"/>
            <a:ext cx="7797472" cy="887095"/>
          </a:xfrm>
          <a:prstGeom prst="rect">
            <a:avLst/>
          </a:prstGeom>
        </p:spPr>
        <p:txBody>
          <a:bodyPr anchor="t" rtlCol="false" tIns="0" lIns="0" bIns="0" rIns="0">
            <a:spAutoFit/>
          </a:bodyPr>
          <a:lstStyle/>
          <a:p>
            <a:pPr algn="ctr">
              <a:lnSpc>
                <a:spcPts val="7279"/>
              </a:lnSpc>
            </a:pPr>
            <a:r>
              <a:rPr lang="en-US" sz="5199" b="true">
                <a:solidFill>
                  <a:srgbClr val="2A2E3A"/>
                </a:solidFill>
                <a:latin typeface="Montserrat Classic Bold"/>
                <a:ea typeface="Montserrat Classic Bold"/>
                <a:cs typeface="Montserrat Classic Bold"/>
                <a:sym typeface="Montserrat Classic Bold"/>
              </a:rPr>
              <a:t>Conclusions</a:t>
            </a:r>
          </a:p>
        </p:txBody>
      </p:sp>
      <p:sp>
        <p:nvSpPr>
          <p:cNvPr name="TextBox 6" id="6"/>
          <p:cNvSpPr txBox="true"/>
          <p:nvPr/>
        </p:nvSpPr>
        <p:spPr>
          <a:xfrm rot="0">
            <a:off x="7069957" y="2988679"/>
            <a:ext cx="10189343"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2A2E3A"/>
                </a:solidFill>
                <a:latin typeface="Canva Sans"/>
                <a:ea typeface="Canva Sans"/>
                <a:cs typeface="Canva Sans"/>
                <a:sym typeface="Canva Sans"/>
              </a:rPr>
              <a:t>We need to choose a better lens, with a power of more than 20D.</a:t>
            </a:r>
          </a:p>
          <a:p>
            <a:pPr algn="l">
              <a:lnSpc>
                <a:spcPts val="4759"/>
              </a:lnSpc>
            </a:pPr>
          </a:p>
          <a:p>
            <a:pPr algn="l" marL="734059" indent="-367030" lvl="1">
              <a:lnSpc>
                <a:spcPts val="4759"/>
              </a:lnSpc>
              <a:buFont typeface="Arial"/>
              <a:buChar char="•"/>
            </a:pPr>
            <a:r>
              <a:rPr lang="en-US" sz="3399">
                <a:solidFill>
                  <a:srgbClr val="2A2E3A"/>
                </a:solidFill>
                <a:latin typeface="Canva Sans"/>
                <a:ea typeface="Canva Sans"/>
                <a:cs typeface="Canva Sans"/>
                <a:sym typeface="Canva Sans"/>
              </a:rPr>
              <a:t>We need to choose a better lightening system.</a:t>
            </a:r>
          </a:p>
          <a:p>
            <a:pPr algn="l">
              <a:lnSpc>
                <a:spcPts val="4759"/>
              </a:lnSpc>
            </a:pPr>
          </a:p>
          <a:p>
            <a:pPr algn="l" marL="734059" indent="-367030" lvl="1">
              <a:lnSpc>
                <a:spcPts val="4759"/>
              </a:lnSpc>
              <a:buFont typeface="Arial"/>
              <a:buChar char="•"/>
            </a:pPr>
            <a:r>
              <a:rPr lang="en-US" sz="3399">
                <a:solidFill>
                  <a:srgbClr val="2A2E3A"/>
                </a:solidFill>
                <a:latin typeface="Canva Sans"/>
                <a:ea typeface="Canva Sans"/>
                <a:cs typeface="Canva Sans"/>
                <a:sym typeface="Canva Sans"/>
              </a:rPr>
              <a:t>Our model can predict the diabetic level of the patient with a confidence more than 70%.</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826478">
            <a:off x="-4070563" y="2299434"/>
            <a:ext cx="14236019" cy="7411593"/>
          </a:xfrm>
          <a:custGeom>
            <a:avLst/>
            <a:gdLst/>
            <a:ahLst/>
            <a:cxnLst/>
            <a:rect r="r" b="b" t="t" l="l"/>
            <a:pathLst>
              <a:path h="7411593" w="14236019">
                <a:moveTo>
                  <a:pt x="0" y="0"/>
                </a:moveTo>
                <a:lnTo>
                  <a:pt x="14236019" y="0"/>
                </a:lnTo>
                <a:lnTo>
                  <a:pt x="14236019" y="7411593"/>
                </a:lnTo>
                <a:lnTo>
                  <a:pt x="0" y="7411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605542" y="-1399136"/>
            <a:ext cx="13623274" cy="13623220"/>
            <a:chOff x="0" y="0"/>
            <a:chExt cx="6350000" cy="6349975"/>
          </a:xfrm>
        </p:grpSpPr>
        <p:sp>
          <p:nvSpPr>
            <p:cNvPr name="Freeform 4" id="4"/>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8380" t="0" r="-8380" b="0"/>
              </a:stretch>
            </a:blipFill>
          </p:spPr>
        </p:sp>
      </p:grpSp>
      <p:sp>
        <p:nvSpPr>
          <p:cNvPr name="TextBox 5" id="5"/>
          <p:cNvSpPr txBox="true"/>
          <p:nvPr/>
        </p:nvSpPr>
        <p:spPr>
          <a:xfrm rot="0">
            <a:off x="7385572" y="537527"/>
            <a:ext cx="7975715" cy="887095"/>
          </a:xfrm>
          <a:prstGeom prst="rect">
            <a:avLst/>
          </a:prstGeom>
        </p:spPr>
        <p:txBody>
          <a:bodyPr anchor="t" rtlCol="false" tIns="0" lIns="0" bIns="0" rIns="0">
            <a:spAutoFit/>
          </a:bodyPr>
          <a:lstStyle/>
          <a:p>
            <a:pPr algn="ctr">
              <a:lnSpc>
                <a:spcPts val="7279"/>
              </a:lnSpc>
            </a:pPr>
            <a:r>
              <a:rPr lang="en-US" sz="5199" b="true">
                <a:solidFill>
                  <a:srgbClr val="2A2E3A"/>
                </a:solidFill>
                <a:latin typeface="Montserrat Classic Bold"/>
                <a:ea typeface="Montserrat Classic Bold"/>
                <a:cs typeface="Montserrat Classic Bold"/>
                <a:sym typeface="Montserrat Classic Bold"/>
              </a:rPr>
              <a:t>Further Iimprovements</a:t>
            </a:r>
          </a:p>
        </p:txBody>
      </p:sp>
      <p:sp>
        <p:nvSpPr>
          <p:cNvPr name="TextBox 6" id="6"/>
          <p:cNvSpPr txBox="true"/>
          <p:nvPr/>
        </p:nvSpPr>
        <p:spPr>
          <a:xfrm rot="0">
            <a:off x="6852723" y="1571178"/>
            <a:ext cx="11170474" cy="8406131"/>
          </a:xfrm>
          <a:prstGeom prst="rect">
            <a:avLst/>
          </a:prstGeom>
        </p:spPr>
        <p:txBody>
          <a:bodyPr anchor="t" rtlCol="false" tIns="0" lIns="0" bIns="0" rIns="0">
            <a:spAutoFit/>
          </a:bodyPr>
          <a:lstStyle/>
          <a:p>
            <a:pPr algn="l" marL="604515" indent="-302257" lvl="1">
              <a:lnSpc>
                <a:spcPts val="3919"/>
              </a:lnSpc>
              <a:spcBef>
                <a:spcPct val="0"/>
              </a:spcBef>
              <a:buAutoNum type="arabicPeriod" startAt="1"/>
            </a:pPr>
            <a:r>
              <a:rPr lang="en-US" b="true" sz="2799">
                <a:solidFill>
                  <a:srgbClr val="2A2E3A"/>
                </a:solidFill>
                <a:latin typeface="Montserrat Classic Bold"/>
                <a:ea typeface="Montserrat Classic Bold"/>
                <a:cs typeface="Montserrat Classic Bold"/>
                <a:sym typeface="Montserrat Classic Bold"/>
              </a:rPr>
              <a:t>H</a:t>
            </a:r>
            <a:r>
              <a:rPr lang="en-US" b="true" sz="2799">
                <a:solidFill>
                  <a:srgbClr val="2A2E3A"/>
                </a:solidFill>
                <a:latin typeface="Montserrat Classic Bold"/>
                <a:ea typeface="Montserrat Classic Bold"/>
                <a:cs typeface="Montserrat Classic Bold"/>
                <a:sym typeface="Montserrat Classic Bold"/>
              </a:rPr>
              <a:t>igh-Resolution Images</a:t>
            </a:r>
          </a:p>
          <a:p>
            <a:pPr algn="l">
              <a:lnSpc>
                <a:spcPts val="3919"/>
              </a:lnSpc>
              <a:spcBef>
                <a:spcPct val="0"/>
              </a:spcBef>
            </a:pPr>
            <a:r>
              <a:rPr lang="en-US" sz="2799">
                <a:solidFill>
                  <a:srgbClr val="2A2E3A"/>
                </a:solidFill>
                <a:latin typeface="Montserrat Classic"/>
                <a:ea typeface="Montserrat Classic"/>
                <a:cs typeface="Montserrat Classic"/>
                <a:sym typeface="Montserrat Classic"/>
              </a:rPr>
              <a:t>• Upgrade the lens to capture higher-resolution fundus images</a:t>
            </a:r>
          </a:p>
          <a:p>
            <a:pPr algn="l">
              <a:lnSpc>
                <a:spcPts val="3919"/>
              </a:lnSpc>
              <a:spcBef>
                <a:spcPct val="0"/>
              </a:spcBef>
            </a:pPr>
            <a:r>
              <a:rPr lang="en-US" sz="2799">
                <a:solidFill>
                  <a:srgbClr val="2A2E3A"/>
                </a:solidFill>
                <a:latin typeface="Montserrat Classic"/>
                <a:ea typeface="Montserrat Classic"/>
                <a:cs typeface="Montserrat Classic"/>
                <a:sym typeface="Montserrat Classic"/>
              </a:rPr>
              <a:t>• Use advanced image stabilization to reduce blurring from patient or operator</a:t>
            </a:r>
          </a:p>
          <a:p>
            <a:pPr algn="l">
              <a:lnSpc>
                <a:spcPts val="3919"/>
              </a:lnSpc>
              <a:spcBef>
                <a:spcPct val="0"/>
              </a:spcBef>
            </a:pPr>
          </a:p>
          <a:p>
            <a:pPr algn="l">
              <a:lnSpc>
                <a:spcPts val="3919"/>
              </a:lnSpc>
              <a:spcBef>
                <a:spcPct val="0"/>
              </a:spcBef>
            </a:pPr>
            <a:r>
              <a:rPr lang="en-US" sz="2799">
                <a:solidFill>
                  <a:srgbClr val="2A2E3A"/>
                </a:solidFill>
                <a:latin typeface="Montserrat Classic"/>
                <a:ea typeface="Montserrat Classic"/>
                <a:cs typeface="Montserrat Classic"/>
                <a:sym typeface="Montserrat Classic"/>
              </a:rPr>
              <a:t>2. </a:t>
            </a:r>
            <a:r>
              <a:rPr lang="en-US" b="true" sz="2799">
                <a:solidFill>
                  <a:srgbClr val="2A2E3A"/>
                </a:solidFill>
                <a:latin typeface="Montserrat Classic Bold"/>
                <a:ea typeface="Montserrat Classic Bold"/>
                <a:cs typeface="Montserrat Classic Bold"/>
                <a:sym typeface="Montserrat Classic Bold"/>
              </a:rPr>
              <a:t>Multimodal Imaging</a:t>
            </a:r>
          </a:p>
          <a:p>
            <a:pPr algn="l">
              <a:lnSpc>
                <a:spcPts val="3919"/>
              </a:lnSpc>
              <a:spcBef>
                <a:spcPct val="0"/>
              </a:spcBef>
            </a:pPr>
            <a:r>
              <a:rPr lang="en-US" sz="2799">
                <a:solidFill>
                  <a:srgbClr val="2A2E3A"/>
                </a:solidFill>
                <a:latin typeface="Montserrat Classic"/>
                <a:ea typeface="Montserrat Classic"/>
                <a:cs typeface="Montserrat Classic"/>
                <a:sym typeface="Montserrat Classic"/>
              </a:rPr>
              <a:t>• Integrate additional imaging modalities like fluorescein angiography or optical coherence tomography (OCT) for a more comprehensive diagnostic tool.</a:t>
            </a:r>
          </a:p>
          <a:p>
            <a:pPr algn="l">
              <a:lnSpc>
                <a:spcPts val="3919"/>
              </a:lnSpc>
              <a:spcBef>
                <a:spcPct val="0"/>
              </a:spcBef>
            </a:pPr>
          </a:p>
          <a:p>
            <a:pPr algn="l">
              <a:lnSpc>
                <a:spcPts val="3919"/>
              </a:lnSpc>
              <a:spcBef>
                <a:spcPct val="0"/>
              </a:spcBef>
            </a:pPr>
            <a:r>
              <a:rPr lang="en-US" sz="2799">
                <a:solidFill>
                  <a:srgbClr val="2A2E3A"/>
                </a:solidFill>
                <a:latin typeface="Montserrat Classic"/>
                <a:ea typeface="Montserrat Classic"/>
                <a:cs typeface="Montserrat Classic"/>
                <a:sym typeface="Montserrat Classic"/>
              </a:rPr>
              <a:t>3.</a:t>
            </a:r>
            <a:r>
              <a:rPr lang="en-US" b="true" sz="2799">
                <a:solidFill>
                  <a:srgbClr val="2A2E3A"/>
                </a:solidFill>
                <a:latin typeface="Montserrat Classic Bold"/>
                <a:ea typeface="Montserrat Classic Bold"/>
                <a:cs typeface="Montserrat Classic Bold"/>
                <a:sym typeface="Montserrat Classic Bold"/>
              </a:rPr>
              <a:t> Larger Dataset Training</a:t>
            </a:r>
          </a:p>
          <a:p>
            <a:pPr algn="l">
              <a:lnSpc>
                <a:spcPts val="3919"/>
              </a:lnSpc>
              <a:spcBef>
                <a:spcPct val="0"/>
              </a:spcBef>
            </a:pPr>
            <a:r>
              <a:rPr lang="en-US" sz="2799">
                <a:solidFill>
                  <a:srgbClr val="2A2E3A"/>
                </a:solidFill>
                <a:latin typeface="Montserrat Classic"/>
                <a:ea typeface="Montserrat Classic"/>
                <a:cs typeface="Montserrat Classic"/>
                <a:sym typeface="Montserrat Classic"/>
              </a:rPr>
              <a:t>• Collaborate with hospitals to collect and annotate diverse datasets, improving ML model’s performance</a:t>
            </a:r>
          </a:p>
          <a:p>
            <a:pPr algn="l">
              <a:lnSpc>
                <a:spcPts val="3919"/>
              </a:lnSpc>
              <a:spcBef>
                <a:spcPct val="0"/>
              </a:spcBef>
            </a:pPr>
          </a:p>
          <a:p>
            <a:pPr algn="l">
              <a:lnSpc>
                <a:spcPts val="3919"/>
              </a:lnSpc>
              <a:spcBef>
                <a:spcPct val="0"/>
              </a:spcBef>
            </a:pPr>
            <a:r>
              <a:rPr lang="en-US" sz="2799">
                <a:solidFill>
                  <a:srgbClr val="2A2E3A"/>
                </a:solidFill>
                <a:latin typeface="Montserrat Classic"/>
                <a:ea typeface="Montserrat Classic"/>
                <a:cs typeface="Montserrat Classic"/>
                <a:sym typeface="Montserrat Classic"/>
              </a:rPr>
              <a:t>4. </a:t>
            </a:r>
            <a:r>
              <a:rPr lang="en-US" b="true" sz="2799">
                <a:solidFill>
                  <a:srgbClr val="2A2E3A"/>
                </a:solidFill>
                <a:latin typeface="Montserrat Classic Bold"/>
                <a:ea typeface="Montserrat Classic Bold"/>
                <a:cs typeface="Montserrat Classic Bold"/>
                <a:sym typeface="Montserrat Classic Bold"/>
              </a:rPr>
              <a:t>Integration with Wearables</a:t>
            </a:r>
          </a:p>
          <a:p>
            <a:pPr algn="l">
              <a:lnSpc>
                <a:spcPts val="3919"/>
              </a:lnSpc>
              <a:spcBef>
                <a:spcPct val="0"/>
              </a:spcBef>
            </a:pPr>
            <a:r>
              <a:rPr lang="en-US" sz="2799">
                <a:solidFill>
                  <a:srgbClr val="2A2E3A"/>
                </a:solidFill>
                <a:latin typeface="Montserrat Classic"/>
                <a:ea typeface="Montserrat Classic"/>
                <a:cs typeface="Montserrat Classic"/>
                <a:sym typeface="Montserrat Classic"/>
              </a:rPr>
              <a:t>• Combine the fundoscope with wearable devices for continuous monitoring and early warning systems </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346741" y="1019175"/>
            <a:ext cx="7594518" cy="942975"/>
          </a:xfrm>
          <a:prstGeom prst="rect">
            <a:avLst/>
          </a:prstGeom>
        </p:spPr>
        <p:txBody>
          <a:bodyPr anchor="t" rtlCol="false" tIns="0" lIns="0" bIns="0" rIns="0">
            <a:spAutoFit/>
          </a:bodyPr>
          <a:lstStyle/>
          <a:p>
            <a:pPr algn="ctr" marL="0" indent="0" lvl="0">
              <a:lnSpc>
                <a:spcPts val="7358"/>
              </a:lnSpc>
              <a:spcBef>
                <a:spcPct val="0"/>
              </a:spcBef>
            </a:pPr>
            <a:r>
              <a:rPr lang="en-US" b="true" sz="6131" spc="220">
                <a:solidFill>
                  <a:srgbClr val="2A2E3A"/>
                </a:solidFill>
                <a:latin typeface="Montserrat Classic Bold"/>
                <a:ea typeface="Montserrat Classic Bold"/>
                <a:cs typeface="Montserrat Classic Bold"/>
                <a:sym typeface="Montserrat Classic Bold"/>
              </a:rPr>
              <a:t>Reference</a:t>
            </a:r>
          </a:p>
        </p:txBody>
      </p:sp>
      <p:sp>
        <p:nvSpPr>
          <p:cNvPr name="TextBox 3" id="3"/>
          <p:cNvSpPr txBox="true"/>
          <p:nvPr/>
        </p:nvSpPr>
        <p:spPr>
          <a:xfrm rot="0">
            <a:off x="1028700" y="2827992"/>
            <a:ext cx="16230600" cy="976630"/>
          </a:xfrm>
          <a:prstGeom prst="rect">
            <a:avLst/>
          </a:prstGeom>
        </p:spPr>
        <p:txBody>
          <a:bodyPr anchor="t" rtlCol="false" tIns="0" lIns="0" bIns="0" rIns="0">
            <a:spAutoFit/>
          </a:bodyPr>
          <a:lstStyle/>
          <a:p>
            <a:pPr algn="l">
              <a:lnSpc>
                <a:spcPts val="3919"/>
              </a:lnSpc>
              <a:spcBef>
                <a:spcPct val="0"/>
              </a:spcBef>
            </a:pPr>
            <a:r>
              <a:rPr lang="en-US" sz="2799">
                <a:solidFill>
                  <a:srgbClr val="2A2E3A"/>
                </a:solidFill>
                <a:latin typeface="Montserrat Classic"/>
                <a:ea typeface="Montserrat Classic"/>
                <a:cs typeface="Montserrat Classic"/>
                <a:sym typeface="Montserrat Classic"/>
              </a:rPr>
              <a:t>Stanford Medicine 25. "The Fundoscopic Exam." Stanford Medicine, Stanford University, https://stanfordmedicine25.stanford.edu/the25/fundoscopic.html. </a:t>
            </a:r>
          </a:p>
        </p:txBody>
      </p:sp>
      <p:sp>
        <p:nvSpPr>
          <p:cNvPr name="TextBox 4" id="4"/>
          <p:cNvSpPr txBox="true"/>
          <p:nvPr/>
        </p:nvSpPr>
        <p:spPr>
          <a:xfrm rot="0">
            <a:off x="1028700" y="5166697"/>
            <a:ext cx="16230600" cy="1471930"/>
          </a:xfrm>
          <a:prstGeom prst="rect">
            <a:avLst/>
          </a:prstGeom>
        </p:spPr>
        <p:txBody>
          <a:bodyPr anchor="t" rtlCol="false" tIns="0" lIns="0" bIns="0" rIns="0">
            <a:spAutoFit/>
          </a:bodyPr>
          <a:lstStyle/>
          <a:p>
            <a:pPr algn="l">
              <a:lnSpc>
                <a:spcPts val="3919"/>
              </a:lnSpc>
              <a:spcBef>
                <a:spcPct val="0"/>
              </a:spcBef>
            </a:pPr>
            <a:r>
              <a:rPr lang="en-US" sz="2799">
                <a:solidFill>
                  <a:srgbClr val="2A2E3A"/>
                </a:solidFill>
                <a:latin typeface="Montserrat Classic"/>
                <a:ea typeface="Montserrat Classic"/>
                <a:cs typeface="Montserrat Classic"/>
                <a:sym typeface="Montserrat Classic"/>
              </a:rPr>
              <a:t>Espressif Systems, ESP32 Technical Reference Manual. [Online]. Available: https://www.espressif.com/sites/default/files/documentation/esp32_technical_reference_manual_en.pdf</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55532" y="4844426"/>
            <a:ext cx="526554" cy="532663"/>
            <a:chOff x="0" y="0"/>
            <a:chExt cx="119806" cy="121196"/>
          </a:xfrm>
        </p:grpSpPr>
        <p:sp>
          <p:nvSpPr>
            <p:cNvPr name="Freeform 3" id="3"/>
            <p:cNvSpPr/>
            <p:nvPr/>
          </p:nvSpPr>
          <p:spPr>
            <a:xfrm flipH="false" flipV="false" rot="0">
              <a:off x="0" y="0"/>
              <a:ext cx="119806" cy="121196"/>
            </a:xfrm>
            <a:custGeom>
              <a:avLst/>
              <a:gdLst/>
              <a:ahLst/>
              <a:cxnLst/>
              <a:rect r="r" b="b" t="t" l="l"/>
              <a:pathLst>
                <a:path h="121196" w="119806">
                  <a:moveTo>
                    <a:pt x="0" y="0"/>
                  </a:moveTo>
                  <a:lnTo>
                    <a:pt x="119806" y="0"/>
                  </a:lnTo>
                  <a:lnTo>
                    <a:pt x="119806" y="121196"/>
                  </a:lnTo>
                  <a:lnTo>
                    <a:pt x="0" y="121196"/>
                  </a:lnTo>
                  <a:close/>
                </a:path>
              </a:pathLst>
            </a:custGeom>
            <a:solidFill>
              <a:srgbClr val="08377C"/>
            </a:solidFill>
          </p:spPr>
        </p:sp>
        <p:sp>
          <p:nvSpPr>
            <p:cNvPr name="TextBox 4" id="4"/>
            <p:cNvSpPr txBox="true"/>
            <p:nvPr/>
          </p:nvSpPr>
          <p:spPr>
            <a:xfrm>
              <a:off x="0" y="-38100"/>
              <a:ext cx="119806" cy="159296"/>
            </a:xfrm>
            <a:prstGeom prst="rect">
              <a:avLst/>
            </a:prstGeom>
          </p:spPr>
          <p:txBody>
            <a:bodyPr anchor="ctr" rtlCol="false" tIns="50800" lIns="50800" bIns="50800" rIns="50800"/>
            <a:lstStyle/>
            <a:p>
              <a:pPr algn="ctr">
                <a:lnSpc>
                  <a:spcPts val="3079"/>
                </a:lnSpc>
              </a:pPr>
              <a:r>
                <a:rPr lang="en-US" b="true" sz="2199">
                  <a:solidFill>
                    <a:srgbClr val="FFFFFF"/>
                  </a:solidFill>
                  <a:latin typeface="Montserrat Classic Bold"/>
                  <a:ea typeface="Montserrat Classic Bold"/>
                  <a:cs typeface="Montserrat Classic Bold"/>
                  <a:sym typeface="Montserrat Classic Bold"/>
                </a:rPr>
                <a:t>01</a:t>
              </a:r>
            </a:p>
          </p:txBody>
        </p:sp>
      </p:grpSp>
      <p:grpSp>
        <p:nvGrpSpPr>
          <p:cNvPr name="Group 5" id="5"/>
          <p:cNvGrpSpPr/>
          <p:nvPr/>
        </p:nvGrpSpPr>
        <p:grpSpPr>
          <a:xfrm rot="0">
            <a:off x="3755532" y="5706088"/>
            <a:ext cx="526554" cy="532663"/>
            <a:chOff x="0" y="0"/>
            <a:chExt cx="119806" cy="121196"/>
          </a:xfrm>
        </p:grpSpPr>
        <p:sp>
          <p:nvSpPr>
            <p:cNvPr name="Freeform 6" id="6"/>
            <p:cNvSpPr/>
            <p:nvPr/>
          </p:nvSpPr>
          <p:spPr>
            <a:xfrm flipH="false" flipV="false" rot="0">
              <a:off x="0" y="0"/>
              <a:ext cx="119806" cy="121196"/>
            </a:xfrm>
            <a:custGeom>
              <a:avLst/>
              <a:gdLst/>
              <a:ahLst/>
              <a:cxnLst/>
              <a:rect r="r" b="b" t="t" l="l"/>
              <a:pathLst>
                <a:path h="121196" w="119806">
                  <a:moveTo>
                    <a:pt x="0" y="0"/>
                  </a:moveTo>
                  <a:lnTo>
                    <a:pt x="119806" y="0"/>
                  </a:lnTo>
                  <a:lnTo>
                    <a:pt x="119806" y="121196"/>
                  </a:lnTo>
                  <a:lnTo>
                    <a:pt x="0" y="121196"/>
                  </a:lnTo>
                  <a:close/>
                </a:path>
              </a:pathLst>
            </a:custGeom>
            <a:solidFill>
              <a:srgbClr val="08377C"/>
            </a:solidFill>
          </p:spPr>
        </p:sp>
        <p:sp>
          <p:nvSpPr>
            <p:cNvPr name="TextBox 7" id="7"/>
            <p:cNvSpPr txBox="true"/>
            <p:nvPr/>
          </p:nvSpPr>
          <p:spPr>
            <a:xfrm>
              <a:off x="0" y="-38100"/>
              <a:ext cx="119806" cy="159296"/>
            </a:xfrm>
            <a:prstGeom prst="rect">
              <a:avLst/>
            </a:prstGeom>
          </p:spPr>
          <p:txBody>
            <a:bodyPr anchor="ctr" rtlCol="false" tIns="50800" lIns="50800" bIns="50800" rIns="50800"/>
            <a:lstStyle/>
            <a:p>
              <a:pPr algn="ctr">
                <a:lnSpc>
                  <a:spcPts val="3079"/>
                </a:lnSpc>
              </a:pPr>
              <a:r>
                <a:rPr lang="en-US" b="true" sz="2199">
                  <a:solidFill>
                    <a:srgbClr val="FFFFFF"/>
                  </a:solidFill>
                  <a:latin typeface="Montserrat Classic Bold"/>
                  <a:ea typeface="Montserrat Classic Bold"/>
                  <a:cs typeface="Montserrat Classic Bold"/>
                  <a:sym typeface="Montserrat Classic Bold"/>
                </a:rPr>
                <a:t>02</a:t>
              </a:r>
            </a:p>
          </p:txBody>
        </p:sp>
      </p:grpSp>
      <p:grpSp>
        <p:nvGrpSpPr>
          <p:cNvPr name="Group 8" id="8"/>
          <p:cNvGrpSpPr/>
          <p:nvPr/>
        </p:nvGrpSpPr>
        <p:grpSpPr>
          <a:xfrm rot="0">
            <a:off x="3755532" y="6569519"/>
            <a:ext cx="526554" cy="532663"/>
            <a:chOff x="0" y="0"/>
            <a:chExt cx="119806" cy="121196"/>
          </a:xfrm>
        </p:grpSpPr>
        <p:sp>
          <p:nvSpPr>
            <p:cNvPr name="Freeform 9" id="9"/>
            <p:cNvSpPr/>
            <p:nvPr/>
          </p:nvSpPr>
          <p:spPr>
            <a:xfrm flipH="false" flipV="false" rot="0">
              <a:off x="0" y="0"/>
              <a:ext cx="119806" cy="121196"/>
            </a:xfrm>
            <a:custGeom>
              <a:avLst/>
              <a:gdLst/>
              <a:ahLst/>
              <a:cxnLst/>
              <a:rect r="r" b="b" t="t" l="l"/>
              <a:pathLst>
                <a:path h="121196" w="119806">
                  <a:moveTo>
                    <a:pt x="0" y="0"/>
                  </a:moveTo>
                  <a:lnTo>
                    <a:pt x="119806" y="0"/>
                  </a:lnTo>
                  <a:lnTo>
                    <a:pt x="119806" y="121196"/>
                  </a:lnTo>
                  <a:lnTo>
                    <a:pt x="0" y="121196"/>
                  </a:lnTo>
                  <a:close/>
                </a:path>
              </a:pathLst>
            </a:custGeom>
            <a:solidFill>
              <a:srgbClr val="08377C"/>
            </a:solidFill>
          </p:spPr>
        </p:sp>
        <p:sp>
          <p:nvSpPr>
            <p:cNvPr name="TextBox 10" id="10"/>
            <p:cNvSpPr txBox="true"/>
            <p:nvPr/>
          </p:nvSpPr>
          <p:spPr>
            <a:xfrm>
              <a:off x="0" y="-38100"/>
              <a:ext cx="119806" cy="159296"/>
            </a:xfrm>
            <a:prstGeom prst="rect">
              <a:avLst/>
            </a:prstGeom>
          </p:spPr>
          <p:txBody>
            <a:bodyPr anchor="ctr" rtlCol="false" tIns="50800" lIns="50800" bIns="50800" rIns="50800"/>
            <a:lstStyle/>
            <a:p>
              <a:pPr algn="ctr">
                <a:lnSpc>
                  <a:spcPts val="3079"/>
                </a:lnSpc>
              </a:pPr>
              <a:r>
                <a:rPr lang="en-US" b="true" sz="2199">
                  <a:solidFill>
                    <a:srgbClr val="FFFFFF"/>
                  </a:solidFill>
                  <a:latin typeface="Montserrat Classic Bold"/>
                  <a:ea typeface="Montserrat Classic Bold"/>
                  <a:cs typeface="Montserrat Classic Bold"/>
                  <a:sym typeface="Montserrat Classic Bold"/>
                </a:rPr>
                <a:t>03</a:t>
              </a:r>
            </a:p>
          </p:txBody>
        </p:sp>
      </p:grpSp>
      <p:grpSp>
        <p:nvGrpSpPr>
          <p:cNvPr name="Group 11" id="11"/>
          <p:cNvGrpSpPr/>
          <p:nvPr/>
        </p:nvGrpSpPr>
        <p:grpSpPr>
          <a:xfrm rot="0">
            <a:off x="3755532" y="7431182"/>
            <a:ext cx="526554" cy="532663"/>
            <a:chOff x="0" y="0"/>
            <a:chExt cx="119806" cy="121196"/>
          </a:xfrm>
        </p:grpSpPr>
        <p:sp>
          <p:nvSpPr>
            <p:cNvPr name="Freeform 12" id="12"/>
            <p:cNvSpPr/>
            <p:nvPr/>
          </p:nvSpPr>
          <p:spPr>
            <a:xfrm flipH="false" flipV="false" rot="0">
              <a:off x="0" y="0"/>
              <a:ext cx="119806" cy="121196"/>
            </a:xfrm>
            <a:custGeom>
              <a:avLst/>
              <a:gdLst/>
              <a:ahLst/>
              <a:cxnLst/>
              <a:rect r="r" b="b" t="t" l="l"/>
              <a:pathLst>
                <a:path h="121196" w="119806">
                  <a:moveTo>
                    <a:pt x="0" y="0"/>
                  </a:moveTo>
                  <a:lnTo>
                    <a:pt x="119806" y="0"/>
                  </a:lnTo>
                  <a:lnTo>
                    <a:pt x="119806" y="121196"/>
                  </a:lnTo>
                  <a:lnTo>
                    <a:pt x="0" y="121196"/>
                  </a:lnTo>
                  <a:close/>
                </a:path>
              </a:pathLst>
            </a:custGeom>
            <a:solidFill>
              <a:srgbClr val="08377C"/>
            </a:solidFill>
          </p:spPr>
        </p:sp>
        <p:sp>
          <p:nvSpPr>
            <p:cNvPr name="TextBox 13" id="13"/>
            <p:cNvSpPr txBox="true"/>
            <p:nvPr/>
          </p:nvSpPr>
          <p:spPr>
            <a:xfrm>
              <a:off x="0" y="-38100"/>
              <a:ext cx="119806" cy="159296"/>
            </a:xfrm>
            <a:prstGeom prst="rect">
              <a:avLst/>
            </a:prstGeom>
          </p:spPr>
          <p:txBody>
            <a:bodyPr anchor="ctr" rtlCol="false" tIns="50800" lIns="50800" bIns="50800" rIns="50800"/>
            <a:lstStyle/>
            <a:p>
              <a:pPr algn="ctr">
                <a:lnSpc>
                  <a:spcPts val="3079"/>
                </a:lnSpc>
              </a:pPr>
              <a:r>
                <a:rPr lang="en-US" b="true" sz="2199">
                  <a:solidFill>
                    <a:srgbClr val="FFFFFF"/>
                  </a:solidFill>
                  <a:latin typeface="Montserrat Classic Bold"/>
                  <a:ea typeface="Montserrat Classic Bold"/>
                  <a:cs typeface="Montserrat Classic Bold"/>
                  <a:sym typeface="Montserrat Classic Bold"/>
                </a:rPr>
                <a:t>04</a:t>
              </a:r>
            </a:p>
          </p:txBody>
        </p:sp>
      </p:grpSp>
      <p:grpSp>
        <p:nvGrpSpPr>
          <p:cNvPr name="Group 14" id="14"/>
          <p:cNvGrpSpPr/>
          <p:nvPr/>
        </p:nvGrpSpPr>
        <p:grpSpPr>
          <a:xfrm rot="0">
            <a:off x="10610793" y="4892184"/>
            <a:ext cx="526554" cy="532663"/>
            <a:chOff x="0" y="0"/>
            <a:chExt cx="119806" cy="121196"/>
          </a:xfrm>
        </p:grpSpPr>
        <p:sp>
          <p:nvSpPr>
            <p:cNvPr name="Freeform 15" id="15"/>
            <p:cNvSpPr/>
            <p:nvPr/>
          </p:nvSpPr>
          <p:spPr>
            <a:xfrm flipH="false" flipV="false" rot="0">
              <a:off x="0" y="0"/>
              <a:ext cx="119806" cy="121196"/>
            </a:xfrm>
            <a:custGeom>
              <a:avLst/>
              <a:gdLst/>
              <a:ahLst/>
              <a:cxnLst/>
              <a:rect r="r" b="b" t="t" l="l"/>
              <a:pathLst>
                <a:path h="121196" w="119806">
                  <a:moveTo>
                    <a:pt x="0" y="0"/>
                  </a:moveTo>
                  <a:lnTo>
                    <a:pt x="119806" y="0"/>
                  </a:lnTo>
                  <a:lnTo>
                    <a:pt x="119806" y="121196"/>
                  </a:lnTo>
                  <a:lnTo>
                    <a:pt x="0" y="121196"/>
                  </a:lnTo>
                  <a:close/>
                </a:path>
              </a:pathLst>
            </a:custGeom>
            <a:solidFill>
              <a:srgbClr val="08377C"/>
            </a:solidFill>
          </p:spPr>
        </p:sp>
        <p:sp>
          <p:nvSpPr>
            <p:cNvPr name="TextBox 16" id="16"/>
            <p:cNvSpPr txBox="true"/>
            <p:nvPr/>
          </p:nvSpPr>
          <p:spPr>
            <a:xfrm>
              <a:off x="0" y="-38100"/>
              <a:ext cx="119806" cy="159296"/>
            </a:xfrm>
            <a:prstGeom prst="rect">
              <a:avLst/>
            </a:prstGeom>
          </p:spPr>
          <p:txBody>
            <a:bodyPr anchor="ctr" rtlCol="false" tIns="50800" lIns="50800" bIns="50800" rIns="50800"/>
            <a:lstStyle/>
            <a:p>
              <a:pPr algn="ctr">
                <a:lnSpc>
                  <a:spcPts val="3079"/>
                </a:lnSpc>
              </a:pPr>
              <a:r>
                <a:rPr lang="en-US" b="true" sz="2199">
                  <a:solidFill>
                    <a:srgbClr val="FFFFFF"/>
                  </a:solidFill>
                  <a:latin typeface="Montserrat Classic Bold"/>
                  <a:ea typeface="Montserrat Classic Bold"/>
                  <a:cs typeface="Montserrat Classic Bold"/>
                  <a:sym typeface="Montserrat Classic Bold"/>
                </a:rPr>
                <a:t>05</a:t>
              </a:r>
            </a:p>
          </p:txBody>
        </p:sp>
      </p:grpSp>
      <p:grpSp>
        <p:nvGrpSpPr>
          <p:cNvPr name="Group 17" id="17"/>
          <p:cNvGrpSpPr/>
          <p:nvPr/>
        </p:nvGrpSpPr>
        <p:grpSpPr>
          <a:xfrm rot="0">
            <a:off x="10610793" y="5753847"/>
            <a:ext cx="526554" cy="532663"/>
            <a:chOff x="0" y="0"/>
            <a:chExt cx="119806" cy="121196"/>
          </a:xfrm>
        </p:grpSpPr>
        <p:sp>
          <p:nvSpPr>
            <p:cNvPr name="Freeform 18" id="18"/>
            <p:cNvSpPr/>
            <p:nvPr/>
          </p:nvSpPr>
          <p:spPr>
            <a:xfrm flipH="false" flipV="false" rot="0">
              <a:off x="0" y="0"/>
              <a:ext cx="119806" cy="121196"/>
            </a:xfrm>
            <a:custGeom>
              <a:avLst/>
              <a:gdLst/>
              <a:ahLst/>
              <a:cxnLst/>
              <a:rect r="r" b="b" t="t" l="l"/>
              <a:pathLst>
                <a:path h="121196" w="119806">
                  <a:moveTo>
                    <a:pt x="0" y="0"/>
                  </a:moveTo>
                  <a:lnTo>
                    <a:pt x="119806" y="0"/>
                  </a:lnTo>
                  <a:lnTo>
                    <a:pt x="119806" y="121196"/>
                  </a:lnTo>
                  <a:lnTo>
                    <a:pt x="0" y="121196"/>
                  </a:lnTo>
                  <a:close/>
                </a:path>
              </a:pathLst>
            </a:custGeom>
            <a:solidFill>
              <a:srgbClr val="08377C"/>
            </a:solidFill>
          </p:spPr>
        </p:sp>
        <p:sp>
          <p:nvSpPr>
            <p:cNvPr name="TextBox 19" id="19"/>
            <p:cNvSpPr txBox="true"/>
            <p:nvPr/>
          </p:nvSpPr>
          <p:spPr>
            <a:xfrm>
              <a:off x="0" y="-38100"/>
              <a:ext cx="119806" cy="159296"/>
            </a:xfrm>
            <a:prstGeom prst="rect">
              <a:avLst/>
            </a:prstGeom>
          </p:spPr>
          <p:txBody>
            <a:bodyPr anchor="ctr" rtlCol="false" tIns="50800" lIns="50800" bIns="50800" rIns="50800"/>
            <a:lstStyle/>
            <a:p>
              <a:pPr algn="ctr">
                <a:lnSpc>
                  <a:spcPts val="3079"/>
                </a:lnSpc>
              </a:pPr>
              <a:r>
                <a:rPr lang="en-US" b="true" sz="2199">
                  <a:solidFill>
                    <a:srgbClr val="FFFFFF"/>
                  </a:solidFill>
                  <a:latin typeface="Montserrat Classic Bold"/>
                  <a:ea typeface="Montserrat Classic Bold"/>
                  <a:cs typeface="Montserrat Classic Bold"/>
                  <a:sym typeface="Montserrat Classic Bold"/>
                </a:rPr>
                <a:t>06</a:t>
              </a:r>
            </a:p>
          </p:txBody>
        </p:sp>
      </p:grpSp>
      <p:grpSp>
        <p:nvGrpSpPr>
          <p:cNvPr name="Group 20" id="20"/>
          <p:cNvGrpSpPr/>
          <p:nvPr/>
        </p:nvGrpSpPr>
        <p:grpSpPr>
          <a:xfrm rot="0">
            <a:off x="10610793" y="6617278"/>
            <a:ext cx="526554" cy="532663"/>
            <a:chOff x="0" y="0"/>
            <a:chExt cx="119806" cy="121196"/>
          </a:xfrm>
        </p:grpSpPr>
        <p:sp>
          <p:nvSpPr>
            <p:cNvPr name="Freeform 21" id="21"/>
            <p:cNvSpPr/>
            <p:nvPr/>
          </p:nvSpPr>
          <p:spPr>
            <a:xfrm flipH="false" flipV="false" rot="0">
              <a:off x="0" y="0"/>
              <a:ext cx="119806" cy="121196"/>
            </a:xfrm>
            <a:custGeom>
              <a:avLst/>
              <a:gdLst/>
              <a:ahLst/>
              <a:cxnLst/>
              <a:rect r="r" b="b" t="t" l="l"/>
              <a:pathLst>
                <a:path h="121196" w="119806">
                  <a:moveTo>
                    <a:pt x="0" y="0"/>
                  </a:moveTo>
                  <a:lnTo>
                    <a:pt x="119806" y="0"/>
                  </a:lnTo>
                  <a:lnTo>
                    <a:pt x="119806" y="121196"/>
                  </a:lnTo>
                  <a:lnTo>
                    <a:pt x="0" y="121196"/>
                  </a:lnTo>
                  <a:close/>
                </a:path>
              </a:pathLst>
            </a:custGeom>
            <a:solidFill>
              <a:srgbClr val="08377C"/>
            </a:solidFill>
          </p:spPr>
        </p:sp>
        <p:sp>
          <p:nvSpPr>
            <p:cNvPr name="TextBox 22" id="22"/>
            <p:cNvSpPr txBox="true"/>
            <p:nvPr/>
          </p:nvSpPr>
          <p:spPr>
            <a:xfrm>
              <a:off x="0" y="-38100"/>
              <a:ext cx="119806" cy="159296"/>
            </a:xfrm>
            <a:prstGeom prst="rect">
              <a:avLst/>
            </a:prstGeom>
          </p:spPr>
          <p:txBody>
            <a:bodyPr anchor="ctr" rtlCol="false" tIns="50800" lIns="50800" bIns="50800" rIns="50800"/>
            <a:lstStyle/>
            <a:p>
              <a:pPr algn="ctr">
                <a:lnSpc>
                  <a:spcPts val="3079"/>
                </a:lnSpc>
              </a:pPr>
              <a:r>
                <a:rPr lang="en-US" b="true" sz="2199">
                  <a:solidFill>
                    <a:srgbClr val="FFFFFF"/>
                  </a:solidFill>
                  <a:latin typeface="Montserrat Classic Bold"/>
                  <a:ea typeface="Montserrat Classic Bold"/>
                  <a:cs typeface="Montserrat Classic Bold"/>
                  <a:sym typeface="Montserrat Classic Bold"/>
                </a:rPr>
                <a:t>07</a:t>
              </a:r>
            </a:p>
          </p:txBody>
        </p:sp>
      </p:grpSp>
      <p:grpSp>
        <p:nvGrpSpPr>
          <p:cNvPr name="Group 23" id="23"/>
          <p:cNvGrpSpPr/>
          <p:nvPr/>
        </p:nvGrpSpPr>
        <p:grpSpPr>
          <a:xfrm rot="0">
            <a:off x="10610793" y="7453728"/>
            <a:ext cx="526554" cy="532663"/>
            <a:chOff x="0" y="0"/>
            <a:chExt cx="119806" cy="121196"/>
          </a:xfrm>
        </p:grpSpPr>
        <p:sp>
          <p:nvSpPr>
            <p:cNvPr name="Freeform 24" id="24"/>
            <p:cNvSpPr/>
            <p:nvPr/>
          </p:nvSpPr>
          <p:spPr>
            <a:xfrm flipH="false" flipV="false" rot="0">
              <a:off x="0" y="0"/>
              <a:ext cx="119806" cy="121196"/>
            </a:xfrm>
            <a:custGeom>
              <a:avLst/>
              <a:gdLst/>
              <a:ahLst/>
              <a:cxnLst/>
              <a:rect r="r" b="b" t="t" l="l"/>
              <a:pathLst>
                <a:path h="121196" w="119806">
                  <a:moveTo>
                    <a:pt x="0" y="0"/>
                  </a:moveTo>
                  <a:lnTo>
                    <a:pt x="119806" y="0"/>
                  </a:lnTo>
                  <a:lnTo>
                    <a:pt x="119806" y="121196"/>
                  </a:lnTo>
                  <a:lnTo>
                    <a:pt x="0" y="121196"/>
                  </a:lnTo>
                  <a:close/>
                </a:path>
              </a:pathLst>
            </a:custGeom>
            <a:solidFill>
              <a:srgbClr val="08377C"/>
            </a:solidFill>
          </p:spPr>
        </p:sp>
        <p:sp>
          <p:nvSpPr>
            <p:cNvPr name="TextBox 25" id="25"/>
            <p:cNvSpPr txBox="true"/>
            <p:nvPr/>
          </p:nvSpPr>
          <p:spPr>
            <a:xfrm>
              <a:off x="0" y="-38100"/>
              <a:ext cx="119806" cy="159296"/>
            </a:xfrm>
            <a:prstGeom prst="rect">
              <a:avLst/>
            </a:prstGeom>
          </p:spPr>
          <p:txBody>
            <a:bodyPr anchor="ctr" rtlCol="false" tIns="50800" lIns="50800" bIns="50800" rIns="50800"/>
            <a:lstStyle/>
            <a:p>
              <a:pPr algn="ctr">
                <a:lnSpc>
                  <a:spcPts val="3079"/>
                </a:lnSpc>
              </a:pPr>
              <a:r>
                <a:rPr lang="en-US" b="true" sz="2199">
                  <a:solidFill>
                    <a:srgbClr val="FFFFFF"/>
                  </a:solidFill>
                  <a:latin typeface="Montserrat Classic Bold"/>
                  <a:ea typeface="Montserrat Classic Bold"/>
                  <a:cs typeface="Montserrat Classic Bold"/>
                  <a:sym typeface="Montserrat Classic Bold"/>
                </a:rPr>
                <a:t>08</a:t>
              </a:r>
            </a:p>
          </p:txBody>
        </p:sp>
      </p:grpSp>
      <p:sp>
        <p:nvSpPr>
          <p:cNvPr name="TextBox 26" id="26"/>
          <p:cNvSpPr txBox="true"/>
          <p:nvPr/>
        </p:nvSpPr>
        <p:spPr>
          <a:xfrm rot="0">
            <a:off x="3755532" y="2291084"/>
            <a:ext cx="4967583" cy="775145"/>
          </a:xfrm>
          <a:prstGeom prst="rect">
            <a:avLst/>
          </a:prstGeom>
        </p:spPr>
        <p:txBody>
          <a:bodyPr anchor="t" rtlCol="false" tIns="0" lIns="0" bIns="0" rIns="0">
            <a:spAutoFit/>
          </a:bodyPr>
          <a:lstStyle/>
          <a:p>
            <a:pPr algn="l" marL="0" indent="0" lvl="0">
              <a:lnSpc>
                <a:spcPts val="6042"/>
              </a:lnSpc>
              <a:spcBef>
                <a:spcPct val="0"/>
              </a:spcBef>
            </a:pPr>
            <a:r>
              <a:rPr lang="en-US" b="true" sz="5035" spc="181" strike="noStrike" u="none">
                <a:solidFill>
                  <a:srgbClr val="2A2E3A"/>
                </a:solidFill>
                <a:latin typeface="Montserrat Classic Bold"/>
                <a:ea typeface="Montserrat Classic Bold"/>
                <a:cs typeface="Montserrat Classic Bold"/>
                <a:sym typeface="Montserrat Classic Bold"/>
              </a:rPr>
              <a:t>Table of </a:t>
            </a:r>
          </a:p>
        </p:txBody>
      </p:sp>
      <p:sp>
        <p:nvSpPr>
          <p:cNvPr name="TextBox 27" id="27"/>
          <p:cNvSpPr txBox="true"/>
          <p:nvPr/>
        </p:nvSpPr>
        <p:spPr>
          <a:xfrm rot="0">
            <a:off x="4420017" y="4777751"/>
            <a:ext cx="3230019" cy="576792"/>
          </a:xfrm>
          <a:prstGeom prst="rect">
            <a:avLst/>
          </a:prstGeom>
        </p:spPr>
        <p:txBody>
          <a:bodyPr anchor="t" rtlCol="false" tIns="0" lIns="0" bIns="0" rIns="0">
            <a:spAutoFit/>
          </a:bodyPr>
          <a:lstStyle/>
          <a:p>
            <a:pPr algn="l" marL="0" indent="0" lvl="0">
              <a:lnSpc>
                <a:spcPts val="4699"/>
              </a:lnSpc>
            </a:pPr>
            <a:r>
              <a:rPr lang="en-US" sz="3356" spc="100">
                <a:solidFill>
                  <a:srgbClr val="2A2E3A"/>
                </a:solidFill>
                <a:latin typeface="Montserrat Classic"/>
                <a:ea typeface="Montserrat Classic"/>
                <a:cs typeface="Montserrat Classic"/>
                <a:sym typeface="Montserrat Classic"/>
              </a:rPr>
              <a:t>Problem</a:t>
            </a:r>
          </a:p>
        </p:txBody>
      </p:sp>
      <p:sp>
        <p:nvSpPr>
          <p:cNvPr name="TextBox 28" id="28"/>
          <p:cNvSpPr txBox="true"/>
          <p:nvPr/>
        </p:nvSpPr>
        <p:spPr>
          <a:xfrm rot="0">
            <a:off x="4420017" y="5639413"/>
            <a:ext cx="3758286" cy="576792"/>
          </a:xfrm>
          <a:prstGeom prst="rect">
            <a:avLst/>
          </a:prstGeom>
        </p:spPr>
        <p:txBody>
          <a:bodyPr anchor="t" rtlCol="false" tIns="0" lIns="0" bIns="0" rIns="0">
            <a:spAutoFit/>
          </a:bodyPr>
          <a:lstStyle/>
          <a:p>
            <a:pPr algn="l" marL="0" indent="0" lvl="0">
              <a:lnSpc>
                <a:spcPts val="4699"/>
              </a:lnSpc>
            </a:pPr>
            <a:r>
              <a:rPr lang="en-US" sz="3356" spc="100">
                <a:solidFill>
                  <a:srgbClr val="2A2E3A"/>
                </a:solidFill>
                <a:latin typeface="Montserrat Classic"/>
                <a:ea typeface="Montserrat Classic"/>
                <a:cs typeface="Montserrat Classic"/>
                <a:sym typeface="Montserrat Classic"/>
              </a:rPr>
              <a:t>Need Statement</a:t>
            </a:r>
          </a:p>
        </p:txBody>
      </p:sp>
      <p:sp>
        <p:nvSpPr>
          <p:cNvPr name="TextBox 29" id="29"/>
          <p:cNvSpPr txBox="true"/>
          <p:nvPr/>
        </p:nvSpPr>
        <p:spPr>
          <a:xfrm rot="0">
            <a:off x="4420017" y="6501956"/>
            <a:ext cx="3113517" cy="576792"/>
          </a:xfrm>
          <a:prstGeom prst="rect">
            <a:avLst/>
          </a:prstGeom>
        </p:spPr>
        <p:txBody>
          <a:bodyPr anchor="t" rtlCol="false" tIns="0" lIns="0" bIns="0" rIns="0">
            <a:spAutoFit/>
          </a:bodyPr>
          <a:lstStyle/>
          <a:p>
            <a:pPr algn="l" marL="0" indent="0" lvl="0">
              <a:lnSpc>
                <a:spcPts val="4699"/>
              </a:lnSpc>
            </a:pPr>
            <a:r>
              <a:rPr lang="en-US" sz="3356" spc="100">
                <a:solidFill>
                  <a:srgbClr val="2A2E3A"/>
                </a:solidFill>
                <a:latin typeface="Montserrat Classic"/>
                <a:ea typeface="Montserrat Classic"/>
                <a:cs typeface="Montserrat Classic"/>
                <a:sym typeface="Montserrat Classic"/>
              </a:rPr>
              <a:t>Our Solution</a:t>
            </a:r>
          </a:p>
        </p:txBody>
      </p:sp>
      <p:sp>
        <p:nvSpPr>
          <p:cNvPr name="TextBox 30" id="30"/>
          <p:cNvSpPr txBox="true"/>
          <p:nvPr/>
        </p:nvSpPr>
        <p:spPr>
          <a:xfrm rot="0">
            <a:off x="4420017" y="7364498"/>
            <a:ext cx="3405866" cy="576792"/>
          </a:xfrm>
          <a:prstGeom prst="rect">
            <a:avLst/>
          </a:prstGeom>
        </p:spPr>
        <p:txBody>
          <a:bodyPr anchor="t" rtlCol="false" tIns="0" lIns="0" bIns="0" rIns="0">
            <a:spAutoFit/>
          </a:bodyPr>
          <a:lstStyle/>
          <a:p>
            <a:pPr algn="l" marL="0" indent="0" lvl="0">
              <a:lnSpc>
                <a:spcPts val="4699"/>
              </a:lnSpc>
            </a:pPr>
            <a:r>
              <a:rPr lang="en-US" sz="3356" spc="100">
                <a:solidFill>
                  <a:srgbClr val="2A2E3A"/>
                </a:solidFill>
                <a:latin typeface="Montserrat Classic"/>
                <a:ea typeface="Montserrat Classic"/>
                <a:cs typeface="Montserrat Classic"/>
                <a:sym typeface="Montserrat Classic"/>
              </a:rPr>
              <a:t>Initial Concept</a:t>
            </a:r>
          </a:p>
        </p:txBody>
      </p:sp>
      <p:sp>
        <p:nvSpPr>
          <p:cNvPr name="TextBox 31" id="31"/>
          <p:cNvSpPr txBox="true"/>
          <p:nvPr/>
        </p:nvSpPr>
        <p:spPr>
          <a:xfrm rot="0">
            <a:off x="11275278" y="4823732"/>
            <a:ext cx="5250113" cy="576792"/>
          </a:xfrm>
          <a:prstGeom prst="rect">
            <a:avLst/>
          </a:prstGeom>
        </p:spPr>
        <p:txBody>
          <a:bodyPr anchor="t" rtlCol="false" tIns="0" lIns="0" bIns="0" rIns="0">
            <a:spAutoFit/>
          </a:bodyPr>
          <a:lstStyle/>
          <a:p>
            <a:pPr algn="l" marL="0" indent="0" lvl="0">
              <a:lnSpc>
                <a:spcPts val="4699"/>
              </a:lnSpc>
            </a:pPr>
            <a:r>
              <a:rPr lang="en-US" sz="3356" spc="100">
                <a:solidFill>
                  <a:srgbClr val="2A2E3A"/>
                </a:solidFill>
                <a:latin typeface="Montserrat Classic"/>
                <a:ea typeface="Montserrat Classic"/>
                <a:cs typeface="Montserrat Classic"/>
                <a:sym typeface="Montserrat Classic"/>
              </a:rPr>
              <a:t>Component Selection</a:t>
            </a:r>
          </a:p>
        </p:txBody>
      </p:sp>
      <p:sp>
        <p:nvSpPr>
          <p:cNvPr name="TextBox 32" id="32"/>
          <p:cNvSpPr txBox="true"/>
          <p:nvPr/>
        </p:nvSpPr>
        <p:spPr>
          <a:xfrm rot="0">
            <a:off x="11275278" y="5685395"/>
            <a:ext cx="4195037" cy="576792"/>
          </a:xfrm>
          <a:prstGeom prst="rect">
            <a:avLst/>
          </a:prstGeom>
        </p:spPr>
        <p:txBody>
          <a:bodyPr anchor="t" rtlCol="false" tIns="0" lIns="0" bIns="0" rIns="0">
            <a:spAutoFit/>
          </a:bodyPr>
          <a:lstStyle/>
          <a:p>
            <a:pPr algn="l" marL="0" indent="0" lvl="0">
              <a:lnSpc>
                <a:spcPts val="4699"/>
              </a:lnSpc>
            </a:pPr>
            <a:r>
              <a:rPr lang="en-US" sz="3356" spc="100">
                <a:solidFill>
                  <a:srgbClr val="2A2E3A"/>
                </a:solidFill>
                <a:latin typeface="Montserrat Classic"/>
                <a:ea typeface="Montserrat Classic"/>
                <a:cs typeface="Montserrat Classic"/>
                <a:sym typeface="Montserrat Classic"/>
              </a:rPr>
              <a:t>Design Process</a:t>
            </a:r>
          </a:p>
        </p:txBody>
      </p:sp>
      <p:sp>
        <p:nvSpPr>
          <p:cNvPr name="TextBox 33" id="33"/>
          <p:cNvSpPr txBox="true"/>
          <p:nvPr/>
        </p:nvSpPr>
        <p:spPr>
          <a:xfrm rot="0">
            <a:off x="11275278" y="6550603"/>
            <a:ext cx="3257190" cy="576792"/>
          </a:xfrm>
          <a:prstGeom prst="rect">
            <a:avLst/>
          </a:prstGeom>
        </p:spPr>
        <p:txBody>
          <a:bodyPr anchor="t" rtlCol="false" tIns="0" lIns="0" bIns="0" rIns="0">
            <a:spAutoFit/>
          </a:bodyPr>
          <a:lstStyle/>
          <a:p>
            <a:pPr algn="l" marL="0" indent="0" lvl="0">
              <a:lnSpc>
                <a:spcPts val="4699"/>
              </a:lnSpc>
            </a:pPr>
            <a:r>
              <a:rPr lang="en-US" sz="3356" spc="100">
                <a:solidFill>
                  <a:srgbClr val="2A2E3A"/>
                </a:solidFill>
                <a:latin typeface="Montserrat Classic"/>
                <a:ea typeface="Montserrat Classic"/>
                <a:cs typeface="Montserrat Classic"/>
                <a:sym typeface="Montserrat Classic"/>
              </a:rPr>
              <a:t>Budget</a:t>
            </a:r>
          </a:p>
        </p:txBody>
      </p:sp>
      <p:sp>
        <p:nvSpPr>
          <p:cNvPr name="TextBox 34" id="34"/>
          <p:cNvSpPr txBox="true"/>
          <p:nvPr/>
        </p:nvSpPr>
        <p:spPr>
          <a:xfrm rot="0">
            <a:off x="11270696" y="7321865"/>
            <a:ext cx="5988604" cy="1172173"/>
          </a:xfrm>
          <a:prstGeom prst="rect">
            <a:avLst/>
          </a:prstGeom>
        </p:spPr>
        <p:txBody>
          <a:bodyPr anchor="t" rtlCol="false" tIns="0" lIns="0" bIns="0" rIns="0">
            <a:spAutoFit/>
          </a:bodyPr>
          <a:lstStyle/>
          <a:p>
            <a:pPr algn="l" marL="0" indent="0" lvl="0">
              <a:lnSpc>
                <a:spcPts val="4699"/>
              </a:lnSpc>
            </a:pPr>
            <a:r>
              <a:rPr lang="en-US" sz="3356" spc="100">
                <a:solidFill>
                  <a:srgbClr val="2A2E3A"/>
                </a:solidFill>
                <a:latin typeface="Montserrat Classic"/>
                <a:ea typeface="Montserrat Classic"/>
                <a:cs typeface="Montserrat Classic"/>
                <a:sym typeface="Montserrat Classic"/>
              </a:rPr>
              <a:t>Conclusions and Possible Future Improvements</a:t>
            </a:r>
          </a:p>
        </p:txBody>
      </p:sp>
      <p:sp>
        <p:nvSpPr>
          <p:cNvPr name="TextBox 35" id="35"/>
          <p:cNvSpPr txBox="true"/>
          <p:nvPr/>
        </p:nvSpPr>
        <p:spPr>
          <a:xfrm rot="0">
            <a:off x="3755532" y="3039791"/>
            <a:ext cx="5444548" cy="1033974"/>
          </a:xfrm>
          <a:prstGeom prst="rect">
            <a:avLst/>
          </a:prstGeom>
        </p:spPr>
        <p:txBody>
          <a:bodyPr anchor="t" rtlCol="false" tIns="0" lIns="0" bIns="0" rIns="0">
            <a:spAutoFit/>
          </a:bodyPr>
          <a:lstStyle/>
          <a:p>
            <a:pPr algn="l" marL="0" indent="0" lvl="0">
              <a:lnSpc>
                <a:spcPts val="8151"/>
              </a:lnSpc>
              <a:spcBef>
                <a:spcPct val="0"/>
              </a:spcBef>
            </a:pPr>
            <a:r>
              <a:rPr lang="en-US" b="true" sz="6792" spc="224" strike="noStrike" u="none">
                <a:solidFill>
                  <a:srgbClr val="08377C"/>
                </a:solidFill>
                <a:latin typeface="Montserrat Classic Bold"/>
                <a:ea typeface="Montserrat Classic Bold"/>
                <a:cs typeface="Montserrat Classic Bold"/>
                <a:sym typeface="Montserrat Classic Bold"/>
              </a:rPr>
              <a:t>Contents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35793" y="4510214"/>
            <a:ext cx="7415628" cy="1257047"/>
          </a:xfrm>
          <a:prstGeom prst="rect">
            <a:avLst/>
          </a:prstGeom>
        </p:spPr>
        <p:txBody>
          <a:bodyPr anchor="t" rtlCol="false" tIns="0" lIns="0" bIns="0" rIns="0">
            <a:spAutoFit/>
          </a:bodyPr>
          <a:lstStyle/>
          <a:p>
            <a:pPr algn="l" marL="0" indent="0" lvl="0">
              <a:lnSpc>
                <a:spcPts val="9873"/>
              </a:lnSpc>
              <a:spcBef>
                <a:spcPct val="0"/>
              </a:spcBef>
            </a:pPr>
            <a:r>
              <a:rPr lang="en-US" b="true" sz="8227" spc="296" strike="noStrike" u="none">
                <a:solidFill>
                  <a:srgbClr val="2A2E3A"/>
                </a:solidFill>
                <a:latin typeface="Montserrat Classic Bold"/>
                <a:ea typeface="Montserrat Classic Bold"/>
                <a:cs typeface="Montserrat Classic Bold"/>
                <a:sym typeface="Montserrat Classic Bold"/>
              </a:rPr>
              <a:t>Thank You!</a:t>
            </a:r>
          </a:p>
        </p:txBody>
      </p:sp>
      <p:sp>
        <p:nvSpPr>
          <p:cNvPr name="Freeform 3" id="3"/>
          <p:cNvSpPr/>
          <p:nvPr/>
        </p:nvSpPr>
        <p:spPr>
          <a:xfrm flipH="false" flipV="false" rot="5400000">
            <a:off x="8142053" y="-899719"/>
            <a:ext cx="14626818" cy="8111235"/>
          </a:xfrm>
          <a:custGeom>
            <a:avLst/>
            <a:gdLst/>
            <a:ahLst/>
            <a:cxnLst/>
            <a:rect r="r" b="b" t="t" l="l"/>
            <a:pathLst>
              <a:path h="8111235" w="14626818">
                <a:moveTo>
                  <a:pt x="0" y="0"/>
                </a:moveTo>
                <a:lnTo>
                  <a:pt x="14626818" y="0"/>
                </a:lnTo>
                <a:lnTo>
                  <a:pt x="14626818" y="8111236"/>
                </a:lnTo>
                <a:lnTo>
                  <a:pt x="0" y="8111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2021672" y="1990236"/>
            <a:ext cx="628242" cy="620246"/>
          </a:xfrm>
          <a:custGeom>
            <a:avLst/>
            <a:gdLst/>
            <a:ahLst/>
            <a:cxnLst/>
            <a:rect r="r" b="b" t="t" l="l"/>
            <a:pathLst>
              <a:path h="620246" w="628242">
                <a:moveTo>
                  <a:pt x="0" y="0"/>
                </a:moveTo>
                <a:lnTo>
                  <a:pt x="628242" y="0"/>
                </a:lnTo>
                <a:lnTo>
                  <a:pt x="628242" y="620246"/>
                </a:lnTo>
                <a:lnTo>
                  <a:pt x="0" y="6202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760305" y="1951764"/>
            <a:ext cx="1714156" cy="658718"/>
          </a:xfrm>
          <a:prstGeom prst="rect">
            <a:avLst/>
          </a:prstGeom>
        </p:spPr>
        <p:txBody>
          <a:bodyPr anchor="t" rtlCol="false" tIns="0" lIns="0" bIns="0" rIns="0">
            <a:spAutoFit/>
          </a:bodyPr>
          <a:lstStyle/>
          <a:p>
            <a:pPr algn="l">
              <a:lnSpc>
                <a:spcPts val="2591"/>
              </a:lnSpc>
            </a:pPr>
            <a:r>
              <a:rPr lang="en-US" sz="2234" spc="87">
                <a:solidFill>
                  <a:srgbClr val="2A2E3A"/>
                </a:solidFill>
                <a:latin typeface="Montserrat Classic"/>
                <a:ea typeface="Montserrat Classic"/>
                <a:cs typeface="Montserrat Classic"/>
                <a:sym typeface="Montserrat Classic"/>
              </a:rPr>
              <a:t>Team </a:t>
            </a:r>
          </a:p>
          <a:p>
            <a:pPr algn="l">
              <a:lnSpc>
                <a:spcPts val="2591"/>
              </a:lnSpc>
            </a:pPr>
            <a:r>
              <a:rPr lang="en-US" sz="2234" spc="87">
                <a:solidFill>
                  <a:srgbClr val="2A2E3A"/>
                </a:solidFill>
                <a:latin typeface="Montserrat Classic"/>
                <a:ea typeface="Montserrat Classic"/>
                <a:cs typeface="Montserrat Classic"/>
                <a:sym typeface="Montserrat Classic"/>
              </a:rPr>
              <a:t>EyeCan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9025">
            <a:off x="1516786" y="-460094"/>
            <a:ext cx="278907" cy="14793052"/>
            <a:chOff x="0" y="0"/>
            <a:chExt cx="73457" cy="3896112"/>
          </a:xfrm>
        </p:grpSpPr>
        <p:sp>
          <p:nvSpPr>
            <p:cNvPr name="Freeform 3" id="3"/>
            <p:cNvSpPr/>
            <p:nvPr/>
          </p:nvSpPr>
          <p:spPr>
            <a:xfrm flipH="false" flipV="false" rot="0">
              <a:off x="0" y="0"/>
              <a:ext cx="73457" cy="3896113"/>
            </a:xfrm>
            <a:custGeom>
              <a:avLst/>
              <a:gdLst/>
              <a:ahLst/>
              <a:cxnLst/>
              <a:rect r="r" b="b" t="t" l="l"/>
              <a:pathLst>
                <a:path h="3896113" w="73457">
                  <a:moveTo>
                    <a:pt x="0" y="0"/>
                  </a:moveTo>
                  <a:lnTo>
                    <a:pt x="73457" y="0"/>
                  </a:lnTo>
                  <a:lnTo>
                    <a:pt x="73457" y="3896113"/>
                  </a:lnTo>
                  <a:lnTo>
                    <a:pt x="0" y="3896113"/>
                  </a:lnTo>
                  <a:close/>
                </a:path>
              </a:pathLst>
            </a:custGeom>
            <a:solidFill>
              <a:srgbClr val="08377C"/>
            </a:solidFill>
            <a:ln cap="sq">
              <a:noFill/>
              <a:prstDash val="solid"/>
              <a:miter/>
            </a:ln>
          </p:spPr>
        </p:sp>
        <p:sp>
          <p:nvSpPr>
            <p:cNvPr name="TextBox 4" id="4"/>
            <p:cNvSpPr txBox="true"/>
            <p:nvPr/>
          </p:nvSpPr>
          <p:spPr>
            <a:xfrm>
              <a:off x="0" y="-38100"/>
              <a:ext cx="73457" cy="393421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1839025">
            <a:off x="-4049466" y="1232097"/>
            <a:ext cx="5850996" cy="14793052"/>
            <a:chOff x="0" y="0"/>
            <a:chExt cx="1541003" cy="3896112"/>
          </a:xfrm>
        </p:grpSpPr>
        <p:sp>
          <p:nvSpPr>
            <p:cNvPr name="Freeform 6" id="6"/>
            <p:cNvSpPr/>
            <p:nvPr/>
          </p:nvSpPr>
          <p:spPr>
            <a:xfrm flipH="false" flipV="false" rot="0">
              <a:off x="0" y="0"/>
              <a:ext cx="1541003" cy="3896113"/>
            </a:xfrm>
            <a:custGeom>
              <a:avLst/>
              <a:gdLst/>
              <a:ahLst/>
              <a:cxnLst/>
              <a:rect r="r" b="b" t="t" l="l"/>
              <a:pathLst>
                <a:path h="3896113" w="1541003">
                  <a:moveTo>
                    <a:pt x="0" y="0"/>
                  </a:moveTo>
                  <a:lnTo>
                    <a:pt x="1541003" y="0"/>
                  </a:lnTo>
                  <a:lnTo>
                    <a:pt x="1541003" y="3896113"/>
                  </a:lnTo>
                  <a:lnTo>
                    <a:pt x="0" y="3896113"/>
                  </a:lnTo>
                  <a:close/>
                </a:path>
              </a:pathLst>
            </a:custGeom>
            <a:solidFill>
              <a:srgbClr val="08377C"/>
            </a:solidFill>
            <a:ln cap="sq">
              <a:noFill/>
              <a:prstDash val="solid"/>
              <a:miter/>
            </a:ln>
          </p:spPr>
        </p:sp>
        <p:sp>
          <p:nvSpPr>
            <p:cNvPr name="TextBox 7" id="7"/>
            <p:cNvSpPr txBox="true"/>
            <p:nvPr/>
          </p:nvSpPr>
          <p:spPr>
            <a:xfrm>
              <a:off x="0" y="-38100"/>
              <a:ext cx="1541003" cy="393421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a:grpSpLocks noChangeAspect="true"/>
          </p:cNvGrpSpPr>
          <p:nvPr/>
        </p:nvGrpSpPr>
        <p:grpSpPr>
          <a:xfrm rot="0">
            <a:off x="-2065539" y="-59329"/>
            <a:ext cx="15224978" cy="10405658"/>
            <a:chOff x="0" y="0"/>
            <a:chExt cx="5508856" cy="3765081"/>
          </a:xfrm>
        </p:grpSpPr>
        <p:sp>
          <p:nvSpPr>
            <p:cNvPr name="Freeform 9" id="9"/>
            <p:cNvSpPr/>
            <p:nvPr/>
          </p:nvSpPr>
          <p:spPr>
            <a:xfrm flipH="false" flipV="false" rot="0">
              <a:off x="0" y="0"/>
              <a:ext cx="5508856" cy="3765081"/>
            </a:xfrm>
            <a:custGeom>
              <a:avLst/>
              <a:gdLst/>
              <a:ahLst/>
              <a:cxnLst/>
              <a:rect r="r" b="b" t="t" l="l"/>
              <a:pathLst>
                <a:path h="3765081" w="5508856">
                  <a:moveTo>
                    <a:pt x="0" y="0"/>
                  </a:moveTo>
                  <a:lnTo>
                    <a:pt x="3335085" y="0"/>
                  </a:lnTo>
                  <a:lnTo>
                    <a:pt x="5508856" y="3765081"/>
                  </a:lnTo>
                  <a:lnTo>
                    <a:pt x="2173770" y="3765081"/>
                  </a:lnTo>
                  <a:lnTo>
                    <a:pt x="0" y="0"/>
                  </a:lnTo>
                  <a:close/>
                </a:path>
              </a:pathLst>
            </a:custGeom>
            <a:solidFill>
              <a:srgbClr val="08377C"/>
            </a:solidFill>
          </p:spPr>
        </p:sp>
        <p:sp>
          <p:nvSpPr>
            <p:cNvPr name="Freeform 10" id="10"/>
            <p:cNvSpPr/>
            <p:nvPr/>
          </p:nvSpPr>
          <p:spPr>
            <a:xfrm flipH="false" flipV="false" rot="0">
              <a:off x="0" y="0"/>
              <a:ext cx="5508856" cy="3765081"/>
            </a:xfrm>
            <a:custGeom>
              <a:avLst/>
              <a:gdLst/>
              <a:ahLst/>
              <a:cxnLst/>
              <a:rect r="r" b="b" t="t" l="l"/>
              <a:pathLst>
                <a:path h="3765081" w="5508856">
                  <a:moveTo>
                    <a:pt x="0" y="0"/>
                  </a:moveTo>
                  <a:lnTo>
                    <a:pt x="3335085" y="0"/>
                  </a:lnTo>
                  <a:lnTo>
                    <a:pt x="5508856" y="3765081"/>
                  </a:lnTo>
                  <a:lnTo>
                    <a:pt x="2173770" y="3765081"/>
                  </a:lnTo>
                  <a:lnTo>
                    <a:pt x="0" y="0"/>
                  </a:lnTo>
                  <a:close/>
                </a:path>
              </a:pathLst>
            </a:custGeom>
            <a:solidFill>
              <a:srgbClr val="08377C"/>
            </a:solidFill>
            <a:ln w="12700">
              <a:solidFill>
                <a:srgbClr val="000000"/>
              </a:solidFill>
            </a:ln>
          </p:spPr>
        </p:sp>
      </p:grpSp>
      <p:grpSp>
        <p:nvGrpSpPr>
          <p:cNvPr name="Group 11" id="11"/>
          <p:cNvGrpSpPr>
            <a:grpSpLocks noChangeAspect="true"/>
          </p:cNvGrpSpPr>
          <p:nvPr/>
        </p:nvGrpSpPr>
        <p:grpSpPr>
          <a:xfrm rot="0">
            <a:off x="-2065539" y="0"/>
            <a:ext cx="15224978" cy="10405658"/>
            <a:chOff x="0" y="0"/>
            <a:chExt cx="5508856" cy="3765081"/>
          </a:xfrm>
        </p:grpSpPr>
        <p:sp>
          <p:nvSpPr>
            <p:cNvPr name="Freeform 12" id="12"/>
            <p:cNvSpPr/>
            <p:nvPr/>
          </p:nvSpPr>
          <p:spPr>
            <a:xfrm flipH="false" flipV="false" rot="0">
              <a:off x="0" y="0"/>
              <a:ext cx="5508856" cy="3765081"/>
            </a:xfrm>
            <a:custGeom>
              <a:avLst/>
              <a:gdLst/>
              <a:ahLst/>
              <a:cxnLst/>
              <a:rect r="r" b="b" t="t" l="l"/>
              <a:pathLst>
                <a:path h="3765081" w="5508856">
                  <a:moveTo>
                    <a:pt x="0" y="0"/>
                  </a:moveTo>
                  <a:lnTo>
                    <a:pt x="3335085" y="0"/>
                  </a:lnTo>
                  <a:lnTo>
                    <a:pt x="5508856" y="3765081"/>
                  </a:lnTo>
                  <a:lnTo>
                    <a:pt x="2173770" y="3765081"/>
                  </a:lnTo>
                  <a:lnTo>
                    <a:pt x="0" y="0"/>
                  </a:lnTo>
                  <a:close/>
                </a:path>
              </a:pathLst>
            </a:custGeom>
            <a:solidFill>
              <a:srgbClr val="F1945B">
                <a:alpha val="52941"/>
              </a:srgbClr>
            </a:solidFill>
          </p:spPr>
        </p:sp>
        <p:sp>
          <p:nvSpPr>
            <p:cNvPr name="Freeform 13" id="13"/>
            <p:cNvSpPr/>
            <p:nvPr/>
          </p:nvSpPr>
          <p:spPr>
            <a:xfrm flipH="false" flipV="false" rot="0">
              <a:off x="0" y="0"/>
              <a:ext cx="5508856" cy="3765081"/>
            </a:xfrm>
            <a:custGeom>
              <a:avLst/>
              <a:gdLst/>
              <a:ahLst/>
              <a:cxnLst/>
              <a:rect r="r" b="b" t="t" l="l"/>
              <a:pathLst>
                <a:path h="3765081" w="5508856">
                  <a:moveTo>
                    <a:pt x="0" y="0"/>
                  </a:moveTo>
                  <a:lnTo>
                    <a:pt x="3335085" y="0"/>
                  </a:lnTo>
                  <a:lnTo>
                    <a:pt x="5508856" y="3765081"/>
                  </a:lnTo>
                  <a:lnTo>
                    <a:pt x="2173770" y="3765081"/>
                  </a:lnTo>
                  <a:lnTo>
                    <a:pt x="0" y="0"/>
                  </a:lnTo>
                  <a:close/>
                </a:path>
              </a:pathLst>
            </a:custGeom>
            <a:blipFill>
              <a:blip r:embed="rId2">
                <a:alphaModFix amt="53000"/>
              </a:blip>
              <a:stretch>
                <a:fillRect l="0" t="-12655" r="0" b="-12655"/>
              </a:stretch>
            </a:blipFill>
          </p:spPr>
        </p:sp>
      </p:grpSp>
      <p:grpSp>
        <p:nvGrpSpPr>
          <p:cNvPr name="Group 14" id="14"/>
          <p:cNvGrpSpPr/>
          <p:nvPr/>
        </p:nvGrpSpPr>
        <p:grpSpPr>
          <a:xfrm rot="-1839025">
            <a:off x="10382703" y="-2380630"/>
            <a:ext cx="278907" cy="14793052"/>
            <a:chOff x="0" y="0"/>
            <a:chExt cx="73457" cy="3896112"/>
          </a:xfrm>
        </p:grpSpPr>
        <p:sp>
          <p:nvSpPr>
            <p:cNvPr name="Freeform 15" id="15"/>
            <p:cNvSpPr/>
            <p:nvPr/>
          </p:nvSpPr>
          <p:spPr>
            <a:xfrm flipH="false" flipV="false" rot="0">
              <a:off x="0" y="0"/>
              <a:ext cx="73457" cy="3896113"/>
            </a:xfrm>
            <a:custGeom>
              <a:avLst/>
              <a:gdLst/>
              <a:ahLst/>
              <a:cxnLst/>
              <a:rect r="r" b="b" t="t" l="l"/>
              <a:pathLst>
                <a:path h="3896113" w="73457">
                  <a:moveTo>
                    <a:pt x="0" y="0"/>
                  </a:moveTo>
                  <a:lnTo>
                    <a:pt x="73457" y="0"/>
                  </a:lnTo>
                  <a:lnTo>
                    <a:pt x="73457" y="3896113"/>
                  </a:lnTo>
                  <a:lnTo>
                    <a:pt x="0" y="3896113"/>
                  </a:lnTo>
                  <a:close/>
                </a:path>
              </a:pathLst>
            </a:custGeom>
            <a:solidFill>
              <a:srgbClr val="08377C"/>
            </a:solidFill>
            <a:ln cap="sq">
              <a:noFill/>
              <a:prstDash val="solid"/>
              <a:miter/>
            </a:ln>
          </p:spPr>
        </p:sp>
        <p:sp>
          <p:nvSpPr>
            <p:cNvPr name="TextBox 16" id="16"/>
            <p:cNvSpPr txBox="true"/>
            <p:nvPr/>
          </p:nvSpPr>
          <p:spPr>
            <a:xfrm>
              <a:off x="0" y="-38100"/>
              <a:ext cx="73457" cy="393421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028700" y="2286295"/>
            <a:ext cx="16230600" cy="6026123"/>
            <a:chOff x="0" y="0"/>
            <a:chExt cx="4274726" cy="1587127"/>
          </a:xfrm>
        </p:grpSpPr>
        <p:sp>
          <p:nvSpPr>
            <p:cNvPr name="Freeform 18" id="18"/>
            <p:cNvSpPr/>
            <p:nvPr/>
          </p:nvSpPr>
          <p:spPr>
            <a:xfrm flipH="false" flipV="false" rot="0">
              <a:off x="0" y="0"/>
              <a:ext cx="4274726" cy="1587127"/>
            </a:xfrm>
            <a:custGeom>
              <a:avLst/>
              <a:gdLst/>
              <a:ahLst/>
              <a:cxnLst/>
              <a:rect r="r" b="b" t="t" l="l"/>
              <a:pathLst>
                <a:path h="1587127" w="4274726">
                  <a:moveTo>
                    <a:pt x="0" y="0"/>
                  </a:moveTo>
                  <a:lnTo>
                    <a:pt x="4274726" y="0"/>
                  </a:lnTo>
                  <a:lnTo>
                    <a:pt x="4274726" y="1587127"/>
                  </a:lnTo>
                  <a:lnTo>
                    <a:pt x="0" y="1587127"/>
                  </a:lnTo>
                  <a:close/>
                </a:path>
              </a:pathLst>
            </a:custGeom>
            <a:solidFill>
              <a:srgbClr val="052A47"/>
            </a:solidFill>
          </p:spPr>
        </p:sp>
        <p:sp>
          <p:nvSpPr>
            <p:cNvPr name="TextBox 19" id="19"/>
            <p:cNvSpPr txBox="true"/>
            <p:nvPr/>
          </p:nvSpPr>
          <p:spPr>
            <a:xfrm>
              <a:off x="0" y="-38100"/>
              <a:ext cx="4274726" cy="1625227"/>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797434" y="3734820"/>
            <a:ext cx="14693133" cy="4194275"/>
          </a:xfrm>
          <a:prstGeom prst="rect">
            <a:avLst/>
          </a:prstGeom>
        </p:spPr>
        <p:txBody>
          <a:bodyPr anchor="t" rtlCol="false" tIns="0" lIns="0" bIns="0" rIns="0">
            <a:spAutoFit/>
          </a:bodyPr>
          <a:lstStyle/>
          <a:p>
            <a:pPr algn="l">
              <a:lnSpc>
                <a:spcPts val="2969"/>
              </a:lnSpc>
            </a:pPr>
          </a:p>
          <a:p>
            <a:pPr algn="l">
              <a:lnSpc>
                <a:spcPts val="3919"/>
              </a:lnSpc>
            </a:pPr>
            <a:r>
              <a:rPr lang="en-US" sz="2799" spc="125">
                <a:solidFill>
                  <a:srgbClr val="FFFFFF"/>
                </a:solidFill>
                <a:latin typeface="Montserrat Classic"/>
                <a:ea typeface="Montserrat Classic"/>
                <a:cs typeface="Montserrat Classic"/>
                <a:sym typeface="Montserrat Classic"/>
              </a:rPr>
              <a:t>Fundoscopic examination, or ophthalmoscopy, is a common procedure in routine eye examinations. This procedure allows doctors to scan the back of the eye (retina), which is crucial for diagnosing many human eye diseases. However, the main problem with this examination is that even the slightest movement of the patient can lead to blurred images, resulting in an inaccurate diagnosis. Additionally, due to the need for close contact during the procedure, healthcare professionals encounter a significant risk.</a:t>
            </a:r>
          </a:p>
          <a:p>
            <a:pPr algn="l" marL="0" indent="0" lvl="0">
              <a:lnSpc>
                <a:spcPts val="2969"/>
              </a:lnSpc>
              <a:spcBef>
                <a:spcPct val="0"/>
              </a:spcBef>
            </a:pPr>
          </a:p>
        </p:txBody>
      </p:sp>
      <p:sp>
        <p:nvSpPr>
          <p:cNvPr name="TextBox 21" id="21"/>
          <p:cNvSpPr txBox="true"/>
          <p:nvPr/>
        </p:nvSpPr>
        <p:spPr>
          <a:xfrm rot="0">
            <a:off x="1960497" y="3103203"/>
            <a:ext cx="7076510" cy="669717"/>
          </a:xfrm>
          <a:prstGeom prst="rect">
            <a:avLst/>
          </a:prstGeom>
        </p:spPr>
        <p:txBody>
          <a:bodyPr anchor="t" rtlCol="false" tIns="0" lIns="0" bIns="0" rIns="0">
            <a:spAutoFit/>
          </a:bodyPr>
          <a:lstStyle/>
          <a:p>
            <a:pPr algn="l" marL="0" indent="0" lvl="0">
              <a:lnSpc>
                <a:spcPts val="5284"/>
              </a:lnSpc>
              <a:spcBef>
                <a:spcPct val="0"/>
              </a:spcBef>
            </a:pPr>
            <a:r>
              <a:rPr lang="en-US" b="true" sz="4403" spc="158">
                <a:solidFill>
                  <a:srgbClr val="FFFFFF"/>
                </a:solidFill>
                <a:latin typeface="Montserrat Classic Bold"/>
                <a:ea typeface="Montserrat Classic Bold"/>
                <a:cs typeface="Montserrat Classic Bold"/>
                <a:sym typeface="Montserrat Classic Bold"/>
              </a:rPr>
              <a:t>Problem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01494" y="8323039"/>
            <a:ext cx="4723978" cy="472397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8377C"/>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549293" y="1076697"/>
            <a:ext cx="628242" cy="620246"/>
          </a:xfrm>
          <a:custGeom>
            <a:avLst/>
            <a:gdLst/>
            <a:ahLst/>
            <a:cxnLst/>
            <a:rect r="r" b="b" t="t" l="l"/>
            <a:pathLst>
              <a:path h="620246" w="628242">
                <a:moveTo>
                  <a:pt x="0" y="0"/>
                </a:moveTo>
                <a:lnTo>
                  <a:pt x="628242" y="0"/>
                </a:lnTo>
                <a:lnTo>
                  <a:pt x="628242" y="620246"/>
                </a:lnTo>
                <a:lnTo>
                  <a:pt x="0" y="6202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4287926" y="1038225"/>
            <a:ext cx="1714156" cy="658718"/>
          </a:xfrm>
          <a:prstGeom prst="rect">
            <a:avLst/>
          </a:prstGeom>
        </p:spPr>
        <p:txBody>
          <a:bodyPr anchor="t" rtlCol="false" tIns="0" lIns="0" bIns="0" rIns="0">
            <a:spAutoFit/>
          </a:bodyPr>
          <a:lstStyle/>
          <a:p>
            <a:pPr algn="l">
              <a:lnSpc>
                <a:spcPts val="2591"/>
              </a:lnSpc>
            </a:pPr>
            <a:r>
              <a:rPr lang="en-US" sz="2234" spc="87">
                <a:solidFill>
                  <a:srgbClr val="2A2E3A"/>
                </a:solidFill>
                <a:latin typeface="Montserrat Classic"/>
                <a:ea typeface="Montserrat Classic"/>
                <a:cs typeface="Montserrat Classic"/>
                <a:sym typeface="Montserrat Classic"/>
              </a:rPr>
              <a:t>Borcelle Company</a:t>
            </a:r>
          </a:p>
        </p:txBody>
      </p:sp>
      <p:grpSp>
        <p:nvGrpSpPr>
          <p:cNvPr name="Group 7" id="7"/>
          <p:cNvGrpSpPr/>
          <p:nvPr/>
        </p:nvGrpSpPr>
        <p:grpSpPr>
          <a:xfrm rot="0">
            <a:off x="12019980" y="-5099450"/>
            <a:ext cx="11212168" cy="11212123"/>
            <a:chOff x="0" y="0"/>
            <a:chExt cx="6350000" cy="6349975"/>
          </a:xfrm>
        </p:grpSpPr>
        <p:sp>
          <p:nvSpPr>
            <p:cNvPr name="Freeform 8" id="8"/>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08377C"/>
            </a:solidFill>
            <a:ln w="12700">
              <a:solidFill>
                <a:srgbClr val="000000"/>
              </a:solidFill>
            </a:ln>
          </p:spPr>
        </p:sp>
      </p:grpSp>
      <p:grpSp>
        <p:nvGrpSpPr>
          <p:cNvPr name="Group 9" id="9"/>
          <p:cNvGrpSpPr/>
          <p:nvPr/>
        </p:nvGrpSpPr>
        <p:grpSpPr>
          <a:xfrm rot="0">
            <a:off x="12019980" y="-5099450"/>
            <a:ext cx="11212168" cy="11212123"/>
            <a:chOff x="0" y="0"/>
            <a:chExt cx="6350000" cy="6349975"/>
          </a:xfrm>
        </p:grpSpPr>
        <p:sp>
          <p:nvSpPr>
            <p:cNvPr name="Freeform 10" id="10"/>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alphaModFix amt="49000"/>
              </a:blip>
              <a:stretch>
                <a:fillRect l="-39431" t="0" r="-39431" b="0"/>
              </a:stretch>
            </a:blipFill>
          </p:spPr>
        </p:sp>
      </p:grpSp>
      <p:grpSp>
        <p:nvGrpSpPr>
          <p:cNvPr name="Group 11" id="11"/>
          <p:cNvGrpSpPr/>
          <p:nvPr/>
        </p:nvGrpSpPr>
        <p:grpSpPr>
          <a:xfrm rot="0">
            <a:off x="15496482" y="-1622972"/>
            <a:ext cx="4837174" cy="483717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4653480" y="5971432"/>
            <a:ext cx="843002" cy="84300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17" id="17"/>
          <p:cNvGrpSpPr/>
          <p:nvPr/>
        </p:nvGrpSpPr>
        <p:grpSpPr>
          <a:xfrm rot="0">
            <a:off x="-559418" y="-811125"/>
            <a:ext cx="1839825" cy="183982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sp>
        <p:nvSpPr>
          <p:cNvPr name="TextBox 20" id="20"/>
          <p:cNvSpPr txBox="true"/>
          <p:nvPr/>
        </p:nvSpPr>
        <p:spPr>
          <a:xfrm rot="0">
            <a:off x="1796611" y="1496926"/>
            <a:ext cx="6211041" cy="1869847"/>
          </a:xfrm>
          <a:prstGeom prst="rect">
            <a:avLst/>
          </a:prstGeom>
        </p:spPr>
        <p:txBody>
          <a:bodyPr anchor="t" rtlCol="false" tIns="0" lIns="0" bIns="0" rIns="0">
            <a:spAutoFit/>
          </a:bodyPr>
          <a:lstStyle/>
          <a:p>
            <a:pPr algn="l" marL="0" indent="0" lvl="0">
              <a:lnSpc>
                <a:spcPts val="7358"/>
              </a:lnSpc>
              <a:spcBef>
                <a:spcPct val="0"/>
              </a:spcBef>
            </a:pPr>
            <a:r>
              <a:rPr lang="en-US" b="true" sz="6131" spc="220">
                <a:solidFill>
                  <a:srgbClr val="2A2E3A"/>
                </a:solidFill>
                <a:latin typeface="Montserrat Classic Bold"/>
                <a:ea typeface="Montserrat Classic Bold"/>
                <a:cs typeface="Montserrat Classic Bold"/>
                <a:sym typeface="Montserrat Classic Bold"/>
              </a:rPr>
              <a:t>Need Statement</a:t>
            </a:r>
          </a:p>
        </p:txBody>
      </p:sp>
      <p:sp>
        <p:nvSpPr>
          <p:cNvPr name="TextBox 21" id="21"/>
          <p:cNvSpPr txBox="true"/>
          <p:nvPr/>
        </p:nvSpPr>
        <p:spPr>
          <a:xfrm rot="0">
            <a:off x="1476866" y="4351904"/>
            <a:ext cx="10543114" cy="2462530"/>
          </a:xfrm>
          <a:prstGeom prst="rect">
            <a:avLst/>
          </a:prstGeom>
        </p:spPr>
        <p:txBody>
          <a:bodyPr anchor="t" rtlCol="false" tIns="0" lIns="0" bIns="0" rIns="0">
            <a:spAutoFit/>
          </a:bodyPr>
          <a:lstStyle/>
          <a:p>
            <a:pPr algn="ctr">
              <a:lnSpc>
                <a:spcPts val="3919"/>
              </a:lnSpc>
              <a:spcBef>
                <a:spcPct val="0"/>
              </a:spcBef>
            </a:pPr>
            <a:r>
              <a:rPr lang="en-US" b="true" sz="2799">
                <a:solidFill>
                  <a:srgbClr val="2A2E3A"/>
                </a:solidFill>
                <a:latin typeface="Montserrat Classic Bold"/>
                <a:ea typeface="Montserrat Classic Bold"/>
                <a:cs typeface="Montserrat Classic Bold"/>
                <a:sym typeface="Montserrat Classic Bold"/>
              </a:rPr>
              <a:t>"Improve the fundoscopic examination equipment so that small movements of the patient do not affect the accuracy of the diagnosis and healthcare professionals can perform this procedure keeping a safe distance with the patient."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517250" y="0"/>
            <a:ext cx="12770750" cy="1277075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37551" t="0" r="-37551" b="0"/>
              </a:stretch>
            </a:blipFill>
          </p:spPr>
        </p:sp>
      </p:grpSp>
      <p:sp>
        <p:nvSpPr>
          <p:cNvPr name="Freeform 4" id="4"/>
          <p:cNvSpPr/>
          <p:nvPr/>
        </p:nvSpPr>
        <p:spPr>
          <a:xfrm flipH="false" flipV="false" rot="5400000">
            <a:off x="1496511" y="2291195"/>
            <a:ext cx="10287000" cy="5704609"/>
          </a:xfrm>
          <a:custGeom>
            <a:avLst/>
            <a:gdLst/>
            <a:ahLst/>
            <a:cxnLst/>
            <a:rect r="r" b="b" t="t" l="l"/>
            <a:pathLst>
              <a:path h="5704609" w="10287000">
                <a:moveTo>
                  <a:pt x="0" y="0"/>
                </a:moveTo>
                <a:lnTo>
                  <a:pt x="10287000" y="0"/>
                </a:lnTo>
                <a:lnTo>
                  <a:pt x="10287000" y="5704610"/>
                </a:lnTo>
                <a:lnTo>
                  <a:pt x="0" y="57046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5" id="5"/>
          <p:cNvGrpSpPr/>
          <p:nvPr/>
        </p:nvGrpSpPr>
        <p:grpSpPr>
          <a:xfrm rot="0">
            <a:off x="-517694" y="-474166"/>
            <a:ext cx="6382202" cy="10956964"/>
            <a:chOff x="0" y="0"/>
            <a:chExt cx="1680909" cy="2885785"/>
          </a:xfrm>
        </p:grpSpPr>
        <p:sp>
          <p:nvSpPr>
            <p:cNvPr name="Freeform 6" id="6"/>
            <p:cNvSpPr/>
            <p:nvPr/>
          </p:nvSpPr>
          <p:spPr>
            <a:xfrm flipH="false" flipV="false" rot="0">
              <a:off x="0" y="0"/>
              <a:ext cx="1680909" cy="2885785"/>
            </a:xfrm>
            <a:custGeom>
              <a:avLst/>
              <a:gdLst/>
              <a:ahLst/>
              <a:cxnLst/>
              <a:rect r="r" b="b" t="t" l="l"/>
              <a:pathLst>
                <a:path h="2885785" w="1680909">
                  <a:moveTo>
                    <a:pt x="0" y="0"/>
                  </a:moveTo>
                  <a:lnTo>
                    <a:pt x="1680909" y="0"/>
                  </a:lnTo>
                  <a:lnTo>
                    <a:pt x="1680909" y="2885785"/>
                  </a:lnTo>
                  <a:lnTo>
                    <a:pt x="0" y="2885785"/>
                  </a:lnTo>
                  <a:close/>
                </a:path>
              </a:pathLst>
            </a:custGeom>
            <a:solidFill>
              <a:srgbClr val="08377C"/>
            </a:solidFill>
            <a:ln cap="sq">
              <a:noFill/>
              <a:prstDash val="solid"/>
              <a:miter/>
            </a:ln>
          </p:spPr>
        </p:sp>
        <p:sp>
          <p:nvSpPr>
            <p:cNvPr name="TextBox 7" id="7"/>
            <p:cNvSpPr txBox="true"/>
            <p:nvPr/>
          </p:nvSpPr>
          <p:spPr>
            <a:xfrm>
              <a:off x="0" y="-38100"/>
              <a:ext cx="1680909" cy="292388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879378" y="2057400"/>
            <a:ext cx="8972996" cy="5858768"/>
            <a:chOff x="0" y="0"/>
            <a:chExt cx="2363258" cy="1543050"/>
          </a:xfrm>
        </p:grpSpPr>
        <p:sp>
          <p:nvSpPr>
            <p:cNvPr name="Freeform 9" id="9"/>
            <p:cNvSpPr/>
            <p:nvPr/>
          </p:nvSpPr>
          <p:spPr>
            <a:xfrm flipH="false" flipV="false" rot="0">
              <a:off x="0" y="0"/>
              <a:ext cx="2363258" cy="1543050"/>
            </a:xfrm>
            <a:custGeom>
              <a:avLst/>
              <a:gdLst/>
              <a:ahLst/>
              <a:cxnLst/>
              <a:rect r="r" b="b" t="t" l="l"/>
              <a:pathLst>
                <a:path h="1543050" w="2363258">
                  <a:moveTo>
                    <a:pt x="13805" y="0"/>
                  </a:moveTo>
                  <a:lnTo>
                    <a:pt x="2349453" y="0"/>
                  </a:lnTo>
                  <a:cubicBezTo>
                    <a:pt x="2353115" y="0"/>
                    <a:pt x="2356626" y="1454"/>
                    <a:pt x="2359215" y="4043"/>
                  </a:cubicBezTo>
                  <a:cubicBezTo>
                    <a:pt x="2361804" y="6632"/>
                    <a:pt x="2363258" y="10144"/>
                    <a:pt x="2363258" y="13805"/>
                  </a:cubicBezTo>
                  <a:lnTo>
                    <a:pt x="2363258" y="1529245"/>
                  </a:lnTo>
                  <a:cubicBezTo>
                    <a:pt x="2363258" y="1536869"/>
                    <a:pt x="2357078" y="1543050"/>
                    <a:pt x="2349453" y="1543050"/>
                  </a:cubicBezTo>
                  <a:lnTo>
                    <a:pt x="13805" y="1543050"/>
                  </a:lnTo>
                  <a:cubicBezTo>
                    <a:pt x="6181" y="1543050"/>
                    <a:pt x="0" y="1536869"/>
                    <a:pt x="0" y="1529245"/>
                  </a:cubicBezTo>
                  <a:lnTo>
                    <a:pt x="0" y="13805"/>
                  </a:lnTo>
                  <a:cubicBezTo>
                    <a:pt x="0" y="6181"/>
                    <a:pt x="6181" y="0"/>
                    <a:pt x="13805" y="0"/>
                  </a:cubicBezTo>
                  <a:close/>
                </a:path>
              </a:pathLst>
            </a:custGeom>
            <a:solidFill>
              <a:srgbClr val="FFFFFF">
                <a:alpha val="50980"/>
              </a:srgbClr>
            </a:solidFill>
          </p:spPr>
        </p:sp>
        <p:sp>
          <p:nvSpPr>
            <p:cNvPr name="TextBox 10" id="10"/>
            <p:cNvSpPr txBox="true"/>
            <p:nvPr/>
          </p:nvSpPr>
          <p:spPr>
            <a:xfrm>
              <a:off x="0" y="-38100"/>
              <a:ext cx="2363258" cy="158115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10800000">
            <a:off x="2568406" y="7916168"/>
            <a:ext cx="9283968" cy="1101375"/>
          </a:xfrm>
          <a:custGeom>
            <a:avLst/>
            <a:gdLst/>
            <a:ahLst/>
            <a:cxnLst/>
            <a:rect r="r" b="b" t="t" l="l"/>
            <a:pathLst>
              <a:path h="1101375" w="9283968">
                <a:moveTo>
                  <a:pt x="0" y="0"/>
                </a:moveTo>
                <a:lnTo>
                  <a:pt x="9283968" y="0"/>
                </a:lnTo>
                <a:lnTo>
                  <a:pt x="9283968" y="1101375"/>
                </a:lnTo>
                <a:lnTo>
                  <a:pt x="0" y="1101375"/>
                </a:lnTo>
                <a:lnTo>
                  <a:pt x="0" y="0"/>
                </a:lnTo>
                <a:close/>
              </a:path>
            </a:pathLst>
          </a:custGeom>
          <a:blipFill>
            <a:blip r:embed="rId5">
              <a:alphaModFix amt="89000"/>
            </a:blip>
            <a:stretch>
              <a:fillRect l="0" t="0" r="0" b="-142346"/>
            </a:stretch>
          </a:blipFill>
        </p:spPr>
      </p:sp>
      <p:sp>
        <p:nvSpPr>
          <p:cNvPr name="AutoShape 12" id="12"/>
          <p:cNvSpPr/>
          <p:nvPr/>
        </p:nvSpPr>
        <p:spPr>
          <a:xfrm>
            <a:off x="2879378" y="2611934"/>
            <a:ext cx="8972996" cy="0"/>
          </a:xfrm>
          <a:prstGeom prst="line">
            <a:avLst/>
          </a:prstGeom>
          <a:ln cap="flat" w="38100">
            <a:solidFill>
              <a:srgbClr val="DBDBDB"/>
            </a:solidFill>
            <a:prstDash val="solid"/>
            <a:headEnd type="none" len="sm" w="sm"/>
            <a:tailEnd type="none" len="sm" w="sm"/>
          </a:ln>
        </p:spPr>
      </p:sp>
      <p:sp>
        <p:nvSpPr>
          <p:cNvPr name="TextBox 13" id="13"/>
          <p:cNvSpPr txBox="true"/>
          <p:nvPr/>
        </p:nvSpPr>
        <p:spPr>
          <a:xfrm rot="0">
            <a:off x="3787706" y="2968416"/>
            <a:ext cx="5985860" cy="936288"/>
          </a:xfrm>
          <a:prstGeom prst="rect">
            <a:avLst/>
          </a:prstGeom>
        </p:spPr>
        <p:txBody>
          <a:bodyPr anchor="t" rtlCol="false" tIns="0" lIns="0" bIns="0" rIns="0">
            <a:spAutoFit/>
          </a:bodyPr>
          <a:lstStyle/>
          <a:p>
            <a:pPr algn="l" marL="0" indent="0" lvl="0">
              <a:lnSpc>
                <a:spcPts val="7358"/>
              </a:lnSpc>
              <a:spcBef>
                <a:spcPct val="0"/>
              </a:spcBef>
            </a:pPr>
            <a:r>
              <a:rPr lang="en-US" b="true" sz="6131" spc="220">
                <a:solidFill>
                  <a:srgbClr val="2A2E3A"/>
                </a:solidFill>
                <a:latin typeface="Montserrat Classic Bold"/>
                <a:ea typeface="Montserrat Classic Bold"/>
                <a:cs typeface="Montserrat Classic Bold"/>
                <a:sym typeface="Montserrat Classic Bold"/>
              </a:rPr>
              <a:t>Our Solution</a:t>
            </a:r>
          </a:p>
        </p:txBody>
      </p:sp>
      <p:sp>
        <p:nvSpPr>
          <p:cNvPr name="TextBox 14" id="14"/>
          <p:cNvSpPr txBox="true"/>
          <p:nvPr/>
        </p:nvSpPr>
        <p:spPr>
          <a:xfrm rot="0">
            <a:off x="3829030" y="4364255"/>
            <a:ext cx="6762720" cy="2537460"/>
          </a:xfrm>
          <a:prstGeom prst="rect">
            <a:avLst/>
          </a:prstGeom>
        </p:spPr>
        <p:txBody>
          <a:bodyPr anchor="t" rtlCol="false" tIns="0" lIns="0" bIns="0" rIns="0">
            <a:spAutoFit/>
          </a:bodyPr>
          <a:lstStyle/>
          <a:p>
            <a:pPr algn="l">
              <a:lnSpc>
                <a:spcPts val="5039"/>
              </a:lnSpc>
            </a:pPr>
            <a:r>
              <a:rPr lang="en-US" sz="3599" spc="161">
                <a:solidFill>
                  <a:srgbClr val="2A2E3A"/>
                </a:solidFill>
                <a:latin typeface="Montserrat Classic"/>
                <a:ea typeface="Montserrat Classic"/>
                <a:cs typeface="Montserrat Classic"/>
                <a:sym typeface="Montserrat Classic"/>
              </a:rPr>
              <a:t>Wireless table-mounted Fundoscope with WiFi Connectivity and ML integration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826478">
            <a:off x="-4070563" y="2299434"/>
            <a:ext cx="14236019" cy="7411593"/>
          </a:xfrm>
          <a:custGeom>
            <a:avLst/>
            <a:gdLst/>
            <a:ahLst/>
            <a:cxnLst/>
            <a:rect r="r" b="b" t="t" l="l"/>
            <a:pathLst>
              <a:path h="7411593" w="14236019">
                <a:moveTo>
                  <a:pt x="0" y="0"/>
                </a:moveTo>
                <a:lnTo>
                  <a:pt x="14236019" y="0"/>
                </a:lnTo>
                <a:lnTo>
                  <a:pt x="14236019" y="7411593"/>
                </a:lnTo>
                <a:lnTo>
                  <a:pt x="0" y="7411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605542" y="-1399136"/>
            <a:ext cx="13623274" cy="13623220"/>
            <a:chOff x="0" y="0"/>
            <a:chExt cx="6350000" cy="6349975"/>
          </a:xfrm>
        </p:grpSpPr>
        <p:sp>
          <p:nvSpPr>
            <p:cNvPr name="Freeform 4" id="4"/>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8380" t="0" r="-8380" b="0"/>
              </a:stretch>
            </a:blipFill>
          </p:spPr>
        </p:sp>
      </p:grpSp>
      <p:sp>
        <p:nvSpPr>
          <p:cNvPr name="TextBox 5" id="5"/>
          <p:cNvSpPr txBox="true"/>
          <p:nvPr/>
        </p:nvSpPr>
        <p:spPr>
          <a:xfrm rot="0">
            <a:off x="7283719" y="2450199"/>
            <a:ext cx="9975581" cy="5857875"/>
          </a:xfrm>
          <a:prstGeom prst="rect">
            <a:avLst/>
          </a:prstGeom>
        </p:spPr>
        <p:txBody>
          <a:bodyPr anchor="t" rtlCol="false" tIns="0" lIns="0" bIns="0" rIns="0">
            <a:spAutoFit/>
          </a:bodyPr>
          <a:lstStyle/>
          <a:p>
            <a:pPr algn="l">
              <a:lnSpc>
                <a:spcPts val="4200"/>
              </a:lnSpc>
            </a:pPr>
            <a:r>
              <a:rPr lang="en-US" sz="3000" spc="65">
                <a:solidFill>
                  <a:srgbClr val="2A2E3A"/>
                </a:solidFill>
                <a:latin typeface="Montserrat Classic"/>
                <a:ea typeface="Montserrat Classic"/>
                <a:cs typeface="Montserrat Classic"/>
                <a:sym typeface="Montserrat Classic"/>
              </a:rPr>
              <a:t>1. </a:t>
            </a:r>
            <a:r>
              <a:rPr lang="en-US" sz="3000" spc="65" b="true">
                <a:solidFill>
                  <a:srgbClr val="2A2E3A"/>
                </a:solidFill>
                <a:latin typeface="Montserrat Classic Bold"/>
                <a:ea typeface="Montserrat Classic Bold"/>
                <a:cs typeface="Montserrat Classic Bold"/>
                <a:sym typeface="Montserrat Classic Bold"/>
              </a:rPr>
              <a:t>A table-mounted fundoscope</a:t>
            </a:r>
            <a:r>
              <a:rPr lang="en-US" sz="3000" spc="65">
                <a:solidFill>
                  <a:srgbClr val="2A2E3A"/>
                </a:solidFill>
                <a:latin typeface="Montserrat Classic"/>
                <a:ea typeface="Montserrat Classic"/>
                <a:cs typeface="Montserrat Classic"/>
                <a:sym typeface="Montserrat Classic"/>
              </a:rPr>
              <a:t> - No need</a:t>
            </a:r>
          </a:p>
          <a:p>
            <a:pPr algn="l">
              <a:lnSpc>
                <a:spcPts val="4200"/>
              </a:lnSpc>
            </a:pPr>
            <a:r>
              <a:rPr lang="en-US" sz="3000" spc="65">
                <a:solidFill>
                  <a:srgbClr val="2A2E3A"/>
                </a:solidFill>
                <a:latin typeface="Montserrat Classic"/>
                <a:ea typeface="Montserrat Classic"/>
                <a:cs typeface="Montserrat Classic"/>
                <a:sym typeface="Montserrat Classic"/>
              </a:rPr>
              <a:t>from the movements of the patient and doctor is minimized.</a:t>
            </a:r>
          </a:p>
          <a:p>
            <a:pPr algn="l">
              <a:lnSpc>
                <a:spcPts val="4200"/>
              </a:lnSpc>
            </a:pPr>
          </a:p>
          <a:p>
            <a:pPr algn="l">
              <a:lnSpc>
                <a:spcPts val="4200"/>
              </a:lnSpc>
            </a:pPr>
            <a:r>
              <a:rPr lang="en-US" sz="3000" spc="65">
                <a:solidFill>
                  <a:srgbClr val="2A2E3A"/>
                </a:solidFill>
                <a:latin typeface="Montserrat Classic"/>
                <a:ea typeface="Montserrat Classic"/>
                <a:cs typeface="Montserrat Classic"/>
                <a:sym typeface="Montserrat Classic"/>
              </a:rPr>
              <a:t>2.</a:t>
            </a:r>
            <a:r>
              <a:rPr lang="en-US" sz="3000" spc="65" b="true">
                <a:solidFill>
                  <a:srgbClr val="2A2E3A"/>
                </a:solidFill>
                <a:latin typeface="Montserrat Classic Bold"/>
                <a:ea typeface="Montserrat Classic Bold"/>
                <a:cs typeface="Montserrat Classic Bold"/>
                <a:sym typeface="Montserrat Classic Bold"/>
              </a:rPr>
              <a:t> Wi-Fi connectivity</a:t>
            </a:r>
            <a:r>
              <a:rPr lang="en-US" sz="3000" spc="65">
                <a:solidFill>
                  <a:srgbClr val="2A2E3A"/>
                </a:solidFill>
                <a:latin typeface="Montserrat Classic"/>
                <a:ea typeface="Montserrat Classic"/>
                <a:cs typeface="Montserrat Classic"/>
                <a:sym typeface="Montserrat Classic"/>
              </a:rPr>
              <a:t> - Wireless transmission of the retina image to the computer</a:t>
            </a:r>
          </a:p>
          <a:p>
            <a:pPr algn="l">
              <a:lnSpc>
                <a:spcPts val="4200"/>
              </a:lnSpc>
            </a:pPr>
          </a:p>
          <a:p>
            <a:pPr algn="l" marL="0" indent="0" lvl="0">
              <a:lnSpc>
                <a:spcPts val="4200"/>
              </a:lnSpc>
              <a:spcBef>
                <a:spcPct val="0"/>
              </a:spcBef>
            </a:pPr>
            <a:r>
              <a:rPr lang="en-US" sz="3000" spc="65">
                <a:solidFill>
                  <a:srgbClr val="2A2E3A"/>
                </a:solidFill>
                <a:latin typeface="Montserrat Classic"/>
                <a:ea typeface="Montserrat Classic"/>
                <a:cs typeface="Montserrat Classic"/>
                <a:sym typeface="Montserrat Classic"/>
              </a:rPr>
              <a:t>3. </a:t>
            </a:r>
            <a:r>
              <a:rPr lang="en-US" b="true" sz="3000" spc="65">
                <a:solidFill>
                  <a:srgbClr val="2A2E3A"/>
                </a:solidFill>
                <a:latin typeface="Montserrat Classic Bold"/>
                <a:ea typeface="Montserrat Classic Bold"/>
                <a:cs typeface="Montserrat Classic Bold"/>
                <a:sym typeface="Montserrat Classic Bold"/>
              </a:rPr>
              <a:t>UI integrated Machine Learning system</a:t>
            </a:r>
            <a:r>
              <a:rPr lang="en-US" sz="3000" spc="65">
                <a:solidFill>
                  <a:srgbClr val="2A2E3A"/>
                </a:solidFill>
                <a:latin typeface="Montserrat Classic"/>
                <a:ea typeface="Montserrat Classic"/>
                <a:cs typeface="Montserrat Classic"/>
                <a:sym typeface="Montserrat Classic"/>
              </a:rPr>
              <a:t> - The doctor can easily upload the image and get a diagnosis of the disease, which can be sent for further analysis later.</a:t>
            </a:r>
          </a:p>
        </p:txBody>
      </p:sp>
      <p:sp>
        <p:nvSpPr>
          <p:cNvPr name="TextBox 6" id="6"/>
          <p:cNvSpPr txBox="true"/>
          <p:nvPr/>
        </p:nvSpPr>
        <p:spPr>
          <a:xfrm rot="0">
            <a:off x="7283719" y="933450"/>
            <a:ext cx="7797472" cy="887095"/>
          </a:xfrm>
          <a:prstGeom prst="rect">
            <a:avLst/>
          </a:prstGeom>
        </p:spPr>
        <p:txBody>
          <a:bodyPr anchor="t" rtlCol="false" tIns="0" lIns="0" bIns="0" rIns="0">
            <a:spAutoFit/>
          </a:bodyPr>
          <a:lstStyle/>
          <a:p>
            <a:pPr algn="ctr">
              <a:lnSpc>
                <a:spcPts val="7279"/>
              </a:lnSpc>
            </a:pPr>
            <a:r>
              <a:rPr lang="en-US" sz="5199" b="true">
                <a:solidFill>
                  <a:srgbClr val="2A2E3A"/>
                </a:solidFill>
                <a:latin typeface="Montserrat Classic Bold"/>
                <a:ea typeface="Montserrat Classic Bold"/>
                <a:cs typeface="Montserrat Classic Bold"/>
                <a:sym typeface="Montserrat Classic Bold"/>
              </a:rPr>
              <a:t>Features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115578" y="0"/>
            <a:ext cx="6247116" cy="6247116"/>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2"/>
              <a:stretch>
                <a:fillRect l="-37551" t="0" r="-37551" b="0"/>
              </a:stretch>
            </a:blipFill>
          </p:spPr>
        </p:sp>
      </p:grpSp>
      <p:grpSp>
        <p:nvGrpSpPr>
          <p:cNvPr name="Group 4" id="4"/>
          <p:cNvGrpSpPr/>
          <p:nvPr/>
        </p:nvGrpSpPr>
        <p:grpSpPr>
          <a:xfrm rot="0">
            <a:off x="-2001494" y="8323039"/>
            <a:ext cx="4723978" cy="472397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8377C"/>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3408560" y="8871939"/>
            <a:ext cx="772722" cy="7727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sp>
        <p:nvSpPr>
          <p:cNvPr name="Freeform 10" id="10"/>
          <p:cNvSpPr/>
          <p:nvPr/>
        </p:nvSpPr>
        <p:spPr>
          <a:xfrm flipH="false" flipV="false" rot="0">
            <a:off x="3408560" y="2277783"/>
            <a:ext cx="8868277" cy="6045256"/>
          </a:xfrm>
          <a:custGeom>
            <a:avLst/>
            <a:gdLst/>
            <a:ahLst/>
            <a:cxnLst/>
            <a:rect r="r" b="b" t="t" l="l"/>
            <a:pathLst>
              <a:path h="6045256" w="8868277">
                <a:moveTo>
                  <a:pt x="0" y="0"/>
                </a:moveTo>
                <a:lnTo>
                  <a:pt x="8868277" y="0"/>
                </a:lnTo>
                <a:lnTo>
                  <a:pt x="8868277" y="6045256"/>
                </a:lnTo>
                <a:lnTo>
                  <a:pt x="0" y="6045256"/>
                </a:lnTo>
                <a:lnTo>
                  <a:pt x="0" y="0"/>
                </a:lnTo>
                <a:close/>
              </a:path>
            </a:pathLst>
          </a:custGeom>
          <a:blipFill>
            <a:blip r:embed="rId3"/>
            <a:stretch>
              <a:fillRect l="0" t="0" r="0" b="0"/>
            </a:stretch>
          </a:blipFill>
        </p:spPr>
      </p:sp>
      <p:sp>
        <p:nvSpPr>
          <p:cNvPr name="TextBox 11" id="11"/>
          <p:cNvSpPr txBox="true"/>
          <p:nvPr/>
        </p:nvSpPr>
        <p:spPr>
          <a:xfrm rot="0">
            <a:off x="1028700" y="1019175"/>
            <a:ext cx="6335596" cy="942975"/>
          </a:xfrm>
          <a:prstGeom prst="rect">
            <a:avLst/>
          </a:prstGeom>
        </p:spPr>
        <p:txBody>
          <a:bodyPr anchor="t" rtlCol="false" tIns="0" lIns="0" bIns="0" rIns="0">
            <a:spAutoFit/>
          </a:bodyPr>
          <a:lstStyle/>
          <a:p>
            <a:pPr algn="l" marL="0" indent="0" lvl="0">
              <a:lnSpc>
                <a:spcPts val="7358"/>
              </a:lnSpc>
              <a:spcBef>
                <a:spcPct val="0"/>
              </a:spcBef>
            </a:pPr>
            <a:r>
              <a:rPr lang="en-US" b="true" sz="6131" spc="220">
                <a:solidFill>
                  <a:srgbClr val="2A2E3A"/>
                </a:solidFill>
                <a:latin typeface="Montserrat Classic Bold"/>
                <a:ea typeface="Montserrat Classic Bold"/>
                <a:cs typeface="Montserrat Classic Bold"/>
                <a:sym typeface="Montserrat Classic Bold"/>
              </a:rPr>
              <a:t>Initial Concept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188760" y="7443012"/>
            <a:ext cx="5970857" cy="2713954"/>
            <a:chOff x="0" y="0"/>
            <a:chExt cx="1442029" cy="655450"/>
          </a:xfrm>
        </p:grpSpPr>
        <p:sp>
          <p:nvSpPr>
            <p:cNvPr name="Freeform 3" id="3"/>
            <p:cNvSpPr/>
            <p:nvPr/>
          </p:nvSpPr>
          <p:spPr>
            <a:xfrm flipH="false" flipV="false" rot="0">
              <a:off x="0" y="0"/>
              <a:ext cx="1442029" cy="655450"/>
            </a:xfrm>
            <a:custGeom>
              <a:avLst/>
              <a:gdLst/>
              <a:ahLst/>
              <a:cxnLst/>
              <a:rect r="r" b="b" t="t" l="l"/>
              <a:pathLst>
                <a:path h="655450" w="1442029">
                  <a:moveTo>
                    <a:pt x="0" y="0"/>
                  </a:moveTo>
                  <a:lnTo>
                    <a:pt x="1442029" y="0"/>
                  </a:lnTo>
                  <a:lnTo>
                    <a:pt x="1442029" y="655450"/>
                  </a:lnTo>
                  <a:lnTo>
                    <a:pt x="0" y="655450"/>
                  </a:lnTo>
                  <a:close/>
                </a:path>
              </a:pathLst>
            </a:custGeom>
            <a:solidFill>
              <a:srgbClr val="3E95BE"/>
            </a:solidFill>
            <a:ln cap="sq">
              <a:noFill/>
              <a:prstDash val="solid"/>
              <a:miter/>
            </a:ln>
          </p:spPr>
        </p:sp>
        <p:sp>
          <p:nvSpPr>
            <p:cNvPr name="TextBox 4" id="4"/>
            <p:cNvSpPr txBox="true"/>
            <p:nvPr/>
          </p:nvSpPr>
          <p:spPr>
            <a:xfrm>
              <a:off x="0" y="-38100"/>
              <a:ext cx="1442029" cy="69355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6159264" y="2461892"/>
            <a:ext cx="5970857" cy="2713954"/>
            <a:chOff x="0" y="0"/>
            <a:chExt cx="1442029" cy="655450"/>
          </a:xfrm>
        </p:grpSpPr>
        <p:sp>
          <p:nvSpPr>
            <p:cNvPr name="Freeform 6" id="6"/>
            <p:cNvSpPr/>
            <p:nvPr/>
          </p:nvSpPr>
          <p:spPr>
            <a:xfrm flipH="false" flipV="false" rot="0">
              <a:off x="0" y="0"/>
              <a:ext cx="1442029" cy="655450"/>
            </a:xfrm>
            <a:custGeom>
              <a:avLst/>
              <a:gdLst/>
              <a:ahLst/>
              <a:cxnLst/>
              <a:rect r="r" b="b" t="t" l="l"/>
              <a:pathLst>
                <a:path h="655450" w="1442029">
                  <a:moveTo>
                    <a:pt x="0" y="0"/>
                  </a:moveTo>
                  <a:lnTo>
                    <a:pt x="1442029" y="0"/>
                  </a:lnTo>
                  <a:lnTo>
                    <a:pt x="1442029" y="655450"/>
                  </a:lnTo>
                  <a:lnTo>
                    <a:pt x="0" y="655450"/>
                  </a:lnTo>
                  <a:close/>
                </a:path>
              </a:pathLst>
            </a:custGeom>
            <a:solidFill>
              <a:srgbClr val="0063A1"/>
            </a:solidFill>
            <a:ln cap="sq">
              <a:noFill/>
              <a:prstDash val="solid"/>
              <a:miter/>
            </a:ln>
          </p:spPr>
        </p:sp>
        <p:sp>
          <p:nvSpPr>
            <p:cNvPr name="TextBox 7" id="7"/>
            <p:cNvSpPr txBox="true"/>
            <p:nvPr/>
          </p:nvSpPr>
          <p:spPr>
            <a:xfrm>
              <a:off x="0" y="-38100"/>
              <a:ext cx="1442029" cy="69355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04257" y="7462768"/>
            <a:ext cx="5970857" cy="2713954"/>
            <a:chOff x="0" y="0"/>
            <a:chExt cx="1442029" cy="655450"/>
          </a:xfrm>
        </p:grpSpPr>
        <p:sp>
          <p:nvSpPr>
            <p:cNvPr name="Freeform 9" id="9"/>
            <p:cNvSpPr/>
            <p:nvPr/>
          </p:nvSpPr>
          <p:spPr>
            <a:xfrm flipH="false" flipV="false" rot="0">
              <a:off x="0" y="0"/>
              <a:ext cx="1442029" cy="655450"/>
            </a:xfrm>
            <a:custGeom>
              <a:avLst/>
              <a:gdLst/>
              <a:ahLst/>
              <a:cxnLst/>
              <a:rect r="r" b="b" t="t" l="l"/>
              <a:pathLst>
                <a:path h="655450" w="1442029">
                  <a:moveTo>
                    <a:pt x="0" y="0"/>
                  </a:moveTo>
                  <a:lnTo>
                    <a:pt x="1442029" y="0"/>
                  </a:lnTo>
                  <a:lnTo>
                    <a:pt x="1442029" y="655450"/>
                  </a:lnTo>
                  <a:lnTo>
                    <a:pt x="0" y="655450"/>
                  </a:lnTo>
                  <a:close/>
                </a:path>
              </a:pathLst>
            </a:custGeom>
            <a:solidFill>
              <a:srgbClr val="08377C"/>
            </a:solidFill>
            <a:ln cap="sq">
              <a:noFill/>
              <a:prstDash val="solid"/>
              <a:miter/>
            </a:ln>
          </p:spPr>
        </p:sp>
        <p:sp>
          <p:nvSpPr>
            <p:cNvPr name="TextBox 10" id="10"/>
            <p:cNvSpPr txBox="true"/>
            <p:nvPr/>
          </p:nvSpPr>
          <p:spPr>
            <a:xfrm>
              <a:off x="0" y="-38100"/>
              <a:ext cx="1442029" cy="69355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1" id="11"/>
          <p:cNvSpPr/>
          <p:nvPr/>
        </p:nvSpPr>
        <p:spPr>
          <a:xfrm flipH="false" flipV="false" rot="0">
            <a:off x="12215846" y="2461892"/>
            <a:ext cx="5943771" cy="4932818"/>
          </a:xfrm>
          <a:custGeom>
            <a:avLst/>
            <a:gdLst/>
            <a:ahLst/>
            <a:cxnLst/>
            <a:rect r="r" b="b" t="t" l="l"/>
            <a:pathLst>
              <a:path h="4932818" w="5943771">
                <a:moveTo>
                  <a:pt x="0" y="0"/>
                </a:moveTo>
                <a:lnTo>
                  <a:pt x="5943771" y="0"/>
                </a:lnTo>
                <a:lnTo>
                  <a:pt x="5943771" y="4932818"/>
                </a:lnTo>
                <a:lnTo>
                  <a:pt x="0" y="4932818"/>
                </a:lnTo>
                <a:lnTo>
                  <a:pt x="0" y="0"/>
                </a:lnTo>
                <a:close/>
              </a:path>
            </a:pathLst>
          </a:custGeom>
          <a:blipFill>
            <a:blip r:embed="rId2"/>
            <a:stretch>
              <a:fillRect l="-6490" t="-756" r="-5997" b="-756"/>
            </a:stretch>
          </a:blipFill>
        </p:spPr>
      </p:sp>
      <p:sp>
        <p:nvSpPr>
          <p:cNvPr name="Freeform 12" id="12"/>
          <p:cNvSpPr/>
          <p:nvPr/>
        </p:nvSpPr>
        <p:spPr>
          <a:xfrm flipH="false" flipV="false" rot="0">
            <a:off x="6159264" y="5299671"/>
            <a:ext cx="5970857" cy="4857295"/>
          </a:xfrm>
          <a:custGeom>
            <a:avLst/>
            <a:gdLst/>
            <a:ahLst/>
            <a:cxnLst/>
            <a:rect r="r" b="b" t="t" l="l"/>
            <a:pathLst>
              <a:path h="4857295" w="5970857">
                <a:moveTo>
                  <a:pt x="0" y="0"/>
                </a:moveTo>
                <a:lnTo>
                  <a:pt x="5970857" y="0"/>
                </a:lnTo>
                <a:lnTo>
                  <a:pt x="5970857" y="4857295"/>
                </a:lnTo>
                <a:lnTo>
                  <a:pt x="0" y="4857295"/>
                </a:lnTo>
                <a:lnTo>
                  <a:pt x="0" y="0"/>
                </a:lnTo>
                <a:close/>
              </a:path>
            </a:pathLst>
          </a:custGeom>
          <a:blipFill>
            <a:blip r:embed="rId3"/>
            <a:stretch>
              <a:fillRect l="0" t="-37803" r="0" b="-8427"/>
            </a:stretch>
          </a:blipFill>
        </p:spPr>
      </p:sp>
      <p:sp>
        <p:nvSpPr>
          <p:cNvPr name="Freeform 13" id="13"/>
          <p:cNvSpPr/>
          <p:nvPr/>
        </p:nvSpPr>
        <p:spPr>
          <a:xfrm flipH="false" flipV="false" rot="0">
            <a:off x="104257" y="2461892"/>
            <a:ext cx="5969282" cy="4923700"/>
          </a:xfrm>
          <a:custGeom>
            <a:avLst/>
            <a:gdLst/>
            <a:ahLst/>
            <a:cxnLst/>
            <a:rect r="r" b="b" t="t" l="l"/>
            <a:pathLst>
              <a:path h="4923700" w="5969282">
                <a:moveTo>
                  <a:pt x="0" y="0"/>
                </a:moveTo>
                <a:lnTo>
                  <a:pt x="5969282" y="0"/>
                </a:lnTo>
                <a:lnTo>
                  <a:pt x="5969282" y="4923700"/>
                </a:lnTo>
                <a:lnTo>
                  <a:pt x="0" y="4923700"/>
                </a:lnTo>
                <a:lnTo>
                  <a:pt x="0" y="0"/>
                </a:lnTo>
                <a:close/>
              </a:path>
            </a:pathLst>
          </a:custGeom>
          <a:blipFill>
            <a:blip r:embed="rId4"/>
            <a:stretch>
              <a:fillRect l="0" t="-9913" r="-434" b="-10457"/>
            </a:stretch>
          </a:blipFill>
        </p:spPr>
      </p:sp>
      <p:sp>
        <p:nvSpPr>
          <p:cNvPr name="TextBox 14" id="14"/>
          <p:cNvSpPr txBox="true"/>
          <p:nvPr/>
        </p:nvSpPr>
        <p:spPr>
          <a:xfrm rot="0">
            <a:off x="4224893" y="542925"/>
            <a:ext cx="9880224" cy="971550"/>
          </a:xfrm>
          <a:prstGeom prst="rect">
            <a:avLst/>
          </a:prstGeom>
        </p:spPr>
        <p:txBody>
          <a:bodyPr anchor="t" rtlCol="false" tIns="0" lIns="0" bIns="0" rIns="0">
            <a:spAutoFit/>
          </a:bodyPr>
          <a:lstStyle/>
          <a:p>
            <a:pPr algn="ctr" marL="0" indent="0" lvl="0">
              <a:lnSpc>
                <a:spcPts val="7679"/>
              </a:lnSpc>
              <a:spcBef>
                <a:spcPct val="0"/>
              </a:spcBef>
            </a:pPr>
            <a:r>
              <a:rPr lang="en-US" b="true" sz="6399" spc="230">
                <a:solidFill>
                  <a:srgbClr val="2A2E3A"/>
                </a:solidFill>
                <a:latin typeface="Montserrat Classic Bold"/>
                <a:ea typeface="Montserrat Classic Bold"/>
                <a:cs typeface="Montserrat Classic Bold"/>
                <a:sym typeface="Montserrat Classic Bold"/>
              </a:rPr>
              <a:t>Component Selection</a:t>
            </a:r>
          </a:p>
        </p:txBody>
      </p:sp>
      <p:sp>
        <p:nvSpPr>
          <p:cNvPr name="TextBox 15" id="15"/>
          <p:cNvSpPr txBox="true"/>
          <p:nvPr/>
        </p:nvSpPr>
        <p:spPr>
          <a:xfrm rot="0">
            <a:off x="762755" y="8631656"/>
            <a:ext cx="4653863" cy="481330"/>
          </a:xfrm>
          <a:prstGeom prst="rect">
            <a:avLst/>
          </a:prstGeom>
        </p:spPr>
        <p:txBody>
          <a:bodyPr anchor="t" rtlCol="false" tIns="0" lIns="0" bIns="0" rIns="0">
            <a:spAutoFit/>
          </a:bodyPr>
          <a:lstStyle/>
          <a:p>
            <a:pPr algn="ctr" marL="0" indent="0" lvl="0">
              <a:lnSpc>
                <a:spcPts val="3919"/>
              </a:lnSpc>
              <a:spcBef>
                <a:spcPct val="0"/>
              </a:spcBef>
            </a:pPr>
            <a:r>
              <a:rPr lang="en-US" sz="2799" spc="125">
                <a:solidFill>
                  <a:srgbClr val="FFFFFF"/>
                </a:solidFill>
                <a:latin typeface="Montserrat Classic"/>
                <a:ea typeface="Montserrat Classic"/>
                <a:cs typeface="Montserrat Classic"/>
                <a:sym typeface="Montserrat Classic"/>
              </a:rPr>
              <a:t>Macro Lens</a:t>
            </a:r>
          </a:p>
        </p:txBody>
      </p:sp>
      <p:sp>
        <p:nvSpPr>
          <p:cNvPr name="TextBox 16" id="16"/>
          <p:cNvSpPr txBox="true"/>
          <p:nvPr/>
        </p:nvSpPr>
        <p:spPr>
          <a:xfrm rot="0">
            <a:off x="1287774" y="7853155"/>
            <a:ext cx="3782048" cy="398749"/>
          </a:xfrm>
          <a:prstGeom prst="rect">
            <a:avLst/>
          </a:prstGeom>
        </p:spPr>
        <p:txBody>
          <a:bodyPr anchor="t" rtlCol="false" tIns="0" lIns="0" bIns="0" rIns="0">
            <a:spAutoFit/>
          </a:bodyPr>
          <a:lstStyle/>
          <a:p>
            <a:pPr algn="ctr" marL="0" indent="0" lvl="0">
              <a:lnSpc>
                <a:spcPts val="3296"/>
              </a:lnSpc>
              <a:spcBef>
                <a:spcPct val="0"/>
              </a:spcBef>
            </a:pPr>
            <a:r>
              <a:rPr lang="en-US" b="true" sz="2354" spc="105">
                <a:solidFill>
                  <a:srgbClr val="FFFFFF"/>
                </a:solidFill>
                <a:latin typeface="Montserrat Classic Bold"/>
                <a:ea typeface="Montserrat Classic Bold"/>
                <a:cs typeface="Montserrat Classic Bold"/>
                <a:sym typeface="Montserrat Classic Bold"/>
              </a:rPr>
              <a:t>Lens</a:t>
            </a:r>
          </a:p>
        </p:txBody>
      </p:sp>
      <p:sp>
        <p:nvSpPr>
          <p:cNvPr name="TextBox 17" id="17"/>
          <p:cNvSpPr txBox="true"/>
          <p:nvPr/>
        </p:nvSpPr>
        <p:spPr>
          <a:xfrm rot="0">
            <a:off x="6876400" y="3773772"/>
            <a:ext cx="4653863" cy="481330"/>
          </a:xfrm>
          <a:prstGeom prst="rect">
            <a:avLst/>
          </a:prstGeom>
        </p:spPr>
        <p:txBody>
          <a:bodyPr anchor="t" rtlCol="false" tIns="0" lIns="0" bIns="0" rIns="0">
            <a:spAutoFit/>
          </a:bodyPr>
          <a:lstStyle/>
          <a:p>
            <a:pPr algn="ctr" marL="0" indent="0" lvl="0">
              <a:lnSpc>
                <a:spcPts val="3919"/>
              </a:lnSpc>
              <a:spcBef>
                <a:spcPct val="0"/>
              </a:spcBef>
            </a:pPr>
            <a:r>
              <a:rPr lang="en-US" sz="2799" spc="125">
                <a:solidFill>
                  <a:srgbClr val="FFFFFF"/>
                </a:solidFill>
                <a:latin typeface="Montserrat Classic"/>
                <a:ea typeface="Montserrat Classic"/>
                <a:cs typeface="Montserrat Classic"/>
                <a:sym typeface="Montserrat Classic"/>
              </a:rPr>
              <a:t>20w light</a:t>
            </a:r>
          </a:p>
        </p:txBody>
      </p:sp>
      <p:sp>
        <p:nvSpPr>
          <p:cNvPr name="TextBox 18" id="18"/>
          <p:cNvSpPr txBox="true"/>
          <p:nvPr/>
        </p:nvSpPr>
        <p:spPr>
          <a:xfrm rot="0">
            <a:off x="7266637" y="2958040"/>
            <a:ext cx="3796737" cy="409638"/>
          </a:xfrm>
          <a:prstGeom prst="rect">
            <a:avLst/>
          </a:prstGeom>
        </p:spPr>
        <p:txBody>
          <a:bodyPr anchor="t" rtlCol="false" tIns="0" lIns="0" bIns="0" rIns="0">
            <a:spAutoFit/>
          </a:bodyPr>
          <a:lstStyle/>
          <a:p>
            <a:pPr algn="ctr" marL="0" indent="0" lvl="0">
              <a:lnSpc>
                <a:spcPts val="3309"/>
              </a:lnSpc>
              <a:spcBef>
                <a:spcPct val="0"/>
              </a:spcBef>
            </a:pPr>
            <a:r>
              <a:rPr lang="en-US" b="true" sz="2363" spc="106">
                <a:solidFill>
                  <a:srgbClr val="FFFFFF"/>
                </a:solidFill>
                <a:latin typeface="Montserrat Classic Bold"/>
                <a:ea typeface="Montserrat Classic Bold"/>
                <a:cs typeface="Montserrat Classic Bold"/>
                <a:sym typeface="Montserrat Classic Bold"/>
              </a:rPr>
              <a:t>Light</a:t>
            </a:r>
          </a:p>
        </p:txBody>
      </p:sp>
      <p:sp>
        <p:nvSpPr>
          <p:cNvPr name="TextBox 19" id="19"/>
          <p:cNvSpPr txBox="true"/>
          <p:nvPr/>
        </p:nvSpPr>
        <p:spPr>
          <a:xfrm rot="0">
            <a:off x="12851152" y="8611900"/>
            <a:ext cx="4653863" cy="481330"/>
          </a:xfrm>
          <a:prstGeom prst="rect">
            <a:avLst/>
          </a:prstGeom>
        </p:spPr>
        <p:txBody>
          <a:bodyPr anchor="t" rtlCol="false" tIns="0" lIns="0" bIns="0" rIns="0">
            <a:spAutoFit/>
          </a:bodyPr>
          <a:lstStyle/>
          <a:p>
            <a:pPr algn="ctr" marL="0" indent="0" lvl="0">
              <a:lnSpc>
                <a:spcPts val="3919"/>
              </a:lnSpc>
              <a:spcBef>
                <a:spcPct val="0"/>
              </a:spcBef>
            </a:pPr>
            <a:r>
              <a:rPr lang="en-US" sz="2799" spc="125">
                <a:solidFill>
                  <a:srgbClr val="FFFFFF"/>
                </a:solidFill>
                <a:latin typeface="Montserrat Classic"/>
                <a:ea typeface="Montserrat Classic"/>
                <a:cs typeface="Montserrat Classic"/>
                <a:sym typeface="Montserrat Classic"/>
              </a:rPr>
              <a:t>ESP32 camera module</a:t>
            </a:r>
          </a:p>
        </p:txBody>
      </p:sp>
      <p:sp>
        <p:nvSpPr>
          <p:cNvPr name="TextBox 20" id="20"/>
          <p:cNvSpPr txBox="true"/>
          <p:nvPr/>
        </p:nvSpPr>
        <p:spPr>
          <a:xfrm rot="0">
            <a:off x="13376171" y="7833400"/>
            <a:ext cx="3782048" cy="398749"/>
          </a:xfrm>
          <a:prstGeom prst="rect">
            <a:avLst/>
          </a:prstGeom>
        </p:spPr>
        <p:txBody>
          <a:bodyPr anchor="t" rtlCol="false" tIns="0" lIns="0" bIns="0" rIns="0">
            <a:spAutoFit/>
          </a:bodyPr>
          <a:lstStyle/>
          <a:p>
            <a:pPr algn="ctr" marL="0" indent="0" lvl="0">
              <a:lnSpc>
                <a:spcPts val="3296"/>
              </a:lnSpc>
              <a:spcBef>
                <a:spcPct val="0"/>
              </a:spcBef>
            </a:pPr>
            <a:r>
              <a:rPr lang="en-US" b="true" sz="2354" spc="105">
                <a:solidFill>
                  <a:srgbClr val="FFFFFF"/>
                </a:solidFill>
                <a:latin typeface="Montserrat Classic Bold"/>
                <a:ea typeface="Montserrat Classic Bold"/>
                <a:cs typeface="Montserrat Classic Bold"/>
                <a:sym typeface="Montserrat Classic Bold"/>
              </a:rPr>
              <a:t>Camera Module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8377C"/>
        </a:solidFill>
      </p:bgPr>
    </p:bg>
    <p:spTree>
      <p:nvGrpSpPr>
        <p:cNvPr id="1" name=""/>
        <p:cNvGrpSpPr/>
        <p:nvPr/>
      </p:nvGrpSpPr>
      <p:grpSpPr>
        <a:xfrm>
          <a:off x="0" y="0"/>
          <a:ext cx="0" cy="0"/>
          <a:chOff x="0" y="0"/>
          <a:chExt cx="0" cy="0"/>
        </a:xfrm>
      </p:grpSpPr>
      <p:grpSp>
        <p:nvGrpSpPr>
          <p:cNvPr name="Group 2" id="2"/>
          <p:cNvGrpSpPr/>
          <p:nvPr/>
        </p:nvGrpSpPr>
        <p:grpSpPr>
          <a:xfrm rot="0">
            <a:off x="8624739" y="539339"/>
            <a:ext cx="9153823" cy="9208323"/>
            <a:chOff x="0" y="0"/>
            <a:chExt cx="2410883" cy="2425237"/>
          </a:xfrm>
        </p:grpSpPr>
        <p:sp>
          <p:nvSpPr>
            <p:cNvPr name="Freeform 3" id="3"/>
            <p:cNvSpPr/>
            <p:nvPr/>
          </p:nvSpPr>
          <p:spPr>
            <a:xfrm flipH="false" flipV="false" rot="0">
              <a:off x="0" y="0"/>
              <a:ext cx="2410883" cy="2425237"/>
            </a:xfrm>
            <a:custGeom>
              <a:avLst/>
              <a:gdLst/>
              <a:ahLst/>
              <a:cxnLst/>
              <a:rect r="r" b="b" t="t" l="l"/>
              <a:pathLst>
                <a:path h="2425237" w="2410883">
                  <a:moveTo>
                    <a:pt x="0" y="0"/>
                  </a:moveTo>
                  <a:lnTo>
                    <a:pt x="2410883" y="0"/>
                  </a:lnTo>
                  <a:lnTo>
                    <a:pt x="2410883" y="2425237"/>
                  </a:lnTo>
                  <a:lnTo>
                    <a:pt x="0" y="2425237"/>
                  </a:lnTo>
                  <a:close/>
                </a:path>
              </a:pathLst>
            </a:custGeom>
            <a:solidFill>
              <a:srgbClr val="FFFFFF"/>
            </a:solidFill>
          </p:spPr>
        </p:sp>
        <p:sp>
          <p:nvSpPr>
            <p:cNvPr name="TextBox 4" id="4"/>
            <p:cNvSpPr txBox="true"/>
            <p:nvPr/>
          </p:nvSpPr>
          <p:spPr>
            <a:xfrm>
              <a:off x="0" y="-38100"/>
              <a:ext cx="2410883" cy="246333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8984855" y="831131"/>
            <a:ext cx="8466518" cy="8675665"/>
          </a:xfrm>
          <a:custGeom>
            <a:avLst/>
            <a:gdLst/>
            <a:ahLst/>
            <a:cxnLst/>
            <a:rect r="r" b="b" t="t" l="l"/>
            <a:pathLst>
              <a:path h="8675665" w="8466518">
                <a:moveTo>
                  <a:pt x="0" y="0"/>
                </a:moveTo>
                <a:lnTo>
                  <a:pt x="8466518" y="0"/>
                </a:lnTo>
                <a:lnTo>
                  <a:pt x="8466518" y="8675665"/>
                </a:lnTo>
                <a:lnTo>
                  <a:pt x="0" y="8675665"/>
                </a:lnTo>
                <a:lnTo>
                  <a:pt x="0" y="0"/>
                </a:lnTo>
                <a:close/>
              </a:path>
            </a:pathLst>
          </a:custGeom>
          <a:blipFill>
            <a:blip r:embed="rId2"/>
            <a:stretch>
              <a:fillRect l="-25277" t="0" r="-54150" b="0"/>
            </a:stretch>
          </a:blipFill>
        </p:spPr>
      </p:sp>
      <p:sp>
        <p:nvSpPr>
          <p:cNvPr name="TextBox 6" id="6"/>
          <p:cNvSpPr txBox="true"/>
          <p:nvPr/>
        </p:nvSpPr>
        <p:spPr>
          <a:xfrm rot="0">
            <a:off x="2329248" y="3815715"/>
            <a:ext cx="3596997" cy="2512696"/>
          </a:xfrm>
          <a:prstGeom prst="rect">
            <a:avLst/>
          </a:prstGeom>
        </p:spPr>
        <p:txBody>
          <a:bodyPr anchor="t" rtlCol="false" tIns="0" lIns="0" bIns="0" rIns="0">
            <a:spAutoFit/>
          </a:bodyPr>
          <a:lstStyle/>
          <a:p>
            <a:pPr algn="ctr">
              <a:lnSpc>
                <a:spcPts val="10079"/>
              </a:lnSpc>
            </a:pPr>
            <a:r>
              <a:rPr lang="en-US" sz="7199" b="true">
                <a:solidFill>
                  <a:srgbClr val="FFFFFF"/>
                </a:solidFill>
                <a:latin typeface="Montserrat Classic Bold"/>
                <a:ea typeface="Montserrat Classic Bold"/>
                <a:cs typeface="Montserrat Classic Bold"/>
                <a:sym typeface="Montserrat Classic Bold"/>
              </a:rPr>
              <a:t>Design</a:t>
            </a:r>
          </a:p>
          <a:p>
            <a:pPr algn="ctr">
              <a:lnSpc>
                <a:spcPts val="10079"/>
              </a:lnSpc>
            </a:pPr>
            <a:r>
              <a:rPr lang="en-US" sz="7199" b="true">
                <a:solidFill>
                  <a:srgbClr val="FFFFFF"/>
                </a:solidFill>
                <a:latin typeface="Montserrat Classic Bold"/>
                <a:ea typeface="Montserrat Classic Bold"/>
                <a:cs typeface="Montserrat Classic Bold"/>
                <a:sym typeface="Montserrat Classic Bold"/>
              </a:rPr>
              <a:t>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DAGZW922Uc8</dc:identifier>
  <dcterms:modified xsi:type="dcterms:W3CDTF">2011-08-01T06:04:30Z</dcterms:modified>
  <cp:revision>1</cp:revision>
  <dc:title>Table-mounted</dc:title>
</cp:coreProperties>
</file>