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ed Shafraz" userId="6b22b2be-e220-48d9-a64a-a2f2bfb2b52e" providerId="ADAL" clId="{A1E6DBE6-1B82-4152-9568-7169A18B8D6E}"/>
    <pc:docChg chg="custSel modSld">
      <pc:chgData name="Dr. Mohamed Shafraz" userId="6b22b2be-e220-48d9-a64a-a2f2bfb2b52e" providerId="ADAL" clId="{A1E6DBE6-1B82-4152-9568-7169A18B8D6E}" dt="2024-01-28T14:06:25.930" v="0" actId="478"/>
      <pc:docMkLst>
        <pc:docMk/>
      </pc:docMkLst>
      <pc:sldChg chg="delSp mod">
        <pc:chgData name="Dr. Mohamed Shafraz" userId="6b22b2be-e220-48d9-a64a-a2f2bfb2b52e" providerId="ADAL" clId="{A1E6DBE6-1B82-4152-9568-7169A18B8D6E}" dt="2024-01-28T14:06:25.930" v="0" actId="478"/>
        <pc:sldMkLst>
          <pc:docMk/>
          <pc:sldMk cId="0" sldId="276"/>
        </pc:sldMkLst>
        <pc:spChg chg="del">
          <ac:chgData name="Dr. Mohamed Shafraz" userId="6b22b2be-e220-48d9-a64a-a2f2bfb2b52e" providerId="ADAL" clId="{A1E6DBE6-1B82-4152-9568-7169A18B8D6E}" dt="2024-01-28T14:06:25.930" v="0" actId="478"/>
          <ac:spMkLst>
            <pc:docMk/>
            <pc:sldMk cId="0" sldId="27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111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1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3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1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1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3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1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5033" y="2746059"/>
            <a:ext cx="6313932" cy="991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15033" y="3865524"/>
            <a:ext cx="631393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3731" y="3563111"/>
            <a:ext cx="0" cy="3294379"/>
          </a:xfrm>
          <a:custGeom>
            <a:avLst/>
            <a:gdLst/>
            <a:ahLst/>
            <a:cxnLst/>
            <a:rect l="l" t="t" r="r" b="b"/>
            <a:pathLst>
              <a:path h="3294379">
                <a:moveTo>
                  <a:pt x="0" y="0"/>
                </a:moveTo>
                <a:lnTo>
                  <a:pt x="0" y="3294298"/>
                </a:lnTo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134112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2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4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2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70381" y="3295650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4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2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4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2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28575">
            <a:solidFill>
              <a:srgbClr val="2D2F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8266" y="1085215"/>
            <a:ext cx="488746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1989" y="6511849"/>
            <a:ext cx="21844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‹#›</a:t>
            </a:fld>
            <a:endParaRPr spc="-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0774" y="2204084"/>
            <a:ext cx="48348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00" dirty="0">
                <a:solidFill>
                  <a:srgbClr val="39C0B9"/>
                </a:solidFill>
              </a:rPr>
              <a:t>Python</a:t>
            </a:r>
            <a:r>
              <a:rPr sz="6000" spc="-305" dirty="0">
                <a:solidFill>
                  <a:srgbClr val="39C0B9"/>
                </a:solidFill>
              </a:rPr>
              <a:t> </a:t>
            </a:r>
            <a:r>
              <a:rPr sz="6000" spc="250" dirty="0">
                <a:solidFill>
                  <a:srgbClr val="39C0B9"/>
                </a:solidFill>
              </a:rPr>
              <a:t>Loops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9508"/>
            <a:ext cx="262763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35" dirty="0">
                <a:solidFill>
                  <a:srgbClr val="39C0B9"/>
                </a:solidFill>
              </a:rPr>
              <a:t>Task</a:t>
            </a:r>
            <a:r>
              <a:rPr sz="6000" spc="-320" dirty="0">
                <a:solidFill>
                  <a:srgbClr val="39C0B9"/>
                </a:solidFill>
              </a:rPr>
              <a:t> </a:t>
            </a:r>
            <a:r>
              <a:rPr sz="6000" spc="-490" dirty="0">
                <a:solidFill>
                  <a:srgbClr val="39C0B9"/>
                </a:solidFill>
              </a:rPr>
              <a:t>01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10</a:t>
            </a:fld>
            <a:endParaRPr spc="-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10105" y="1582012"/>
            <a:ext cx="6887845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19100" marR="5080" indent="-407034">
              <a:lnSpc>
                <a:spcPts val="3360"/>
              </a:lnSpc>
              <a:spcBef>
                <a:spcPts val="359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210" dirty="0">
                <a:solidFill>
                  <a:srgbClr val="39C0B9"/>
                </a:solidFill>
                <a:latin typeface="Verdana"/>
                <a:cs typeface="Verdana"/>
              </a:rPr>
              <a:t>Write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p</a:t>
            </a:r>
            <a:r>
              <a:rPr sz="2950" i="1" spc="-210" dirty="0">
                <a:solidFill>
                  <a:srgbClr val="39C0B9"/>
                </a:solidFill>
                <a:latin typeface="Verdana"/>
                <a:cs typeface="Verdana"/>
              </a:rPr>
              <a:t>ython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05" dirty="0">
                <a:solidFill>
                  <a:srgbClr val="39C0B9"/>
                </a:solidFill>
                <a:latin typeface="Verdana"/>
                <a:cs typeface="Verdana"/>
              </a:rPr>
              <a:t>c</a:t>
            </a:r>
            <a:r>
              <a:rPr sz="2950" i="1" spc="-12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des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to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get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fol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180" dirty="0">
                <a:solidFill>
                  <a:srgbClr val="39C0B9"/>
                </a:solidFill>
                <a:latin typeface="Verdana"/>
                <a:cs typeface="Verdana"/>
              </a:rPr>
              <a:t>owing  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outputs.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935" y="3029711"/>
            <a:ext cx="4779264" cy="87020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48" y="4056888"/>
            <a:ext cx="4759452" cy="87172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5748" y="5085588"/>
            <a:ext cx="4811267" cy="87020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11</a:t>
            </a:fld>
            <a:endParaRPr spc="-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12</a:t>
            </a:fld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1717675" y="3209008"/>
            <a:ext cx="530860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95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Pri</a:t>
            </a:r>
            <a:r>
              <a:rPr sz="2950" i="1" spc="-24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40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31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13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tiplicati</a:t>
            </a:r>
            <a:r>
              <a:rPr sz="2950" i="1" spc="-24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table</a:t>
            </a:r>
            <a:r>
              <a:rPr sz="2950" i="1" spc="-24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605" dirty="0">
                <a:solidFill>
                  <a:srgbClr val="39C0B9"/>
                </a:solidFill>
                <a:latin typeface="Verdana"/>
                <a:cs typeface="Verdana"/>
              </a:rPr>
              <a:t>12.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2135" y="2106167"/>
            <a:ext cx="3919727" cy="26456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13</a:t>
            </a:fld>
            <a:endParaRPr spc="-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14</a:t>
            </a:fld>
            <a:endParaRPr spc="-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2505" y="2781713"/>
            <a:ext cx="6325870" cy="13290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60"/>
              </a:spcBef>
            </a:pP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Take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40" dirty="0">
                <a:solidFill>
                  <a:srgbClr val="39C0B9"/>
                </a:solidFill>
                <a:latin typeface="Verdana"/>
                <a:cs typeface="Verdana"/>
              </a:rPr>
              <a:t>1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0</a:t>
            </a:r>
            <a:r>
              <a:rPr sz="2950" i="1" spc="49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integers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from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keyboard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using  </a:t>
            </a:r>
            <a:r>
              <a:rPr sz="2950" i="1" spc="-95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145" dirty="0">
                <a:solidFill>
                  <a:srgbClr val="39C0B9"/>
                </a:solidFill>
                <a:latin typeface="Verdana"/>
                <a:cs typeface="Verdana"/>
              </a:rPr>
              <a:t>op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00" dirty="0">
                <a:solidFill>
                  <a:srgbClr val="39C0B9"/>
                </a:solidFill>
                <a:latin typeface="Verdana"/>
                <a:cs typeface="Verdana"/>
              </a:rPr>
              <a:t>a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nd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print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their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average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value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180" dirty="0">
                <a:solidFill>
                  <a:srgbClr val="39C0B9"/>
                </a:solidFill>
                <a:latin typeface="Verdana"/>
                <a:cs typeface="Verdana"/>
              </a:rPr>
              <a:t>n 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sc</a:t>
            </a:r>
            <a:r>
              <a:rPr sz="2950" i="1" spc="-14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409" dirty="0">
                <a:solidFill>
                  <a:srgbClr val="39C0B9"/>
                </a:solidFill>
                <a:latin typeface="Verdana"/>
                <a:cs typeface="Verdana"/>
              </a:rPr>
              <a:t>n.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2533" y="1661259"/>
            <a:ext cx="4747260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7034">
              <a:lnSpc>
                <a:spcPct val="100000"/>
              </a:lnSpc>
              <a:spcBef>
                <a:spcPts val="95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Pri</a:t>
            </a:r>
            <a:r>
              <a:rPr sz="2950" i="1" spc="-24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320" dirty="0">
                <a:solidFill>
                  <a:srgbClr val="39C0B9"/>
                </a:solidFill>
                <a:latin typeface="Verdana"/>
                <a:cs typeface="Verdana"/>
              </a:rPr>
              <a:t>h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fol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owing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patte</a:t>
            </a:r>
            <a:r>
              <a:rPr sz="2950" i="1" spc="-14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409" dirty="0">
                <a:solidFill>
                  <a:srgbClr val="39C0B9"/>
                </a:solidFill>
                <a:latin typeface="Verdana"/>
                <a:cs typeface="Verdana"/>
              </a:rPr>
              <a:t>n.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7703" y="2859023"/>
            <a:ext cx="1688592" cy="236524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15</a:t>
            </a:fld>
            <a:endParaRPr spc="-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67355" y="2220467"/>
            <a:ext cx="4209288" cy="24170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16</a:t>
            </a:fld>
            <a:endParaRPr spc="-1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17</a:t>
            </a:fld>
            <a:endParaRPr spc="-1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2505" y="2995648"/>
            <a:ext cx="6219825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59"/>
              </a:spcBef>
            </a:pP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Pri</a:t>
            </a:r>
            <a:r>
              <a:rPr sz="2950" i="1" spc="-24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even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b</a:t>
            </a: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60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s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from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0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-</a:t>
            </a:r>
            <a:r>
              <a:rPr sz="2950" i="1" spc="-320" dirty="0">
                <a:solidFill>
                  <a:srgbClr val="39C0B9"/>
                </a:solidFill>
                <a:latin typeface="Verdana"/>
                <a:cs typeface="Verdana"/>
              </a:rPr>
              <a:t>25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u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sing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65" dirty="0">
                <a:solidFill>
                  <a:srgbClr val="39C0B9"/>
                </a:solidFill>
                <a:latin typeface="Verdana"/>
                <a:cs typeface="Verdana"/>
              </a:rPr>
              <a:t>a 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while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5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o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op.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8908" y="230124"/>
            <a:ext cx="3747516" cy="2859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423" y="3561588"/>
            <a:ext cx="3582924" cy="27035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18</a:t>
            </a:fld>
            <a:endParaRPr spc="-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19</a:t>
            </a:fld>
            <a:endParaRPr spc="-100" dirty="0"/>
          </a:p>
        </p:txBody>
      </p:sp>
      <p:sp>
        <p:nvSpPr>
          <p:cNvPr id="6" name="object 6"/>
          <p:cNvSpPr txBox="1"/>
          <p:nvPr/>
        </p:nvSpPr>
        <p:spPr>
          <a:xfrm>
            <a:off x="1762505" y="2530574"/>
            <a:ext cx="6286500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360"/>
              </a:lnSpc>
              <a:spcBef>
                <a:spcPts val="359"/>
              </a:spcBef>
            </a:pP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Find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40" dirty="0">
                <a:solidFill>
                  <a:srgbClr val="39C0B9"/>
                </a:solidFill>
                <a:latin typeface="Verdana"/>
                <a:cs typeface="Verdana"/>
              </a:rPr>
              <a:t>factorial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a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number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entered </a:t>
            </a:r>
            <a:r>
              <a:rPr sz="2950" i="1" spc="-1019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55" dirty="0">
                <a:solidFill>
                  <a:srgbClr val="39C0B9"/>
                </a:solidFill>
                <a:latin typeface="Verdana"/>
                <a:cs typeface="Verdana"/>
              </a:rPr>
              <a:t>by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user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505" y="3460469"/>
            <a:ext cx="5803900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876935" marR="5080" indent="-864869">
              <a:lnSpc>
                <a:spcPts val="3360"/>
              </a:lnSpc>
              <a:spcBef>
                <a:spcPts val="359"/>
              </a:spcBef>
              <a:tabLst>
                <a:tab pos="876935" algn="l"/>
              </a:tabLst>
            </a:pP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g</a:t>
            </a:r>
            <a:r>
              <a:rPr sz="2950" i="1" spc="-819" dirty="0">
                <a:solidFill>
                  <a:srgbClr val="39C0B9"/>
                </a:solidFill>
                <a:latin typeface="Verdana"/>
                <a:cs typeface="Verdana"/>
              </a:rPr>
              <a:t>:</a:t>
            </a:r>
            <a:r>
              <a:rPr sz="2950" i="1" dirty="0">
                <a:solidFill>
                  <a:srgbClr val="39C0B9"/>
                </a:solidFill>
                <a:latin typeface="Verdana"/>
                <a:cs typeface="Verdana"/>
              </a:rPr>
              <a:t>	</a:t>
            </a:r>
            <a:r>
              <a:rPr sz="2950" i="1" spc="-300" dirty="0">
                <a:solidFill>
                  <a:srgbClr val="39C0B9"/>
                </a:solidFill>
                <a:latin typeface="Verdana"/>
                <a:cs typeface="Verdana"/>
              </a:rPr>
              <a:t>If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umber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is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45" dirty="0">
                <a:solidFill>
                  <a:srgbClr val="39C0B9"/>
                </a:solidFill>
                <a:latin typeface="Verdana"/>
                <a:cs typeface="Verdana"/>
              </a:rPr>
              <a:t>5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35" dirty="0">
                <a:solidFill>
                  <a:srgbClr val="39C0B9"/>
                </a:solidFill>
                <a:latin typeface="Verdana"/>
                <a:cs typeface="Verdana"/>
              </a:rPr>
              <a:t>factorial  </a:t>
            </a:r>
            <a:r>
              <a:rPr sz="2950" i="1" spc="-229" dirty="0">
                <a:solidFill>
                  <a:srgbClr val="39C0B9"/>
                </a:solidFill>
                <a:latin typeface="Verdana"/>
                <a:cs typeface="Verdana"/>
              </a:rPr>
              <a:t>s</a:t>
            </a:r>
            <a:r>
              <a:rPr sz="2950" i="1" spc="-295" dirty="0">
                <a:solidFill>
                  <a:srgbClr val="39C0B9"/>
                </a:solidFill>
                <a:latin typeface="Verdana"/>
                <a:cs typeface="Verdana"/>
              </a:rPr>
              <a:t>h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ou</a:t>
            </a:r>
            <a:r>
              <a:rPr sz="2950" i="1" spc="-10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155" dirty="0">
                <a:solidFill>
                  <a:srgbClr val="39C0B9"/>
                </a:solidFill>
                <a:latin typeface="Verdana"/>
                <a:cs typeface="Verdana"/>
              </a:rPr>
              <a:t>d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80" dirty="0">
                <a:solidFill>
                  <a:srgbClr val="39C0B9"/>
                </a:solidFill>
                <a:latin typeface="Verdana"/>
                <a:cs typeface="Verdana"/>
              </a:rPr>
              <a:t>be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484" dirty="0">
                <a:solidFill>
                  <a:srgbClr val="39C0B9"/>
                </a:solidFill>
                <a:latin typeface="Verdana"/>
                <a:cs typeface="Verdana"/>
              </a:rPr>
              <a:t>120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710" dirty="0">
                <a:solidFill>
                  <a:srgbClr val="39C0B9"/>
                </a:solidFill>
                <a:latin typeface="Verdana"/>
                <a:cs typeface="Verdana"/>
              </a:rPr>
              <a:t>1*2*3*4*5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630" dirty="0">
                <a:solidFill>
                  <a:srgbClr val="39C0B9"/>
                </a:solidFill>
                <a:latin typeface="Verdana"/>
                <a:cs typeface="Verdana"/>
              </a:rPr>
              <a:t>=120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05813" y="958418"/>
            <a:ext cx="6906895" cy="379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Loops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programming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repeat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specific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block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  <a:p>
            <a:pPr marL="431800" marR="508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-145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offer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quic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k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easy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w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165" dirty="0">
                <a:solidFill>
                  <a:srgbClr val="F3F3F3"/>
                </a:solidFill>
                <a:latin typeface="Tahoma"/>
                <a:cs typeface="Tahoma"/>
              </a:rPr>
              <a:t>y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do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somethi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g 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repeated</a:t>
            </a:r>
            <a:r>
              <a:rPr sz="2400" spc="-7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until</a:t>
            </a:r>
            <a:r>
              <a:rPr sz="24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certain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condition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reached.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3F3F3"/>
              </a:buClr>
              <a:buFont typeface="Times New Roman"/>
              <a:buChar char="◦"/>
            </a:pPr>
            <a:endParaRPr sz="335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r>
              <a:rPr sz="2400" spc="-14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supports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following</a:t>
            </a:r>
            <a:r>
              <a:rPr sz="24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loops</a:t>
            </a:r>
            <a:endParaRPr sz="2400">
              <a:latin typeface="Tahoma"/>
              <a:cs typeface="Tahoma"/>
            </a:endParaRPr>
          </a:p>
          <a:p>
            <a:pPr marL="1089660" lvl="1" indent="-201295">
              <a:lnSpc>
                <a:spcPct val="100000"/>
              </a:lnSpc>
              <a:spcBef>
                <a:spcPts val="600"/>
              </a:spcBef>
              <a:buChar char="-"/>
              <a:tabLst>
                <a:tab pos="1090295" algn="l"/>
              </a:tabLst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While</a:t>
            </a:r>
            <a:r>
              <a:rPr sz="24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  <a:p>
            <a:pPr marL="1089660" lvl="1" indent="-201295">
              <a:lnSpc>
                <a:spcPct val="100000"/>
              </a:lnSpc>
              <a:spcBef>
                <a:spcPts val="605"/>
              </a:spcBef>
              <a:buChar char="-"/>
              <a:tabLst>
                <a:tab pos="1090295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r>
              <a:rPr sz="24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does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not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have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do-while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loop.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2</a:t>
            </a:fld>
            <a:endParaRPr spc="-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3" name="object 3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9371" y="3151377"/>
            <a:ext cx="302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2505" y="1286356"/>
            <a:ext cx="6316345" cy="90170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419100" marR="5080" indent="-407034">
              <a:lnSpc>
                <a:spcPts val="3360"/>
              </a:lnSpc>
              <a:spcBef>
                <a:spcPts val="359"/>
              </a:spcBef>
              <a:buSzPct val="94915"/>
              <a:buFont typeface="Times New Roman"/>
              <a:buChar char="◦"/>
              <a:tabLst>
                <a:tab pos="419100" algn="l"/>
                <a:tab pos="419734" algn="l"/>
              </a:tabLst>
            </a:pP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155" dirty="0">
                <a:solidFill>
                  <a:srgbClr val="39C0B9"/>
                </a:solidFill>
                <a:latin typeface="Verdana"/>
                <a:cs typeface="Verdana"/>
              </a:rPr>
              <a:t>y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to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45" dirty="0">
                <a:solidFill>
                  <a:srgbClr val="39C0B9"/>
                </a:solidFill>
                <a:latin typeface="Verdana"/>
                <a:cs typeface="Verdana"/>
              </a:rPr>
              <a:t>wri</a:t>
            </a:r>
            <a:r>
              <a:rPr sz="2950" i="1" spc="-18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the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5" dirty="0">
                <a:solidFill>
                  <a:srgbClr val="39C0B9"/>
                </a:solidFill>
                <a:latin typeface="Verdana"/>
                <a:cs typeface="Verdana"/>
              </a:rPr>
              <a:t>c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ode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s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ipp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20" dirty="0">
                <a:solidFill>
                  <a:srgbClr val="39C0B9"/>
                </a:solidFill>
                <a:latin typeface="Verdana"/>
                <a:cs typeface="Verdana"/>
              </a:rPr>
              <a:t>for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the  </a:t>
            </a:r>
            <a:r>
              <a:rPr sz="2950" i="1" spc="-215" dirty="0">
                <a:solidFill>
                  <a:srgbClr val="39C0B9"/>
                </a:solidFill>
                <a:latin typeface="Verdana"/>
                <a:cs typeface="Verdana"/>
              </a:rPr>
              <a:t>be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ow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70" dirty="0">
                <a:solidFill>
                  <a:srgbClr val="39C0B9"/>
                </a:solidFill>
                <a:latin typeface="Verdana"/>
                <a:cs typeface="Verdana"/>
              </a:rPr>
              <a:t>patt</a:t>
            </a: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7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570" dirty="0">
                <a:solidFill>
                  <a:srgbClr val="39C0B9"/>
                </a:solidFill>
                <a:latin typeface="Verdana"/>
                <a:cs typeface="Verdana"/>
              </a:rPr>
              <a:t>.</a:t>
            </a:r>
            <a:endParaRPr sz="29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7847" y="2712720"/>
            <a:ext cx="1731264" cy="31470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69984" y="6511849"/>
            <a:ext cx="25019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2D2F37"/>
                </a:solidFill>
                <a:latin typeface="Tahoma"/>
                <a:cs typeface="Tahoma"/>
              </a:rPr>
              <a:t>27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5033" y="2746059"/>
            <a:ext cx="3867785" cy="9912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b="1" spc="-70" dirty="0">
                <a:solidFill>
                  <a:srgbClr val="2D2F37"/>
                </a:solidFill>
                <a:latin typeface="Tahoma"/>
                <a:cs typeface="Tahoma"/>
              </a:rPr>
              <a:t>Thanks!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3600" b="1" spc="-190" dirty="0">
                <a:solidFill>
                  <a:srgbClr val="F3F3F3"/>
                </a:solidFill>
                <a:latin typeface="Tahoma"/>
                <a:cs typeface="Tahoma"/>
              </a:rPr>
              <a:t>ANY</a:t>
            </a:r>
            <a:r>
              <a:rPr sz="3600" b="1" spc="-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3F3F3"/>
                </a:solidFill>
                <a:latin typeface="Tahoma"/>
                <a:cs typeface="Tahoma"/>
              </a:rPr>
              <a:t>Q</a:t>
            </a:r>
            <a:r>
              <a:rPr sz="3600" b="1" spc="-8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600" b="1" spc="-265" dirty="0">
                <a:solidFill>
                  <a:srgbClr val="F3F3F3"/>
                </a:solidFill>
                <a:latin typeface="Tahoma"/>
                <a:cs typeface="Tahoma"/>
              </a:rPr>
              <a:t>EST</a:t>
            </a:r>
            <a:r>
              <a:rPr sz="3600" b="1" spc="-200" dirty="0">
                <a:solidFill>
                  <a:srgbClr val="F3F3F3"/>
                </a:solidFill>
                <a:latin typeface="Tahoma"/>
                <a:cs typeface="Tahoma"/>
              </a:rPr>
              <a:t>I</a:t>
            </a:r>
            <a:r>
              <a:rPr sz="3600" b="1" spc="-110" dirty="0">
                <a:solidFill>
                  <a:srgbClr val="F3F3F3"/>
                </a:solidFill>
                <a:latin typeface="Tahoma"/>
                <a:cs typeface="Tahoma"/>
              </a:rPr>
              <a:t>ONS?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9984" y="6511849"/>
            <a:ext cx="25019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2D2F37"/>
                </a:solidFill>
                <a:latin typeface="Tahoma"/>
                <a:cs typeface="Tahoma"/>
              </a:rPr>
              <a:t>28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8027" y="1086611"/>
            <a:ext cx="5647944" cy="4686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3</a:t>
            </a:fld>
            <a:endParaRPr spc="-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82446" y="734695"/>
            <a:ext cx="63176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programming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language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provides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following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types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loops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handle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looping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requirements.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455" y="2610611"/>
            <a:ext cx="8090916" cy="27264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4</a:t>
            </a:fld>
            <a:endParaRPr spc="-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3176981"/>
            <a:ext cx="349122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85" algn="l"/>
              </a:tabLst>
            </a:pPr>
            <a:r>
              <a:rPr spc="-640" dirty="0">
                <a:solidFill>
                  <a:srgbClr val="2D2F37"/>
                </a:solidFill>
              </a:rPr>
              <a:t>1	</a:t>
            </a:r>
            <a:r>
              <a:rPr spc="55" dirty="0">
                <a:solidFill>
                  <a:srgbClr val="39C0B9"/>
                </a:solidFill>
              </a:rPr>
              <a:t>The</a:t>
            </a:r>
            <a:r>
              <a:rPr spc="-125" dirty="0">
                <a:solidFill>
                  <a:srgbClr val="39C0B9"/>
                </a:solidFill>
              </a:rPr>
              <a:t> </a:t>
            </a:r>
            <a:r>
              <a:rPr b="1" spc="-305" dirty="0">
                <a:solidFill>
                  <a:srgbClr val="39C0B9"/>
                </a:solidFill>
                <a:latin typeface="Tahoma"/>
                <a:cs typeface="Tahoma"/>
              </a:rPr>
              <a:t>wh</a:t>
            </a:r>
            <a:r>
              <a:rPr b="1" spc="-114" dirty="0">
                <a:solidFill>
                  <a:srgbClr val="39C0B9"/>
                </a:solidFill>
                <a:latin typeface="Tahoma"/>
                <a:cs typeface="Tahoma"/>
              </a:rPr>
              <a:t>i</a:t>
            </a:r>
            <a:r>
              <a:rPr b="1" spc="-70" dirty="0">
                <a:solidFill>
                  <a:srgbClr val="39C0B9"/>
                </a:solidFill>
                <a:latin typeface="Tahoma"/>
                <a:cs typeface="Tahoma"/>
              </a:rPr>
              <a:t>le</a:t>
            </a:r>
            <a:r>
              <a:rPr b="1" spc="-6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pc="140" dirty="0">
                <a:solidFill>
                  <a:srgbClr val="39C0B9"/>
                </a:solidFill>
              </a:rPr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5</a:t>
            </a:fld>
            <a:endParaRPr spc="-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50696" y="1146124"/>
            <a:ext cx="740283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 algn="just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2434" algn="l"/>
              </a:tabLst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While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loop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control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flow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statement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allows </a:t>
            </a:r>
            <a:r>
              <a:rPr sz="2400" spc="-7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code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executed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repeatedly</a:t>
            </a:r>
            <a:r>
              <a:rPr sz="2400" spc="-7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based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given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Boolean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condition.</a:t>
            </a:r>
            <a:endParaRPr sz="2400">
              <a:latin typeface="Tahoma"/>
              <a:cs typeface="Tahoma"/>
            </a:endParaRPr>
          </a:p>
          <a:p>
            <a:pPr marL="431800" marR="88900" indent="-419734" algn="just">
              <a:lnSpc>
                <a:spcPct val="100000"/>
              </a:lnSpc>
              <a:spcBef>
                <a:spcPts val="605"/>
              </a:spcBef>
              <a:buSzPct val="125000"/>
              <a:buFont typeface="Times New Roman"/>
              <a:buChar char="◦"/>
              <a:tabLst>
                <a:tab pos="432434" algn="l"/>
              </a:tabLst>
            </a:pPr>
            <a:r>
              <a:rPr sz="2400" spc="-145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consi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ts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conditio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n/expr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ssion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block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of 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  <a:p>
            <a:pPr marL="431800" marR="16510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condition/expression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evaluated,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if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condition/expression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 </a:t>
            </a:r>
            <a:r>
              <a:rPr sz="2400" spc="-20" dirty="0">
                <a:solidFill>
                  <a:srgbClr val="F3F3F3"/>
                </a:solidFill>
                <a:latin typeface="Tahoma"/>
                <a:cs typeface="Tahoma"/>
              </a:rPr>
              <a:t>true,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code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within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block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executed.</a:t>
            </a:r>
            <a:endParaRPr sz="2400">
              <a:latin typeface="Tahoma"/>
              <a:cs typeface="Tahoma"/>
            </a:endParaRPr>
          </a:p>
          <a:p>
            <a:pPr marL="431800" marR="1017905" indent="-419734">
              <a:lnSpc>
                <a:spcPct val="100000"/>
              </a:lnSpc>
              <a:spcBef>
                <a:spcPts val="605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This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repeats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until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condition/expression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becomes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false.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6</a:t>
            </a:fld>
            <a:endParaRPr spc="-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64857" y="1857565"/>
            <a:ext cx="278130" cy="278130"/>
            <a:chOff x="764857" y="1857565"/>
            <a:chExt cx="278130" cy="278130"/>
          </a:xfrm>
        </p:grpSpPr>
        <p:sp>
          <p:nvSpPr>
            <p:cNvPr id="4" name="object 4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134111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1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3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1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619" y="1862327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5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1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3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1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0094" y="1085215"/>
            <a:ext cx="1916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Flow</a:t>
            </a:r>
            <a:r>
              <a:rPr sz="3000" spc="-2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Chart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8554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Sy</a:t>
            </a:r>
            <a:r>
              <a:rPr spc="100" dirty="0"/>
              <a:t>n</a:t>
            </a:r>
            <a:r>
              <a:rPr spc="95" dirty="0"/>
              <a:t>t</a:t>
            </a:r>
            <a:r>
              <a:rPr spc="150" dirty="0"/>
              <a:t>a</a:t>
            </a:r>
            <a:r>
              <a:rPr spc="-35" dirty="0"/>
              <a:t>x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919" y="2118360"/>
            <a:ext cx="3171444" cy="37810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3684" y="2118360"/>
            <a:ext cx="2944367" cy="141884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7</a:t>
            </a:fld>
            <a:endParaRPr spc="-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295" y="644144"/>
            <a:ext cx="1654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39C0B9"/>
                </a:solidFill>
                <a:latin typeface="Tahoma"/>
                <a:cs typeface="Tahoma"/>
              </a:rPr>
              <a:t>Example</a:t>
            </a:r>
            <a:r>
              <a:rPr sz="2400" spc="-165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-265" dirty="0">
                <a:solidFill>
                  <a:srgbClr val="39C0B9"/>
                </a:solidFill>
                <a:latin typeface="Tahoma"/>
                <a:cs typeface="Tahoma"/>
              </a:rPr>
              <a:t>01: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740534"/>
            <a:ext cx="6787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Pr</a:t>
            </a:r>
            <a:r>
              <a:rPr sz="3000" spc="35" dirty="0">
                <a:solidFill>
                  <a:srgbClr val="F3F3F3"/>
                </a:solidFill>
                <a:latin typeface="Tahoma"/>
                <a:cs typeface="Tahoma"/>
              </a:rPr>
              <a:t>int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first</a:t>
            </a:r>
            <a:r>
              <a:rPr sz="30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250" dirty="0">
                <a:solidFill>
                  <a:srgbClr val="F3F3F3"/>
                </a:solidFill>
                <a:latin typeface="Tahoma"/>
                <a:cs typeface="Tahoma"/>
              </a:rPr>
              <a:t>10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5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000" spc="15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tur</a:t>
            </a:r>
            <a:r>
              <a:rPr sz="3000" spc="10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F3F3F3"/>
                </a:solidFill>
                <a:latin typeface="Tahoma"/>
                <a:cs typeface="Tahoma"/>
              </a:rPr>
              <a:t>l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85" dirty="0">
                <a:solidFill>
                  <a:srgbClr val="F3F3F3"/>
                </a:solidFill>
                <a:latin typeface="Tahoma"/>
                <a:cs typeface="Tahoma"/>
              </a:rPr>
              <a:t>nu</a:t>
            </a:r>
            <a:r>
              <a:rPr sz="3000" spc="135" dirty="0">
                <a:solidFill>
                  <a:srgbClr val="F3F3F3"/>
                </a:solidFill>
                <a:latin typeface="Tahoma"/>
                <a:cs typeface="Tahoma"/>
              </a:rPr>
              <a:t>m</a:t>
            </a:r>
            <a:r>
              <a:rPr sz="3000" spc="12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3000" spc="70" dirty="0">
                <a:solidFill>
                  <a:srgbClr val="F3F3F3"/>
                </a:solidFill>
                <a:latin typeface="Tahoma"/>
                <a:cs typeface="Tahoma"/>
              </a:rPr>
              <a:t>rs</a:t>
            </a:r>
            <a:r>
              <a:rPr sz="30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F3F3F3"/>
                </a:solidFill>
                <a:latin typeface="Tahoma"/>
                <a:cs typeface="Tahoma"/>
              </a:rPr>
              <a:t>usi</a:t>
            </a:r>
            <a:r>
              <a:rPr sz="3000" spc="45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000" spc="140" dirty="0">
                <a:solidFill>
                  <a:srgbClr val="F3F3F3"/>
                </a:solidFill>
                <a:latin typeface="Tahoma"/>
                <a:cs typeface="Tahoma"/>
              </a:rPr>
              <a:t>g  </a:t>
            </a:r>
            <a:r>
              <a:rPr sz="3000" spc="20" dirty="0">
                <a:solidFill>
                  <a:srgbClr val="F3F3F3"/>
                </a:solidFill>
                <a:latin typeface="Tahoma"/>
                <a:cs typeface="Tahoma"/>
              </a:rPr>
              <a:t>while</a:t>
            </a:r>
            <a:r>
              <a:rPr sz="30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3F3F3"/>
                </a:solidFill>
                <a:latin typeface="Tahoma"/>
                <a:cs typeface="Tahoma"/>
              </a:rPr>
              <a:t>loop.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1532" y="3429000"/>
            <a:ext cx="4440936" cy="2106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8</a:t>
            </a:fld>
            <a:endParaRPr spc="-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295" y="644144"/>
            <a:ext cx="172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5" dirty="0">
                <a:solidFill>
                  <a:srgbClr val="39C0B9"/>
                </a:solidFill>
                <a:latin typeface="Tahoma"/>
                <a:cs typeface="Tahoma"/>
              </a:rPr>
              <a:t>Example</a:t>
            </a:r>
            <a:r>
              <a:rPr sz="2400" spc="-16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2400" spc="-80" dirty="0">
                <a:solidFill>
                  <a:srgbClr val="39C0B9"/>
                </a:solidFill>
                <a:latin typeface="Tahoma"/>
                <a:cs typeface="Tahoma"/>
              </a:rPr>
              <a:t>02: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740534"/>
            <a:ext cx="60712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Pr</a:t>
            </a:r>
            <a:r>
              <a:rPr sz="3000" spc="35" dirty="0">
                <a:solidFill>
                  <a:srgbClr val="F3F3F3"/>
                </a:solidFill>
                <a:latin typeface="Tahoma"/>
                <a:cs typeface="Tahoma"/>
              </a:rPr>
              <a:t>int</a:t>
            </a:r>
            <a:r>
              <a:rPr sz="30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F3F3F3"/>
                </a:solidFill>
                <a:latin typeface="Tahoma"/>
                <a:cs typeface="Tahoma"/>
              </a:rPr>
              <a:t>sum</a:t>
            </a:r>
            <a:r>
              <a:rPr sz="30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3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30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F3F3F3"/>
                </a:solidFill>
                <a:latin typeface="Tahoma"/>
                <a:cs typeface="Tahoma"/>
              </a:rPr>
              <a:t>first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-250" dirty="0">
                <a:solidFill>
                  <a:srgbClr val="F3F3F3"/>
                </a:solidFill>
                <a:latin typeface="Tahoma"/>
                <a:cs typeface="Tahoma"/>
              </a:rPr>
              <a:t>10</a:t>
            </a:r>
            <a:r>
              <a:rPr sz="30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15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000" spc="15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80" dirty="0">
                <a:solidFill>
                  <a:srgbClr val="F3F3F3"/>
                </a:solidFill>
                <a:latin typeface="Tahoma"/>
                <a:cs typeface="Tahoma"/>
              </a:rPr>
              <a:t>tur</a:t>
            </a:r>
            <a:r>
              <a:rPr sz="3000" spc="10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5" dirty="0">
                <a:solidFill>
                  <a:srgbClr val="F3F3F3"/>
                </a:solidFill>
                <a:latin typeface="Tahoma"/>
                <a:cs typeface="Tahoma"/>
              </a:rPr>
              <a:t>l  </a:t>
            </a:r>
            <a:r>
              <a:rPr sz="3000" spc="100" dirty="0">
                <a:solidFill>
                  <a:srgbClr val="F3F3F3"/>
                </a:solidFill>
                <a:latin typeface="Tahoma"/>
                <a:cs typeface="Tahoma"/>
              </a:rPr>
              <a:t>numbers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65" dirty="0">
                <a:solidFill>
                  <a:srgbClr val="F3F3F3"/>
                </a:solidFill>
                <a:latin typeface="Tahoma"/>
                <a:cs typeface="Tahoma"/>
              </a:rPr>
              <a:t>using</a:t>
            </a:r>
            <a:r>
              <a:rPr sz="30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29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30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3F3F3"/>
                </a:solidFill>
                <a:latin typeface="Tahoma"/>
                <a:cs typeface="Tahoma"/>
              </a:rPr>
              <a:t>while</a:t>
            </a:r>
            <a:r>
              <a:rPr sz="3000" spc="-1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000" spc="20" dirty="0">
                <a:solidFill>
                  <a:srgbClr val="F3F3F3"/>
                </a:solidFill>
                <a:latin typeface="Tahoma"/>
                <a:cs typeface="Tahoma"/>
              </a:rPr>
              <a:t>loop.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52" y="3128772"/>
            <a:ext cx="7810500" cy="28072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-100" dirty="0"/>
              <a:t>9</a:t>
            </a:fld>
            <a:endParaRPr spc="-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3F3F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283</Words>
  <Application>Microsoft Office PowerPoint</Application>
  <PresentationFormat>On-screen Show (4:3)</PresentationFormat>
  <Paragraphs>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Tahoma</vt:lpstr>
      <vt:lpstr>Times New Roman</vt:lpstr>
      <vt:lpstr>Verdana</vt:lpstr>
      <vt:lpstr>Office Theme</vt:lpstr>
      <vt:lpstr>Python Loops</vt:lpstr>
      <vt:lpstr>PowerPoint Presentation</vt:lpstr>
      <vt:lpstr>PowerPoint Presentation</vt:lpstr>
      <vt:lpstr>PowerPoint Presentation</vt:lpstr>
      <vt:lpstr>1 The while Loop</vt:lpstr>
      <vt:lpstr>PowerPoint Presentation</vt:lpstr>
      <vt:lpstr>Syntax</vt:lpstr>
      <vt:lpstr>PowerPoint Presentation</vt:lpstr>
      <vt:lpstr>PowerPoint Presentation</vt:lpstr>
      <vt:lpstr>Task 01</vt:lpstr>
      <vt:lpstr>PowerPoint Presentation</vt:lpstr>
      <vt:lpstr>PowerPoint Presentation</vt:lpstr>
      <vt:lpstr>PowerPoint Presentation</vt:lpstr>
      <vt:lpstr>Take 10 integers from keyboard using  loop and print their average value on  the screen.</vt:lpstr>
      <vt:lpstr>PowerPoint Presentation</vt:lpstr>
      <vt:lpstr>PowerPoint Presentation</vt:lpstr>
      <vt:lpstr>Print even numbers from 0-25 using a  while loop.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Nethu Weerasingha</dc:creator>
  <cp:lastModifiedBy>Dr. Mohamed Shafraz</cp:lastModifiedBy>
  <cp:revision>2</cp:revision>
  <dcterms:created xsi:type="dcterms:W3CDTF">2024-01-28T13:42:53Z</dcterms:created>
  <dcterms:modified xsi:type="dcterms:W3CDTF">2024-04-08T03:09:22Z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2024-01-28T00:00:00Z</vt:filetime>
  </property>
</Properties>
</file>