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60" r:id="rId3"/>
    <p:sldId id="272" r:id="rId4"/>
    <p:sldId id="289" r:id="rId5"/>
    <p:sldId id="265" r:id="rId6"/>
    <p:sldId id="290" r:id="rId7"/>
    <p:sldId id="264" r:id="rId8"/>
    <p:sldId id="257" r:id="rId9"/>
    <p:sldId id="267" r:id="rId10"/>
    <p:sldId id="263" r:id="rId11"/>
    <p:sldId id="266" r:id="rId12"/>
    <p:sldId id="268" r:id="rId13"/>
    <p:sldId id="269" r:id="rId14"/>
    <p:sldId id="294" r:id="rId15"/>
    <p:sldId id="273" r:id="rId16"/>
    <p:sldId id="271" r:id="rId17"/>
    <p:sldId id="261" r:id="rId18"/>
    <p:sldId id="292" r:id="rId19"/>
    <p:sldId id="277" r:id="rId20"/>
    <p:sldId id="284" r:id="rId21"/>
    <p:sldId id="281" r:id="rId22"/>
    <p:sldId id="286" r:id="rId23"/>
    <p:sldId id="287" r:id="rId24"/>
    <p:sldId id="285" r:id="rId25"/>
    <p:sldId id="282" r:id="rId26"/>
    <p:sldId id="288" r:id="rId27"/>
    <p:sldId id="283" r:id="rId28"/>
    <p:sldId id="262" r:id="rId29"/>
    <p:sldId id="258" r:id="rId30"/>
    <p:sldId id="291" r:id="rId31"/>
    <p:sldId id="293" r:id="rId32"/>
    <p:sldId id="259" r:id="rId33"/>
    <p:sldId id="274" r:id="rId34"/>
    <p:sldId id="276" r:id="rId35"/>
    <p:sldId id="275" r:id="rId36"/>
    <p:sldId id="278" r:id="rId37"/>
    <p:sldId id="279" r:id="rId38"/>
    <p:sldId id="280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98385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386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395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951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0708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062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968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860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53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788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255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432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React + Redux + TypeScript + .NET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932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With props we can display dynamic data within a </a:t>
            </a:r>
            <a:r>
              <a:rPr lang="en-US" dirty="0" smtClean="0"/>
              <a:t>component</a:t>
            </a:r>
            <a:endParaRPr lang="en-US" dirty="0"/>
          </a:p>
          <a:p>
            <a:r>
              <a:rPr lang="en-US" dirty="0"/>
              <a:t>Properties of </a:t>
            </a:r>
            <a:r>
              <a:rPr lang="en-US" dirty="0" smtClean="0"/>
              <a:t>the component</a:t>
            </a:r>
          </a:p>
          <a:p>
            <a:r>
              <a:rPr lang="en-US" dirty="0" smtClean="0"/>
              <a:t>It's </a:t>
            </a:r>
            <a:r>
              <a:rPr lang="en-US" dirty="0"/>
              <a:t>common to see values from the props object de-structured for </a:t>
            </a:r>
            <a:r>
              <a:rPr lang="en-US" dirty="0" smtClean="0"/>
              <a:t>brevity</a:t>
            </a:r>
          </a:p>
          <a:p>
            <a:r>
              <a:rPr lang="en-US" dirty="0" smtClean="0"/>
              <a:t>Accessible via – </a:t>
            </a:r>
            <a:r>
              <a:rPr lang="en-US" dirty="0" err="1" smtClean="0"/>
              <a:t>this.props.propName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3305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Destructuring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destructuring</a:t>
            </a:r>
          </a:p>
          <a:p>
            <a:r>
              <a:rPr lang="en-US" dirty="0" smtClean="0"/>
              <a:t>Object </a:t>
            </a:r>
            <a:r>
              <a:rPr lang="en-US" dirty="0"/>
              <a:t>d</a:t>
            </a:r>
            <a:r>
              <a:rPr lang="en-US" dirty="0" smtClean="0"/>
              <a:t>estructuring (props)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092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Hooks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9025128" cy="4351337"/>
          </a:xfrm>
        </p:spPr>
        <p:txBody>
          <a:bodyPr/>
          <a:lstStyle/>
          <a:p>
            <a:pPr fontAlgn="ctr"/>
            <a:r>
              <a:rPr lang="en-US" dirty="0"/>
              <a:t>A hook is a function that allows you to add some functionality to a component. </a:t>
            </a:r>
          </a:p>
          <a:p>
            <a:pPr fontAlgn="ctr"/>
            <a:r>
              <a:rPr lang="en-US" dirty="0"/>
              <a:t>React has a number of built-in hooks to handle common use cases </a:t>
            </a:r>
          </a:p>
          <a:p>
            <a:endParaRPr lang="en-US" b="1" dirty="0" smtClean="0"/>
          </a:p>
          <a:p>
            <a:r>
              <a:rPr lang="en-US" b="1" dirty="0" err="1" smtClean="0"/>
              <a:t>useState</a:t>
            </a:r>
            <a:r>
              <a:rPr lang="en-US" dirty="0" smtClean="0"/>
              <a:t> </a:t>
            </a:r>
            <a:r>
              <a:rPr lang="en-US" dirty="0"/>
              <a:t>- to incorporate state in a function component</a:t>
            </a:r>
          </a:p>
          <a:p>
            <a:r>
              <a:rPr lang="en-US" b="1" dirty="0" err="1" smtClean="0"/>
              <a:t>useEffect</a:t>
            </a:r>
            <a:r>
              <a:rPr lang="en-US" b="1" dirty="0" smtClean="0"/>
              <a:t> hook </a:t>
            </a:r>
          </a:p>
          <a:p>
            <a:pPr lvl="1"/>
            <a:r>
              <a:rPr lang="en-US" dirty="0"/>
              <a:t>The second argument that is sent to </a:t>
            </a:r>
            <a:r>
              <a:rPr lang="en-US" dirty="0" err="1"/>
              <a:t>useEffect</a:t>
            </a:r>
            <a:r>
              <a:rPr lang="en-US" dirty="0"/>
              <a:t> is called the dependency array. </a:t>
            </a:r>
          </a:p>
          <a:p>
            <a:pPr lvl="1"/>
            <a:r>
              <a:rPr lang="en-US" dirty="0"/>
              <a:t>In that array we will use the state variable that we want to listen for changes in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To fetch data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b="1" dirty="0" err="1" smtClean="0"/>
              <a:t>useReducer</a:t>
            </a:r>
            <a:r>
              <a:rPr lang="en-US" b="1" dirty="0" smtClean="0"/>
              <a:t> hook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akes </a:t>
            </a:r>
            <a:r>
              <a:rPr lang="en-US" dirty="0"/>
              <a:t>in the current state, and it returns a new state.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2350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Fetch</a:t>
            </a:r>
          </a:p>
          <a:p>
            <a:pPr lvl="1" fontAlgn="ctr"/>
            <a:r>
              <a:rPr lang="en-US" dirty="0"/>
              <a:t>Returns a promise</a:t>
            </a:r>
          </a:p>
          <a:p>
            <a:pPr lvl="1" fontAlgn="ctr"/>
            <a:r>
              <a:rPr lang="en-US" dirty="0"/>
              <a:t>Gives a result tht </a:t>
            </a:r>
            <a:r>
              <a:rPr lang="en-US" dirty="0" smtClean="0"/>
              <a:t>we need </a:t>
            </a:r>
            <a:r>
              <a:rPr lang="en-US" dirty="0"/>
              <a:t>to map to JSON</a:t>
            </a:r>
          </a:p>
          <a:p>
            <a:endParaRPr lang="en-US" dirty="0" smtClean="0"/>
          </a:p>
          <a:p>
            <a:r>
              <a:rPr lang="en-US" dirty="0" err="1" smtClean="0"/>
              <a:t>Axios</a:t>
            </a:r>
            <a:endParaRPr lang="en-US" dirty="0"/>
          </a:p>
          <a:p>
            <a:pPr lvl="1" fontAlgn="ctr"/>
            <a:r>
              <a:rPr lang="en-US" dirty="0"/>
              <a:t>P</a:t>
            </a:r>
            <a:r>
              <a:rPr lang="en-US" dirty="0" smtClean="0"/>
              <a:t>romised-based </a:t>
            </a:r>
            <a:r>
              <a:rPr lang="en-US" dirty="0"/>
              <a:t>HDP library </a:t>
            </a:r>
            <a:r>
              <a:rPr lang="en-US" u="sng" dirty="0"/>
              <a:t>to make API calls. </a:t>
            </a:r>
            <a:endParaRPr lang="en-US" dirty="0"/>
          </a:p>
          <a:p>
            <a:pPr lvl="1" fontAlgn="ctr"/>
            <a:r>
              <a:rPr lang="en-US" dirty="0"/>
              <a:t>It's syntax simplifies how to make the calls, and one of it's biggest advantage is automatic transformation of JSON data.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744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Router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Routing - </a:t>
            </a:r>
            <a:r>
              <a:rPr lang="en-US" dirty="0" smtClean="0"/>
              <a:t>process </a:t>
            </a:r>
            <a:r>
              <a:rPr lang="en-US" dirty="0"/>
              <a:t>of directing a user to different pages based on their action or request </a:t>
            </a:r>
          </a:p>
          <a:p>
            <a:pPr fontAlgn="ctr"/>
            <a:r>
              <a:rPr lang="en-US" dirty="0"/>
              <a:t>In </a:t>
            </a:r>
            <a:r>
              <a:rPr lang="en-US" dirty="0" smtClean="0"/>
              <a:t>React.js </a:t>
            </a:r>
            <a:r>
              <a:rPr lang="en-US" dirty="0"/>
              <a:t>the process of routing is used for developing Single Page Web Applications, mainly to define multiple routes in the application. </a:t>
            </a:r>
          </a:p>
          <a:p>
            <a:pPr fontAlgn="ctr"/>
            <a:r>
              <a:rPr lang="en-US" smtClean="0"/>
              <a:t>React </a:t>
            </a:r>
            <a:r>
              <a:rPr lang="en-US" dirty="0"/>
              <a:t>has a standard library system to create routing in the React application using React Router Package.</a:t>
            </a:r>
          </a:p>
          <a:p>
            <a:pPr fontAlgn="ctr"/>
            <a:r>
              <a:rPr lang="en-US" dirty="0"/>
              <a:t>Use React Router to route to pages based on URL</a:t>
            </a:r>
          </a:p>
        </p:txBody>
      </p:sp>
    </p:spTree>
    <p:extLst>
      <p:ext uri="{BB962C8B-B14F-4D97-AF65-F5344CB8AC3E}">
        <p14:creationId xmlns:p14="http://schemas.microsoft.com/office/powerpoint/2010/main" val="149955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Styled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dirty="0" smtClean="0"/>
              <a:t>CSS-in-JS (combination of JavaScript &amp; CSS)</a:t>
            </a:r>
          </a:p>
          <a:p>
            <a:r>
              <a:rPr lang="en-US" dirty="0" smtClean="0"/>
              <a:t> A library built for React &amp; React Native developers</a:t>
            </a:r>
          </a:p>
          <a:p>
            <a:pPr fontAlgn="ctr"/>
            <a:r>
              <a:rPr lang="en-US" dirty="0" smtClean="0"/>
              <a:t>With</a:t>
            </a:r>
            <a:r>
              <a:rPr lang="en-US" dirty="0"/>
              <a:t> styled-components, there is no need to map your created components to external CSS </a:t>
            </a:r>
            <a:r>
              <a:rPr lang="en-US" dirty="0" smtClean="0"/>
              <a:t>styles</a:t>
            </a:r>
          </a:p>
          <a:p>
            <a:pPr fontAlgn="ctr"/>
            <a:r>
              <a:rPr lang="en-US" dirty="0"/>
              <a:t>Allows to use component level </a:t>
            </a:r>
            <a:r>
              <a:rPr lang="en-US" dirty="0" smtClean="0"/>
              <a:t>customized styles</a:t>
            </a:r>
          </a:p>
          <a:p>
            <a:pPr fontAlgn="ctr"/>
            <a:r>
              <a:rPr lang="en-US" dirty="0" smtClean="0"/>
              <a:t>Helps to keep the code organized</a:t>
            </a:r>
            <a:endParaRPr lang="en-US" dirty="0"/>
          </a:p>
          <a:p>
            <a:r>
              <a:rPr lang="en-US" dirty="0" smtClean="0"/>
              <a:t>Install styled components &amp; then import it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158" y="4991100"/>
            <a:ext cx="3778423" cy="4445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158" y="5626878"/>
            <a:ext cx="7519910" cy="44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068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Side Rendering (SSR)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 smtClean="0"/>
              <a:t>Client-side rendering</a:t>
            </a:r>
          </a:p>
          <a:p>
            <a:pPr lvl="1" fontAlgn="base"/>
            <a:r>
              <a:rPr lang="en-US" dirty="0"/>
              <a:t>B</a:t>
            </a:r>
            <a:r>
              <a:rPr lang="en-US" dirty="0" smtClean="0"/>
              <a:t>rowser </a:t>
            </a:r>
            <a:r>
              <a:rPr lang="en-US" dirty="0"/>
              <a:t>downloads a minimal HTML page. It renders the JavaScript and fills the content into it.</a:t>
            </a:r>
          </a:p>
          <a:p>
            <a:pPr fontAlgn="base"/>
            <a:r>
              <a:rPr lang="en-US" b="1" dirty="0"/>
              <a:t>Server-side </a:t>
            </a:r>
            <a:r>
              <a:rPr lang="en-US" b="1" dirty="0" smtClean="0"/>
              <a:t>rendering</a:t>
            </a:r>
          </a:p>
          <a:p>
            <a:pPr lvl="1" fontAlgn="base"/>
            <a:r>
              <a:rPr lang="en-US" dirty="0" smtClean="0"/>
              <a:t>renders </a:t>
            </a:r>
            <a:r>
              <a:rPr lang="en-US" dirty="0"/>
              <a:t>the React components on the server. The output is HTML </a:t>
            </a:r>
            <a:r>
              <a:rPr lang="en-US" dirty="0" smtClean="0"/>
              <a:t>content.</a:t>
            </a:r>
            <a:endParaRPr lang="en-US" dirty="0"/>
          </a:p>
          <a:p>
            <a:pPr lvl="1" fontAlgn="base"/>
            <a:r>
              <a:rPr lang="en-US" dirty="0" smtClean="0"/>
              <a:t>Can </a:t>
            </a:r>
            <a:r>
              <a:rPr lang="en-US" dirty="0"/>
              <a:t>combine these two to create an isomorphic </a:t>
            </a:r>
            <a:r>
              <a:rPr lang="en-US" dirty="0" smtClean="0"/>
              <a:t>app</a:t>
            </a:r>
            <a:endParaRPr lang="en-US" dirty="0"/>
          </a:p>
          <a:p>
            <a:pPr lvl="1" fontAlgn="base"/>
            <a:r>
              <a:rPr lang="en-US" dirty="0" smtClean="0"/>
              <a:t>React server side rendering can be done with Node.js, Express.js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256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Redux 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447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One of the most important decisions you'll make when deciding how to architect your React application is figuring out which state management solution to use. </a:t>
            </a:r>
            <a:endParaRPr lang="en-US" dirty="0" smtClean="0"/>
          </a:p>
          <a:p>
            <a:pPr fontAlgn="ctr"/>
            <a:r>
              <a:rPr lang="en-US" dirty="0" smtClean="0"/>
              <a:t>Most </a:t>
            </a:r>
            <a:r>
              <a:rPr lang="en-US" dirty="0"/>
              <a:t>popular options - React, Redux, </a:t>
            </a:r>
            <a:r>
              <a:rPr lang="en-US" dirty="0" err="1"/>
              <a:t>MobX</a:t>
            </a:r>
            <a:r>
              <a:rPr lang="en-US" dirty="0"/>
              <a:t> and Apollo </a:t>
            </a:r>
            <a:r>
              <a:rPr lang="en-US" dirty="0" err="1"/>
              <a:t>GraphQL</a:t>
            </a:r>
            <a:endParaRPr lang="en-US" dirty="0"/>
          </a:p>
          <a:p>
            <a:pPr fontAlgn="ctr"/>
            <a:r>
              <a:rPr lang="en-US" dirty="0"/>
              <a:t>Choosing the right approach is the difference between having unmaintainable, difficult-to-comprehend code versus code that is easy to navigate and update. </a:t>
            </a:r>
          </a:p>
          <a:p>
            <a:pPr fontAlgn="ctr"/>
            <a:r>
              <a:rPr lang="en-US" dirty="0"/>
              <a:t>N</a:t>
            </a:r>
            <a:r>
              <a:rPr lang="en-US" dirty="0" smtClean="0"/>
              <a:t>ecessity </a:t>
            </a:r>
            <a:r>
              <a:rPr lang="en-US" dirty="0"/>
              <a:t>of keeping a single, global application state</a:t>
            </a:r>
          </a:p>
        </p:txBody>
      </p:sp>
    </p:spTree>
    <p:extLst>
      <p:ext uri="{BB962C8B-B14F-4D97-AF65-F5344CB8AC3E}">
        <p14:creationId xmlns:p14="http://schemas.microsoft.com/office/powerpoint/2010/main" val="3814905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Redux is about state management</a:t>
            </a:r>
          </a:p>
          <a:p>
            <a:pPr fontAlgn="ctr"/>
            <a:r>
              <a:rPr lang="en-US" dirty="0"/>
              <a:t>State </a:t>
            </a:r>
            <a:r>
              <a:rPr lang="en-US" dirty="0" smtClean="0"/>
              <a:t>management </a:t>
            </a:r>
            <a:r>
              <a:rPr lang="en-US" dirty="0"/>
              <a:t>library for JavaScript applications</a:t>
            </a:r>
          </a:p>
          <a:p>
            <a:pPr fontAlgn="ctr"/>
            <a:r>
              <a:rPr lang="en-US" dirty="0" smtClean="0"/>
              <a:t>Uses the Flux architecture</a:t>
            </a:r>
          </a:p>
          <a:p>
            <a:pPr fontAlgn="ctr"/>
            <a:r>
              <a:rPr lang="en-US" dirty="0" smtClean="0"/>
              <a:t>Based </a:t>
            </a:r>
            <a:r>
              <a:rPr lang="en-US" dirty="0"/>
              <a:t>on functional programming </a:t>
            </a:r>
            <a:r>
              <a:rPr lang="en-US" dirty="0" smtClean="0"/>
              <a:t>principles</a:t>
            </a:r>
            <a:endParaRPr lang="en-US" dirty="0"/>
          </a:p>
          <a:p>
            <a:pPr font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164" y="3750468"/>
            <a:ext cx="39147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531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React 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79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Redux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Instead of gathering application state in various parts of </a:t>
            </a:r>
            <a:r>
              <a:rPr lang="en-US" dirty="0" smtClean="0"/>
              <a:t>the </a:t>
            </a:r>
            <a:r>
              <a:rPr lang="en-US" dirty="0"/>
              <a:t>UI, </a:t>
            </a:r>
            <a:r>
              <a:rPr lang="en-US" dirty="0" smtClean="0"/>
              <a:t>you </a:t>
            </a:r>
            <a:r>
              <a:rPr lang="en-US" dirty="0"/>
              <a:t>store all </a:t>
            </a:r>
            <a:r>
              <a:rPr lang="en-US" dirty="0" smtClean="0"/>
              <a:t>the </a:t>
            </a:r>
            <a:r>
              <a:rPr lang="en-US" dirty="0"/>
              <a:t>application state inside a central repository</a:t>
            </a:r>
          </a:p>
          <a:p>
            <a:pPr fontAlgn="ctr"/>
            <a:r>
              <a:rPr lang="en-US" dirty="0"/>
              <a:t>This is a single JavaScript object called Store</a:t>
            </a:r>
          </a:p>
          <a:p>
            <a:pPr fontAlgn="ctr"/>
            <a:r>
              <a:rPr lang="en-US" dirty="0"/>
              <a:t>Store holds all </a:t>
            </a:r>
            <a:r>
              <a:rPr lang="en-US" dirty="0" smtClean="0"/>
              <a:t>the </a:t>
            </a:r>
            <a:r>
              <a:rPr lang="en-US" dirty="0"/>
              <a:t>data or state in our application - globalized state</a:t>
            </a:r>
          </a:p>
          <a:p>
            <a:pPr fontAlgn="ctr"/>
            <a:r>
              <a:rPr lang="en-US" dirty="0"/>
              <a:t>This store is accessible by all parts of </a:t>
            </a:r>
            <a:r>
              <a:rPr lang="en-US" dirty="0" smtClean="0"/>
              <a:t>the </a:t>
            </a:r>
            <a:r>
              <a:rPr lang="en-US" dirty="0"/>
              <a:t>UI</a:t>
            </a:r>
          </a:p>
          <a:p>
            <a:pPr fontAlgn="ctr"/>
            <a:r>
              <a:rPr lang="en-US" dirty="0" smtClean="0"/>
              <a:t>Having </a:t>
            </a:r>
            <a:r>
              <a:rPr lang="en-US" dirty="0"/>
              <a:t>a single source of truth - </a:t>
            </a:r>
            <a:r>
              <a:rPr lang="en-US" dirty="0" smtClean="0"/>
              <a:t>having one </a:t>
            </a:r>
            <a:r>
              <a:rPr lang="en-US" dirty="0"/>
              <a:t>state </a:t>
            </a:r>
            <a:r>
              <a:rPr lang="en-US" dirty="0" smtClean="0"/>
              <a:t>that you can send </a:t>
            </a:r>
            <a:r>
              <a:rPr lang="en-US" dirty="0"/>
              <a:t>to all ur </a:t>
            </a:r>
            <a:r>
              <a:rPr lang="en-US" dirty="0" smtClean="0"/>
              <a:t>components</a:t>
            </a:r>
          </a:p>
          <a:p>
            <a:pPr fontAlgn="ctr"/>
            <a:r>
              <a:rPr lang="en-US" dirty="0"/>
              <a:t>So all </a:t>
            </a:r>
            <a:r>
              <a:rPr lang="en-US" dirty="0" smtClean="0"/>
              <a:t>data </a:t>
            </a:r>
            <a:r>
              <a:rPr lang="en-US" dirty="0"/>
              <a:t>in </a:t>
            </a:r>
            <a:r>
              <a:rPr lang="en-US" dirty="0" smtClean="0"/>
              <a:t>the </a:t>
            </a:r>
            <a:r>
              <a:rPr lang="en-US" dirty="0"/>
              <a:t>application is in sync, </a:t>
            </a:r>
            <a:r>
              <a:rPr lang="en-US" dirty="0" smtClean="0"/>
              <a:t>as we have </a:t>
            </a:r>
            <a:r>
              <a:rPr lang="en-US" dirty="0"/>
              <a:t>a single store</a:t>
            </a:r>
          </a:p>
          <a:p>
            <a:pPr fontAlgn="ctr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612" y="5123497"/>
            <a:ext cx="4170188" cy="173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714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Redux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It's beneficial for large applications </a:t>
            </a:r>
            <a:endParaRPr lang="en-US" dirty="0" smtClean="0"/>
          </a:p>
          <a:p>
            <a:pPr fontAlgn="ctr"/>
            <a:r>
              <a:rPr lang="en-US" dirty="0" smtClean="0"/>
              <a:t>In </a:t>
            </a:r>
            <a:r>
              <a:rPr lang="en-US" dirty="0"/>
              <a:t>large applications </a:t>
            </a:r>
            <a:r>
              <a:rPr lang="en-US" dirty="0" smtClean="0"/>
              <a:t>we get </a:t>
            </a:r>
            <a:r>
              <a:rPr lang="en-US" dirty="0"/>
              <a:t>lot of components </a:t>
            </a:r>
            <a:r>
              <a:rPr lang="en-US" dirty="0" smtClean="0"/>
              <a:t>that need </a:t>
            </a:r>
            <a:r>
              <a:rPr lang="en-US" dirty="0"/>
              <a:t>to interact </a:t>
            </a:r>
            <a:r>
              <a:rPr lang="en-US" dirty="0" smtClean="0"/>
              <a:t>with </a:t>
            </a:r>
            <a:r>
              <a:rPr lang="en-US" dirty="0"/>
              <a:t>each other to share </a:t>
            </a:r>
            <a:r>
              <a:rPr lang="en-US" dirty="0" smtClean="0"/>
              <a:t>the </a:t>
            </a:r>
            <a:r>
              <a:rPr lang="en-US" dirty="0"/>
              <a:t>same state</a:t>
            </a:r>
          </a:p>
          <a:p>
            <a:pPr fontAlgn="ctr"/>
            <a:r>
              <a:rPr lang="en-US" dirty="0"/>
              <a:t>In React </a:t>
            </a:r>
            <a:r>
              <a:rPr lang="en-US" dirty="0" smtClean="0"/>
              <a:t>we have </a:t>
            </a:r>
            <a:r>
              <a:rPr lang="en-US" dirty="0"/>
              <a:t>components which </a:t>
            </a:r>
            <a:r>
              <a:rPr lang="en-US" dirty="0" smtClean="0"/>
              <a:t>have </a:t>
            </a:r>
            <a:r>
              <a:rPr lang="en-US" dirty="0"/>
              <a:t>their own state</a:t>
            </a:r>
          </a:p>
          <a:p>
            <a:pPr fontAlgn="ctr"/>
            <a:r>
              <a:rPr lang="en-US" dirty="0" smtClean="0"/>
              <a:t>When </a:t>
            </a:r>
            <a:r>
              <a:rPr lang="en-US" dirty="0"/>
              <a:t>u </a:t>
            </a:r>
            <a:r>
              <a:rPr lang="en-US" dirty="0" smtClean="0"/>
              <a:t>have </a:t>
            </a:r>
            <a:r>
              <a:rPr lang="en-US" dirty="0"/>
              <a:t>a large application </a:t>
            </a:r>
            <a:r>
              <a:rPr lang="en-US" dirty="0" smtClean="0"/>
              <a:t>with </a:t>
            </a:r>
            <a:r>
              <a:rPr lang="en-US" dirty="0"/>
              <a:t>lot of different components, managing state of individual components is very difficult &amp; gets very messy</a:t>
            </a:r>
          </a:p>
          <a:p>
            <a:pPr fontAlgn="ctr"/>
            <a:r>
              <a:rPr lang="en-US" dirty="0" smtClean="0"/>
              <a:t>That’s where </a:t>
            </a:r>
            <a:r>
              <a:rPr lang="en-US" dirty="0"/>
              <a:t>R</a:t>
            </a:r>
            <a:r>
              <a:rPr lang="en-US" dirty="0" smtClean="0"/>
              <a:t>edux </a:t>
            </a:r>
            <a:r>
              <a:rPr lang="en-US" dirty="0"/>
              <a:t>or any state </a:t>
            </a:r>
            <a:r>
              <a:rPr lang="en-US" dirty="0" smtClean="0"/>
              <a:t>management </a:t>
            </a:r>
            <a:r>
              <a:rPr lang="en-US" dirty="0"/>
              <a:t>tool comes in</a:t>
            </a:r>
          </a:p>
        </p:txBody>
      </p:sp>
    </p:spTree>
    <p:extLst>
      <p:ext uri="{BB962C8B-B14F-4D97-AF65-F5344CB8AC3E}">
        <p14:creationId xmlns:p14="http://schemas.microsoft.com/office/powerpoint/2010/main" val="1820205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Simply actions </a:t>
            </a:r>
            <a:r>
              <a:rPr lang="en-US" dirty="0" smtClean="0"/>
              <a:t>that the </a:t>
            </a:r>
            <a:r>
              <a:rPr lang="en-US" dirty="0"/>
              <a:t>user can perform in </a:t>
            </a:r>
            <a:r>
              <a:rPr lang="en-US" dirty="0" smtClean="0"/>
              <a:t>the application</a:t>
            </a:r>
          </a:p>
          <a:p>
            <a:pPr fontAlgn="ctr"/>
            <a:r>
              <a:rPr lang="en-US" dirty="0" smtClean="0"/>
              <a:t>Simple function that </a:t>
            </a:r>
            <a:r>
              <a:rPr lang="en-US" dirty="0"/>
              <a:t>returns an </a:t>
            </a:r>
            <a:r>
              <a:rPr lang="en-US" dirty="0" smtClean="0"/>
              <a:t>object</a:t>
            </a:r>
          </a:p>
          <a:p>
            <a:pPr fontAlgn="ctr"/>
            <a:r>
              <a:rPr lang="en-US" dirty="0" smtClean="0"/>
              <a:t>We </a:t>
            </a:r>
            <a:r>
              <a:rPr lang="en-US" dirty="0"/>
              <a:t>dispatch </a:t>
            </a:r>
            <a:r>
              <a:rPr lang="en-US" dirty="0" smtClean="0"/>
              <a:t>the </a:t>
            </a:r>
            <a:r>
              <a:rPr lang="en-US" dirty="0"/>
              <a:t>action to </a:t>
            </a:r>
            <a:r>
              <a:rPr lang="en-US" dirty="0" smtClean="0"/>
              <a:t>the reducer</a:t>
            </a:r>
            <a:endParaRPr lang="en-US" dirty="0"/>
          </a:p>
          <a:p>
            <a:pPr font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702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 smtClean="0"/>
              <a:t>We create </a:t>
            </a:r>
            <a:r>
              <a:rPr lang="en-US" dirty="0"/>
              <a:t>an action object &amp; dispatch it</a:t>
            </a:r>
          </a:p>
          <a:p>
            <a:pPr fontAlgn="ctr"/>
            <a:r>
              <a:rPr lang="en-US" dirty="0" smtClean="0"/>
              <a:t>The </a:t>
            </a:r>
            <a:r>
              <a:rPr lang="en-US" dirty="0"/>
              <a:t>store object has a dispatch method, it </a:t>
            </a:r>
            <a:r>
              <a:rPr lang="en-US" dirty="0" smtClean="0"/>
              <a:t>takes </a:t>
            </a:r>
            <a:r>
              <a:rPr lang="en-US" dirty="0"/>
              <a:t>an action</a:t>
            </a:r>
          </a:p>
          <a:p>
            <a:pPr fontAlgn="ctr"/>
            <a:r>
              <a:rPr lang="en-US" dirty="0" smtClean="0"/>
              <a:t>Then </a:t>
            </a:r>
            <a:r>
              <a:rPr lang="en-US" dirty="0"/>
              <a:t>forward this action to </a:t>
            </a:r>
            <a:r>
              <a:rPr lang="en-US" dirty="0" smtClean="0"/>
              <a:t>the </a:t>
            </a:r>
            <a:r>
              <a:rPr lang="en-US" dirty="0"/>
              <a:t>reducer</a:t>
            </a:r>
          </a:p>
          <a:p>
            <a:pPr fontAlgn="ctr"/>
            <a:r>
              <a:rPr lang="en-US" dirty="0" smtClean="0"/>
              <a:t>We </a:t>
            </a:r>
            <a:r>
              <a:rPr lang="en-US" dirty="0"/>
              <a:t>do not call </a:t>
            </a:r>
            <a:r>
              <a:rPr lang="en-US" dirty="0" smtClean="0"/>
              <a:t>the </a:t>
            </a:r>
            <a:r>
              <a:rPr lang="en-US" dirty="0"/>
              <a:t>reducer directly, </a:t>
            </a:r>
            <a:r>
              <a:rPr lang="en-US" dirty="0" smtClean="0"/>
              <a:t>we </a:t>
            </a:r>
            <a:r>
              <a:rPr lang="en-US" dirty="0"/>
              <a:t>jst work </a:t>
            </a:r>
            <a:r>
              <a:rPr lang="en-US" dirty="0" smtClean="0"/>
              <a:t>with the </a:t>
            </a:r>
            <a:r>
              <a:rPr lang="en-US" dirty="0"/>
              <a:t>store</a:t>
            </a:r>
          </a:p>
          <a:p>
            <a:pPr fontAlgn="ctr"/>
            <a:r>
              <a:rPr lang="en-US" dirty="0" smtClean="0"/>
              <a:t>The </a:t>
            </a:r>
            <a:r>
              <a:rPr lang="en-US" dirty="0"/>
              <a:t>store is incharge of calling </a:t>
            </a:r>
            <a:r>
              <a:rPr lang="en-US" dirty="0" smtClean="0"/>
              <a:t>the </a:t>
            </a:r>
            <a:r>
              <a:rPr lang="en-US" dirty="0"/>
              <a:t>reducer</a:t>
            </a:r>
          </a:p>
          <a:p>
            <a:pPr fontAlgn="ctr"/>
            <a:r>
              <a:rPr lang="en-US" dirty="0" smtClean="0"/>
              <a:t>The </a:t>
            </a:r>
            <a:r>
              <a:rPr lang="en-US" dirty="0"/>
              <a:t>reducer computes </a:t>
            </a:r>
            <a:r>
              <a:rPr lang="en-US" dirty="0" smtClean="0"/>
              <a:t>the </a:t>
            </a:r>
            <a:r>
              <a:rPr lang="en-US" dirty="0"/>
              <a:t>new state &amp; returns it</a:t>
            </a:r>
          </a:p>
          <a:p>
            <a:pPr fontAlgn="ctr"/>
            <a:r>
              <a:rPr lang="en-US" dirty="0"/>
              <a:t>Next, </a:t>
            </a:r>
            <a:r>
              <a:rPr lang="en-US" dirty="0" smtClean="0"/>
              <a:t>the </a:t>
            </a:r>
            <a:r>
              <a:rPr lang="en-US" dirty="0"/>
              <a:t>store will set this state internally &amp; thn notify </a:t>
            </a:r>
            <a:r>
              <a:rPr lang="en-US" dirty="0" smtClean="0"/>
              <a:t>the </a:t>
            </a:r>
            <a:r>
              <a:rPr lang="en-US" dirty="0"/>
              <a:t>UI components </a:t>
            </a:r>
            <a:r>
              <a:rPr lang="en-US" dirty="0" smtClean="0"/>
              <a:t>about the </a:t>
            </a:r>
            <a:r>
              <a:rPr lang="en-US" dirty="0"/>
              <a:t>update</a:t>
            </a:r>
          </a:p>
          <a:p>
            <a:pPr fontAlgn="ctr"/>
            <a:r>
              <a:rPr lang="en-US" dirty="0" smtClean="0"/>
              <a:t>Then the </a:t>
            </a:r>
            <a:r>
              <a:rPr lang="en-US" dirty="0"/>
              <a:t>UI components will put out </a:t>
            </a:r>
            <a:r>
              <a:rPr lang="en-US" dirty="0" smtClean="0"/>
              <a:t>the </a:t>
            </a:r>
            <a:r>
              <a:rPr lang="en-US" dirty="0"/>
              <a:t>updated data &amp; refresh themselves</a:t>
            </a:r>
          </a:p>
        </p:txBody>
      </p:sp>
    </p:spTree>
    <p:extLst>
      <p:ext uri="{BB962C8B-B14F-4D97-AF65-F5344CB8AC3E}">
        <p14:creationId xmlns:p14="http://schemas.microsoft.com/office/powerpoint/2010/main" val="14177207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(Event) &#10;Action &#10;dispatch &#10;Store &#10;(Event Handler) &#10;Reducer 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929" y="2660737"/>
            <a:ext cx="7867023" cy="2762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8851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ata Flow &#10;dispatch(action) &#10;(previous state, action) &#10;Action &#10;Store &#10;Creators &#10;@rrent &#10;View &#10;interaction (click, mouse etc.) &#10;Reducers &#10;(new state) 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168" y="1244600"/>
            <a:ext cx="658491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9459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6447" y="1692798"/>
            <a:ext cx="5772956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995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Redux dev tools chrome extension - very helpful </a:t>
            </a:r>
            <a:r>
              <a:rPr lang="en-US" dirty="0" smtClean="0"/>
              <a:t>as you can see </a:t>
            </a:r>
            <a:r>
              <a:rPr lang="en-US" dirty="0"/>
              <a:t>ur component state, </a:t>
            </a:r>
            <a:r>
              <a:rPr lang="en-US" dirty="0" smtClean="0"/>
              <a:t>when you </a:t>
            </a:r>
            <a:r>
              <a:rPr lang="en-US" dirty="0"/>
              <a:t>submit an </a:t>
            </a:r>
            <a:r>
              <a:rPr lang="en-US" dirty="0" smtClean="0"/>
              <a:t>action</a:t>
            </a:r>
          </a:p>
          <a:p>
            <a:pPr fontAlgn="ctr"/>
            <a:r>
              <a:rPr lang="en-US" dirty="0"/>
              <a:t> 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052" y="2884477"/>
            <a:ext cx="6985000" cy="164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3190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React + TypeScript 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2556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TypeScript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x-none" dirty="0"/>
              <a:t>string</a:t>
            </a:r>
          </a:p>
          <a:p>
            <a:pPr fontAlgn="ctr"/>
            <a:r>
              <a:rPr lang="x-none" dirty="0"/>
              <a:t>number</a:t>
            </a:r>
          </a:p>
          <a:p>
            <a:pPr fontAlgn="ctr"/>
            <a:r>
              <a:rPr lang="x-none" dirty="0"/>
              <a:t>boolean</a:t>
            </a:r>
          </a:p>
          <a:p>
            <a:pPr fontAlgn="ctr"/>
            <a:r>
              <a:rPr lang="x-none" dirty="0" smtClean="0"/>
              <a:t>Array</a:t>
            </a:r>
            <a:r>
              <a:rPr lang="en-US" dirty="0" smtClean="0"/>
              <a:t> – is of object type</a:t>
            </a:r>
          </a:p>
          <a:p>
            <a:pPr fontAlgn="ctr"/>
            <a:r>
              <a:rPr lang="en-US" dirty="0" smtClean="0"/>
              <a:t>Tuple - type </a:t>
            </a:r>
            <a:r>
              <a:rPr lang="en-US" dirty="0"/>
              <a:t>of array </a:t>
            </a:r>
            <a:r>
              <a:rPr lang="en-US" dirty="0" smtClean="0"/>
              <a:t>to which </a:t>
            </a:r>
            <a:r>
              <a:rPr lang="en-US" dirty="0"/>
              <a:t>you can insert multiple </a:t>
            </a:r>
            <a:r>
              <a:rPr lang="en-US" dirty="0" smtClean="0"/>
              <a:t>types</a:t>
            </a:r>
          </a:p>
          <a:p>
            <a:pPr fontAlgn="ctr"/>
            <a:r>
              <a:rPr lang="x-none" dirty="0"/>
              <a:t>Enum</a:t>
            </a:r>
          </a:p>
          <a:p>
            <a:pPr fontAlgn="ctr"/>
            <a:r>
              <a:rPr lang="x-none" dirty="0"/>
              <a:t>Any</a:t>
            </a:r>
          </a:p>
          <a:p>
            <a:pPr fontAlgn="ctr"/>
            <a:r>
              <a:rPr lang="en-US" dirty="0" smtClean="0"/>
              <a:t>V</a:t>
            </a:r>
            <a:r>
              <a:rPr lang="x-none" dirty="0" smtClean="0"/>
              <a:t>oid</a:t>
            </a:r>
            <a:endParaRPr lang="en-US" dirty="0" smtClean="0"/>
          </a:p>
          <a:p>
            <a:pPr fontAlgn="ctr"/>
            <a:r>
              <a:rPr lang="en-US" dirty="0"/>
              <a:t>A</a:t>
            </a:r>
            <a:r>
              <a:rPr lang="x-none" dirty="0" smtClean="0"/>
              <a:t>dd </a:t>
            </a:r>
            <a:r>
              <a:rPr lang="x-none" dirty="0"/>
              <a:t>type inspection with TypeScript to make sure everything </a:t>
            </a:r>
            <a:r>
              <a:rPr lang="x-none" dirty="0" smtClean="0"/>
              <a:t>works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851476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Open source JavaScript library for building dynamic user interfaces</a:t>
            </a:r>
          </a:p>
          <a:p>
            <a:r>
              <a:rPr lang="en-US" dirty="0" smtClean="0"/>
              <a:t>The ‘V’ in MVC</a:t>
            </a:r>
          </a:p>
          <a:p>
            <a:pPr fontAlgn="ctr"/>
            <a:r>
              <a:rPr lang="x-none" dirty="0" smtClean="0"/>
              <a:t>C</a:t>
            </a:r>
            <a:r>
              <a:rPr lang="en-US" dirty="0" smtClean="0"/>
              <a:t>a</a:t>
            </a:r>
            <a:r>
              <a:rPr lang="x-none" dirty="0" smtClean="0"/>
              <a:t>n </a:t>
            </a:r>
            <a:r>
              <a:rPr lang="x-none" dirty="0"/>
              <a:t>build  </a:t>
            </a:r>
            <a:r>
              <a:rPr lang="en-US" dirty="0" smtClean="0"/>
              <a:t>Single Page Applications (</a:t>
            </a:r>
            <a:r>
              <a:rPr lang="x-none" dirty="0" smtClean="0"/>
              <a:t>SPA</a:t>
            </a:r>
            <a:r>
              <a:rPr lang="en-US" dirty="0" smtClean="0"/>
              <a:t>), fast</a:t>
            </a:r>
            <a:r>
              <a:rPr lang="en-US" dirty="0"/>
              <a:t> </a:t>
            </a:r>
            <a:r>
              <a:rPr lang="en-US" dirty="0" smtClean="0"/>
              <a:t>&amp; </a:t>
            </a:r>
            <a:r>
              <a:rPr lang="en-US" dirty="0"/>
              <a:t>interactive </a:t>
            </a:r>
            <a:r>
              <a:rPr lang="en-US" dirty="0" smtClean="0"/>
              <a:t>UIs</a:t>
            </a:r>
          </a:p>
          <a:p>
            <a:pPr fontAlgn="ctr"/>
            <a:r>
              <a:rPr lang="en-US" b="1" dirty="0"/>
              <a:t>ReactNative</a:t>
            </a:r>
            <a:r>
              <a:rPr lang="en-US" dirty="0"/>
              <a:t> - allows to </a:t>
            </a:r>
            <a:r>
              <a:rPr lang="en-US" dirty="0" smtClean="0"/>
              <a:t>create </a:t>
            </a:r>
            <a:r>
              <a:rPr lang="en-US" dirty="0"/>
              <a:t>native mobile applications using </a:t>
            </a:r>
            <a:r>
              <a:rPr lang="en-US" dirty="0" smtClean="0"/>
              <a:t>React</a:t>
            </a:r>
            <a:endParaRPr lang="en-US" dirty="0"/>
          </a:p>
          <a:p>
            <a:pPr fontAlgn="ctr"/>
            <a:r>
              <a:rPr lang="en-US" dirty="0"/>
              <a:t>Other alternatives - Angular, </a:t>
            </a:r>
            <a:r>
              <a:rPr lang="en-US" dirty="0" smtClean="0"/>
              <a:t>Vue.js</a:t>
            </a:r>
          </a:p>
          <a:p>
            <a:pPr fontAlgn="ctr"/>
            <a:r>
              <a:rPr lang="en-US" dirty="0" smtClean="0"/>
              <a:t>React </a:t>
            </a:r>
            <a:r>
              <a:rPr lang="en-US" dirty="0"/>
              <a:t>uses </a:t>
            </a:r>
            <a:r>
              <a:rPr lang="en-US" dirty="0" smtClean="0"/>
              <a:t>ES6 (ECMAScript 6)</a:t>
            </a:r>
            <a:endParaRPr lang="en-US" dirty="0"/>
          </a:p>
          <a:p>
            <a:pPr fontAlgn="ctr"/>
            <a:r>
              <a:rPr lang="en-US" dirty="0" smtClean="0"/>
              <a:t>React uses </a:t>
            </a:r>
            <a:r>
              <a:rPr lang="en-US" dirty="0"/>
              <a:t>virtual DOM (JavaScript object), which improves the performance of the </a:t>
            </a:r>
            <a:r>
              <a:rPr lang="en-US" dirty="0" smtClean="0"/>
              <a:t>app </a:t>
            </a:r>
            <a:endParaRPr lang="en-US" dirty="0"/>
          </a:p>
          <a:p>
            <a:pPr fontAlgn="ctr"/>
            <a:r>
              <a:rPr lang="en-US" dirty="0"/>
              <a:t>Virtual DOM - lightweight, in-memory representation of </a:t>
            </a:r>
            <a:r>
              <a:rPr lang="en-US" dirty="0" smtClean="0"/>
              <a:t>the </a:t>
            </a:r>
            <a:r>
              <a:rPr lang="en-US" dirty="0"/>
              <a:t>UI. Different </a:t>
            </a:r>
            <a:r>
              <a:rPr lang="en-US" dirty="0" smtClean="0"/>
              <a:t>from the </a:t>
            </a:r>
            <a:r>
              <a:rPr lang="en-US" dirty="0"/>
              <a:t>real browser </a:t>
            </a:r>
            <a:r>
              <a:rPr lang="en-US" dirty="0" smtClean="0"/>
              <a:t>DOM.</a:t>
            </a:r>
          </a:p>
          <a:p>
            <a:pPr fontAlgn="ctr"/>
            <a:r>
              <a:rPr lang="en-US" dirty="0" smtClean="0"/>
              <a:t>JavaScript </a:t>
            </a:r>
            <a:r>
              <a:rPr lang="en-US" dirty="0"/>
              <a:t>virtual DOM is faster than the regular DOM. </a:t>
            </a:r>
          </a:p>
          <a:p>
            <a:pPr fontAlgn="ctr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8642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H</a:t>
            </a:r>
            <a:r>
              <a:rPr lang="en-US" dirty="0" smtClean="0"/>
              <a:t>igher-order </a:t>
            </a:r>
            <a:r>
              <a:rPr lang="en-US" dirty="0"/>
              <a:t>components (HOCs)</a:t>
            </a:r>
          </a:p>
          <a:p>
            <a:pPr fontAlgn="ctr"/>
            <a:r>
              <a:rPr lang="en-US" dirty="0"/>
              <a:t>F</a:t>
            </a:r>
            <a:r>
              <a:rPr lang="en-US" dirty="0" smtClean="0"/>
              <a:t>unctions</a:t>
            </a:r>
            <a:r>
              <a:rPr lang="en-US" dirty="0"/>
              <a:t> that take your component and </a:t>
            </a:r>
            <a:r>
              <a:rPr lang="en-US" dirty="0" smtClean="0"/>
              <a:t>returns </a:t>
            </a:r>
            <a:r>
              <a:rPr lang="en-US" dirty="0"/>
              <a:t>a new </a:t>
            </a:r>
            <a:r>
              <a:rPr lang="en-US" dirty="0" smtClean="0"/>
              <a:t>one</a:t>
            </a:r>
            <a:endParaRPr lang="en-US" dirty="0"/>
          </a:p>
          <a:p>
            <a:pPr fontAlgn="ctr"/>
            <a:r>
              <a:rPr lang="en-US" dirty="0" smtClean="0"/>
              <a:t>When </a:t>
            </a:r>
            <a:r>
              <a:rPr lang="en-US" dirty="0"/>
              <a:t>you have components that are similar, but have slight differences, this would be an ideal case for </a:t>
            </a:r>
            <a:r>
              <a:rPr lang="en-US" dirty="0" smtClean="0"/>
              <a:t>it</a:t>
            </a:r>
            <a:endParaRPr lang="en-US" dirty="0"/>
          </a:p>
          <a:p>
            <a:pPr fontAlgn="ctr"/>
            <a:r>
              <a:rPr lang="en-US" dirty="0"/>
              <a:t>In large applications, these patterns will happen over and over. Where your components have similar structure with a few minor differences. </a:t>
            </a:r>
          </a:p>
          <a:p>
            <a:pPr fontAlgn="ctr"/>
            <a:r>
              <a:rPr lang="en-US" dirty="0"/>
              <a:t>Writing each functions might not be the most effective way of approaching the situation. </a:t>
            </a:r>
          </a:p>
          <a:p>
            <a:pPr fontAlgn="ctr"/>
            <a:r>
              <a:rPr lang="en-US" dirty="0"/>
              <a:t>This is where HOCs would be ideal. </a:t>
            </a:r>
          </a:p>
          <a:p>
            <a:pPr fontAlgn="ctr"/>
            <a:r>
              <a:rPr lang="en-US" dirty="0"/>
              <a:t>So we can write a function to create new components where we pass the differences for each and the similarities are created with the HOC. </a:t>
            </a:r>
          </a:p>
          <a:p>
            <a:pPr font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3317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+ TypeScript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tsconfig.json</a:t>
            </a:r>
            <a:r>
              <a:rPr lang="en-US" dirty="0" smtClean="0"/>
              <a:t> file</a:t>
            </a:r>
            <a:endParaRPr lang="en-US" dirty="0"/>
          </a:p>
          <a:p>
            <a:pPr fontAlgn="ctr"/>
            <a:r>
              <a:rPr lang="en-US" dirty="0"/>
              <a:t>C</a:t>
            </a:r>
            <a:r>
              <a:rPr lang="en-US" dirty="0" smtClean="0"/>
              <a:t>an </a:t>
            </a:r>
            <a:r>
              <a:rPr lang="en-US" dirty="0"/>
              <a:t>integrate props and start checking the types of the props you're passing into a component </a:t>
            </a:r>
          </a:p>
          <a:p>
            <a:pPr fontAlgn="ctr"/>
            <a:r>
              <a:rPr lang="en-US" dirty="0"/>
              <a:t>C</a:t>
            </a:r>
            <a:r>
              <a:rPr lang="en-US" dirty="0" smtClean="0"/>
              <a:t>an </a:t>
            </a:r>
            <a:r>
              <a:rPr lang="en-US" dirty="0"/>
              <a:t>integrate typescript with your hooks </a:t>
            </a:r>
          </a:p>
          <a:p>
            <a:pPr fontAlgn="ctr"/>
            <a:r>
              <a:rPr lang="en-US" dirty="0" smtClean="0"/>
              <a:t>Create &amp; </a:t>
            </a:r>
            <a:r>
              <a:rPr lang="en-US" dirty="0"/>
              <a:t>render prop component with typescript and making it type safe 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4" y="1962150"/>
            <a:ext cx="7263039" cy="42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0297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.NET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7522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Framework  (EF)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Entity Framework is an open source object-relational mapping framework </a:t>
            </a:r>
            <a:r>
              <a:rPr lang="en-US" dirty="0" smtClean="0"/>
              <a:t>for .NET</a:t>
            </a:r>
            <a:r>
              <a:rPr lang="en-US" dirty="0"/>
              <a:t>. </a:t>
            </a:r>
          </a:p>
          <a:p>
            <a:pPr fontAlgn="ctr"/>
            <a:r>
              <a:rPr lang="en-US" dirty="0"/>
              <a:t>S</a:t>
            </a:r>
            <a:r>
              <a:rPr lang="en-US" dirty="0" smtClean="0"/>
              <a:t>upports </a:t>
            </a:r>
            <a:r>
              <a:rPr lang="en-US" dirty="0"/>
              <a:t>LINQ queries, change tracking, updates, and schema migrations. EF Core works with many databases, including SQL Database (on-premises and Azure), SQLite, MySQL, PostgreSQL, and Azure Cosmos DB.</a:t>
            </a:r>
          </a:p>
          <a:p>
            <a:r>
              <a:rPr lang="en-US" dirty="0" smtClean="0"/>
              <a:t>EF has </a:t>
            </a:r>
            <a:r>
              <a:rPr lang="en-US" dirty="0"/>
              <a:t>3 approaches to create an entity </a:t>
            </a:r>
            <a:r>
              <a:rPr lang="en-US" dirty="0" smtClean="0"/>
              <a:t>model</a:t>
            </a:r>
            <a:endParaRPr lang="en-US" dirty="0"/>
          </a:p>
          <a:p>
            <a:endParaRPr lang="x-non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476" y="4187693"/>
            <a:ext cx="4286848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567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444500"/>
            <a:ext cx="9692640" cy="5735637"/>
          </a:xfrm>
        </p:spPr>
        <p:txBody>
          <a:bodyPr>
            <a:normAutofit/>
          </a:bodyPr>
          <a:lstStyle/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DbContext </a:t>
            </a:r>
            <a:r>
              <a:rPr lang="en-US" b="1" dirty="0"/>
              <a:t>class</a:t>
            </a:r>
          </a:p>
          <a:p>
            <a:pPr fontAlgn="ctr"/>
            <a:r>
              <a:rPr lang="en-US" dirty="0" smtClean="0"/>
              <a:t>Used to </a:t>
            </a:r>
            <a:r>
              <a:rPr lang="en-US" dirty="0"/>
              <a:t>interact with the underlying </a:t>
            </a:r>
            <a:r>
              <a:rPr lang="en-US" dirty="0" smtClean="0"/>
              <a:t>database</a:t>
            </a:r>
            <a:endParaRPr lang="en-US" dirty="0"/>
          </a:p>
          <a:p>
            <a:pPr fontAlgn="ctr"/>
            <a:r>
              <a:rPr lang="en-US" dirty="0"/>
              <a:t>M</a:t>
            </a:r>
            <a:r>
              <a:rPr lang="en-US" dirty="0" smtClean="0"/>
              <a:t>anages </a:t>
            </a:r>
            <a:r>
              <a:rPr lang="en-US" dirty="0"/>
              <a:t>the database connection &amp;  is used to retrieve and save data in the database 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412" y="1406524"/>
            <a:ext cx="468893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5713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Mediator Pattern</a:t>
            </a:r>
            <a:endParaRPr lang="en-US" dirty="0"/>
          </a:p>
        </p:txBody>
      </p:sp>
      <p:pic>
        <p:nvPicPr>
          <p:cNvPr id="5122" name="Picture 2" descr="Mediator Design Pattern &#10;Client 1 &#10;Client 2 &#10;Client 3 &#10;Mediator &#10;Service 1 &#10;Service 2 &#10;Service 3 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499" y="1956308"/>
            <a:ext cx="7001852" cy="4096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3210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Mediator Pattern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Is a behavioral design pattern</a:t>
            </a:r>
          </a:p>
          <a:p>
            <a:pPr fontAlgn="ctr"/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defines how the objects can communicate with each other.</a:t>
            </a:r>
          </a:p>
          <a:p>
            <a:pPr fontAlgn="ctr"/>
            <a:r>
              <a:rPr lang="en-US" dirty="0"/>
              <a:t>R</a:t>
            </a:r>
            <a:r>
              <a:rPr lang="en-US" dirty="0" smtClean="0"/>
              <a:t>estricts </a:t>
            </a:r>
            <a:r>
              <a:rPr lang="en-US" dirty="0"/>
              <a:t>direct communications between objects </a:t>
            </a:r>
            <a:r>
              <a:rPr lang="en-US" dirty="0" smtClean="0"/>
              <a:t>&amp; </a:t>
            </a:r>
            <a:r>
              <a:rPr lang="en-US" dirty="0"/>
              <a:t>forces them to collaborate only via a mediator </a:t>
            </a:r>
            <a:r>
              <a:rPr lang="en-US" dirty="0" smtClean="0"/>
              <a:t>object</a:t>
            </a:r>
          </a:p>
          <a:p>
            <a:pPr fontAlgn="ctr"/>
            <a:r>
              <a:rPr lang="en-US" dirty="0"/>
              <a:t>With the mediator pattern, communication between objects is encapsulated within a mediator object. </a:t>
            </a:r>
            <a:endParaRPr lang="en-US" dirty="0" smtClean="0"/>
          </a:p>
          <a:p>
            <a:pPr fontAlgn="ctr"/>
            <a:r>
              <a:rPr lang="en-US" dirty="0" smtClean="0"/>
              <a:t>Objects </a:t>
            </a:r>
            <a:r>
              <a:rPr lang="en-US" dirty="0"/>
              <a:t>no longer communicate directly with each other, but instead, communicate through the </a:t>
            </a:r>
            <a:r>
              <a:rPr lang="en-US" dirty="0" smtClean="0"/>
              <a:t>mediator </a:t>
            </a:r>
          </a:p>
          <a:p>
            <a:pPr fontAlgn="ctr"/>
            <a:r>
              <a:rPr lang="en-US" dirty="0"/>
              <a:t>S</a:t>
            </a:r>
            <a:r>
              <a:rPr lang="en-US" dirty="0" smtClean="0"/>
              <a:t>upports </a:t>
            </a:r>
            <a:r>
              <a:rPr lang="en-US" dirty="0"/>
              <a:t>easy maintenance of code by loose coupling</a:t>
            </a:r>
          </a:p>
          <a:p>
            <a:pPr fontAlgn="ctr"/>
            <a:r>
              <a:rPr lang="en-US" dirty="0"/>
              <a:t>H</a:t>
            </a:r>
            <a:r>
              <a:rPr lang="en-US" dirty="0" smtClean="0"/>
              <a:t>elps </a:t>
            </a:r>
            <a:r>
              <a:rPr lang="en-US" dirty="0"/>
              <a:t>in achieving clean architecture </a:t>
            </a:r>
          </a:p>
          <a:p>
            <a:pPr fontAlgn="ctr"/>
            <a:endParaRPr lang="en-US" dirty="0"/>
          </a:p>
          <a:p>
            <a:pPr font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3875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CQRS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Separates read &amp; write operations of a data </a:t>
            </a:r>
            <a:r>
              <a:rPr lang="en-US" dirty="0" smtClean="0"/>
              <a:t>source</a:t>
            </a:r>
          </a:p>
          <a:p>
            <a:r>
              <a:rPr lang="en-US" dirty="0" smtClean="0"/>
              <a:t>Commands - </a:t>
            </a:r>
            <a:r>
              <a:rPr lang="en-US" dirty="0"/>
              <a:t>used for insert, update, delete operations or refers to a </a:t>
            </a:r>
            <a:r>
              <a:rPr lang="en-US" dirty="0" smtClean="0"/>
              <a:t>DB command</a:t>
            </a:r>
          </a:p>
          <a:p>
            <a:r>
              <a:rPr lang="en-US" dirty="0" smtClean="0"/>
              <a:t>Queries - </a:t>
            </a:r>
            <a:r>
              <a:rPr lang="en-US" dirty="0"/>
              <a:t>used to fetch </a:t>
            </a:r>
            <a:r>
              <a:rPr lang="en-US" dirty="0" smtClean="0"/>
              <a:t>data from </a:t>
            </a:r>
            <a:r>
              <a:rPr lang="en-US" dirty="0"/>
              <a:t>DB or querying data from a </a:t>
            </a:r>
            <a:r>
              <a:rPr lang="en-US" dirty="0" smtClean="0"/>
              <a:t>source</a:t>
            </a:r>
          </a:p>
          <a:p>
            <a:r>
              <a:rPr lang="en-US" dirty="0" smtClean="0"/>
              <a:t>Highly scalable</a:t>
            </a:r>
          </a:p>
          <a:p>
            <a:r>
              <a:rPr lang="en-US" dirty="0" smtClean="0"/>
              <a:t>Added complexity &amp; more code</a:t>
            </a:r>
          </a:p>
          <a:p>
            <a:r>
              <a:rPr lang="en-US" dirty="0" smtClean="0"/>
              <a:t>Used for implementing APIs</a:t>
            </a:r>
          </a:p>
          <a:p>
            <a:r>
              <a:rPr lang="en-US" dirty="0" smtClean="0"/>
              <a:t>Install </a:t>
            </a:r>
            <a:r>
              <a:rPr lang="en-US" dirty="0"/>
              <a:t>- </a:t>
            </a:r>
            <a:r>
              <a:rPr lang="en-US" dirty="0" err="1"/>
              <a:t>MediatR</a:t>
            </a:r>
            <a:r>
              <a:rPr lang="en-US" dirty="0"/>
              <a:t>, MediatR.Extensions.Microsoft.DependencyInjection </a:t>
            </a:r>
            <a:r>
              <a:rPr lang="en-US" dirty="0" err="1"/>
              <a:t>NuGet</a:t>
            </a:r>
            <a:r>
              <a:rPr lang="en-US" dirty="0"/>
              <a:t> package</a:t>
            </a:r>
          </a:p>
        </p:txBody>
      </p:sp>
    </p:spTree>
    <p:extLst>
      <p:ext uri="{BB962C8B-B14F-4D97-AF65-F5344CB8AC3E}">
        <p14:creationId xmlns:p14="http://schemas.microsoft.com/office/powerpoint/2010/main" val="10673045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1501" y="647700"/>
            <a:ext cx="6320200" cy="3625018"/>
          </a:xfrm>
          <a:prstGeom prst="rect">
            <a:avLst/>
          </a:prstGeom>
        </p:spPr>
      </p:pic>
      <p:pic>
        <p:nvPicPr>
          <p:cNvPr id="6146" name="Picture 2" descr="C:\Users\SANUSH~1\AppData\Local\Temp\msohtmlclip1\02\clip_image0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163" y="4549775"/>
            <a:ext cx="5476875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074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673100"/>
            <a:ext cx="9511184" cy="3416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4895850"/>
            <a:ext cx="106934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654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 smtClean="0"/>
              <a:t>The most </a:t>
            </a:r>
            <a:r>
              <a:rPr lang="en-US" dirty="0"/>
              <a:t>atomic unit in a React application.</a:t>
            </a:r>
          </a:p>
          <a:p>
            <a:pPr fontAlgn="ctr"/>
            <a:r>
              <a:rPr lang="en-US" dirty="0"/>
              <a:t>C</a:t>
            </a:r>
            <a:r>
              <a:rPr lang="en-US" dirty="0" smtClean="0"/>
              <a:t>reate </a:t>
            </a:r>
            <a:r>
              <a:rPr lang="en-US" dirty="0"/>
              <a:t>element </a:t>
            </a:r>
            <a:r>
              <a:rPr lang="en-US" dirty="0" smtClean="0"/>
              <a:t>calls</a:t>
            </a:r>
            <a:r>
              <a:rPr lang="en-US" dirty="0"/>
              <a:t> </a:t>
            </a:r>
            <a:r>
              <a:rPr lang="en-US" dirty="0" smtClean="0"/>
              <a:t>– to render </a:t>
            </a:r>
            <a:r>
              <a:rPr lang="en-US" dirty="0"/>
              <a:t>React elements to the DOM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542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dirty="0"/>
              <a:t>JavaScript as XML</a:t>
            </a:r>
          </a:p>
          <a:p>
            <a:pPr fontAlgn="ctr"/>
            <a:r>
              <a:rPr lang="en-US" dirty="0"/>
              <a:t>I</a:t>
            </a:r>
            <a:r>
              <a:rPr lang="en-US" dirty="0" smtClean="0"/>
              <a:t>s </a:t>
            </a:r>
            <a:r>
              <a:rPr lang="en-US" dirty="0"/>
              <a:t>a language extension that allows to write </a:t>
            </a:r>
            <a:r>
              <a:rPr lang="en-US" dirty="0" smtClean="0"/>
              <a:t>HTML tags </a:t>
            </a:r>
            <a:r>
              <a:rPr lang="en-US" dirty="0"/>
              <a:t>directly in the JavaScript. </a:t>
            </a:r>
          </a:p>
          <a:p>
            <a:pPr fontAlgn="ctr"/>
            <a:r>
              <a:rPr lang="en-US" dirty="0"/>
              <a:t>Special type of syntax - </a:t>
            </a:r>
            <a:r>
              <a:rPr lang="en-US" dirty="0" smtClean="0"/>
              <a:t>that makes </a:t>
            </a:r>
            <a:r>
              <a:rPr lang="en-US" dirty="0"/>
              <a:t>coding </a:t>
            </a:r>
            <a:r>
              <a:rPr lang="en-US" dirty="0" smtClean="0"/>
              <a:t>easy</a:t>
            </a:r>
          </a:p>
          <a:p>
            <a:pPr fontAlgn="ctr"/>
            <a:r>
              <a:rPr lang="en-US" dirty="0"/>
              <a:t>JSX expressions get compiled to react </a:t>
            </a:r>
            <a:r>
              <a:rPr lang="en-US" dirty="0" smtClean="0"/>
              <a:t>elements calls</a:t>
            </a:r>
          </a:p>
          <a:p>
            <a:pPr fontAlgn="ctr"/>
            <a:endParaRPr lang="en-US" dirty="0"/>
          </a:p>
          <a:p>
            <a:r>
              <a:rPr lang="en-US" b="1" dirty="0"/>
              <a:t>Babel</a:t>
            </a:r>
            <a:endParaRPr lang="en-US" dirty="0"/>
          </a:p>
          <a:p>
            <a:pPr lvl="1" fontAlgn="ctr"/>
            <a:r>
              <a:rPr lang="en-US" dirty="0" smtClean="0"/>
              <a:t>JavaScript </a:t>
            </a:r>
            <a:r>
              <a:rPr lang="en-US" dirty="0"/>
              <a:t>compiler &amp; transpiler used to convert one source code to </a:t>
            </a:r>
            <a:r>
              <a:rPr lang="en-US" dirty="0" smtClean="0"/>
              <a:t>another</a:t>
            </a:r>
            <a:endParaRPr lang="en-US" dirty="0"/>
          </a:p>
          <a:p>
            <a:pPr lvl="1" fontAlgn="ctr"/>
            <a:r>
              <a:rPr lang="en-US" dirty="0"/>
              <a:t>It compiles React JSX and ES6 to ES5 JavaScript (plain JavaScript) which can be run on all browsers or code </a:t>
            </a:r>
            <a:r>
              <a:rPr lang="en-US" dirty="0" smtClean="0"/>
              <a:t>that </a:t>
            </a:r>
            <a:r>
              <a:rPr lang="en-US" dirty="0"/>
              <a:t>browsers cn understand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endParaRPr lang="x-none" dirty="0"/>
          </a:p>
          <a:p>
            <a:pPr font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098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Components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components</a:t>
            </a:r>
          </a:p>
          <a:p>
            <a:pPr lvl="1"/>
            <a:r>
              <a:rPr lang="en-US" dirty="0"/>
              <a:t>a class component has its lifecycle methods</a:t>
            </a:r>
            <a:endParaRPr lang="en-US" dirty="0" smtClean="0"/>
          </a:p>
          <a:p>
            <a:r>
              <a:rPr lang="en-US" dirty="0" smtClean="0"/>
              <a:t>Function </a:t>
            </a:r>
            <a:r>
              <a:rPr lang="en-US" dirty="0"/>
              <a:t>components, unlike class components do not provide state management features</a:t>
            </a:r>
          </a:p>
          <a:p>
            <a:r>
              <a:rPr lang="en-US" dirty="0" smtClean="0"/>
              <a:t>To </a:t>
            </a:r>
            <a:r>
              <a:rPr lang="en-US" dirty="0"/>
              <a:t>incorporate state in </a:t>
            </a:r>
            <a:r>
              <a:rPr lang="en-US" dirty="0" smtClean="0"/>
              <a:t>function components </a:t>
            </a:r>
            <a:r>
              <a:rPr lang="en-US" dirty="0"/>
              <a:t>React offers an API called Hooks</a:t>
            </a:r>
          </a:p>
          <a:p>
            <a:pPr fontAlgn="ctr"/>
            <a:r>
              <a:rPr lang="en-US" dirty="0" smtClean="0"/>
              <a:t>Root </a:t>
            </a:r>
            <a:r>
              <a:rPr lang="en-US" dirty="0"/>
              <a:t>component</a:t>
            </a:r>
            <a:endParaRPr lang="en-US" sz="1600" dirty="0"/>
          </a:p>
          <a:p>
            <a:pPr lvl="1" fontAlgn="ctr"/>
            <a:r>
              <a:rPr lang="en-US" dirty="0"/>
              <a:t>every react app has </a:t>
            </a:r>
            <a:r>
              <a:rPr lang="en-US" dirty="0" smtClean="0"/>
              <a:t>at least </a:t>
            </a:r>
            <a:r>
              <a:rPr lang="en-US" dirty="0"/>
              <a:t>1 component - app component</a:t>
            </a:r>
            <a:endParaRPr lang="en-US" sz="1400" dirty="0"/>
          </a:p>
          <a:p>
            <a:pPr lvl="1" fontAlgn="ctr"/>
            <a:r>
              <a:rPr lang="en-US" dirty="0"/>
              <a:t>Represents </a:t>
            </a:r>
            <a:r>
              <a:rPr lang="en-US" dirty="0" smtClean="0"/>
              <a:t>the </a:t>
            </a:r>
            <a:r>
              <a:rPr lang="en-US" dirty="0"/>
              <a:t>internal application &amp; contains other child components (ex: </a:t>
            </a:r>
            <a:r>
              <a:rPr lang="en-US" dirty="0" err="1"/>
              <a:t>nav</a:t>
            </a:r>
            <a:r>
              <a:rPr lang="en-US" dirty="0"/>
              <a:t> bar)</a:t>
            </a:r>
            <a:endParaRPr lang="en-US" sz="1400" dirty="0"/>
          </a:p>
          <a:p>
            <a:pPr lvl="1" fontAlgn="ctr"/>
            <a:r>
              <a:rPr lang="en-US" dirty="0"/>
              <a:t>So every react app is essentially a tree of components</a:t>
            </a:r>
            <a:endParaRPr lang="en-US" sz="1400" dirty="0"/>
          </a:p>
          <a:p>
            <a:r>
              <a:rPr lang="en-US" dirty="0" err="1"/>
              <a:t>React.Fragment</a:t>
            </a:r>
            <a:r>
              <a:rPr lang="en-US" dirty="0"/>
              <a:t> - to avoid </a:t>
            </a:r>
            <a:r>
              <a:rPr lang="en-US" dirty="0" smtClean="0"/>
              <a:t>creating another HTML tag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9184" y="3810000"/>
            <a:ext cx="2204416" cy="277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575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States </a:t>
            </a:r>
            <a:r>
              <a:rPr lang="en-US" dirty="0" smtClean="0"/>
              <a:t>can change</a:t>
            </a:r>
            <a:endParaRPr lang="en-US" dirty="0"/>
          </a:p>
          <a:p>
            <a:pPr fontAlgn="ctr"/>
            <a:r>
              <a:rPr lang="en-US" dirty="0"/>
              <a:t>Basically it's an object tht holds any data </a:t>
            </a:r>
            <a:r>
              <a:rPr lang="en-US" dirty="0" smtClean="0"/>
              <a:t>that </a:t>
            </a:r>
            <a:r>
              <a:rPr lang="en-US" dirty="0"/>
              <a:t>a component needs</a:t>
            </a:r>
          </a:p>
          <a:p>
            <a:pPr fontAlgn="ctr"/>
            <a:r>
              <a:rPr lang="en-US" dirty="0"/>
              <a:t>It can hold complex objects too</a:t>
            </a:r>
          </a:p>
          <a:p>
            <a:pPr fontAlgn="ctr"/>
            <a:r>
              <a:rPr lang="en-US" dirty="0"/>
              <a:t>State changes </a:t>
            </a:r>
            <a:r>
              <a:rPr lang="en-US" dirty="0" smtClean="0"/>
              <a:t>are </a:t>
            </a:r>
            <a:r>
              <a:rPr lang="en-US" dirty="0"/>
              <a:t>automatically updated in </a:t>
            </a:r>
            <a:r>
              <a:rPr lang="en-US" dirty="0" smtClean="0"/>
              <a:t>the DOM</a:t>
            </a:r>
          </a:p>
          <a:p>
            <a:pPr fontAlgn="ctr"/>
            <a:r>
              <a:rPr lang="en-US" dirty="0" err="1"/>
              <a:t>getInitialState</a:t>
            </a:r>
            <a:r>
              <a:rPr lang="en-US" dirty="0"/>
              <a:t>() - </a:t>
            </a:r>
            <a:r>
              <a:rPr lang="en-US" dirty="0" smtClean="0"/>
              <a:t>Returns </a:t>
            </a:r>
            <a:r>
              <a:rPr lang="en-US" dirty="0"/>
              <a:t>an object </a:t>
            </a:r>
            <a:r>
              <a:rPr lang="en-US" dirty="0" smtClean="0"/>
              <a:t>of states</a:t>
            </a:r>
          </a:p>
          <a:p>
            <a:pPr fontAlgn="ctr"/>
            <a:r>
              <a:rPr lang="en-US" dirty="0" smtClean="0"/>
              <a:t>States are accessible via – </a:t>
            </a:r>
            <a:r>
              <a:rPr lang="en-US" dirty="0" err="1" smtClean="0"/>
              <a:t>this.state.stateName</a:t>
            </a:r>
            <a:endParaRPr lang="en-US" dirty="0" smtClean="0"/>
          </a:p>
          <a:p>
            <a:r>
              <a:rPr lang="en-US" dirty="0" smtClean="0"/>
              <a:t>Should </a:t>
            </a:r>
            <a:r>
              <a:rPr lang="en-US" dirty="0"/>
              <a:t>never write to a state variable </a:t>
            </a:r>
            <a:r>
              <a:rPr lang="en-US" dirty="0" smtClean="0"/>
              <a:t>directly</a:t>
            </a:r>
            <a:endParaRPr lang="en-US" dirty="0"/>
          </a:p>
          <a:p>
            <a:r>
              <a:rPr lang="en-US" dirty="0" smtClean="0"/>
              <a:t>Can mutate a state variable via – this.setState()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179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componentDidMount</a:t>
            </a:r>
            <a:r>
              <a:rPr lang="en-US" dirty="0" smtClean="0"/>
              <a:t>() - Invokes immediately </a:t>
            </a:r>
            <a:r>
              <a:rPr lang="en-US" dirty="0"/>
              <a:t>after  a component is </a:t>
            </a:r>
            <a:r>
              <a:rPr lang="en-US" dirty="0" smtClean="0"/>
              <a:t>mounted</a:t>
            </a:r>
          </a:p>
          <a:p>
            <a:r>
              <a:rPr lang="x-none" dirty="0"/>
              <a:t>componentWillMount()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04235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913</TotalTime>
  <Words>1596</Words>
  <Application>Microsoft Office PowerPoint</Application>
  <PresentationFormat>Widescreen</PresentationFormat>
  <Paragraphs>190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Century Schoolbook</vt:lpstr>
      <vt:lpstr>Wingdings 2</vt:lpstr>
      <vt:lpstr>View</vt:lpstr>
      <vt:lpstr>React + Redux + TypeScript + .NET </vt:lpstr>
      <vt:lpstr>React Fundamentals</vt:lpstr>
      <vt:lpstr>React</vt:lpstr>
      <vt:lpstr>PowerPoint Presentation</vt:lpstr>
      <vt:lpstr>React Elements</vt:lpstr>
      <vt:lpstr>JSX</vt:lpstr>
      <vt:lpstr>React Components </vt:lpstr>
      <vt:lpstr>States</vt:lpstr>
      <vt:lpstr>Lifecycle Methods</vt:lpstr>
      <vt:lpstr>Props</vt:lpstr>
      <vt:lpstr>Destructuring</vt:lpstr>
      <vt:lpstr>Hooks API</vt:lpstr>
      <vt:lpstr>Handling APIs</vt:lpstr>
      <vt:lpstr>React Router</vt:lpstr>
      <vt:lpstr>Styled Components</vt:lpstr>
      <vt:lpstr>Server Side Rendering (SSR)</vt:lpstr>
      <vt:lpstr>Redux Fundamentals</vt:lpstr>
      <vt:lpstr>State Management</vt:lpstr>
      <vt:lpstr>Redux</vt:lpstr>
      <vt:lpstr>Redux Architecture</vt:lpstr>
      <vt:lpstr>Redux (Cont.)</vt:lpstr>
      <vt:lpstr>Actions</vt:lpstr>
      <vt:lpstr>PowerPoint Presentation</vt:lpstr>
      <vt:lpstr>PowerPoint Presentation</vt:lpstr>
      <vt:lpstr>PowerPoint Presentation</vt:lpstr>
      <vt:lpstr>PowerPoint Presentation</vt:lpstr>
      <vt:lpstr>Additional Tools</vt:lpstr>
      <vt:lpstr>React + TypeScript Fundamentals</vt:lpstr>
      <vt:lpstr>TypeScript Data Types</vt:lpstr>
      <vt:lpstr>HOC</vt:lpstr>
      <vt:lpstr>React + TypeScript Together</vt:lpstr>
      <vt:lpstr>.NET </vt:lpstr>
      <vt:lpstr>Entity Framework  (EF)</vt:lpstr>
      <vt:lpstr>PowerPoint Presentation</vt:lpstr>
      <vt:lpstr>Mediator Pattern</vt:lpstr>
      <vt:lpstr>Mediator Pattern (Cont.)</vt:lpstr>
      <vt:lpstr>CQRS Pattern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+ Redux + TypeScript + .NET </dc:title>
  <dc:creator>Sanushi Salgado</dc:creator>
  <cp:lastModifiedBy>Sanushi Salgado</cp:lastModifiedBy>
  <cp:revision>190</cp:revision>
  <dcterms:created xsi:type="dcterms:W3CDTF">2021-10-10T14:32:15Z</dcterms:created>
  <dcterms:modified xsi:type="dcterms:W3CDTF">2021-10-12T03:32:59Z</dcterms:modified>
</cp:coreProperties>
</file>