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
  </p:notesMasterIdLst>
  <p:sldIdLst>
    <p:sldId id="256" r:id="rId2"/>
    <p:sldId id="260" r:id="rId3"/>
    <p:sldId id="257" r:id="rId4"/>
    <p:sldId id="258"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775FC5-2DBD-4850-A858-6160935B7ADD}">
          <p14:sldIdLst>
            <p14:sldId id="256"/>
          </p14:sldIdLst>
        </p14:section>
        <p14:section name="Untitled Section" id="{7BC6D8BA-9406-43A5-916C-2D261397355F}">
          <p14:sldIdLst>
            <p14:sldId id="260"/>
            <p14:sldId id="257"/>
            <p14:sldId id="25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B03AC-394B-493E-B941-1099F5001E97}" type="datetimeFigureOut">
              <a:rPr lang="en-US" smtClean="0"/>
              <a:t>5/30/2020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F3689-8F10-4861-9AB0-54544A5AE96E}" type="slidenum">
              <a:rPr lang="en-US" smtClean="0"/>
              <a:t>‹#›</a:t>
            </a:fld>
            <a:endParaRPr lang="en-US"/>
          </a:p>
        </p:txBody>
      </p:sp>
    </p:spTree>
    <p:extLst>
      <p:ext uri="{BB962C8B-B14F-4D97-AF65-F5344CB8AC3E}">
        <p14:creationId xmlns:p14="http://schemas.microsoft.com/office/powerpoint/2010/main" val="302927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F3689-8F10-4861-9AB0-54544A5AE96E}" type="slidenum">
              <a:rPr lang="en-US" smtClean="0"/>
              <a:t>4</a:t>
            </a:fld>
            <a:endParaRPr lang="en-US"/>
          </a:p>
        </p:txBody>
      </p:sp>
    </p:spTree>
    <p:extLst>
      <p:ext uri="{BB962C8B-B14F-4D97-AF65-F5344CB8AC3E}">
        <p14:creationId xmlns:p14="http://schemas.microsoft.com/office/powerpoint/2010/main" val="405358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84504BC-4C09-41E2-987F-E5D98CB911C6}" type="datetimeFigureOut">
              <a:rPr lang="en-US" smtClean="0"/>
              <a:t>5/30/2020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742F81F-082D-4E63-9F6D-909B926F3DA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504BC-4C09-41E2-987F-E5D98CB911C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2F81F-082D-4E63-9F6D-909B926F3D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84504BC-4C09-41E2-987F-E5D98CB911C6}" type="datetimeFigureOut">
              <a:rPr lang="en-US" smtClean="0"/>
              <a:t>5/30/2020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742F81F-082D-4E63-9F6D-909B926F3DA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4504BC-4C09-41E2-987F-E5D98CB911C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742F81F-082D-4E63-9F6D-909B926F3DA3}"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84504BC-4C09-41E2-987F-E5D98CB911C6}" type="datetimeFigureOut">
              <a:rPr lang="en-US" smtClean="0"/>
              <a:t>5/30/2020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742F81F-082D-4E63-9F6D-909B926F3DA3}"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84504BC-4C09-41E2-987F-E5D98CB911C6}" type="datetimeFigureOut">
              <a:rPr lang="en-US" smtClean="0"/>
              <a:t>5/30/2020</a:t>
            </a:fld>
            <a:endParaRPr lang="en-US"/>
          </a:p>
        </p:txBody>
      </p:sp>
      <p:sp>
        <p:nvSpPr>
          <p:cNvPr id="10" name="Slide Number Placeholder 9"/>
          <p:cNvSpPr>
            <a:spLocks noGrp="1"/>
          </p:cNvSpPr>
          <p:nvPr>
            <p:ph type="sldNum" sz="quarter" idx="16"/>
          </p:nvPr>
        </p:nvSpPr>
        <p:spPr/>
        <p:txBody>
          <a:bodyPr rtlCol="0"/>
          <a:lstStyle/>
          <a:p>
            <a:fld id="{0742F81F-082D-4E63-9F6D-909B926F3DA3}"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84504BC-4C09-41E2-987F-E5D98CB911C6}" type="datetimeFigureOut">
              <a:rPr lang="en-US" smtClean="0"/>
              <a:t>5/30/2020</a:t>
            </a:fld>
            <a:endParaRPr lang="en-US"/>
          </a:p>
        </p:txBody>
      </p:sp>
      <p:sp>
        <p:nvSpPr>
          <p:cNvPr id="12" name="Slide Number Placeholder 11"/>
          <p:cNvSpPr>
            <a:spLocks noGrp="1"/>
          </p:cNvSpPr>
          <p:nvPr>
            <p:ph type="sldNum" sz="quarter" idx="16"/>
          </p:nvPr>
        </p:nvSpPr>
        <p:spPr/>
        <p:txBody>
          <a:bodyPr rtlCol="0"/>
          <a:lstStyle/>
          <a:p>
            <a:fld id="{0742F81F-082D-4E63-9F6D-909B926F3DA3}"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4504BC-4C09-41E2-987F-E5D98CB911C6}"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742F81F-082D-4E63-9F6D-909B926F3D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504BC-4C09-41E2-987F-E5D98CB911C6}"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742F81F-082D-4E63-9F6D-909B926F3D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4504BC-4C09-41E2-987F-E5D98CB911C6}"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742F81F-082D-4E63-9F6D-909B926F3DA3}"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84504BC-4C09-41E2-987F-E5D98CB911C6}" type="datetimeFigureOut">
              <a:rPr lang="en-US" smtClean="0"/>
              <a:t>5/30/2020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742F81F-082D-4E63-9F6D-909B926F3DA3}"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4504BC-4C09-41E2-987F-E5D98CB911C6}" type="datetimeFigureOut">
              <a:rPr lang="en-US" smtClean="0"/>
              <a:t>5/30/2020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742F81F-082D-4E63-9F6D-909B926F3D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lyticsvidhya.com/blog/2020/02/beginner-guide-matplotlib-data-visualization-exploration-python/?utm_source=blog&amp;utm_medium=the-ultimate-numpy-tutorial-for-data-science-beginners" TargetMode="External"/><Relationship Id="rId2" Type="http://schemas.openxmlformats.org/officeDocument/2006/relationships/hyperlink" Target="https://www.analyticsvidhya.com/blog/2016/01/12-pandas-techniques-python-data-manipulation/?utm_source=blog&amp;utm_medium=the-ultimate-numpy-tutorial-for-data-science-beginners" TargetMode="External"/><Relationship Id="rId1" Type="http://schemas.openxmlformats.org/officeDocument/2006/relationships/slideLayout" Target="../slideLayouts/slideLayout7.xml"/><Relationship Id="rId4" Type="http://schemas.openxmlformats.org/officeDocument/2006/relationships/hyperlink" Target="https://www.analyticsvidhya.com/blog/2020/02/everything-you-should-know-scikit-learn/?utm_source=blog&amp;utm_medium=the-ultimate-numpy-tutorial-for-data-science-beginn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4648200" y="19665"/>
            <a:ext cx="7123113" cy="1673225"/>
          </a:xfrm>
        </p:spPr>
        <p:txBody>
          <a:bodyPr>
            <a:noAutofit/>
          </a:bodyPr>
          <a:lstStyle/>
          <a:p>
            <a:endParaRPr lang="en-US" sz="2800" dirty="0" smtClean="0"/>
          </a:p>
          <a:p>
            <a:r>
              <a:rPr lang="en-US" dirty="0"/>
              <a:t>	</a:t>
            </a:r>
            <a:r>
              <a:rPr lang="en-US" dirty="0" smtClean="0"/>
              <a:t>	</a:t>
            </a:r>
            <a:r>
              <a:rPr lang="en-US" sz="2800" dirty="0" smtClean="0"/>
              <a:t>AI + CLUB UI</a:t>
            </a:r>
            <a:endParaRPr lang="en-US" sz="2800" dirty="0" smtClean="0"/>
          </a:p>
        </p:txBody>
      </p:sp>
      <p:sp>
        <p:nvSpPr>
          <p:cNvPr id="2" name="Title 1"/>
          <p:cNvSpPr>
            <a:spLocks noGrp="1"/>
          </p:cNvSpPr>
          <p:nvPr>
            <p:ph type="title"/>
          </p:nvPr>
        </p:nvSpPr>
        <p:spPr/>
        <p:txBody>
          <a:bodyPr/>
          <a:lstStyle/>
          <a:p>
            <a:r>
              <a:rPr lang="en-US" b="1" dirty="0" smtClean="0"/>
              <a:t>INTRODUCTION TO NUMPY</a:t>
            </a:r>
            <a:endParaRPr lang="en-US" b="1" dirty="0"/>
          </a:p>
        </p:txBody>
      </p:sp>
      <p:sp>
        <p:nvSpPr>
          <p:cNvPr id="4" name="Subtitle 2"/>
          <p:cNvSpPr txBox="1">
            <a:spLocks/>
          </p:cNvSpPr>
          <p:nvPr/>
        </p:nvSpPr>
        <p:spPr>
          <a:xfrm>
            <a:off x="1524000" y="3886200"/>
            <a:ext cx="7123113" cy="1673225"/>
          </a:xfrm>
          <a:prstGeom prst="rect">
            <a:avLst/>
          </a:prstGeom>
        </p:spPr>
        <p:txBody>
          <a:bodyPr vert="horz" anchor="t">
            <a:noAutofit/>
          </a:bodyPr>
          <a:lstStyle>
            <a:lvl1pPr marL="0" indent="0" algn="l" rtl="0" eaLnBrk="1" latinLnBrk="0" hangingPunct="1">
              <a:spcBef>
                <a:spcPts val="700"/>
              </a:spcBef>
              <a:buClr>
                <a:schemeClr val="accent2"/>
              </a:buClr>
              <a:buSzPct val="60000"/>
              <a:buFont typeface="Wingdings"/>
              <a:buNone/>
              <a:defRPr kumimoji="0" sz="2800" kern="1200">
                <a:solidFill>
                  <a:schemeClr val="tx2"/>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800" kern="1200">
                <a:solidFill>
                  <a:schemeClr val="tx1">
                    <a:tint val="75000"/>
                  </a:schemeClr>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600" kern="1200">
                <a:solidFill>
                  <a:schemeClr val="tx1">
                    <a:tint val="7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1400" kern="1200">
                <a:solidFill>
                  <a:schemeClr val="tx1">
                    <a:tint val="75000"/>
                  </a:schemeClr>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1400" kern="1200">
                <a:solidFill>
                  <a:schemeClr val="tx1">
                    <a:tint val="75000"/>
                  </a:schemeClr>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a:r>
              <a:rPr lang="en-US" dirty="0" smtClean="0"/>
              <a:t>Odeajo Israel</a:t>
            </a:r>
          </a:p>
          <a:p>
            <a:pPr algn="ctr"/>
            <a:r>
              <a:rPr lang="en-US" dirty="0" smtClean="0"/>
              <a:t>Software </a:t>
            </a:r>
            <a:r>
              <a:rPr lang="en-US" dirty="0" err="1" smtClean="0"/>
              <a:t>Dev</a:t>
            </a:r>
            <a:r>
              <a:rPr lang="en-US" dirty="0" smtClean="0"/>
              <a:t>, </a:t>
            </a:r>
            <a:r>
              <a:rPr lang="en-US" dirty="0" err="1" smtClean="0"/>
              <a:t>Zindi</a:t>
            </a:r>
            <a:r>
              <a:rPr lang="en-US" dirty="0" smtClean="0"/>
              <a:t> Ambassador </a:t>
            </a:r>
            <a:endParaRPr lang="en-US" dirty="0" smtClean="0"/>
          </a:p>
        </p:txBody>
      </p:sp>
    </p:spTree>
    <p:extLst>
      <p:ext uri="{BB962C8B-B14F-4D97-AF65-F5344CB8AC3E}">
        <p14:creationId xmlns:p14="http://schemas.microsoft.com/office/powerpoint/2010/main" val="3902928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18005"/>
            <a:ext cx="8458200" cy="707886"/>
          </a:xfrm>
          <a:prstGeom prst="rect">
            <a:avLst/>
          </a:prstGeom>
          <a:noFill/>
        </p:spPr>
        <p:txBody>
          <a:bodyPr wrap="square" rtlCol="0">
            <a:spAutoFit/>
          </a:bodyPr>
          <a:lstStyle/>
          <a:p>
            <a:r>
              <a:rPr lang="en-US" sz="4000" b="1" dirty="0"/>
              <a:t>What is the </a:t>
            </a:r>
            <a:r>
              <a:rPr lang="en-US" sz="4000" b="1" dirty="0" err="1"/>
              <a:t>NumPy</a:t>
            </a:r>
            <a:r>
              <a:rPr lang="en-US" sz="4000" b="1" dirty="0"/>
              <a:t> library in Python?</a:t>
            </a:r>
          </a:p>
        </p:txBody>
      </p:sp>
      <p:sp>
        <p:nvSpPr>
          <p:cNvPr id="2" name="Rectangle 1"/>
          <p:cNvSpPr/>
          <p:nvPr/>
        </p:nvSpPr>
        <p:spPr>
          <a:xfrm>
            <a:off x="609600" y="1371600"/>
            <a:ext cx="8305800" cy="3970318"/>
          </a:xfrm>
          <a:prstGeom prst="rect">
            <a:avLst/>
          </a:prstGeom>
        </p:spPr>
        <p:txBody>
          <a:bodyPr wrap="square">
            <a:spAutoFit/>
          </a:bodyPr>
          <a:lstStyle/>
          <a:p>
            <a:r>
              <a:rPr lang="en-US" dirty="0" err="1"/>
              <a:t>NumPy</a:t>
            </a:r>
            <a:r>
              <a:rPr lang="en-US" dirty="0"/>
              <a:t> stands for Numerical Python and is one of the most useful scientific libraries in Python programming. It provides support for large multidimensional array objects and various tools to work with them. </a:t>
            </a:r>
            <a:r>
              <a:rPr lang="en-US" b="1" dirty="0"/>
              <a:t>Various other libraries like </a:t>
            </a:r>
            <a:r>
              <a:rPr lang="en-US" b="1" u="sng" dirty="0">
                <a:hlinkClick r:id="rId2"/>
              </a:rPr>
              <a:t>Pandas</a:t>
            </a:r>
            <a:r>
              <a:rPr lang="en-US" b="1" dirty="0"/>
              <a:t>, </a:t>
            </a:r>
            <a:r>
              <a:rPr lang="en-US" b="1" u="sng" dirty="0" err="1">
                <a:hlinkClick r:id="rId3"/>
              </a:rPr>
              <a:t>Matplotlib</a:t>
            </a:r>
            <a:r>
              <a:rPr lang="en-US" b="1" dirty="0"/>
              <a:t>, and </a:t>
            </a:r>
            <a:r>
              <a:rPr lang="en-US" b="1" u="sng" dirty="0" err="1">
                <a:hlinkClick r:id="rId4"/>
              </a:rPr>
              <a:t>Scikit</a:t>
            </a:r>
            <a:r>
              <a:rPr lang="en-US" b="1" u="sng" dirty="0">
                <a:hlinkClick r:id="rId4"/>
              </a:rPr>
              <a:t>-learn</a:t>
            </a:r>
            <a:r>
              <a:rPr lang="en-US" b="1" dirty="0"/>
              <a:t> are built on top of this amazing library</a:t>
            </a:r>
            <a:r>
              <a:rPr lang="en-US" b="1" dirty="0" smtClean="0"/>
              <a:t>.</a:t>
            </a:r>
          </a:p>
          <a:p>
            <a:endParaRPr lang="en-US" dirty="0"/>
          </a:p>
          <a:p>
            <a:r>
              <a:rPr lang="en-US" dirty="0"/>
              <a:t>Arrays are a collection of elements/values, that can have one or more dimensions. An array of one dimension is called a </a:t>
            </a:r>
            <a:r>
              <a:rPr lang="en-US" i="1" dirty="0"/>
              <a:t>Vector</a:t>
            </a:r>
            <a:r>
              <a:rPr lang="en-US" dirty="0"/>
              <a:t> while having two dimensions is called a </a:t>
            </a:r>
            <a:r>
              <a:rPr lang="en-US" i="1" dirty="0"/>
              <a:t>Matrix</a:t>
            </a:r>
            <a:r>
              <a:rPr lang="en-US" dirty="0"/>
              <a:t>.</a:t>
            </a:r>
          </a:p>
          <a:p>
            <a:endParaRPr lang="en-US" dirty="0" smtClean="0"/>
          </a:p>
          <a:p>
            <a:r>
              <a:rPr lang="en-US" dirty="0" err="1" smtClean="0"/>
              <a:t>NumPy</a:t>
            </a:r>
            <a:r>
              <a:rPr lang="en-US" dirty="0" smtClean="0"/>
              <a:t> </a:t>
            </a:r>
            <a:r>
              <a:rPr lang="en-US" dirty="0"/>
              <a:t>arrays are called </a:t>
            </a:r>
            <a:r>
              <a:rPr lang="en-US" b="1" dirty="0" err="1"/>
              <a:t>ndarray</a:t>
            </a:r>
            <a:r>
              <a:rPr lang="en-US" dirty="0"/>
              <a:t> or</a:t>
            </a:r>
            <a:r>
              <a:rPr lang="en-US" b="1" dirty="0"/>
              <a:t> N-dimensional arrays</a:t>
            </a:r>
            <a:r>
              <a:rPr lang="en-US" dirty="0"/>
              <a:t> and they store elements of the same type and size. It is known for its high-performance and provides efficient storage and data operations as arrays grow in size.</a:t>
            </a:r>
          </a:p>
          <a:p>
            <a:endParaRPr lang="en-US" dirty="0" smtClean="0"/>
          </a:p>
          <a:p>
            <a:r>
              <a:rPr lang="en-US" dirty="0" err="1" smtClean="0"/>
              <a:t>NumPy</a:t>
            </a:r>
            <a:r>
              <a:rPr lang="en-US" dirty="0" smtClean="0"/>
              <a:t> </a:t>
            </a:r>
            <a:r>
              <a:rPr lang="en-US" dirty="0"/>
              <a:t>comes pre-installed when you download Anaconda. But if you want to install </a:t>
            </a:r>
            <a:r>
              <a:rPr lang="en-US" dirty="0" err="1"/>
              <a:t>NumPy</a:t>
            </a:r>
            <a:r>
              <a:rPr lang="en-US" dirty="0"/>
              <a:t> separately on your machine, just type the below command on your terminal:</a:t>
            </a:r>
          </a:p>
        </p:txBody>
      </p:sp>
    </p:spTree>
    <p:extLst>
      <p:ext uri="{BB962C8B-B14F-4D97-AF65-F5344CB8AC3E}">
        <p14:creationId xmlns:p14="http://schemas.microsoft.com/office/powerpoint/2010/main" val="3751611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Numpy</a:t>
            </a:r>
            <a:endParaRPr lang="en-US" sz="2400" dirty="0"/>
          </a:p>
        </p:txBody>
      </p:sp>
      <p:sp>
        <p:nvSpPr>
          <p:cNvPr id="6" name="Content Placeholder 5"/>
          <p:cNvSpPr>
            <a:spLocks noGrp="1"/>
          </p:cNvSpPr>
          <p:nvPr>
            <p:ph sz="quarter" idx="1"/>
          </p:nvPr>
        </p:nvSpPr>
        <p:spPr/>
        <p:txBody>
          <a:bodyPr>
            <a:noAutofit/>
          </a:bodyPr>
          <a:lstStyle/>
          <a:p>
            <a:pPr marL="662940" indent="-342900"/>
            <a:r>
              <a:rPr lang="en-US" sz="2400" i="1" dirty="0"/>
              <a:t>pip install </a:t>
            </a:r>
            <a:r>
              <a:rPr lang="en-US" sz="2400" i="1" dirty="0" err="1" smtClean="0"/>
              <a:t>numpy</a:t>
            </a:r>
            <a:endParaRPr lang="en-US" sz="2400" i="1" dirty="0" smtClean="0"/>
          </a:p>
          <a:p>
            <a:pPr marL="662940" indent="-342900"/>
            <a:r>
              <a:rPr lang="en-US" sz="2400" i="1" dirty="0"/>
              <a:t>import </a:t>
            </a:r>
            <a:r>
              <a:rPr lang="en-US" sz="2400" i="1" dirty="0" err="1"/>
              <a:t>numpy</a:t>
            </a:r>
            <a:r>
              <a:rPr lang="en-US" sz="2400" i="1" dirty="0"/>
              <a:t> as </a:t>
            </a:r>
            <a:r>
              <a:rPr lang="en-US" sz="2400" i="1" dirty="0" err="1" smtClean="0"/>
              <a:t>np</a:t>
            </a:r>
            <a:endParaRPr lang="en-US" sz="2400" i="1" dirty="0" smtClean="0"/>
          </a:p>
          <a:p>
            <a:pPr marL="662940" indent="-342900"/>
            <a:endParaRPr lang="en-US" sz="2400" i="1" dirty="0" smtClean="0"/>
          </a:p>
          <a:p>
            <a:pPr indent="0">
              <a:buNone/>
            </a:pPr>
            <a:endParaRPr lang="en-US" sz="2400" dirty="0"/>
          </a:p>
        </p:txBody>
      </p:sp>
      <p:sp>
        <p:nvSpPr>
          <p:cNvPr id="4" name="Content Placeholder 3"/>
          <p:cNvSpPr>
            <a:spLocks noGrp="1"/>
          </p:cNvSpPr>
          <p:nvPr>
            <p:ph sz="quarter" idx="2"/>
          </p:nvPr>
        </p:nvSpPr>
        <p:spPr/>
        <p:txBody>
          <a:bodyPr/>
          <a:lstStyle/>
          <a:p>
            <a:pPr marL="0" indent="0">
              <a:buNone/>
            </a:pPr>
            <a:r>
              <a:rPr lang="en-US" dirty="0" smtClean="0"/>
              <a:t>// to install</a:t>
            </a:r>
          </a:p>
          <a:p>
            <a:pPr marL="0" indent="0">
              <a:buNone/>
            </a:pPr>
            <a:r>
              <a:rPr lang="en-US" dirty="0" smtClean="0"/>
              <a:t>// to import library</a:t>
            </a:r>
            <a:endParaRPr lang="en-US" dirty="0"/>
          </a:p>
        </p:txBody>
      </p:sp>
    </p:spTree>
    <p:extLst>
      <p:ext uri="{BB962C8B-B14F-4D97-AF65-F5344CB8AC3E}">
        <p14:creationId xmlns:p14="http://schemas.microsoft.com/office/powerpoint/2010/main" val="3559082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28600"/>
            <a:ext cx="7543800" cy="762000"/>
          </a:xfrm>
        </p:spPr>
        <p:txBody>
          <a:bodyPr>
            <a:normAutofit/>
          </a:bodyPr>
          <a:lstStyle/>
          <a:p>
            <a:r>
              <a:rPr lang="en-US" sz="2400" b="1" dirty="0"/>
              <a:t>Python Lists </a:t>
            </a:r>
            <a:r>
              <a:rPr lang="en-US" sz="2400" b="1" dirty="0" err="1"/>
              <a:t>vs</a:t>
            </a:r>
            <a:r>
              <a:rPr lang="en-US" sz="2400" b="1" dirty="0"/>
              <a:t> </a:t>
            </a:r>
            <a:r>
              <a:rPr lang="en-US" sz="2400" b="1" dirty="0" err="1"/>
              <a:t>NumPy</a:t>
            </a:r>
            <a:r>
              <a:rPr lang="en-US" sz="2400" b="1" dirty="0"/>
              <a:t> Arrays – What’s the Difference?</a:t>
            </a:r>
          </a:p>
        </p:txBody>
      </p:sp>
      <p:sp>
        <p:nvSpPr>
          <p:cNvPr id="5" name="Content Placeholder 4"/>
          <p:cNvSpPr>
            <a:spLocks noGrp="1"/>
          </p:cNvSpPr>
          <p:nvPr>
            <p:ph sz="quarter" idx="1"/>
          </p:nvPr>
        </p:nvSpPr>
        <p:spPr>
          <a:xfrm>
            <a:off x="609600" y="1589567"/>
            <a:ext cx="4343400" cy="4572000"/>
          </a:xfrm>
        </p:spPr>
        <p:txBody>
          <a:bodyPr>
            <a:noAutofit/>
          </a:bodyPr>
          <a:lstStyle/>
          <a:p>
            <a:r>
              <a:rPr lang="en-US" sz="1800" dirty="0"/>
              <a:t>If you’re familiar with Python, you might be wondering why use </a:t>
            </a:r>
            <a:r>
              <a:rPr lang="en-US" sz="1800" dirty="0" err="1"/>
              <a:t>NumPy</a:t>
            </a:r>
            <a:r>
              <a:rPr lang="en-US" sz="1800" dirty="0"/>
              <a:t> arrays when we already have Python lists? After all, these Python lists act as an array that can store elements of various types. This is a perfectly valid question and the answer to this is hidden in the way Python stores an object in memory</a:t>
            </a:r>
            <a:r>
              <a:rPr lang="en-US" sz="1800" dirty="0" smtClean="0"/>
              <a:t>.</a:t>
            </a:r>
          </a:p>
          <a:p>
            <a:r>
              <a:rPr lang="en-US" sz="1800" dirty="0"/>
              <a:t>Python lists are essentially an array of pointers, each pointing to a location that contains the information related to the element. This adds a lot of overhead in terms of memory and computation. And most of this information is rendered redundant when all the objects stored in the list are of the same type!</a:t>
            </a:r>
          </a:p>
          <a:p>
            <a:endParaRPr lang="en-US" sz="1800" dirty="0"/>
          </a:p>
        </p:txBody>
      </p:sp>
      <p:sp>
        <p:nvSpPr>
          <p:cNvPr id="6" name="Content Placeholder 5"/>
          <p:cNvSpPr>
            <a:spLocks noGrp="1"/>
          </p:cNvSpPr>
          <p:nvPr>
            <p:ph sz="quarter" idx="2"/>
          </p:nvPr>
        </p:nvSpPr>
        <p:spPr>
          <a:xfrm>
            <a:off x="4648200" y="1371600"/>
            <a:ext cx="4299100" cy="5029200"/>
          </a:xfrm>
        </p:spPr>
        <p:txBody>
          <a:bodyPr>
            <a:noAutofit/>
          </a:bodyPr>
          <a:lstStyle/>
          <a:p>
            <a:endParaRPr lang="en-US" sz="1400" dirty="0"/>
          </a:p>
          <a:p>
            <a:r>
              <a:rPr lang="en-US" sz="1800" b="1" dirty="0" smtClean="0"/>
              <a:t>To </a:t>
            </a:r>
            <a:r>
              <a:rPr lang="en-US" sz="1800" b="1" dirty="0"/>
              <a:t>overcome this problem, we use </a:t>
            </a:r>
            <a:r>
              <a:rPr lang="en-US" sz="1800" b="1" dirty="0" err="1"/>
              <a:t>NumPy</a:t>
            </a:r>
            <a:r>
              <a:rPr lang="en-US" sz="1800" b="1" dirty="0"/>
              <a:t> arrays that contain only homogeneous elements</a:t>
            </a:r>
            <a:r>
              <a:rPr lang="en-US" sz="1800" dirty="0"/>
              <a:t>, i.e. elements having the same data type. This makes it more efficient at storing and manipulating the array. This difference becomes apparent when the array has a large number of elements, say thousands or millions. </a:t>
            </a:r>
            <a:endParaRPr lang="en-US" sz="1800" b="1" dirty="0"/>
          </a:p>
          <a:p>
            <a:r>
              <a:rPr lang="en-US" sz="1800" b="1" dirty="0" smtClean="0"/>
              <a:t>Also</a:t>
            </a:r>
            <a:r>
              <a:rPr lang="en-US" sz="1800" b="1" dirty="0"/>
              <a:t>, with </a:t>
            </a:r>
            <a:r>
              <a:rPr lang="en-US" sz="1800" b="1" dirty="0" err="1"/>
              <a:t>NumPy</a:t>
            </a:r>
            <a:r>
              <a:rPr lang="en-US" sz="1800" b="1" dirty="0"/>
              <a:t> arrays, you can perform element-wise operations, something which is not possible using Python lists!</a:t>
            </a:r>
            <a:endParaRPr lang="en-US" sz="1800" dirty="0"/>
          </a:p>
          <a:p>
            <a:r>
              <a:rPr lang="en-US" sz="1800" dirty="0"/>
              <a:t>This is the reason why </a:t>
            </a:r>
            <a:r>
              <a:rPr lang="en-US" sz="1800" dirty="0" err="1"/>
              <a:t>NumPy</a:t>
            </a:r>
            <a:r>
              <a:rPr lang="en-US" sz="1800" dirty="0"/>
              <a:t> arrays are preferred over Python lists when performing mathematical operations on a large amount of data.</a:t>
            </a:r>
            <a:endParaRPr lang="en-US" sz="1800" dirty="0"/>
          </a:p>
        </p:txBody>
      </p:sp>
    </p:spTree>
    <p:extLst>
      <p:ext uri="{BB962C8B-B14F-4D97-AF65-F5344CB8AC3E}">
        <p14:creationId xmlns:p14="http://schemas.microsoft.com/office/powerpoint/2010/main" val="34241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50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50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50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21600000">
                                      <p:cBhvr>
                                        <p:cTn id="34"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304800"/>
            <a:ext cx="4800600" cy="707886"/>
          </a:xfrm>
          <a:prstGeom prst="rect">
            <a:avLst/>
          </a:prstGeom>
          <a:noFill/>
        </p:spPr>
        <p:txBody>
          <a:bodyPr wrap="square" rtlCol="0">
            <a:spAutoFit/>
          </a:bodyPr>
          <a:lstStyle/>
          <a:p>
            <a:r>
              <a:rPr lang="en-US" sz="4000" dirty="0" smtClean="0"/>
              <a:t>Hands-on now</a:t>
            </a:r>
            <a:endParaRPr lang="en-US" sz="4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24" b="6398"/>
          <a:stretch/>
        </p:blipFill>
        <p:spPr bwMode="auto">
          <a:xfrm>
            <a:off x="609600" y="1752600"/>
            <a:ext cx="7959213" cy="4279490"/>
          </a:xfrm>
          <a:prstGeom prst="round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775240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704</TotalTime>
  <Words>255</Words>
  <Application>Microsoft Office PowerPoint</Application>
  <PresentationFormat>On-screen Show (4:3)</PresentationFormat>
  <Paragraphs>27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Median</vt:lpstr>
      <vt:lpstr>INTRODUCTION TO NUMPY</vt:lpstr>
      <vt:lpstr>PowerPoint Presentation</vt:lpstr>
      <vt:lpstr>Numpy</vt:lpstr>
      <vt:lpstr>Python Lists vs NumPy Arrays – What’s the Difference?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 Hackathon presentation</dc:title>
  <dc:creator>Windows User</dc:creator>
  <cp:lastModifiedBy>Windows User</cp:lastModifiedBy>
  <cp:revision>16</cp:revision>
  <dcterms:created xsi:type="dcterms:W3CDTF">2020-01-17T08:16:06Z</dcterms:created>
  <dcterms:modified xsi:type="dcterms:W3CDTF">2020-05-30T10:07:56Z</dcterms:modified>
</cp:coreProperties>
</file>