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9" r:id="rId3"/>
    <p:sldId id="257" r:id="rId4"/>
    <p:sldId id="282" r:id="rId5"/>
    <p:sldId id="283" r:id="rId6"/>
    <p:sldId id="284"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152A00"/>
    <a:srgbClr val="4E0233"/>
    <a:srgbClr val="1D3A00"/>
    <a:srgbClr val="00CC99"/>
    <a:srgbClr val="007033"/>
    <a:srgbClr val="FE9202"/>
    <a:srgbClr val="CC0099"/>
    <a:srgbClr val="6C1A00"/>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1" y="3182570"/>
            <a:ext cx="7940660" cy="1068934"/>
          </a:xfrm>
          <a:noFill/>
          <a:effectLst>
            <a:outerShdw blurRad="50800" dist="38100" dir="2700000" algn="tl" rotWithShape="0">
              <a:prstClr val="black">
                <a:alpha val="40000"/>
              </a:prstClr>
            </a:outerShdw>
          </a:effectLst>
        </p:spPr>
        <p:txBody>
          <a:bodyPr>
            <a:normAutofit/>
          </a:bodyPr>
          <a:lstStyle>
            <a:lvl1pPr algn="l">
              <a:defRPr sz="3600">
                <a:solidFill>
                  <a:srgbClr val="00B0F0"/>
                </a:solidFill>
              </a:defRPr>
            </a:lvl1pPr>
          </a:lstStyle>
          <a:p>
            <a:r>
              <a:rPr lang="en-US" dirty="0"/>
              <a:t>Click to edit Master title style</a:t>
            </a:r>
          </a:p>
        </p:txBody>
      </p:sp>
      <p:sp>
        <p:nvSpPr>
          <p:cNvPr id="3" name="Subtitle 2"/>
          <p:cNvSpPr>
            <a:spLocks noGrp="1"/>
          </p:cNvSpPr>
          <p:nvPr>
            <p:ph type="subTitle" idx="1"/>
          </p:nvPr>
        </p:nvSpPr>
        <p:spPr>
          <a:xfrm>
            <a:off x="601671" y="4251505"/>
            <a:ext cx="7940660"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108200"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10820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3182570"/>
            <a:ext cx="7635250" cy="1527049"/>
          </a:xfrm>
        </p:spPr>
        <p:txBody>
          <a:bodyPr>
            <a:normAutofit/>
          </a:bodyPr>
          <a:lstStyle/>
          <a:p>
            <a:pPr algn="ctr"/>
            <a:r>
              <a:rPr lang="en-US" sz="6600" b="1" dirty="0"/>
              <a:t>Coronavirus Analysis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2A9E-1923-C857-3F3D-1BBAD68880B0}"/>
              </a:ext>
            </a:extLst>
          </p:cNvPr>
          <p:cNvSpPr>
            <a:spLocks noGrp="1"/>
          </p:cNvSpPr>
          <p:nvPr>
            <p:ph type="title"/>
          </p:nvPr>
        </p:nvSpPr>
        <p:spPr>
          <a:xfrm>
            <a:off x="448965" y="1655520"/>
            <a:ext cx="8246070" cy="458115"/>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Q4: Check what is </a:t>
            </a:r>
            <a:r>
              <a:rPr lang="en-IN" sz="1800" kern="100" dirty="0" err="1">
                <a:solidFill>
                  <a:srgbClr val="66FFCC"/>
                </a:solidFill>
                <a:effectLst/>
                <a:latin typeface="Calibri" panose="020F0502020204030204" pitchFamily="34" charset="0"/>
                <a:ea typeface="Calibri" panose="020F0502020204030204" pitchFamily="34" charset="0"/>
                <a:cs typeface="Mangal" panose="02040503050203030202" pitchFamily="18" charset="0"/>
              </a:rPr>
              <a:t>start_date</a:t>
            </a: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 and </a:t>
            </a:r>
            <a:r>
              <a:rPr lang="en-IN" sz="1800" kern="100" dirty="0" err="1">
                <a:solidFill>
                  <a:srgbClr val="66FFCC"/>
                </a:solidFill>
                <a:effectLst/>
                <a:latin typeface="Calibri" panose="020F0502020204030204" pitchFamily="34" charset="0"/>
                <a:ea typeface="Calibri" panose="020F0502020204030204" pitchFamily="34" charset="0"/>
                <a:cs typeface="Mangal" panose="02040503050203030202" pitchFamily="18" charset="0"/>
              </a:rPr>
              <a:t>end_date</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52F2BBD1-BE57-A222-E522-48FF98118803}"/>
              </a:ext>
            </a:extLst>
          </p:cNvPr>
          <p:cNvPicPr>
            <a:picLocks noGrp="1" noChangeAspect="1"/>
          </p:cNvPicPr>
          <p:nvPr>
            <p:ph idx="1"/>
          </p:nvPr>
        </p:nvPicPr>
        <p:blipFill>
          <a:blip r:embed="rId2"/>
          <a:stretch>
            <a:fillRect/>
          </a:stretch>
        </p:blipFill>
        <p:spPr>
          <a:xfrm>
            <a:off x="1823310" y="1960930"/>
            <a:ext cx="5699727" cy="2643351"/>
          </a:xfrm>
          <a:prstGeom prst="rect">
            <a:avLst/>
          </a:prstGeom>
        </p:spPr>
      </p:pic>
    </p:spTree>
    <p:extLst>
      <p:ext uri="{BB962C8B-B14F-4D97-AF65-F5344CB8AC3E}">
        <p14:creationId xmlns:p14="http://schemas.microsoft.com/office/powerpoint/2010/main" val="8522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671C-7924-D8CC-A732-BEA1F0300A66}"/>
              </a:ext>
            </a:extLst>
          </p:cNvPr>
          <p:cNvSpPr>
            <a:spLocks noGrp="1"/>
          </p:cNvSpPr>
          <p:nvPr>
            <p:ph type="title"/>
          </p:nvPr>
        </p:nvSpPr>
        <p:spPr>
          <a:xfrm>
            <a:off x="448965" y="1655520"/>
            <a:ext cx="8246070" cy="305410"/>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Q5: Number of months present in the dataset</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0D0AF00B-4E96-EE65-BC35-7D8F41A851E2}"/>
              </a:ext>
            </a:extLst>
          </p:cNvPr>
          <p:cNvPicPr>
            <a:picLocks noGrp="1" noChangeAspect="1"/>
          </p:cNvPicPr>
          <p:nvPr>
            <p:ph idx="1"/>
          </p:nvPr>
        </p:nvPicPr>
        <p:blipFill>
          <a:blip r:embed="rId2"/>
          <a:stretch>
            <a:fillRect/>
          </a:stretch>
        </p:blipFill>
        <p:spPr>
          <a:xfrm>
            <a:off x="1517900" y="1960930"/>
            <a:ext cx="6383068" cy="2901395"/>
          </a:xfrm>
          <a:prstGeom prst="rect">
            <a:avLst/>
          </a:prstGeom>
        </p:spPr>
      </p:pic>
    </p:spTree>
    <p:extLst>
      <p:ext uri="{BB962C8B-B14F-4D97-AF65-F5344CB8AC3E}">
        <p14:creationId xmlns:p14="http://schemas.microsoft.com/office/powerpoint/2010/main" val="367637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EB2A-E700-9502-BF9E-75BBA0D9795D}"/>
              </a:ext>
            </a:extLst>
          </p:cNvPr>
          <p:cNvSpPr>
            <a:spLocks noGrp="1"/>
          </p:cNvSpPr>
          <p:nvPr>
            <p:ph type="title"/>
          </p:nvPr>
        </p:nvSpPr>
        <p:spPr>
          <a:xfrm>
            <a:off x="448965" y="1655519"/>
            <a:ext cx="8246070" cy="305411"/>
          </a:xfrm>
        </p:spPr>
        <p:txBody>
          <a:bodyPr>
            <a:normAutofit fontScale="90000"/>
          </a:bodyPr>
          <a:lstStyle/>
          <a:p>
            <a:pPr algn="ctr"/>
            <a:r>
              <a:rPr lang="en-IN" sz="1800" kern="0" dirty="0">
                <a:solidFill>
                  <a:srgbClr val="66FFCC"/>
                </a:solidFill>
                <a:effectLst/>
                <a:latin typeface="+mn-lt"/>
                <a:ea typeface="Times New Roman" panose="02020603050405020304" pitchFamily="18" charset="0"/>
                <a:cs typeface="Mangal" panose="02040503050203030202" pitchFamily="18" charset="0"/>
              </a:rPr>
              <a:t>Q6: Find the monthly average for confirmed, deaths, recovered</a:t>
            </a:r>
            <a:br>
              <a:rPr lang="en-IN" sz="1800" kern="100" dirty="0">
                <a:solidFill>
                  <a:srgbClr val="66FFCC"/>
                </a:solidFill>
                <a:effectLst/>
                <a:latin typeface="+mn-lt"/>
                <a:ea typeface="Calibri" panose="020F0502020204030204" pitchFamily="34" charset="0"/>
                <a:cs typeface="Mangal" panose="02040503050203030202" pitchFamily="18" charset="0"/>
              </a:rPr>
            </a:br>
            <a:endParaRPr lang="en-IN" dirty="0">
              <a:solidFill>
                <a:srgbClr val="66FFCC"/>
              </a:solidFill>
              <a:latin typeface="+mn-lt"/>
            </a:endParaRPr>
          </a:p>
        </p:txBody>
      </p:sp>
      <p:pic>
        <p:nvPicPr>
          <p:cNvPr id="4" name="Content Placeholder 3">
            <a:extLst>
              <a:ext uri="{FF2B5EF4-FFF2-40B4-BE49-F238E27FC236}">
                <a16:creationId xmlns:a16="http://schemas.microsoft.com/office/drawing/2014/main" id="{0C91DCFB-DFE8-5723-9410-732C2CE8B7B4}"/>
              </a:ext>
            </a:extLst>
          </p:cNvPr>
          <p:cNvPicPr>
            <a:picLocks noGrp="1" noChangeAspect="1"/>
          </p:cNvPicPr>
          <p:nvPr>
            <p:ph idx="1"/>
          </p:nvPr>
        </p:nvPicPr>
        <p:blipFill>
          <a:blip r:embed="rId2"/>
          <a:stretch>
            <a:fillRect/>
          </a:stretch>
        </p:blipFill>
        <p:spPr>
          <a:xfrm>
            <a:off x="1670605" y="1806549"/>
            <a:ext cx="5650085" cy="3253477"/>
          </a:xfrm>
          <a:prstGeom prst="rect">
            <a:avLst/>
          </a:prstGeom>
        </p:spPr>
      </p:pic>
    </p:spTree>
    <p:extLst>
      <p:ext uri="{BB962C8B-B14F-4D97-AF65-F5344CB8AC3E}">
        <p14:creationId xmlns:p14="http://schemas.microsoft.com/office/powerpoint/2010/main" val="417276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7DC-3D46-C97C-5F7C-CEB0141846CC}"/>
              </a:ext>
            </a:extLst>
          </p:cNvPr>
          <p:cNvSpPr>
            <a:spLocks noGrp="1"/>
          </p:cNvSpPr>
          <p:nvPr>
            <p:ph type="title"/>
          </p:nvPr>
        </p:nvSpPr>
        <p:spPr>
          <a:xfrm>
            <a:off x="448965" y="1502815"/>
            <a:ext cx="8246070" cy="305410"/>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Q7: Find the most frequent value for confirmed, deaths, recovered each month</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9DAEB28E-9E36-F839-A074-B02466CBD258}"/>
              </a:ext>
            </a:extLst>
          </p:cNvPr>
          <p:cNvPicPr>
            <a:picLocks noGrp="1" noChangeAspect="1"/>
          </p:cNvPicPr>
          <p:nvPr>
            <p:ph idx="1"/>
          </p:nvPr>
        </p:nvPicPr>
        <p:blipFill>
          <a:blip r:embed="rId2"/>
          <a:stretch>
            <a:fillRect/>
          </a:stretch>
        </p:blipFill>
        <p:spPr>
          <a:xfrm>
            <a:off x="1288843" y="1597680"/>
            <a:ext cx="6566314" cy="3475191"/>
          </a:xfrm>
          <a:prstGeom prst="rect">
            <a:avLst/>
          </a:prstGeom>
        </p:spPr>
      </p:pic>
    </p:spTree>
    <p:extLst>
      <p:ext uri="{BB962C8B-B14F-4D97-AF65-F5344CB8AC3E}">
        <p14:creationId xmlns:p14="http://schemas.microsoft.com/office/powerpoint/2010/main" val="338252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B61C52-6EB1-91DB-3542-90129283BBE1}"/>
              </a:ext>
            </a:extLst>
          </p:cNvPr>
          <p:cNvPicPr>
            <a:picLocks noGrp="1" noChangeAspect="1"/>
          </p:cNvPicPr>
          <p:nvPr>
            <p:ph idx="1"/>
          </p:nvPr>
        </p:nvPicPr>
        <p:blipFill>
          <a:blip r:embed="rId2"/>
          <a:stretch>
            <a:fillRect/>
          </a:stretch>
        </p:blipFill>
        <p:spPr>
          <a:xfrm>
            <a:off x="1517900" y="1197405"/>
            <a:ext cx="6424028" cy="3681710"/>
          </a:xfrm>
          <a:prstGeom prst="rect">
            <a:avLst/>
          </a:prstGeom>
        </p:spPr>
      </p:pic>
    </p:spTree>
    <p:extLst>
      <p:ext uri="{BB962C8B-B14F-4D97-AF65-F5344CB8AC3E}">
        <p14:creationId xmlns:p14="http://schemas.microsoft.com/office/powerpoint/2010/main" val="316462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5F5-DBE5-997D-D1F5-A1BEA70992B1}"/>
              </a:ext>
            </a:extLst>
          </p:cNvPr>
          <p:cNvSpPr>
            <a:spLocks noGrp="1"/>
          </p:cNvSpPr>
          <p:nvPr>
            <p:ph type="title"/>
          </p:nvPr>
        </p:nvSpPr>
        <p:spPr>
          <a:xfrm>
            <a:off x="448965" y="1655520"/>
            <a:ext cx="8246070" cy="152705"/>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Q8: Find minimum values for confirmed, deaths, recovered per year</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5CAAA26B-B1DB-0E4A-CD36-073F79F60248}"/>
              </a:ext>
            </a:extLst>
          </p:cNvPr>
          <p:cNvPicPr>
            <a:picLocks noGrp="1" noChangeAspect="1"/>
          </p:cNvPicPr>
          <p:nvPr>
            <p:ph idx="1"/>
          </p:nvPr>
        </p:nvPicPr>
        <p:blipFill>
          <a:blip r:embed="rId2"/>
          <a:stretch>
            <a:fillRect/>
          </a:stretch>
        </p:blipFill>
        <p:spPr>
          <a:xfrm>
            <a:off x="2128720" y="1775155"/>
            <a:ext cx="5191969" cy="3211944"/>
          </a:xfrm>
          <a:prstGeom prst="rect">
            <a:avLst/>
          </a:prstGeom>
        </p:spPr>
      </p:pic>
    </p:spTree>
    <p:extLst>
      <p:ext uri="{BB962C8B-B14F-4D97-AF65-F5344CB8AC3E}">
        <p14:creationId xmlns:p14="http://schemas.microsoft.com/office/powerpoint/2010/main" val="374610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D93C-0869-C484-903C-D9B2BCC55AE1}"/>
              </a:ext>
            </a:extLst>
          </p:cNvPr>
          <p:cNvSpPr>
            <a:spLocks noGrp="1"/>
          </p:cNvSpPr>
          <p:nvPr>
            <p:ph type="title"/>
          </p:nvPr>
        </p:nvSpPr>
        <p:spPr>
          <a:xfrm>
            <a:off x="448965" y="1655520"/>
            <a:ext cx="8246070" cy="152705"/>
          </a:xfrm>
        </p:spPr>
        <p:txBody>
          <a:bodyPr>
            <a:normAutofit fontScale="90000"/>
          </a:bodyPr>
          <a:lstStyle/>
          <a:p>
            <a:pPr algn="ctr"/>
            <a:r>
              <a:rPr lang="en-IN" sz="1800" dirty="0">
                <a:solidFill>
                  <a:srgbClr val="66FFCC"/>
                </a:solidFill>
                <a:effectLst/>
                <a:ea typeface="Times New Roman" panose="02020603050405020304" pitchFamily="18" charset="0"/>
              </a:rPr>
              <a:t>Q9: Find maximum values of confirmed, deaths, recovered per year</a:t>
            </a:r>
            <a:br>
              <a:rPr lang="en-IN" sz="1800" dirty="0">
                <a:solidFill>
                  <a:srgbClr val="66FFCC"/>
                </a:solidFill>
                <a:effectLst/>
                <a:ea typeface="Times New Roman" panose="02020603050405020304"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59E27C09-3A6F-EB78-824D-A11850ED92E1}"/>
              </a:ext>
            </a:extLst>
          </p:cNvPr>
          <p:cNvPicPr>
            <a:picLocks noGrp="1" noChangeAspect="1"/>
          </p:cNvPicPr>
          <p:nvPr>
            <p:ph idx="1"/>
          </p:nvPr>
        </p:nvPicPr>
        <p:blipFill>
          <a:blip r:embed="rId2"/>
          <a:stretch>
            <a:fillRect/>
          </a:stretch>
        </p:blipFill>
        <p:spPr>
          <a:xfrm>
            <a:off x="2128720" y="1731872"/>
            <a:ext cx="5039265" cy="3330351"/>
          </a:xfrm>
          <a:prstGeom prst="rect">
            <a:avLst/>
          </a:prstGeom>
        </p:spPr>
      </p:pic>
    </p:spTree>
    <p:extLst>
      <p:ext uri="{BB962C8B-B14F-4D97-AF65-F5344CB8AC3E}">
        <p14:creationId xmlns:p14="http://schemas.microsoft.com/office/powerpoint/2010/main" val="3975428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2613-D3F8-F6F3-AB75-52B1B3C626ED}"/>
              </a:ext>
            </a:extLst>
          </p:cNvPr>
          <p:cNvSpPr>
            <a:spLocks noGrp="1"/>
          </p:cNvSpPr>
          <p:nvPr>
            <p:ph type="title"/>
          </p:nvPr>
        </p:nvSpPr>
        <p:spPr>
          <a:xfrm>
            <a:off x="448965" y="1655520"/>
            <a:ext cx="8246070" cy="152705"/>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Q10: The total number of cases of confirmed, deaths, recovered each month</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C1AA7FAA-7F7B-76C7-8347-B8792CA8BEB7}"/>
              </a:ext>
            </a:extLst>
          </p:cNvPr>
          <p:cNvPicPr>
            <a:picLocks noGrp="1" noChangeAspect="1"/>
          </p:cNvPicPr>
          <p:nvPr>
            <p:ph idx="1"/>
          </p:nvPr>
        </p:nvPicPr>
        <p:blipFill>
          <a:blip r:embed="rId2"/>
          <a:stretch>
            <a:fillRect/>
          </a:stretch>
        </p:blipFill>
        <p:spPr>
          <a:xfrm>
            <a:off x="1976015" y="1655520"/>
            <a:ext cx="5344675" cy="3381613"/>
          </a:xfrm>
          <a:prstGeom prst="rect">
            <a:avLst/>
          </a:prstGeom>
        </p:spPr>
      </p:pic>
    </p:spTree>
    <p:extLst>
      <p:ext uri="{BB962C8B-B14F-4D97-AF65-F5344CB8AC3E}">
        <p14:creationId xmlns:p14="http://schemas.microsoft.com/office/powerpoint/2010/main" val="208490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6CEC-5C28-41DE-6001-BB7114FE00D6}"/>
              </a:ext>
            </a:extLst>
          </p:cNvPr>
          <p:cNvSpPr>
            <a:spLocks noGrp="1"/>
          </p:cNvSpPr>
          <p:nvPr>
            <p:ph type="title"/>
          </p:nvPr>
        </p:nvSpPr>
        <p:spPr>
          <a:xfrm>
            <a:off x="448965" y="1655520"/>
            <a:ext cx="8246070" cy="152705"/>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Q11: Check how coronavirus spread out with respect to confirmed cases</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A3F538A8-BA2C-7227-E6E6-FC06AF1E4BAA}"/>
              </a:ext>
            </a:extLst>
          </p:cNvPr>
          <p:cNvPicPr>
            <a:picLocks noGrp="1" noChangeAspect="1"/>
          </p:cNvPicPr>
          <p:nvPr>
            <p:ph idx="1"/>
          </p:nvPr>
        </p:nvPicPr>
        <p:blipFill>
          <a:blip r:embed="rId2"/>
          <a:stretch>
            <a:fillRect/>
          </a:stretch>
        </p:blipFill>
        <p:spPr>
          <a:xfrm>
            <a:off x="1817969" y="1735192"/>
            <a:ext cx="5508062" cy="3200167"/>
          </a:xfrm>
          <a:prstGeom prst="rect">
            <a:avLst/>
          </a:prstGeom>
        </p:spPr>
      </p:pic>
    </p:spTree>
    <p:extLst>
      <p:ext uri="{BB962C8B-B14F-4D97-AF65-F5344CB8AC3E}">
        <p14:creationId xmlns:p14="http://schemas.microsoft.com/office/powerpoint/2010/main" val="32534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D131-7668-AAE2-5113-AAFE45901940}"/>
              </a:ext>
            </a:extLst>
          </p:cNvPr>
          <p:cNvSpPr>
            <a:spLocks noGrp="1"/>
          </p:cNvSpPr>
          <p:nvPr>
            <p:ph type="title"/>
          </p:nvPr>
        </p:nvSpPr>
        <p:spPr>
          <a:xfrm>
            <a:off x="448965" y="1655520"/>
            <a:ext cx="8246070" cy="152705"/>
          </a:xfrm>
        </p:spPr>
        <p:txBody>
          <a:bodyPr>
            <a:normAutofit fontScale="90000"/>
          </a:bodyPr>
          <a:lstStyle/>
          <a:p>
            <a:pPr algn="ctr"/>
            <a:r>
              <a:rPr lang="en-IN" sz="1800" dirty="0">
                <a:solidFill>
                  <a:srgbClr val="66FFCC"/>
                </a:solidFill>
                <a:effectLst/>
                <a:ea typeface="Times New Roman" panose="02020603050405020304" pitchFamily="18" charset="0"/>
              </a:rPr>
              <a:t>Q12: Check how coronavirus spread out with respect to death cases per month</a:t>
            </a:r>
            <a:br>
              <a:rPr lang="en-IN" sz="1800" dirty="0">
                <a:solidFill>
                  <a:srgbClr val="66FFCC"/>
                </a:solidFill>
                <a:effectLst/>
                <a:ea typeface="Times New Roman" panose="02020603050405020304"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7ECFA135-8D1F-FB10-7049-CA68671EE4F9}"/>
              </a:ext>
            </a:extLst>
          </p:cNvPr>
          <p:cNvPicPr>
            <a:picLocks noGrp="1" noChangeAspect="1"/>
          </p:cNvPicPr>
          <p:nvPr>
            <p:ph idx="1"/>
          </p:nvPr>
        </p:nvPicPr>
        <p:blipFill>
          <a:blip r:embed="rId2"/>
          <a:stretch>
            <a:fillRect/>
          </a:stretch>
        </p:blipFill>
        <p:spPr>
          <a:xfrm>
            <a:off x="1823310" y="1724192"/>
            <a:ext cx="5650085" cy="3383814"/>
          </a:xfrm>
          <a:prstGeom prst="rect">
            <a:avLst/>
          </a:prstGeom>
        </p:spPr>
      </p:pic>
    </p:spTree>
    <p:extLst>
      <p:ext uri="{BB962C8B-B14F-4D97-AF65-F5344CB8AC3E}">
        <p14:creationId xmlns:p14="http://schemas.microsoft.com/office/powerpoint/2010/main" val="26694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433880"/>
            <a:ext cx="6108200" cy="1068935"/>
          </a:xfrm>
        </p:spPr>
        <p:txBody>
          <a:bodyPr>
            <a:noAutofit/>
          </a:bodyPr>
          <a:lstStyle/>
          <a:p>
            <a:pPr algn="ctr"/>
            <a:r>
              <a:rPr lang="en-US" sz="7200" dirty="0">
                <a:solidFill>
                  <a:srgbClr val="0070C0"/>
                </a:solidFill>
              </a:rPr>
              <a:t>Contents</a:t>
            </a:r>
          </a:p>
        </p:txBody>
      </p:sp>
      <p:sp>
        <p:nvSpPr>
          <p:cNvPr id="5" name="Content Placeholder 4"/>
          <p:cNvSpPr>
            <a:spLocks noGrp="1"/>
          </p:cNvSpPr>
          <p:nvPr>
            <p:ph idx="1"/>
          </p:nvPr>
        </p:nvSpPr>
        <p:spPr>
          <a:xfrm>
            <a:off x="2586835" y="1655520"/>
            <a:ext cx="6108200" cy="3205651"/>
          </a:xfrm>
        </p:spPr>
        <p:txBody>
          <a:bodyPr/>
          <a:lstStyle/>
          <a:p>
            <a:pPr marL="0" indent="0" algn="ctr">
              <a:buNone/>
            </a:pPr>
            <a:r>
              <a:rPr lang="en-US" dirty="0">
                <a:solidFill>
                  <a:schemeClr val="bg1">
                    <a:lumMod val="95000"/>
                  </a:schemeClr>
                </a:solidFill>
              </a:rPr>
              <a:t>Introduction</a:t>
            </a:r>
          </a:p>
          <a:p>
            <a:pPr marL="0" indent="0" algn="ctr">
              <a:buNone/>
            </a:pPr>
            <a:r>
              <a:rPr lang="en-US" dirty="0">
                <a:solidFill>
                  <a:schemeClr val="bg1">
                    <a:lumMod val="95000"/>
                  </a:schemeClr>
                </a:solidFill>
              </a:rPr>
              <a:t>Overview</a:t>
            </a:r>
          </a:p>
          <a:p>
            <a:pPr marL="0" indent="0" algn="ctr">
              <a:buNone/>
            </a:pPr>
            <a:r>
              <a:rPr lang="en-US" dirty="0">
                <a:solidFill>
                  <a:schemeClr val="bg1">
                    <a:lumMod val="95000"/>
                  </a:schemeClr>
                </a:solidFill>
              </a:rPr>
              <a:t>Objective</a:t>
            </a:r>
          </a:p>
          <a:p>
            <a:pPr marL="0" indent="0" algn="ctr">
              <a:buNone/>
            </a:pPr>
            <a:r>
              <a:rPr lang="en-US" dirty="0">
                <a:solidFill>
                  <a:schemeClr val="bg1">
                    <a:lumMod val="95000"/>
                  </a:schemeClr>
                </a:solidFill>
              </a:rPr>
              <a:t>Dataset</a:t>
            </a:r>
          </a:p>
          <a:p>
            <a:pPr marL="0" indent="0" algn="ctr">
              <a:buNone/>
            </a:pPr>
            <a:r>
              <a:rPr lang="en-US" dirty="0">
                <a:solidFill>
                  <a:schemeClr val="bg1">
                    <a:lumMod val="95000"/>
                  </a:schemeClr>
                </a:solidFill>
              </a:rPr>
              <a:t>Analysis </a:t>
            </a:r>
          </a:p>
          <a:p>
            <a:pPr marL="0" indent="0" algn="ctr">
              <a:buNone/>
            </a:pPr>
            <a:endParaRPr lang="en-US" dirty="0">
              <a:solidFill>
                <a:srgbClr val="66FFCC"/>
              </a:solidFill>
            </a:endParaRP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FD34-275C-7243-8729-E49DE1DC4603}"/>
              </a:ext>
            </a:extLst>
          </p:cNvPr>
          <p:cNvSpPr>
            <a:spLocks noGrp="1"/>
          </p:cNvSpPr>
          <p:nvPr>
            <p:ph type="title"/>
          </p:nvPr>
        </p:nvSpPr>
        <p:spPr>
          <a:xfrm>
            <a:off x="448965" y="1762506"/>
            <a:ext cx="8246070" cy="45719"/>
          </a:xfrm>
        </p:spPr>
        <p:txBody>
          <a:bodyPr>
            <a:normAutofit fontScale="90000"/>
          </a:bodyPr>
          <a:lstStyle/>
          <a:p>
            <a:pPr algn="ctr"/>
            <a:r>
              <a:rPr lang="en-IN" sz="1800" dirty="0">
                <a:solidFill>
                  <a:srgbClr val="66FFCC"/>
                </a:solidFill>
                <a:effectLst/>
                <a:ea typeface="Times New Roman" panose="02020603050405020304" pitchFamily="18" charset="0"/>
              </a:rPr>
              <a:t>Q13: Check how coronavirus spread out with respect to recovered cases</a:t>
            </a:r>
            <a:br>
              <a:rPr lang="en-IN" sz="1800" dirty="0">
                <a:solidFill>
                  <a:srgbClr val="66FFCC"/>
                </a:solidFill>
                <a:effectLst/>
                <a:ea typeface="Times New Roman" panose="02020603050405020304"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145C4941-450B-3F65-881B-9375868A42E9}"/>
              </a:ext>
            </a:extLst>
          </p:cNvPr>
          <p:cNvPicPr>
            <a:picLocks noGrp="1" noChangeAspect="1"/>
          </p:cNvPicPr>
          <p:nvPr>
            <p:ph idx="1"/>
          </p:nvPr>
        </p:nvPicPr>
        <p:blipFill>
          <a:blip r:embed="rId2"/>
          <a:stretch>
            <a:fillRect/>
          </a:stretch>
        </p:blipFill>
        <p:spPr>
          <a:xfrm>
            <a:off x="1517900" y="1808225"/>
            <a:ext cx="6433783" cy="3206867"/>
          </a:xfrm>
          <a:prstGeom prst="rect">
            <a:avLst/>
          </a:prstGeom>
        </p:spPr>
      </p:pic>
    </p:spTree>
    <p:extLst>
      <p:ext uri="{BB962C8B-B14F-4D97-AF65-F5344CB8AC3E}">
        <p14:creationId xmlns:p14="http://schemas.microsoft.com/office/powerpoint/2010/main" val="275830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7682-A56A-49AC-EDA8-2DF7024552F0}"/>
              </a:ext>
            </a:extLst>
          </p:cNvPr>
          <p:cNvSpPr>
            <a:spLocks noGrp="1"/>
          </p:cNvSpPr>
          <p:nvPr>
            <p:ph type="title"/>
          </p:nvPr>
        </p:nvSpPr>
        <p:spPr>
          <a:xfrm>
            <a:off x="448965" y="1655520"/>
            <a:ext cx="8246070" cy="152705"/>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Q14: Find the country having the highest number of confirmed cases</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4385DB85-2DC7-66E2-5F6A-301631CC286A}"/>
              </a:ext>
            </a:extLst>
          </p:cNvPr>
          <p:cNvPicPr>
            <a:picLocks noGrp="1" noChangeAspect="1"/>
          </p:cNvPicPr>
          <p:nvPr>
            <p:ph idx="1"/>
          </p:nvPr>
        </p:nvPicPr>
        <p:blipFill>
          <a:blip r:embed="rId2"/>
          <a:stretch>
            <a:fillRect/>
          </a:stretch>
        </p:blipFill>
        <p:spPr>
          <a:xfrm>
            <a:off x="1823310" y="1808225"/>
            <a:ext cx="5497380" cy="3265940"/>
          </a:xfrm>
          <a:prstGeom prst="rect">
            <a:avLst/>
          </a:prstGeom>
        </p:spPr>
      </p:pic>
    </p:spTree>
    <p:extLst>
      <p:ext uri="{BB962C8B-B14F-4D97-AF65-F5344CB8AC3E}">
        <p14:creationId xmlns:p14="http://schemas.microsoft.com/office/powerpoint/2010/main" val="191243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8BC5-4253-FCBF-749B-435FCAFE3985}"/>
              </a:ext>
            </a:extLst>
          </p:cNvPr>
          <p:cNvSpPr>
            <a:spLocks noGrp="1"/>
          </p:cNvSpPr>
          <p:nvPr>
            <p:ph type="title"/>
          </p:nvPr>
        </p:nvSpPr>
        <p:spPr>
          <a:xfrm>
            <a:off x="448965" y="1655520"/>
            <a:ext cx="8246070" cy="152705"/>
          </a:xfrm>
        </p:spPr>
        <p:txBody>
          <a:bodyPr>
            <a:normAutofit fontScale="90000"/>
          </a:bodyPr>
          <a:lstStyle/>
          <a:p>
            <a:pPr algn="ctr"/>
            <a:r>
              <a:rPr lang="en-IN" sz="1800" dirty="0">
                <a:solidFill>
                  <a:srgbClr val="66FFCC"/>
                </a:solidFill>
                <a:effectLst/>
                <a:ea typeface="Times New Roman" panose="02020603050405020304" pitchFamily="18" charset="0"/>
              </a:rPr>
              <a:t>Q15: Find the country having the lowest number of death cases</a:t>
            </a:r>
            <a:br>
              <a:rPr lang="en-IN" sz="1800" dirty="0">
                <a:solidFill>
                  <a:srgbClr val="66FFCC"/>
                </a:solidFill>
                <a:effectLst/>
                <a:ea typeface="Times New Roman" panose="02020603050405020304"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3D024022-BB4B-017C-96EA-5712C0737284}"/>
              </a:ext>
            </a:extLst>
          </p:cNvPr>
          <p:cNvPicPr>
            <a:picLocks noGrp="1" noChangeAspect="1"/>
          </p:cNvPicPr>
          <p:nvPr>
            <p:ph idx="1"/>
          </p:nvPr>
        </p:nvPicPr>
        <p:blipFill>
          <a:blip r:embed="rId2"/>
          <a:stretch>
            <a:fillRect/>
          </a:stretch>
        </p:blipFill>
        <p:spPr>
          <a:xfrm>
            <a:off x="1976015" y="1834141"/>
            <a:ext cx="5570685" cy="3002269"/>
          </a:xfrm>
          <a:prstGeom prst="rect">
            <a:avLst/>
          </a:prstGeom>
        </p:spPr>
      </p:pic>
    </p:spTree>
    <p:extLst>
      <p:ext uri="{BB962C8B-B14F-4D97-AF65-F5344CB8AC3E}">
        <p14:creationId xmlns:p14="http://schemas.microsoft.com/office/powerpoint/2010/main" val="671542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CACF-83D5-DC12-4D64-D35E212F8227}"/>
              </a:ext>
            </a:extLst>
          </p:cNvPr>
          <p:cNvSpPr>
            <a:spLocks noGrp="1"/>
          </p:cNvSpPr>
          <p:nvPr>
            <p:ph type="title"/>
          </p:nvPr>
        </p:nvSpPr>
        <p:spPr>
          <a:xfrm>
            <a:off x="448965" y="1655520"/>
            <a:ext cx="8246070" cy="152705"/>
          </a:xfrm>
        </p:spPr>
        <p:txBody>
          <a:bodyPr>
            <a:normAutofit fontScale="90000"/>
          </a:bodyPr>
          <a:lstStyle/>
          <a:p>
            <a:pPr algn="ctr"/>
            <a:r>
              <a:rPr lang="en-IN" sz="1800" dirty="0">
                <a:solidFill>
                  <a:srgbClr val="66FFCC"/>
                </a:solidFill>
                <a:effectLst/>
                <a:ea typeface="Times New Roman" panose="02020603050405020304" pitchFamily="18" charset="0"/>
              </a:rPr>
              <a:t>Q16: Find the top 5 countries having the highest recovered cases</a:t>
            </a:r>
            <a:br>
              <a:rPr lang="en-IN" sz="1800" dirty="0">
                <a:solidFill>
                  <a:srgbClr val="66FFCC"/>
                </a:solidFill>
                <a:effectLst/>
                <a:ea typeface="Times New Roman" panose="02020603050405020304" pitchFamily="18" charset="0"/>
              </a:rPr>
            </a:br>
            <a:endParaRPr lang="en-IN" dirty="0">
              <a:solidFill>
                <a:srgbClr val="66FFCC"/>
              </a:solidFill>
            </a:endParaRPr>
          </a:p>
        </p:txBody>
      </p:sp>
      <p:pic>
        <p:nvPicPr>
          <p:cNvPr id="4" name="Content Placeholder 3">
            <a:extLst>
              <a:ext uri="{FF2B5EF4-FFF2-40B4-BE49-F238E27FC236}">
                <a16:creationId xmlns:a16="http://schemas.microsoft.com/office/drawing/2014/main" id="{85604C3E-8BB4-4C12-AC25-6834162A89F8}"/>
              </a:ext>
            </a:extLst>
          </p:cNvPr>
          <p:cNvPicPr>
            <a:picLocks noGrp="1" noChangeAspect="1"/>
          </p:cNvPicPr>
          <p:nvPr>
            <p:ph idx="1"/>
          </p:nvPr>
        </p:nvPicPr>
        <p:blipFill>
          <a:blip r:embed="rId2"/>
          <a:stretch>
            <a:fillRect/>
          </a:stretch>
        </p:blipFill>
        <p:spPr>
          <a:xfrm>
            <a:off x="1976015" y="1693775"/>
            <a:ext cx="5191969" cy="3381834"/>
          </a:xfrm>
          <a:prstGeom prst="rect">
            <a:avLst/>
          </a:prstGeom>
        </p:spPr>
      </p:pic>
    </p:spTree>
    <p:extLst>
      <p:ext uri="{BB962C8B-B14F-4D97-AF65-F5344CB8AC3E}">
        <p14:creationId xmlns:p14="http://schemas.microsoft.com/office/powerpoint/2010/main" val="29050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8FEE4-DB2B-709A-5BCB-DB77ED9EACE5}"/>
              </a:ext>
            </a:extLst>
          </p:cNvPr>
          <p:cNvSpPr>
            <a:spLocks noGrp="1"/>
          </p:cNvSpPr>
          <p:nvPr>
            <p:ph idx="1"/>
          </p:nvPr>
        </p:nvSpPr>
        <p:spPr>
          <a:xfrm>
            <a:off x="448965" y="2113635"/>
            <a:ext cx="8246070" cy="2595986"/>
          </a:xfrm>
        </p:spPr>
        <p:txBody>
          <a:bodyPr>
            <a:normAutofit/>
          </a:bodyPr>
          <a:lstStyle/>
          <a:p>
            <a:pPr marL="0" indent="0" algn="ctr">
              <a:buNone/>
            </a:pPr>
            <a:r>
              <a:rPr lang="en-IN" sz="9600" b="1" dirty="0">
                <a:solidFill>
                  <a:srgbClr val="00B0F0"/>
                </a:solidFill>
              </a:rPr>
              <a:t>THANK YOU</a:t>
            </a:r>
          </a:p>
        </p:txBody>
      </p:sp>
    </p:spTree>
    <p:extLst>
      <p:ext uri="{BB962C8B-B14F-4D97-AF65-F5344CB8AC3E}">
        <p14:creationId xmlns:p14="http://schemas.microsoft.com/office/powerpoint/2010/main" val="384772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763524"/>
          </a:xfrm>
        </p:spPr>
        <p:txBody>
          <a:bodyPr>
            <a:normAutofit/>
          </a:bodyPr>
          <a:lstStyle/>
          <a:p>
            <a:pPr algn="ctr"/>
            <a:r>
              <a:rPr lang="en-US" b="1" dirty="0"/>
              <a:t>INTRODUCTION</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marL="0" indent="0">
              <a:buNone/>
            </a:pPr>
            <a:r>
              <a:rPr lang="en-US" dirty="0"/>
              <a:t>The COVID-19 pandemic had a profound effect on the health systems, economies, and daily life worldwide. In this challenging context, data analysis has become essential for understanding and managing the spread of the virus. I undertook this project to apply my SQL and data analysis skills to a real-world problem. By examining a comprehensive dataset, I aimed to uncover trends, identify hotspots, and derive insights that could help public health officials make informed decisions. This presentation will walk you through the project’s key aspects and findings, highlighting how data-driven approaches are crucial in tackling global health crises.</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3235-37B3-EA1F-0A44-9B16FAA53D9B}"/>
              </a:ext>
            </a:extLst>
          </p:cNvPr>
          <p:cNvSpPr>
            <a:spLocks noGrp="1"/>
          </p:cNvSpPr>
          <p:nvPr>
            <p:ph type="title"/>
          </p:nvPr>
        </p:nvSpPr>
        <p:spPr>
          <a:xfrm>
            <a:off x="448965" y="1197406"/>
            <a:ext cx="8246070" cy="1068934"/>
          </a:xfrm>
        </p:spPr>
        <p:txBody>
          <a:bodyPr>
            <a:normAutofit/>
          </a:bodyPr>
          <a:lstStyle/>
          <a:p>
            <a:pPr algn="ctr"/>
            <a:r>
              <a:rPr lang="en-IN" b="1" dirty="0"/>
              <a:t>OVERVIEW</a:t>
            </a:r>
          </a:p>
        </p:txBody>
      </p:sp>
      <p:sp>
        <p:nvSpPr>
          <p:cNvPr id="3" name="Content Placeholder 2">
            <a:extLst>
              <a:ext uri="{FF2B5EF4-FFF2-40B4-BE49-F238E27FC236}">
                <a16:creationId xmlns:a16="http://schemas.microsoft.com/office/drawing/2014/main" id="{FF02F4D3-62BE-B3A3-801A-A636B6FA0D59}"/>
              </a:ext>
            </a:extLst>
          </p:cNvPr>
          <p:cNvSpPr>
            <a:spLocks noGrp="1"/>
          </p:cNvSpPr>
          <p:nvPr>
            <p:ph idx="1"/>
          </p:nvPr>
        </p:nvSpPr>
        <p:spPr>
          <a:xfrm>
            <a:off x="448965" y="2113635"/>
            <a:ext cx="8246070" cy="2748690"/>
          </a:xfrm>
        </p:spPr>
        <p:txBody>
          <a:bodyPr>
            <a:normAutofit fontScale="62500" lnSpcReduction="20000"/>
          </a:bodyPr>
          <a:lstStyle/>
          <a:p>
            <a:pPr marL="0" indent="0">
              <a:buNone/>
            </a:pPr>
            <a:r>
              <a:rPr lang="en-US" dirty="0"/>
              <a:t>        The Coronavirus pandemic has underscored the need for comprehensive data analysis to monitor and understand its trajectory. This project involved a detailed analysis of a COVID-19 dataset, which included essential metrics such as confirmed cases, deaths, and recoveries. Using SQL, I conducted an in-depth examination of the data to identify geographic and temporal patterns, assess the impact on different regions, and highlight critical insights. The analysis aimed to provide a granular understanding of the pandemic's dynamics, from pinpointing hotspots to tracking the virus's spread over time. By transforming raw data into meaningful information, this project demonstrates the power of data analysis in guiding public health strategies and mitigating the impact of the pandemic. The insights derived from this project can support policymakers and health professionals in developing targeted interventions and response plans.</a:t>
            </a:r>
            <a:endParaRPr lang="en-IN" b="1" dirty="0"/>
          </a:p>
        </p:txBody>
      </p:sp>
    </p:spTree>
    <p:extLst>
      <p:ext uri="{BB962C8B-B14F-4D97-AF65-F5344CB8AC3E}">
        <p14:creationId xmlns:p14="http://schemas.microsoft.com/office/powerpoint/2010/main" val="319152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6368-DCEE-16B4-8714-DBCF415D745B}"/>
              </a:ext>
            </a:extLst>
          </p:cNvPr>
          <p:cNvSpPr>
            <a:spLocks noGrp="1"/>
          </p:cNvSpPr>
          <p:nvPr>
            <p:ph type="title"/>
          </p:nvPr>
        </p:nvSpPr>
        <p:spPr>
          <a:xfrm>
            <a:off x="448965" y="1350110"/>
            <a:ext cx="8246070" cy="610819"/>
          </a:xfrm>
        </p:spPr>
        <p:txBody>
          <a:bodyPr>
            <a:normAutofit fontScale="90000"/>
          </a:bodyPr>
          <a:lstStyle/>
          <a:p>
            <a:pPr algn="ctr"/>
            <a:r>
              <a:rPr lang="en-IN" b="1" dirty="0"/>
              <a:t>OBJECTIVE</a:t>
            </a:r>
          </a:p>
        </p:txBody>
      </p:sp>
      <p:sp>
        <p:nvSpPr>
          <p:cNvPr id="3" name="Content Placeholder 2">
            <a:extLst>
              <a:ext uri="{FF2B5EF4-FFF2-40B4-BE49-F238E27FC236}">
                <a16:creationId xmlns:a16="http://schemas.microsoft.com/office/drawing/2014/main" id="{405D2098-1DCE-B41E-91E0-81AB31C70137}"/>
              </a:ext>
            </a:extLst>
          </p:cNvPr>
          <p:cNvSpPr>
            <a:spLocks noGrp="1"/>
          </p:cNvSpPr>
          <p:nvPr>
            <p:ph idx="1"/>
          </p:nvPr>
        </p:nvSpPr>
        <p:spPr>
          <a:xfrm>
            <a:off x="448965" y="1960929"/>
            <a:ext cx="8246070" cy="2748691"/>
          </a:xfrm>
        </p:spPr>
        <p:txBody>
          <a:bodyPr>
            <a:normAutofit fontScale="55000" lnSpcReduction="20000"/>
          </a:bodyPr>
          <a:lstStyle/>
          <a:p>
            <a:pPr marL="0" indent="0">
              <a:buNone/>
            </a:pPr>
            <a:r>
              <a:rPr lang="en-US" dirty="0">
                <a:solidFill>
                  <a:schemeClr val="bg1">
                    <a:lumMod val="95000"/>
                  </a:schemeClr>
                </a:solidFill>
              </a:rPr>
              <a:t>The primary objective of this project was to leverage data analysis to extract meaningful insights from a Coronavirus dataset. By addressing 16 detailed questions through SQL queries, I aimed to achieve the following:</a:t>
            </a:r>
          </a:p>
          <a:p>
            <a:pPr marL="0" indent="0">
              <a:buNone/>
            </a:pPr>
            <a:endParaRPr lang="en-US" dirty="0">
              <a:solidFill>
                <a:schemeClr val="bg1">
                  <a:lumMod val="95000"/>
                </a:schemeClr>
              </a:solidFill>
            </a:endParaRPr>
          </a:p>
          <a:p>
            <a:pPr>
              <a:buFont typeface="Arial" panose="020B0604020202020204" pitchFamily="34" charset="0"/>
              <a:buChar char="•"/>
            </a:pPr>
            <a:r>
              <a:rPr lang="en-US" b="1" dirty="0">
                <a:solidFill>
                  <a:schemeClr val="bg1">
                    <a:lumMod val="95000"/>
                  </a:schemeClr>
                </a:solidFill>
              </a:rPr>
              <a:t>Identify Geographic Hotspots</a:t>
            </a:r>
            <a:r>
              <a:rPr lang="en-US" dirty="0">
                <a:solidFill>
                  <a:schemeClr val="bg1">
                    <a:lumMod val="95000"/>
                  </a:schemeClr>
                </a:solidFill>
              </a:rPr>
              <a:t>: Pinpoint regions with high transmission rates and analyze their characteristics.</a:t>
            </a:r>
          </a:p>
          <a:p>
            <a:pPr>
              <a:buFont typeface="Arial" panose="020B0604020202020204" pitchFamily="34" charset="0"/>
              <a:buChar char="•"/>
            </a:pPr>
            <a:r>
              <a:rPr lang="en-US" b="1" dirty="0">
                <a:solidFill>
                  <a:schemeClr val="bg1">
                    <a:lumMod val="95000"/>
                  </a:schemeClr>
                </a:solidFill>
              </a:rPr>
              <a:t>Understand Temporal Trends</a:t>
            </a:r>
            <a:r>
              <a:rPr lang="en-US" dirty="0">
                <a:solidFill>
                  <a:schemeClr val="bg1">
                    <a:lumMod val="95000"/>
                  </a:schemeClr>
                </a:solidFill>
              </a:rPr>
              <a:t>: Examine how the number of cases, deaths, and recoveries evolved.</a:t>
            </a:r>
          </a:p>
          <a:p>
            <a:pPr>
              <a:buFont typeface="Arial" panose="020B0604020202020204" pitchFamily="34" charset="0"/>
              <a:buChar char="•"/>
            </a:pPr>
            <a:r>
              <a:rPr lang="en-US" b="1" dirty="0">
                <a:solidFill>
                  <a:schemeClr val="bg1">
                    <a:lumMod val="95000"/>
                  </a:schemeClr>
                </a:solidFill>
              </a:rPr>
              <a:t>Highlight Country-Specific Variations</a:t>
            </a:r>
            <a:r>
              <a:rPr lang="en-US" dirty="0">
                <a:solidFill>
                  <a:schemeClr val="bg1">
                    <a:lumMod val="95000"/>
                  </a:schemeClr>
                </a:solidFill>
              </a:rPr>
              <a:t>: Identify countries with significant differences in case numbers, death rates, and recovery rates.</a:t>
            </a:r>
          </a:p>
          <a:p>
            <a:pPr>
              <a:buFont typeface="Arial" panose="020B0604020202020204" pitchFamily="34" charset="0"/>
              <a:buChar char="•"/>
            </a:pPr>
            <a:r>
              <a:rPr lang="en-US" b="1" dirty="0">
                <a:solidFill>
                  <a:schemeClr val="bg1">
                    <a:lumMod val="95000"/>
                  </a:schemeClr>
                </a:solidFill>
              </a:rPr>
              <a:t>Support Public Health Strategies</a:t>
            </a:r>
            <a:r>
              <a:rPr lang="en-US" dirty="0">
                <a:solidFill>
                  <a:schemeClr val="bg1">
                    <a:lumMod val="95000"/>
                  </a:schemeClr>
                </a:solidFill>
              </a:rPr>
              <a:t>: Provide actionable insights to inform and enhance public health interventions and strategies, contributing to the global effort to combat the pandemic.</a:t>
            </a:r>
          </a:p>
          <a:p>
            <a:r>
              <a:rPr lang="en-US" dirty="0">
                <a:solidFill>
                  <a:schemeClr val="bg1">
                    <a:lumMod val="95000"/>
                  </a:schemeClr>
                </a:solidFill>
              </a:rPr>
              <a:t>These objectives guided the project's analytical approach, ensuring a comprehensive and insightful examination of the data.</a:t>
            </a:r>
          </a:p>
          <a:p>
            <a:endParaRPr lang="en-IN" dirty="0"/>
          </a:p>
        </p:txBody>
      </p:sp>
    </p:spTree>
    <p:extLst>
      <p:ext uri="{BB962C8B-B14F-4D97-AF65-F5344CB8AC3E}">
        <p14:creationId xmlns:p14="http://schemas.microsoft.com/office/powerpoint/2010/main" val="23087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1928-10D5-2C14-3E32-61F0EB012C54}"/>
              </a:ext>
            </a:extLst>
          </p:cNvPr>
          <p:cNvSpPr>
            <a:spLocks noGrp="1"/>
          </p:cNvSpPr>
          <p:nvPr>
            <p:ph type="title"/>
          </p:nvPr>
        </p:nvSpPr>
        <p:spPr>
          <a:xfrm>
            <a:off x="448965" y="1197404"/>
            <a:ext cx="8246070" cy="763525"/>
          </a:xfrm>
        </p:spPr>
        <p:txBody>
          <a:bodyPr/>
          <a:lstStyle/>
          <a:p>
            <a:pPr algn="ctr"/>
            <a:r>
              <a:rPr lang="en-IN" b="1" dirty="0"/>
              <a:t>DATASET</a:t>
            </a:r>
          </a:p>
        </p:txBody>
      </p:sp>
      <p:sp>
        <p:nvSpPr>
          <p:cNvPr id="3" name="Content Placeholder 2">
            <a:extLst>
              <a:ext uri="{FF2B5EF4-FFF2-40B4-BE49-F238E27FC236}">
                <a16:creationId xmlns:a16="http://schemas.microsoft.com/office/drawing/2014/main" id="{DCFFBBBB-FB6B-C1F6-AD10-20A524E4C5DF}"/>
              </a:ext>
            </a:extLst>
          </p:cNvPr>
          <p:cNvSpPr>
            <a:spLocks noGrp="1"/>
          </p:cNvSpPr>
          <p:nvPr>
            <p:ph idx="1"/>
          </p:nvPr>
        </p:nvSpPr>
        <p:spPr/>
        <p:txBody>
          <a:bodyPr>
            <a:normAutofit fontScale="55000" lnSpcReduction="20000"/>
          </a:bodyPr>
          <a:lstStyle/>
          <a:p>
            <a:pPr marL="0" indent="0">
              <a:buNone/>
            </a:pPr>
            <a:r>
              <a:rPr lang="en-US" dirty="0"/>
              <a:t>Description of each column in the dataset: </a:t>
            </a:r>
          </a:p>
          <a:p>
            <a:pPr marL="0" indent="0">
              <a:buNone/>
            </a:pPr>
            <a:r>
              <a:rPr lang="en-US" dirty="0"/>
              <a:t>Province: Geographic subdivision within a country/region. Country/Region: Geographic entity where data is recorded. </a:t>
            </a:r>
          </a:p>
          <a:p>
            <a:pPr marL="0" indent="0">
              <a:buNone/>
            </a:pPr>
            <a:r>
              <a:rPr lang="en-US" dirty="0"/>
              <a:t>Latitude: North-south position on Earth's surface. </a:t>
            </a:r>
          </a:p>
          <a:p>
            <a:pPr marL="0" indent="0">
              <a:buNone/>
            </a:pPr>
            <a:r>
              <a:rPr lang="en-US" dirty="0"/>
              <a:t>Longitude: East-west position on Earth's surface. </a:t>
            </a:r>
          </a:p>
          <a:p>
            <a:pPr marL="0" indent="0">
              <a:buNone/>
            </a:pPr>
            <a:r>
              <a:rPr lang="en-US" dirty="0"/>
              <a:t>Date: Recorded date of CORONA VIRUS data. </a:t>
            </a:r>
          </a:p>
          <a:p>
            <a:pPr marL="0" indent="0">
              <a:buNone/>
            </a:pPr>
            <a:r>
              <a:rPr lang="en-US" dirty="0"/>
              <a:t>Confirmed: Number of diagnosed CORONA VIRUS cases.</a:t>
            </a:r>
          </a:p>
          <a:p>
            <a:pPr marL="0" indent="0">
              <a:buNone/>
            </a:pPr>
            <a:r>
              <a:rPr lang="en-US" dirty="0"/>
              <a:t> Deaths: Number of CORONA </a:t>
            </a:r>
            <a:r>
              <a:rPr lang="en-US" dirty="0" err="1"/>
              <a:t>VIRUS-related</a:t>
            </a:r>
            <a:r>
              <a:rPr lang="en-US" dirty="0"/>
              <a:t> deaths. </a:t>
            </a:r>
          </a:p>
          <a:p>
            <a:pPr marL="0" indent="0">
              <a:buNone/>
            </a:pPr>
            <a:r>
              <a:rPr lang="en-US" dirty="0"/>
              <a:t>Recovered: Number of recovered CORONA VIRUS cases.</a:t>
            </a:r>
          </a:p>
          <a:p>
            <a:pPr marL="0" indent="0">
              <a:buNone/>
            </a:pPr>
            <a:endParaRPr lang="en-US" dirty="0"/>
          </a:p>
          <a:p>
            <a:pPr marL="0" indent="0">
              <a:buNone/>
            </a:pPr>
            <a:r>
              <a:rPr lang="en-US" dirty="0"/>
              <a:t>There are 16 questions that are answered using the data mentioned above. The detailed analysis of them is described in the upcoming slides.</a:t>
            </a:r>
          </a:p>
        </p:txBody>
      </p:sp>
    </p:spTree>
    <p:extLst>
      <p:ext uri="{BB962C8B-B14F-4D97-AF65-F5344CB8AC3E}">
        <p14:creationId xmlns:p14="http://schemas.microsoft.com/office/powerpoint/2010/main" val="310385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5310-AB69-0058-2405-F5E679EF3EA4}"/>
              </a:ext>
            </a:extLst>
          </p:cNvPr>
          <p:cNvSpPr>
            <a:spLocks noGrp="1"/>
          </p:cNvSpPr>
          <p:nvPr>
            <p:ph type="title"/>
          </p:nvPr>
        </p:nvSpPr>
        <p:spPr>
          <a:xfrm>
            <a:off x="448965" y="1502814"/>
            <a:ext cx="8246070" cy="305409"/>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Q1: Write a code to check NULL values</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4" name="Content Placeholder 3">
            <a:extLst>
              <a:ext uri="{FF2B5EF4-FFF2-40B4-BE49-F238E27FC236}">
                <a16:creationId xmlns:a16="http://schemas.microsoft.com/office/drawing/2014/main" id="{147B35AE-7CE7-136D-DF71-C197899D8F81}"/>
              </a:ext>
            </a:extLst>
          </p:cNvPr>
          <p:cNvPicPr>
            <a:picLocks noGrp="1" noChangeAspect="1"/>
          </p:cNvPicPr>
          <p:nvPr>
            <p:ph idx="1"/>
          </p:nvPr>
        </p:nvPicPr>
        <p:blipFill>
          <a:blip r:embed="rId2"/>
          <a:stretch>
            <a:fillRect/>
          </a:stretch>
        </p:blipFill>
        <p:spPr>
          <a:xfrm>
            <a:off x="1272739" y="1654907"/>
            <a:ext cx="6598522" cy="3360738"/>
          </a:xfrm>
          <a:prstGeom prst="rect">
            <a:avLst/>
          </a:prstGeom>
        </p:spPr>
      </p:pic>
    </p:spTree>
    <p:extLst>
      <p:ext uri="{BB962C8B-B14F-4D97-AF65-F5344CB8AC3E}">
        <p14:creationId xmlns:p14="http://schemas.microsoft.com/office/powerpoint/2010/main" val="100419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65AD-274F-68BD-076A-91EDA3CDC4AF}"/>
              </a:ext>
            </a:extLst>
          </p:cNvPr>
          <p:cNvSpPr>
            <a:spLocks noGrp="1"/>
          </p:cNvSpPr>
          <p:nvPr>
            <p:ph type="title"/>
          </p:nvPr>
        </p:nvSpPr>
        <p:spPr>
          <a:xfrm>
            <a:off x="448965" y="1197405"/>
            <a:ext cx="8246070" cy="610820"/>
          </a:xfrm>
        </p:spPr>
        <p:txBody>
          <a:bodyPr/>
          <a:lstStyle/>
          <a:p>
            <a:pPr algn="ctr"/>
            <a:r>
              <a:rPr lang="en-IN" sz="18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Q2: If NULL values are present, update them with zeros for all columns</a:t>
            </a:r>
            <a:endParaRPr lang="en-IN" dirty="0">
              <a:solidFill>
                <a:srgbClr val="66FFCC"/>
              </a:solidFill>
            </a:endParaRPr>
          </a:p>
        </p:txBody>
      </p:sp>
      <p:pic>
        <p:nvPicPr>
          <p:cNvPr id="4" name="Content Placeholder 3">
            <a:extLst>
              <a:ext uri="{FF2B5EF4-FFF2-40B4-BE49-F238E27FC236}">
                <a16:creationId xmlns:a16="http://schemas.microsoft.com/office/drawing/2014/main" id="{F4159E0C-4BB2-287B-EE63-DFCE7656F1D5}"/>
              </a:ext>
            </a:extLst>
          </p:cNvPr>
          <p:cNvPicPr>
            <a:picLocks noGrp="1" noChangeAspect="1"/>
          </p:cNvPicPr>
          <p:nvPr>
            <p:ph idx="1"/>
          </p:nvPr>
        </p:nvPicPr>
        <p:blipFill>
          <a:blip r:embed="rId2"/>
          <a:stretch>
            <a:fillRect/>
          </a:stretch>
        </p:blipFill>
        <p:spPr>
          <a:xfrm>
            <a:off x="1419880" y="1808225"/>
            <a:ext cx="6304240" cy="3054100"/>
          </a:xfrm>
          <a:prstGeom prst="rect">
            <a:avLst/>
          </a:prstGeom>
        </p:spPr>
      </p:pic>
    </p:spTree>
    <p:extLst>
      <p:ext uri="{BB962C8B-B14F-4D97-AF65-F5344CB8AC3E}">
        <p14:creationId xmlns:p14="http://schemas.microsoft.com/office/powerpoint/2010/main" val="13486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7120-8C84-5C06-20AC-C5D1E107FB4E}"/>
              </a:ext>
            </a:extLst>
          </p:cNvPr>
          <p:cNvSpPr>
            <a:spLocks noGrp="1"/>
          </p:cNvSpPr>
          <p:nvPr>
            <p:ph type="title"/>
          </p:nvPr>
        </p:nvSpPr>
        <p:spPr>
          <a:xfrm>
            <a:off x="448965" y="1655520"/>
            <a:ext cx="8246070" cy="610820"/>
          </a:xfrm>
        </p:spPr>
        <p:txBody>
          <a:bodyPr>
            <a:normAutofit fontScale="90000"/>
          </a:bodyPr>
          <a:lstStyle/>
          <a:p>
            <a:pPr algn="ctr"/>
            <a: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t>Q3: Check the total number of rows</a:t>
            </a:r>
            <a:br>
              <a:rPr lang="en-IN" sz="1800" kern="100" dirty="0">
                <a:solidFill>
                  <a:srgbClr val="66FFCC"/>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rgbClr val="66FFCC"/>
              </a:solidFill>
            </a:endParaRPr>
          </a:p>
        </p:txBody>
      </p:sp>
      <p:pic>
        <p:nvPicPr>
          <p:cNvPr id="8" name="Content Placeholder 7">
            <a:extLst>
              <a:ext uri="{FF2B5EF4-FFF2-40B4-BE49-F238E27FC236}">
                <a16:creationId xmlns:a16="http://schemas.microsoft.com/office/drawing/2014/main" id="{F8495E63-6DE7-2EC6-19BC-5355C0BE6414}"/>
              </a:ext>
            </a:extLst>
          </p:cNvPr>
          <p:cNvPicPr>
            <a:picLocks noGrp="1" noChangeAspect="1"/>
          </p:cNvPicPr>
          <p:nvPr>
            <p:ph idx="1"/>
          </p:nvPr>
        </p:nvPicPr>
        <p:blipFill>
          <a:blip r:embed="rId2"/>
          <a:stretch>
            <a:fillRect/>
          </a:stretch>
        </p:blipFill>
        <p:spPr>
          <a:xfrm>
            <a:off x="1059786" y="2419045"/>
            <a:ext cx="7024430" cy="2137870"/>
          </a:xfrm>
        </p:spPr>
      </p:pic>
    </p:spTree>
    <p:extLst>
      <p:ext uri="{BB962C8B-B14F-4D97-AF65-F5344CB8AC3E}">
        <p14:creationId xmlns:p14="http://schemas.microsoft.com/office/powerpoint/2010/main" val="270077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On-screen Show (16:9)</PresentationFormat>
  <Paragraphs>48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Coronavirus Analysis</vt:lpstr>
      <vt:lpstr>Contents</vt:lpstr>
      <vt:lpstr>INTRODUCTION</vt:lpstr>
      <vt:lpstr>OVERVIEW</vt:lpstr>
      <vt:lpstr>OBJECTIVE</vt:lpstr>
      <vt:lpstr>DATASET</vt:lpstr>
      <vt:lpstr>Q1: Write a code to check NULL values </vt:lpstr>
      <vt:lpstr>Q2: If NULL values are present, update them with zeros for all columns</vt:lpstr>
      <vt:lpstr>Q3: Check the total number of rows </vt:lpstr>
      <vt:lpstr>Q4: Check what is start_date and end_date </vt:lpstr>
      <vt:lpstr>Q5: Number of months present in the dataset </vt:lpstr>
      <vt:lpstr>Q6: Find the monthly average for confirmed, deaths, recovered </vt:lpstr>
      <vt:lpstr>Q7: Find the most frequent value for confirmed, deaths, recovered each month </vt:lpstr>
      <vt:lpstr>PowerPoint Presentation</vt:lpstr>
      <vt:lpstr>Q8: Find minimum values for confirmed, deaths, recovered per year </vt:lpstr>
      <vt:lpstr>Q9: Find maximum values of confirmed, deaths, recovered per year </vt:lpstr>
      <vt:lpstr>Q10: The total number of cases of confirmed, deaths, recovered each month </vt:lpstr>
      <vt:lpstr>Q11: Check how coronavirus spread out with respect to confirmed cases </vt:lpstr>
      <vt:lpstr>Q12: Check how coronavirus spread out with respect to death cases per month </vt:lpstr>
      <vt:lpstr>Q13: Check how coronavirus spread out with respect to recovered cases </vt:lpstr>
      <vt:lpstr>Q14: Find the country having the highest number of confirmed cases </vt:lpstr>
      <vt:lpstr>Q15: Find the country having the lowest number of death cases </vt:lpstr>
      <vt:lpstr>Q16: Find the top 5 countries having the highest recovered cases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2024-07-06T16:44:37Z</dcterms:modified>
</cp:coreProperties>
</file>