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6" r:id="rId4"/>
    <p:sldId id="263" r:id="rId5"/>
    <p:sldId id="260" r:id="rId6"/>
    <p:sldId id="264" r:id="rId7"/>
    <p:sldId id="259" r:id="rId8"/>
    <p:sldId id="258" r:id="rId9"/>
    <p:sldId id="265" r:id="rId10"/>
    <p:sldId id="257" r:id="rId11"/>
    <p:sldId id="266" r:id="rId12"/>
    <p:sldId id="26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ck sanz" initials="ks" lastIdx="1" clrIdx="0">
    <p:extLst>
      <p:ext uri="{19B8F6BF-5375-455C-9EA6-DF929625EA0E}">
        <p15:presenceInfo xmlns:p15="http://schemas.microsoft.com/office/powerpoint/2012/main" userId="43d3b9375a249f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4"/>
    <a:srgbClr val="108AB2"/>
    <a:srgbClr val="F0466F"/>
    <a:srgbClr val="073B4B"/>
    <a:srgbClr val="0AD7A0"/>
    <a:srgbClr val="FFD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670"/>
  </p:normalViewPr>
  <p:slideViewPr>
    <p:cSldViewPr snapToGrid="0">
      <p:cViewPr varScale="1">
        <p:scale>
          <a:sx n="109" d="100"/>
          <a:sy n="109" d="100"/>
        </p:scale>
        <p:origin x="632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A69D-CAA4-0345-9FAB-6821AE2E51B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DE46-1E82-CF4A-A92C-549D24D7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knowledge is required to start  a business</a:t>
            </a:r>
          </a:p>
          <a:p>
            <a:r>
              <a:rPr lang="en-US" dirty="0"/>
              <a:t>So we have to collect the database to start the business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DE46-1E82-CF4A-A92C-549D24D72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A6C4-AD31-BDE2-8C70-5DDB01671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F8D3E-D61B-8E4A-7466-F725E655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1421-26E9-F096-FC89-9791F1B8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C52E-9B48-92F2-DFAD-D83793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B279-88B6-16D7-1A86-1723A19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473-A6AB-E4AB-E132-41A71F3B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3DF9-4227-65ED-BB85-F9E5A7AA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585-5FBF-70C0-31EB-4A99D22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3EBA-546E-86A6-CFDB-039E7A8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0D48-9B32-0469-0BE0-E862D349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4654F-679F-1594-EBCC-E06FFB879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69625-C022-AD9E-3F99-C0176C18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05CA-867B-E221-FEAE-B1383063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D7E2-AD3C-4351-973F-FF42419A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1322-C43F-ABC7-147E-E2E6F82E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CA2B-3B5D-C499-5F77-ECB7FFC9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4B88-1F65-C1DF-0343-5519448F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2DB6-2212-9B1D-15B4-B056EE2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9471-0C6A-0945-7D25-5D9F5B55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43FF-AA99-92E5-FCD4-73F6D25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D11-3E9B-EF9F-EB5B-AA0FBB87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80D7-B1BE-B140-E7AB-C3B5C808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5E9C-35EA-C771-E9B0-E2AF5D60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8AA6-8E89-7A62-242E-2083186B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355E-DC15-973F-58FE-2EBD8DB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037-55BC-97F2-1664-84BC3F8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9491-0FB7-8DE2-BD11-43594D5B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2B2F-20EF-4FFA-CD6B-4E92E335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C830-1B6E-D3C4-1B80-EC9ABC6B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9147-D738-E412-5771-EF4A373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31CD-EF2B-92D3-46C5-DCC59A63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BC9E-EC07-3B93-44E8-59FD1AF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493B-9AAA-D7D1-F45F-BF2055B7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E8571-1B84-34D9-1076-89F1720E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A4C54-18F9-502E-7B52-B89B0C78F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1CCC8-5186-8F75-30B4-60248DE5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B329-B20B-B40B-2E82-00494FEC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07C36-B65D-BA6D-7AD4-547EA0D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D7C52-DC33-1740-083C-7C6E55D6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F225-B303-AFAF-939F-8C4DC34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0001-1B1E-7793-CD23-A4A3D428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94F62-FDAC-1738-0C5E-5BFA696C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7D104-C8AE-B382-AD95-3E656D1B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D697-5F60-A283-0074-B46592D5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15ABD-E626-E3EB-BA70-935BE243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EE97-5A83-1E85-EBF3-8B7435C6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CB2-F5B2-0148-6EF4-7351089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6F6F-08FA-4103-8B02-7D70807A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D134-EE09-DEC0-3700-453D2C86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16E6-0616-DB36-D97B-B7660C15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E513-775D-CF14-E0F7-7FC55B42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9385-452B-0F2B-D48B-D054FED5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B406-FDDB-B36E-0C20-DD83ECEF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262A3-6529-FDE3-E33E-8264FD03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333B-A399-8A2C-5788-7D9A2960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78DE-5F8B-C9D4-62D4-57A6BE19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9215-E581-D4C9-40AC-9A196D3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088B-8E0D-B8A1-5F1D-78E927D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16CAD-AFF8-B5C1-6324-B1F664F9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0238-940F-38E8-9C91-80B587A6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68FF-E3A4-DB66-ADB2-7A5DD89C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8DBB-57A8-A66A-A39C-FEC05DFE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993-DB14-D26B-CB94-DD23059F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9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31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3.svg"/><Relationship Id="rId21" Type="http://schemas.openxmlformats.org/officeDocument/2006/relationships/image" Target="../media/image25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0.png"/><Relationship Id="rId19" Type="http://schemas.openxmlformats.org/officeDocument/2006/relationships/image" Target="../media/image23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2935-F6CD-E70C-AB1A-2B6B830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F20A4193-A20A-ECEF-3660-4B7B2765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71" y="-2047168"/>
            <a:ext cx="12555941" cy="11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0785A0B-79EE-BD36-9A6C-2A568C9083D4}"/>
              </a:ext>
            </a:extLst>
          </p:cNvPr>
          <p:cNvSpPr>
            <a:spLocks noChangeAspect="1"/>
          </p:cNvSpPr>
          <p:nvPr/>
        </p:nvSpPr>
        <p:spPr>
          <a:xfrm>
            <a:off x="151815" y="534279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11A0A94B-733A-8C38-8B2E-7DF1EC55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A3934739-19B6-FEB7-D935-ED6D1A38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690" y="3030410"/>
            <a:ext cx="508776" cy="508776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16D6CE6F-522F-F002-4548-490FF605B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690" y="5498890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2508B7FF-72DB-D7F7-B1FA-9D9D9D620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427" y="4260470"/>
            <a:ext cx="508776" cy="508776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3AD734DE-15D2-B5C3-B165-B852EA8D5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95B2A-67CC-4A3A-86D6-BDCB435D2EC3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PRESCRIPTIVE ANALYSIS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EB30-F633-C8B2-87F0-679C6AB75227}"/>
              </a:ext>
            </a:extLst>
          </p:cNvPr>
          <p:cNvSpPr txBox="1"/>
          <p:nvPr/>
        </p:nvSpPr>
        <p:spPr>
          <a:xfrm>
            <a:off x="1626670" y="1366249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Problem in the business :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ED8A-CCA6-5C16-B36E-9E03B56186A5}"/>
              </a:ext>
            </a:extLst>
          </p:cNvPr>
          <p:cNvSpPr txBox="1"/>
          <p:nvPr/>
        </p:nvSpPr>
        <p:spPr>
          <a:xfrm>
            <a:off x="3657600" y="1953928"/>
            <a:ext cx="187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Manpower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Equipment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34300-711F-4C69-DA06-B28BF8739D9B}"/>
              </a:ext>
            </a:extLst>
          </p:cNvPr>
          <p:cNvSpPr txBox="1"/>
          <p:nvPr/>
        </p:nvSpPr>
        <p:spPr>
          <a:xfrm>
            <a:off x="1626670" y="2784925"/>
            <a:ext cx="470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There are some methods to rectify the problem: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A3C1B-D3A4-18C7-FB6C-0F6C40A5C086}"/>
              </a:ext>
            </a:extLst>
          </p:cNvPr>
          <p:cNvSpPr txBox="1"/>
          <p:nvPr/>
        </p:nvSpPr>
        <p:spPr>
          <a:xfrm>
            <a:off x="4174941" y="3284798"/>
            <a:ext cx="276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 MALL PROMOTING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501E6-B72E-0AA1-A2A9-BA42D6DEE4F0}"/>
              </a:ext>
            </a:extLst>
          </p:cNvPr>
          <p:cNvSpPr txBox="1"/>
          <p:nvPr/>
        </p:nvSpPr>
        <p:spPr>
          <a:xfrm>
            <a:off x="1626670" y="4038669"/>
            <a:ext cx="424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Exposing – Collab with </a:t>
            </a:r>
            <a:r>
              <a:rPr lang="en-US" dirty="0" err="1">
                <a:solidFill>
                  <a:schemeClr val="bg1"/>
                </a:solidFill>
              </a:rPr>
              <a:t>neigbhouring</a:t>
            </a:r>
            <a:r>
              <a:rPr lang="en-US" dirty="0">
                <a:solidFill>
                  <a:schemeClr val="bg1"/>
                </a:solidFill>
              </a:rPr>
              <a:t> Studio</a:t>
            </a:r>
          </a:p>
          <a:p>
            <a:r>
              <a:rPr lang="en-US" dirty="0">
                <a:solidFill>
                  <a:schemeClr val="bg1"/>
                </a:solidFill>
              </a:rPr>
              <a:t>Mall – Promoting Through Mall </a:t>
            </a:r>
          </a:p>
        </p:txBody>
      </p:sp>
      <p:pic>
        <p:nvPicPr>
          <p:cNvPr id="19" name="Graphic 18" descr="Social network">
            <a:extLst>
              <a:ext uri="{FF2B5EF4-FFF2-40B4-BE49-F238E27FC236}">
                <a16:creationId xmlns:a16="http://schemas.microsoft.com/office/drawing/2014/main" id="{180DE909-1986-FD34-1AC9-7378A85137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2540" y="561931"/>
            <a:ext cx="2186015" cy="2186015"/>
          </a:xfrm>
          <a:prstGeom prst="rect">
            <a:avLst/>
          </a:prstGeom>
        </p:spPr>
      </p:pic>
      <p:pic>
        <p:nvPicPr>
          <p:cNvPr id="21" name="Graphic 20" descr="Cycle with people">
            <a:extLst>
              <a:ext uri="{FF2B5EF4-FFF2-40B4-BE49-F238E27FC236}">
                <a16:creationId xmlns:a16="http://schemas.microsoft.com/office/drawing/2014/main" id="{5475385B-D00D-90FC-3004-AC701E2898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92499" y="3313440"/>
            <a:ext cx="1621127" cy="16211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3217D1-D01A-C8B1-C95D-50CA4460C7C0}"/>
              </a:ext>
            </a:extLst>
          </p:cNvPr>
          <p:cNvSpPr txBox="1"/>
          <p:nvPr/>
        </p:nvSpPr>
        <p:spPr>
          <a:xfrm>
            <a:off x="8939921" y="266107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Connecting Studios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99BCA-4F5B-B353-999E-E76CE73B01AF}"/>
              </a:ext>
            </a:extLst>
          </p:cNvPr>
          <p:cNvSpPr txBox="1"/>
          <p:nvPr/>
        </p:nvSpPr>
        <p:spPr>
          <a:xfrm>
            <a:off x="8842540" y="3662338"/>
            <a:ext cx="2986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other studio workers </a:t>
            </a:r>
          </a:p>
          <a:p>
            <a:r>
              <a:rPr lang="en-US" dirty="0">
                <a:solidFill>
                  <a:schemeClr val="bg1"/>
                </a:solidFill>
              </a:rPr>
              <a:t>To events  </a:t>
            </a:r>
          </a:p>
          <a:p>
            <a:r>
              <a:rPr lang="en-US" dirty="0">
                <a:solidFill>
                  <a:schemeClr val="bg1"/>
                </a:solidFill>
              </a:rPr>
              <a:t>Under our studio label</a:t>
            </a:r>
            <a:endParaRPr lang="en-US" dirty="0"/>
          </a:p>
        </p:txBody>
      </p:sp>
      <p:pic>
        <p:nvPicPr>
          <p:cNvPr id="25" name="Graphic 24" descr="Circular flowchart">
            <a:extLst>
              <a:ext uri="{FF2B5EF4-FFF2-40B4-BE49-F238E27FC236}">
                <a16:creationId xmlns:a16="http://schemas.microsoft.com/office/drawing/2014/main" id="{FEE92040-E907-91E6-5017-849BB8D35B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70112" y="4974895"/>
            <a:ext cx="1473087" cy="1473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C470EE-DEE4-A26D-A46B-C248EBD52920}"/>
              </a:ext>
            </a:extLst>
          </p:cNvPr>
          <p:cNvSpPr txBox="1"/>
          <p:nvPr/>
        </p:nvSpPr>
        <p:spPr>
          <a:xfrm>
            <a:off x="5919557" y="488026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Mall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7CD7B-E80D-B3FF-FE7D-AB4106F47C88}"/>
              </a:ext>
            </a:extLst>
          </p:cNvPr>
          <p:cNvSpPr txBox="1"/>
          <p:nvPr/>
        </p:nvSpPr>
        <p:spPr>
          <a:xfrm>
            <a:off x="6626474" y="599004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Mall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5E58D5-76F3-CFF5-EC4F-A187B12CE78B}"/>
              </a:ext>
            </a:extLst>
          </p:cNvPr>
          <p:cNvSpPr txBox="1"/>
          <p:nvPr/>
        </p:nvSpPr>
        <p:spPr>
          <a:xfrm>
            <a:off x="5159029" y="603229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Mall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95C5A-4D57-C665-B769-69E6759DE92A}"/>
              </a:ext>
            </a:extLst>
          </p:cNvPr>
          <p:cNvSpPr txBox="1"/>
          <p:nvPr/>
        </p:nvSpPr>
        <p:spPr>
          <a:xfrm>
            <a:off x="8365725" y="132559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Studio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E3F1F6-8573-23DE-520F-9A07B8F7D4BD}"/>
              </a:ext>
            </a:extLst>
          </p:cNvPr>
          <p:cNvSpPr txBox="1"/>
          <p:nvPr/>
        </p:nvSpPr>
        <p:spPr>
          <a:xfrm>
            <a:off x="8555442" y="220384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Studio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6C181D-A4A6-F0F0-21DE-0EB3F4399A3F}"/>
              </a:ext>
            </a:extLst>
          </p:cNvPr>
          <p:cNvSpPr txBox="1"/>
          <p:nvPr/>
        </p:nvSpPr>
        <p:spPr>
          <a:xfrm>
            <a:off x="9761669" y="53932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Studio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29EB5E-CA5D-FD9B-39D9-2D012659FDAA}"/>
              </a:ext>
            </a:extLst>
          </p:cNvPr>
          <p:cNvSpPr txBox="1"/>
          <p:nvPr/>
        </p:nvSpPr>
        <p:spPr>
          <a:xfrm>
            <a:off x="10596724" y="220464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Studio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562D19-3D68-9341-A932-DBF2C84DD792}"/>
              </a:ext>
            </a:extLst>
          </p:cNvPr>
          <p:cNvSpPr txBox="1"/>
          <p:nvPr/>
        </p:nvSpPr>
        <p:spPr>
          <a:xfrm>
            <a:off x="10812030" y="128331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Studio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841DB5-131E-3B81-D047-6D6386DC5485}"/>
              </a:ext>
            </a:extLst>
          </p:cNvPr>
          <p:cNvSpPr txBox="1"/>
          <p:nvPr/>
        </p:nvSpPr>
        <p:spPr>
          <a:xfrm>
            <a:off x="5344072" y="635794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Connecting Malls </a:t>
            </a:r>
          </a:p>
        </p:txBody>
      </p:sp>
    </p:spTree>
    <p:extLst>
      <p:ext uri="{BB962C8B-B14F-4D97-AF65-F5344CB8AC3E}">
        <p14:creationId xmlns:p14="http://schemas.microsoft.com/office/powerpoint/2010/main" val="180963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0785A0B-79EE-BD36-9A6C-2A568C9083D4}"/>
              </a:ext>
            </a:extLst>
          </p:cNvPr>
          <p:cNvSpPr>
            <a:spLocks noChangeAspect="1"/>
          </p:cNvSpPr>
          <p:nvPr/>
        </p:nvSpPr>
        <p:spPr>
          <a:xfrm>
            <a:off x="151815" y="534279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11A0A94B-733A-8C38-8B2E-7DF1EC55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A3934739-19B6-FEB7-D935-ED6D1A38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690" y="3030410"/>
            <a:ext cx="508776" cy="508776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16D6CE6F-522F-F002-4548-490FF605B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690" y="5498890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2508B7FF-72DB-D7F7-B1FA-9D9D9D620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427" y="4260470"/>
            <a:ext cx="508776" cy="508776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3AD734DE-15D2-B5C3-B165-B852EA8D59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95B2A-67CC-4A3A-86D6-BDCB435D2EC3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PRESCRIPTIVE ANALYSIS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4BBC4-B8C4-C082-A4D6-23902B876647}"/>
              </a:ext>
            </a:extLst>
          </p:cNvPr>
          <p:cNvSpPr txBox="1"/>
          <p:nvPr/>
        </p:nvSpPr>
        <p:spPr>
          <a:xfrm>
            <a:off x="1973766" y="1511201"/>
            <a:ext cx="7621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Exposing with Equipment  – 4000 ( Camera + Light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Exposing without Equipment – 1000 ( Rent Camera + Light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 Collab with studios has both side profitable method ( Down Time)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9AA45-7B3D-2D72-4A71-9DC57C270762}"/>
              </a:ext>
            </a:extLst>
          </p:cNvPr>
          <p:cNvSpPr txBox="1"/>
          <p:nvPr/>
        </p:nvSpPr>
        <p:spPr>
          <a:xfrm>
            <a:off x="2865863" y="2620537"/>
            <a:ext cx="440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Promoting through mini halls &amp;  Mahal 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2399D-A9B8-8434-ADFF-4AFD3B9D300B}"/>
              </a:ext>
            </a:extLst>
          </p:cNvPr>
          <p:cNvSpPr txBox="1"/>
          <p:nvPr/>
        </p:nvSpPr>
        <p:spPr>
          <a:xfrm>
            <a:off x="3534936" y="3175875"/>
            <a:ext cx="808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Promoting our studio in </a:t>
            </a:r>
            <a:r>
              <a:rPr lang="en-US" sz="2000" dirty="0" err="1">
                <a:solidFill>
                  <a:schemeClr val="bg1"/>
                </a:solidFill>
              </a:rPr>
              <a:t>neighbouring</a:t>
            </a:r>
            <a:r>
              <a:rPr lang="en-US" sz="2000" dirty="0">
                <a:solidFill>
                  <a:schemeClr val="bg1"/>
                </a:solidFill>
              </a:rPr>
              <a:t> halls &amp; mahal  by percentage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Example event taken with the help of one hall 20k event 20% share will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Go to mini hall (2000)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BC7DD-AEE0-8B07-E6D8-133FBC9430C8}"/>
              </a:ext>
            </a:extLst>
          </p:cNvPr>
          <p:cNvSpPr txBox="1"/>
          <p:nvPr/>
        </p:nvSpPr>
        <p:spPr>
          <a:xfrm>
            <a:off x="2007219" y="4285211"/>
            <a:ext cx="329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Advantage of these methods 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ADE99-4543-FBD7-E571-1AEBFE92E569}"/>
              </a:ext>
            </a:extLst>
          </p:cNvPr>
          <p:cNvSpPr txBox="1"/>
          <p:nvPr/>
        </p:nvSpPr>
        <p:spPr>
          <a:xfrm>
            <a:off x="4505093" y="4973444"/>
            <a:ext cx="7731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Business will have strong relationships with customers &amp;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enormous manpower availability  leads to take every events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Business Establishment ( Outside area )</a:t>
            </a:r>
          </a:p>
        </p:txBody>
      </p:sp>
    </p:spTree>
    <p:extLst>
      <p:ext uri="{BB962C8B-B14F-4D97-AF65-F5344CB8AC3E}">
        <p14:creationId xmlns:p14="http://schemas.microsoft.com/office/powerpoint/2010/main" val="192197811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8073-305C-446B-60B5-C3D980F7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10018"/>
            <a:ext cx="10515600" cy="1325563"/>
          </a:xfrm>
        </p:spPr>
        <p:txBody>
          <a:bodyPr/>
          <a:lstStyle/>
          <a:p>
            <a:pPr algn="ctr"/>
            <a:r>
              <a:rPr lang="en-US" sz="4000" u="sng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CONCLUSION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1936-38BF-92C8-9E12-E9EE56664DE3}"/>
              </a:ext>
            </a:extLst>
          </p:cNvPr>
          <p:cNvSpPr txBox="1"/>
          <p:nvPr/>
        </p:nvSpPr>
        <p:spPr>
          <a:xfrm>
            <a:off x="1021080" y="1504748"/>
            <a:ext cx="1054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 20 %– 30 % of my event order taken from Online Promotions ! (</a:t>
            </a:r>
            <a:r>
              <a:rPr lang="en-US" dirty="0"/>
              <a:t>Instagram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70 % - 80 % of my event order comes from Direct promotions !</a:t>
            </a:r>
            <a:r>
              <a:rPr lang="en-US" dirty="0"/>
              <a:t> ( Mahals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301E-3DDA-0D53-FD33-B0BD92A2B111}"/>
              </a:ext>
            </a:extLst>
          </p:cNvPr>
          <p:cNvSpPr txBox="1"/>
          <p:nvPr/>
        </p:nvSpPr>
        <p:spPr>
          <a:xfrm>
            <a:off x="1021080" y="2830311"/>
            <a:ext cx="452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Taking 12 to 18 events per month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FA532-BD2F-3C34-48B8-98AA96C69901}"/>
              </a:ext>
            </a:extLst>
          </p:cNvPr>
          <p:cNvSpPr txBox="1"/>
          <p:nvPr/>
        </p:nvSpPr>
        <p:spPr>
          <a:xfrm>
            <a:off x="4310153" y="3335192"/>
            <a:ext cx="5315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25k * 20 = 500000 * 12 = 60 Lakhs </a:t>
            </a:r>
            <a:r>
              <a:rPr lang="en-US" dirty="0"/>
              <a:t>(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2A5CD-2060-74E0-E366-409D6C7BCBBD}"/>
              </a:ext>
            </a:extLst>
          </p:cNvPr>
          <p:cNvSpPr txBox="1"/>
          <p:nvPr/>
        </p:nvSpPr>
        <p:spPr>
          <a:xfrm>
            <a:off x="655320" y="4522255"/>
            <a:ext cx="6058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Online Promotions will increase 50 – 60 %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Direct Promotions will Increase even more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C1B96-FA2D-6C1C-BFCD-954055A7C5D1}"/>
              </a:ext>
            </a:extLst>
          </p:cNvPr>
          <p:cNvSpPr txBox="1"/>
          <p:nvPr/>
        </p:nvSpPr>
        <p:spPr>
          <a:xfrm>
            <a:off x="2497540" y="3840073"/>
            <a:ext cx="816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Profit should be 1.5 to 2 lakhs per month &amp; 24 lakhs per year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B297F-7189-D25C-D877-0F2123488795}"/>
              </a:ext>
            </a:extLst>
          </p:cNvPr>
          <p:cNvSpPr txBox="1"/>
          <p:nvPr/>
        </p:nvSpPr>
        <p:spPr>
          <a:xfrm>
            <a:off x="1565747" y="5489792"/>
            <a:ext cx="909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NEXT ONE YEAR THE BUSINESS WILL GET DOUBLE &amp; TRIPLE PROFIT 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B9769-9817-419C-20CD-B924127F9F51}"/>
              </a:ext>
            </a:extLst>
          </p:cNvPr>
          <p:cNvSpPr txBox="1"/>
          <p:nvPr/>
        </p:nvSpPr>
        <p:spPr>
          <a:xfrm>
            <a:off x="2522196" y="6078650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 Crore Turn Over Per Year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473AB-3527-522C-16CF-57BFD1784E49}"/>
              </a:ext>
            </a:extLst>
          </p:cNvPr>
          <p:cNvSpPr txBox="1"/>
          <p:nvPr/>
        </p:nvSpPr>
        <p:spPr>
          <a:xfrm>
            <a:off x="6096000" y="607865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to 80 Lakhs Profit !</a:t>
            </a:r>
          </a:p>
        </p:txBody>
      </p:sp>
    </p:spTree>
    <p:extLst>
      <p:ext uri="{BB962C8B-B14F-4D97-AF65-F5344CB8AC3E}">
        <p14:creationId xmlns:p14="http://schemas.microsoft.com/office/powerpoint/2010/main" val="4123593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2935-F6CD-E70C-AB1A-2B6B830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F20A4193-A20A-ECEF-3660-4B7B2765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71" y="-2047168"/>
            <a:ext cx="12555941" cy="11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112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F20A4193-A20A-ECEF-3660-4B7B2765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736980"/>
            <a:ext cx="5992768" cy="5609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488934-9590-10FB-ECA1-4284E9058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50" y="702862"/>
            <a:ext cx="5669720" cy="56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F20A4193-A20A-ECEF-3660-4B7B2765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6" y="736980"/>
            <a:ext cx="5992768" cy="5609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3CFAA-B20B-6DD7-D8E7-BB9E61B43EF6}"/>
              </a:ext>
            </a:extLst>
          </p:cNvPr>
          <p:cNvSpPr txBox="1"/>
          <p:nvPr/>
        </p:nvSpPr>
        <p:spPr>
          <a:xfrm>
            <a:off x="7983939" y="1924334"/>
            <a:ext cx="29206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TEAM MEMBERS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VIKRAMAN G</a:t>
            </a:r>
            <a:br>
              <a:rPr lang="en-US" sz="2800" dirty="0"/>
            </a:br>
            <a:r>
              <a:rPr lang="en-US" sz="2800" dirty="0"/>
              <a:t>PAVITHRA M</a:t>
            </a:r>
            <a:br>
              <a:rPr lang="en-US" sz="2800" dirty="0"/>
            </a:br>
            <a:r>
              <a:rPr lang="en-US" sz="2800" dirty="0"/>
              <a:t>SABTHIKA R </a:t>
            </a:r>
            <a:br>
              <a:rPr lang="en-US" sz="2800" dirty="0"/>
            </a:br>
            <a:r>
              <a:rPr lang="en-US" sz="2800" dirty="0"/>
              <a:t>MAHALAKSHMI M</a:t>
            </a:r>
            <a:br>
              <a:rPr lang="en-US" sz="2800" dirty="0"/>
            </a:br>
            <a:r>
              <a:rPr lang="en-US" sz="2800" dirty="0"/>
              <a:t>KARTHIKEYAN S</a:t>
            </a:r>
          </a:p>
        </p:txBody>
      </p:sp>
    </p:spTree>
    <p:extLst>
      <p:ext uri="{BB962C8B-B14F-4D97-AF65-F5344CB8AC3E}">
        <p14:creationId xmlns:p14="http://schemas.microsoft.com/office/powerpoint/2010/main" val="325662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66078" y="37839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B3E8428-53CD-DA7B-BC7C-CF076775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B6A071F1-5A7E-7530-B2B8-4219AC283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427" y="5502404"/>
            <a:ext cx="508776" cy="508776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9192720B-F00F-5C6C-A5AB-DAFD0982C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427" y="4260643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D67AF61D-FF44-0FD3-456F-8A644C755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690" y="3074399"/>
            <a:ext cx="508776" cy="508776"/>
          </a:xfrm>
          <a:prstGeom prst="rect">
            <a:avLst/>
          </a:prstGeom>
        </p:spPr>
      </p:pic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A7DA196E-42AE-2FAD-7FF1-5C3F6DE0AC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5057B-6FA4-0548-65AE-396E2429121A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DESCRIPTIVE ANALYSIS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B888AB-13AB-89F2-4869-54FB88EB7205}"/>
              </a:ext>
            </a:extLst>
          </p:cNvPr>
          <p:cNvGrpSpPr/>
          <p:nvPr/>
        </p:nvGrpSpPr>
        <p:grpSpPr>
          <a:xfrm>
            <a:off x="3241118" y="2182990"/>
            <a:ext cx="8167564" cy="2291594"/>
            <a:chOff x="3129606" y="1834367"/>
            <a:chExt cx="8167564" cy="2291594"/>
          </a:xfrm>
        </p:grpSpPr>
        <p:pic>
          <p:nvPicPr>
            <p:cNvPr id="4" name="Graphic 3" descr="Document">
              <a:extLst>
                <a:ext uri="{FF2B5EF4-FFF2-40B4-BE49-F238E27FC236}">
                  <a16:creationId xmlns:a16="http://schemas.microsoft.com/office/drawing/2014/main" id="{B6DF39BA-1853-1CAF-A72A-1886AF8F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52078" y="1834367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CEA62-FF03-5A1F-800C-5779DD814BAB}"/>
                </a:ext>
              </a:extLst>
            </p:cNvPr>
            <p:cNvSpPr txBox="1"/>
            <p:nvPr/>
          </p:nvSpPr>
          <p:spPr>
            <a:xfrm>
              <a:off x="4101666" y="2220324"/>
              <a:ext cx="5633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Required knowledge to start the business</a:t>
              </a:r>
            </a:p>
          </p:txBody>
        </p:sp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4F57C2E0-DB88-FB71-0042-7AD75034E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29606" y="3211561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15D11E-7FB1-3E2E-1328-6DC99F5BEAB6}"/>
                </a:ext>
              </a:extLst>
            </p:cNvPr>
            <p:cNvSpPr txBox="1"/>
            <p:nvPr/>
          </p:nvSpPr>
          <p:spPr>
            <a:xfrm>
              <a:off x="4162845" y="3429000"/>
              <a:ext cx="7134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Collecting the required database to start the 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4878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66078" y="378392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B3E8428-53CD-DA7B-BC7C-CF076775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B6A071F1-5A7E-7530-B2B8-4219AC283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27" y="5502404"/>
            <a:ext cx="508776" cy="508776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9192720B-F00F-5C6C-A5AB-DAFD0982C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4260643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D67AF61D-FF44-0FD3-456F-8A644C755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90" y="3074399"/>
            <a:ext cx="508776" cy="508776"/>
          </a:xfrm>
          <a:prstGeom prst="rect">
            <a:avLst/>
          </a:prstGeom>
        </p:spPr>
      </p:pic>
      <p:pic>
        <p:nvPicPr>
          <p:cNvPr id="15" name="Graphic 14" descr="Lightbulb">
            <a:extLst>
              <a:ext uri="{FF2B5EF4-FFF2-40B4-BE49-F238E27FC236}">
                <a16:creationId xmlns:a16="http://schemas.microsoft.com/office/drawing/2014/main" id="{A7DA196E-42AE-2FAD-7FF1-5C3F6DE0AC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5057B-6FA4-0548-65AE-396E2429121A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DESCRIPTIVE ANALYSIS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E5EE5-2CA7-AABD-EE52-6F0AD70FE7DB}"/>
              </a:ext>
            </a:extLst>
          </p:cNvPr>
          <p:cNvSpPr txBox="1"/>
          <p:nvPr/>
        </p:nvSpPr>
        <p:spPr>
          <a:xfrm>
            <a:off x="3095851" y="1817379"/>
            <a:ext cx="246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Required Dataset 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EE3C5-AAE8-0D86-2BF3-D368881BF552}"/>
              </a:ext>
            </a:extLst>
          </p:cNvPr>
          <p:cNvSpPr txBox="1"/>
          <p:nvPr/>
        </p:nvSpPr>
        <p:spPr>
          <a:xfrm>
            <a:off x="5012979" y="2343143"/>
            <a:ext cx="27270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Market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Equipment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Equipment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484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CD10FF6-99A9-9234-5C51-0929D1A6E1E2}"/>
              </a:ext>
            </a:extLst>
          </p:cNvPr>
          <p:cNvSpPr>
            <a:spLocks noChangeAspect="1"/>
          </p:cNvSpPr>
          <p:nvPr/>
        </p:nvSpPr>
        <p:spPr>
          <a:xfrm>
            <a:off x="172276" y="166184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C1B3DF74-2EF6-1419-533F-E9609BB3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00486D4D-945A-6EAB-529E-E295A7B30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27" y="5502404"/>
            <a:ext cx="508776" cy="508776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id="{0D652F17-005D-DAA5-2D53-5C5098D17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4260643"/>
            <a:ext cx="508776" cy="508776"/>
          </a:xfrm>
          <a:prstGeom prst="rect">
            <a:avLst/>
          </a:prstGeom>
        </p:spPr>
      </p:pic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BE70F6C0-0B18-ACEF-F723-CEB554550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90" y="3074399"/>
            <a:ext cx="508776" cy="508776"/>
          </a:xfrm>
          <a:prstGeom prst="rect">
            <a:avLst/>
          </a:prstGeom>
        </p:spPr>
      </p:pic>
      <p:pic>
        <p:nvPicPr>
          <p:cNvPr id="17" name="Graphic 16" descr="Lightbulb">
            <a:extLst>
              <a:ext uri="{FF2B5EF4-FFF2-40B4-BE49-F238E27FC236}">
                <a16:creationId xmlns:a16="http://schemas.microsoft.com/office/drawing/2014/main" id="{42B7ACB5-2E5E-1AC1-7DCA-251D0DAB8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EA622-B96F-815E-10AE-31AF3CBA9CD8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u="sng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DIAGNOSTIC ANALYSIS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3A37A-080C-65F7-A911-9D1A1BB80246}"/>
              </a:ext>
            </a:extLst>
          </p:cNvPr>
          <p:cNvSpPr txBox="1"/>
          <p:nvPr/>
        </p:nvSpPr>
        <p:spPr>
          <a:xfrm>
            <a:off x="2308303" y="1566510"/>
            <a:ext cx="9884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the dataset to start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Planning to start the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Starting the business from getting the required knowledge and information about the field</a:t>
            </a:r>
          </a:p>
        </p:txBody>
      </p:sp>
      <p:pic>
        <p:nvPicPr>
          <p:cNvPr id="5" name="Graphic 4" descr="Rupee">
            <a:extLst>
              <a:ext uri="{FF2B5EF4-FFF2-40B4-BE49-F238E27FC236}">
                <a16:creationId xmlns:a16="http://schemas.microsoft.com/office/drawing/2014/main" id="{ECC7A851-0285-6887-5382-427B3CA1DD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6819" y="305543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7A179-CFD3-DBEA-2617-B1C5D56A253F}"/>
              </a:ext>
            </a:extLst>
          </p:cNvPr>
          <p:cNvSpPr txBox="1"/>
          <p:nvPr/>
        </p:nvSpPr>
        <p:spPr>
          <a:xfrm>
            <a:off x="3412273" y="3213843"/>
            <a:ext cx="486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FIXING THE BUDGET TO START THE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81C-A1DA-68AB-2650-611C7A1D86F8}"/>
              </a:ext>
            </a:extLst>
          </p:cNvPr>
          <p:cNvSpPr txBox="1"/>
          <p:nvPr/>
        </p:nvSpPr>
        <p:spPr>
          <a:xfrm>
            <a:off x="4012534" y="3937846"/>
            <a:ext cx="344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Minimum Investment – 3 Lakhs</a:t>
            </a:r>
          </a:p>
        </p:txBody>
      </p:sp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65FBD026-D0F8-EAD9-8C94-D01CBEC0F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04947" y="4689088"/>
            <a:ext cx="914400" cy="914400"/>
          </a:xfrm>
          <a:prstGeom prst="rect">
            <a:avLst/>
          </a:prstGeom>
        </p:spPr>
      </p:pic>
      <p:pic>
        <p:nvPicPr>
          <p:cNvPr id="18" name="Graphic 17" descr="Add">
            <a:extLst>
              <a:ext uri="{FF2B5EF4-FFF2-40B4-BE49-F238E27FC236}">
                <a16:creationId xmlns:a16="http://schemas.microsoft.com/office/drawing/2014/main" id="{4317D8CE-75DA-6B7D-8AAB-D969DD4A77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54605" y="4850057"/>
            <a:ext cx="652347" cy="652347"/>
          </a:xfrm>
          <a:prstGeom prst="rect">
            <a:avLst/>
          </a:prstGeom>
        </p:spPr>
      </p:pic>
      <p:pic>
        <p:nvPicPr>
          <p:cNvPr id="22" name="Graphic 21" descr="Optical disc">
            <a:extLst>
              <a:ext uri="{FF2B5EF4-FFF2-40B4-BE49-F238E27FC236}">
                <a16:creationId xmlns:a16="http://schemas.microsoft.com/office/drawing/2014/main" id="{70784373-A5C7-32A3-BB2C-9486E265A6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4618" y="4719030"/>
            <a:ext cx="914400" cy="914400"/>
          </a:xfrm>
          <a:prstGeom prst="rect">
            <a:avLst/>
          </a:prstGeom>
        </p:spPr>
      </p:pic>
      <p:pic>
        <p:nvPicPr>
          <p:cNvPr id="24" name="Graphic 23" descr="Flip calendar">
            <a:extLst>
              <a:ext uri="{FF2B5EF4-FFF2-40B4-BE49-F238E27FC236}">
                <a16:creationId xmlns:a16="http://schemas.microsoft.com/office/drawing/2014/main" id="{8EAB10DA-37E8-7E93-ACDB-F1BEF846BF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13665" y="4719030"/>
            <a:ext cx="914400" cy="914400"/>
          </a:xfrm>
          <a:prstGeom prst="rect">
            <a:avLst/>
          </a:prstGeom>
        </p:spPr>
      </p:pic>
      <p:pic>
        <p:nvPicPr>
          <p:cNvPr id="26" name="Graphic 25" descr="Laptop">
            <a:extLst>
              <a:ext uri="{FF2B5EF4-FFF2-40B4-BE49-F238E27FC236}">
                <a16:creationId xmlns:a16="http://schemas.microsoft.com/office/drawing/2014/main" id="{84E6D890-3AF2-C839-39BD-14EE9FB1E2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26233" y="4688971"/>
            <a:ext cx="914400" cy="914400"/>
          </a:xfrm>
          <a:prstGeom prst="rect">
            <a:avLst/>
          </a:prstGeom>
        </p:spPr>
      </p:pic>
      <p:pic>
        <p:nvPicPr>
          <p:cNvPr id="27" name="Graphic 26" descr="Add">
            <a:extLst>
              <a:ext uri="{FF2B5EF4-FFF2-40B4-BE49-F238E27FC236}">
                <a16:creationId xmlns:a16="http://schemas.microsoft.com/office/drawing/2014/main" id="{0EB8E376-2D22-DE1B-987A-C99BBA515B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06810" y="4850056"/>
            <a:ext cx="652347" cy="652347"/>
          </a:xfrm>
          <a:prstGeom prst="rect">
            <a:avLst/>
          </a:prstGeom>
        </p:spPr>
      </p:pic>
      <p:pic>
        <p:nvPicPr>
          <p:cNvPr id="28" name="Graphic 27" descr="Add">
            <a:extLst>
              <a:ext uri="{FF2B5EF4-FFF2-40B4-BE49-F238E27FC236}">
                <a16:creationId xmlns:a16="http://schemas.microsoft.com/office/drawing/2014/main" id="{60B94D34-02BB-7C16-3970-A575B1C1DA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05964" y="4850056"/>
            <a:ext cx="652347" cy="6523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518176-0727-433D-3ED9-44A939848790}"/>
              </a:ext>
            </a:extLst>
          </p:cNvPr>
          <p:cNvSpPr txBox="1"/>
          <p:nvPr/>
        </p:nvSpPr>
        <p:spPr>
          <a:xfrm>
            <a:off x="2152995" y="5688014"/>
            <a:ext cx="1567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 Body</a:t>
            </a:r>
          </a:p>
          <a:p>
            <a:r>
              <a:rPr lang="en-US" sz="2000" dirty="0"/>
              <a:t>1,50,000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A0CDB9-C632-4D20-7BA0-3E61609C2243}"/>
              </a:ext>
            </a:extLst>
          </p:cNvPr>
          <p:cNvSpPr txBox="1"/>
          <p:nvPr/>
        </p:nvSpPr>
        <p:spPr>
          <a:xfrm>
            <a:off x="4713827" y="5688014"/>
            <a:ext cx="1859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 Lens (2)</a:t>
            </a:r>
          </a:p>
          <a:p>
            <a:r>
              <a:rPr lang="en-US" sz="2000" dirty="0"/>
              <a:t>50,000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2FE86C-F649-96BB-3354-A6A07E6ACA5E}"/>
              </a:ext>
            </a:extLst>
          </p:cNvPr>
          <p:cNvSpPr txBox="1"/>
          <p:nvPr/>
        </p:nvSpPr>
        <p:spPr>
          <a:xfrm>
            <a:off x="7167500" y="5688013"/>
            <a:ext cx="1379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Equipment </a:t>
            </a:r>
          </a:p>
          <a:p>
            <a:r>
              <a:rPr lang="en-US" sz="2000" dirty="0"/>
              <a:t>10,000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A9AFA-CE34-BEB1-A6AA-B676C8C93565}"/>
              </a:ext>
            </a:extLst>
          </p:cNvPr>
          <p:cNvSpPr txBox="1"/>
          <p:nvPr/>
        </p:nvSpPr>
        <p:spPr>
          <a:xfrm>
            <a:off x="9355519" y="5688012"/>
            <a:ext cx="96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Laptop </a:t>
            </a:r>
          </a:p>
          <a:p>
            <a:r>
              <a:rPr lang="en-US" sz="2000" dirty="0"/>
              <a:t>90,000</a:t>
            </a:r>
          </a:p>
        </p:txBody>
      </p:sp>
    </p:spTree>
    <p:extLst>
      <p:ext uri="{BB962C8B-B14F-4D97-AF65-F5344CB8AC3E}">
        <p14:creationId xmlns:p14="http://schemas.microsoft.com/office/powerpoint/2010/main" val="146558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CD10FF6-99A9-9234-5C51-0929D1A6E1E2}"/>
              </a:ext>
            </a:extLst>
          </p:cNvPr>
          <p:cNvSpPr>
            <a:spLocks noChangeAspect="1"/>
          </p:cNvSpPr>
          <p:nvPr/>
        </p:nvSpPr>
        <p:spPr>
          <a:xfrm>
            <a:off x="172276" y="166184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C1B3DF74-2EF6-1419-533F-E9609BB3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00486D4D-945A-6EAB-529E-E295A7B30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27" y="5502404"/>
            <a:ext cx="508776" cy="508776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id="{0D652F17-005D-DAA5-2D53-5C5098D17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4260643"/>
            <a:ext cx="508776" cy="508776"/>
          </a:xfrm>
          <a:prstGeom prst="rect">
            <a:avLst/>
          </a:prstGeom>
        </p:spPr>
      </p:pic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BE70F6C0-0B18-ACEF-F723-CEB554550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90" y="3074399"/>
            <a:ext cx="508776" cy="508776"/>
          </a:xfrm>
          <a:prstGeom prst="rect">
            <a:avLst/>
          </a:prstGeom>
        </p:spPr>
      </p:pic>
      <p:pic>
        <p:nvPicPr>
          <p:cNvPr id="17" name="Graphic 16" descr="Lightbulb">
            <a:extLst>
              <a:ext uri="{FF2B5EF4-FFF2-40B4-BE49-F238E27FC236}">
                <a16:creationId xmlns:a16="http://schemas.microsoft.com/office/drawing/2014/main" id="{42B7ACB5-2E5E-1AC1-7DCA-251D0DAB8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FEA622-B96F-815E-10AE-31AF3CBA9CD8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u="sng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DIAGNOSTIC ANALYSIS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1365D0-8DCA-BD9B-AAC0-4CEAE2C04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3684"/>
              </p:ext>
            </p:extLst>
          </p:nvPr>
        </p:nvGraphicFramePr>
        <p:xfrm>
          <a:off x="1964622" y="2075840"/>
          <a:ext cx="84055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108">
                  <a:extLst>
                    <a:ext uri="{9D8B030D-6E8A-4147-A177-3AD203B41FA5}">
                      <a16:colId xmlns:a16="http://schemas.microsoft.com/office/drawing/2014/main" val="2736395994"/>
                    </a:ext>
                  </a:extLst>
                </a:gridCol>
                <a:gridCol w="1681108">
                  <a:extLst>
                    <a:ext uri="{9D8B030D-6E8A-4147-A177-3AD203B41FA5}">
                      <a16:colId xmlns:a16="http://schemas.microsoft.com/office/drawing/2014/main" val="1597848007"/>
                    </a:ext>
                  </a:extLst>
                </a:gridCol>
                <a:gridCol w="1681108">
                  <a:extLst>
                    <a:ext uri="{9D8B030D-6E8A-4147-A177-3AD203B41FA5}">
                      <a16:colId xmlns:a16="http://schemas.microsoft.com/office/drawing/2014/main" val="1267132804"/>
                    </a:ext>
                  </a:extLst>
                </a:gridCol>
                <a:gridCol w="1681108">
                  <a:extLst>
                    <a:ext uri="{9D8B030D-6E8A-4147-A177-3AD203B41FA5}">
                      <a16:colId xmlns:a16="http://schemas.microsoft.com/office/drawing/2014/main" val="3549210472"/>
                    </a:ext>
                  </a:extLst>
                </a:gridCol>
                <a:gridCol w="1681108">
                  <a:extLst>
                    <a:ext uri="{9D8B030D-6E8A-4147-A177-3AD203B41FA5}">
                      <a16:colId xmlns:a16="http://schemas.microsoft.com/office/drawing/2014/main" val="264497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Blindspot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5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Blindspot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2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176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2BC45-A688-1BF7-F035-ADE86B74C602}"/>
              </a:ext>
            </a:extLst>
          </p:cNvPr>
          <p:cNvSpPr txBox="1"/>
          <p:nvPr/>
        </p:nvSpPr>
        <p:spPr>
          <a:xfrm>
            <a:off x="1867301" y="1600308"/>
            <a:ext cx="219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Analyzing the Data</a:t>
            </a:r>
            <a:r>
              <a:rPr lang="en-US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12538-EEFE-EDB5-782E-9F27415A646D}"/>
              </a:ext>
            </a:extLst>
          </p:cNvPr>
          <p:cNvSpPr txBox="1"/>
          <p:nvPr/>
        </p:nvSpPr>
        <p:spPr>
          <a:xfrm>
            <a:off x="3492146" y="4214846"/>
            <a:ext cx="5766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Affordable Price + Good Quality = MORE CUSTOMER !</a:t>
            </a:r>
          </a:p>
          <a:p>
            <a:pPr algn="ctr"/>
            <a:r>
              <a:rPr lang="en-US" sz="2000" u="sng" dirty="0"/>
              <a:t>No Studio Setup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4E9A2-6DC8-ECC7-88A4-5861A2F115F3}"/>
              </a:ext>
            </a:extLst>
          </p:cNvPr>
          <p:cNvSpPr txBox="1"/>
          <p:nvPr/>
        </p:nvSpPr>
        <p:spPr>
          <a:xfrm>
            <a:off x="1572527" y="4751053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PRICE</a:t>
            </a:r>
            <a:r>
              <a:rPr lang="en-US" u="sng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0C2545-1D44-CA62-D3DC-CBB9B2DE28F8}"/>
              </a:ext>
            </a:extLst>
          </p:cNvPr>
          <p:cNvSpPr txBox="1"/>
          <p:nvPr/>
        </p:nvSpPr>
        <p:spPr>
          <a:xfrm>
            <a:off x="2483318" y="5342021"/>
            <a:ext cx="6911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– </a:t>
            </a:r>
            <a:r>
              <a:rPr lang="en-US" sz="2000" b="1" u="sng" dirty="0"/>
              <a:t>Traditional Photography </a:t>
            </a:r>
          </a:p>
          <a:p>
            <a:r>
              <a:rPr lang="en-US" sz="2000" dirty="0"/>
              <a:t>                    Market Price – 5000 + 10000 =    15K (Photo + Album)</a:t>
            </a:r>
          </a:p>
          <a:p>
            <a:r>
              <a:rPr lang="en-US" sz="2000" dirty="0"/>
              <a:t>                    Average Price – 4000 + 8000 =     12K (Photo + Album)</a:t>
            </a:r>
          </a:p>
          <a:p>
            <a:r>
              <a:rPr lang="en-US" sz="2000" dirty="0"/>
              <a:t>                </a:t>
            </a:r>
            <a:r>
              <a:rPr lang="en-US" sz="2000" u="sng" dirty="0">
                <a:solidFill>
                  <a:srgbClr val="00B050"/>
                </a:solidFill>
              </a:rPr>
              <a:t>Our Studio Price </a:t>
            </a:r>
            <a:r>
              <a:rPr lang="en-US" sz="2000" dirty="0"/>
              <a:t>- 3500 + 6500 =     10k (Photo + Album)</a:t>
            </a:r>
          </a:p>
        </p:txBody>
      </p:sp>
    </p:spTree>
    <p:extLst>
      <p:ext uri="{BB962C8B-B14F-4D97-AF65-F5344CB8AC3E}">
        <p14:creationId xmlns:p14="http://schemas.microsoft.com/office/powerpoint/2010/main" val="4810059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D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9D0D72-1420-3D21-39DA-3771BA997337}"/>
              </a:ext>
            </a:extLst>
          </p:cNvPr>
          <p:cNvSpPr>
            <a:spLocks noChangeAspect="1"/>
          </p:cNvSpPr>
          <p:nvPr/>
        </p:nvSpPr>
        <p:spPr>
          <a:xfrm>
            <a:off x="166078" y="289743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203488B5-2EB5-F15D-3854-EB68C3F74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AC1D3899-41EE-92B9-662A-671F5113F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690" y="3057046"/>
            <a:ext cx="508776" cy="508776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6D346B2F-83A2-F787-6DE5-87D5DC87E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5552161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B3EAD26F-D678-2EB5-725A-2E7D687D8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427" y="4384409"/>
            <a:ext cx="508776" cy="508776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BE5BC543-64F9-51F1-E5B9-1F468A8FAF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C9C43-6DEB-E073-1F82-DCBC539F334E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COGNITIVE ANALYSIS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1961E-1A65-BBE2-4D33-01E3ADDC9A48}"/>
              </a:ext>
            </a:extLst>
          </p:cNvPr>
          <p:cNvSpPr txBox="1"/>
          <p:nvPr/>
        </p:nvSpPr>
        <p:spPr>
          <a:xfrm>
            <a:off x="4920156" y="1350091"/>
            <a:ext cx="21538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Attention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EFB34-F86F-238A-D5EE-30DBEE7DE28F}"/>
              </a:ext>
            </a:extLst>
          </p:cNvPr>
          <p:cNvSpPr txBox="1"/>
          <p:nvPr/>
        </p:nvSpPr>
        <p:spPr>
          <a:xfrm>
            <a:off x="2156059" y="3004328"/>
            <a:ext cx="7364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Attracting Customers through our affordable + good quality terms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092D-7E0A-8EA7-2729-56CD8BD7A186}"/>
              </a:ext>
            </a:extLst>
          </p:cNvPr>
          <p:cNvSpPr txBox="1"/>
          <p:nvPr/>
        </p:nvSpPr>
        <p:spPr>
          <a:xfrm>
            <a:off x="2156059" y="3429000"/>
            <a:ext cx="756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customer mindset what they want and giving more than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1C6F8-173E-9F42-C86A-120824E9913B}"/>
              </a:ext>
            </a:extLst>
          </p:cNvPr>
          <p:cNvSpPr txBox="1"/>
          <p:nvPr/>
        </p:nvSpPr>
        <p:spPr>
          <a:xfrm>
            <a:off x="2156059" y="3884328"/>
            <a:ext cx="665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Studio lacks some of the equipment due to the budget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A19C-02FF-B106-64FC-5DB500851405}"/>
              </a:ext>
            </a:extLst>
          </p:cNvPr>
          <p:cNvSpPr txBox="1"/>
          <p:nvPr/>
        </p:nvSpPr>
        <p:spPr>
          <a:xfrm>
            <a:off x="2159267" y="4523853"/>
            <a:ext cx="3009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RENTING THE EQUIPMENT</a:t>
            </a:r>
            <a:r>
              <a:rPr lang="en-US" u="sng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24C98-D893-BB76-EFE1-01FA01AAAD64}"/>
              </a:ext>
            </a:extLst>
          </p:cNvPr>
          <p:cNvSpPr txBox="1"/>
          <p:nvPr/>
        </p:nvSpPr>
        <p:spPr>
          <a:xfrm>
            <a:off x="2608446" y="5053263"/>
            <a:ext cx="58187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Camera – Videography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Candid Camera – Candid Photography/Videography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Equipment – LC 500, Flashlight, Octa Soft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Drone – Cinematic shots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97DAB-22BA-5FDA-5FFB-A6DF458283A2}"/>
              </a:ext>
            </a:extLst>
          </p:cNvPr>
          <p:cNvSpPr txBox="1"/>
          <p:nvPr/>
        </p:nvSpPr>
        <p:spPr>
          <a:xfrm>
            <a:off x="9651677" y="1698556"/>
            <a:ext cx="2205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No Studio Setup</a:t>
            </a:r>
          </a:p>
          <a:p>
            <a:endParaRPr lang="en-US" sz="2000" u="sng" dirty="0"/>
          </a:p>
          <a:p>
            <a:r>
              <a:rPr lang="en-US" sz="2000" dirty="0"/>
              <a:t>Promoting Through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Friends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Relatives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whatsapp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01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3160DF6-B53D-7D47-C9B5-FF64D849126D}"/>
              </a:ext>
            </a:extLst>
          </p:cNvPr>
          <p:cNvSpPr>
            <a:spLocks noChangeAspect="1"/>
          </p:cNvSpPr>
          <p:nvPr/>
        </p:nvSpPr>
        <p:spPr>
          <a:xfrm>
            <a:off x="166078" y="41201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DAD4AA8B-6E7D-E6A3-4262-C1848868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2B3BBC00-EB7A-E806-4AB4-AC0AF836B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27" y="3088437"/>
            <a:ext cx="508776" cy="508776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76A08E2F-03EA-0CF8-A2A8-60F240AF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5503018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EA5964AA-8A38-0C0C-E0AE-FBF4C4C5B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427" y="4279725"/>
            <a:ext cx="508776" cy="508776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92C7E965-4F24-5C2E-C074-FB73F91DA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4910A-779E-4853-195C-9B44DB883BD1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PREDICTIVE ANALYSIS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94579-903B-756B-6B51-F5C6A0DAD2A3}"/>
              </a:ext>
            </a:extLst>
          </p:cNvPr>
          <p:cNvSpPr txBox="1"/>
          <p:nvPr/>
        </p:nvSpPr>
        <p:spPr>
          <a:xfrm>
            <a:off x="2502568" y="1414914"/>
            <a:ext cx="561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 customers should be our friends &amp; Relatives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 month should have one or two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First 6 – 8 months events taken over 18 to 20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70DE2-9168-DF6E-0681-B9B7C4080159}"/>
              </a:ext>
            </a:extLst>
          </p:cNvPr>
          <p:cNvSpPr txBox="1"/>
          <p:nvPr/>
        </p:nvSpPr>
        <p:spPr>
          <a:xfrm>
            <a:off x="3830855" y="2521819"/>
            <a:ext cx="546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Cost of Event – 15k</a:t>
            </a:r>
          </a:p>
          <a:p>
            <a:r>
              <a:rPr lang="en-US" sz="2000" dirty="0"/>
              <a:t>         15,000 * 20 = 3,00,000 </a:t>
            </a:r>
          </a:p>
          <a:p>
            <a:r>
              <a:rPr lang="en-US" sz="2000" dirty="0"/>
              <a:t>         Investment amount !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Approx</a:t>
            </a:r>
            <a:r>
              <a:rPr lang="en-US" sz="2000" dirty="0"/>
              <a:t> Calculation) should differ for studio owner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941F9-6911-74EF-FB43-08C735F4266E}"/>
              </a:ext>
            </a:extLst>
          </p:cNvPr>
          <p:cNvSpPr txBox="1"/>
          <p:nvPr/>
        </p:nvSpPr>
        <p:spPr>
          <a:xfrm>
            <a:off x="2213810" y="4095059"/>
            <a:ext cx="2269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Season Predictions 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5B5C-10A0-F51F-3D9C-2B12B0CEA5DB}"/>
              </a:ext>
            </a:extLst>
          </p:cNvPr>
          <p:cNvSpPr txBox="1"/>
          <p:nvPr/>
        </p:nvSpPr>
        <p:spPr>
          <a:xfrm>
            <a:off x="2995284" y="4659815"/>
            <a:ext cx="90261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 Prediction is very 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will face high no of customers in particular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will face no customers in particular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 targeting on small events like </a:t>
            </a:r>
            <a:r>
              <a:rPr lang="en-US" sz="2000" dirty="0" err="1"/>
              <a:t>bday</a:t>
            </a:r>
            <a:r>
              <a:rPr lang="en-US" sz="2000" dirty="0"/>
              <a:t> and ear piercing events will help to stabilize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business </a:t>
            </a:r>
          </a:p>
        </p:txBody>
      </p:sp>
    </p:spTree>
    <p:extLst>
      <p:ext uri="{BB962C8B-B14F-4D97-AF65-F5344CB8AC3E}">
        <p14:creationId xmlns:p14="http://schemas.microsoft.com/office/powerpoint/2010/main" val="290008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3160DF6-B53D-7D47-C9B5-FF64D849126D}"/>
              </a:ext>
            </a:extLst>
          </p:cNvPr>
          <p:cNvSpPr>
            <a:spLocks noChangeAspect="1"/>
          </p:cNvSpPr>
          <p:nvPr/>
        </p:nvSpPr>
        <p:spPr>
          <a:xfrm>
            <a:off x="166078" y="4120113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DAD4AA8B-6E7D-E6A3-4262-C1848868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0" y="1834367"/>
            <a:ext cx="508776" cy="508776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2B3BBC00-EB7A-E806-4AB4-AC0AF836B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27" y="3088437"/>
            <a:ext cx="508776" cy="508776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:a16="http://schemas.microsoft.com/office/drawing/2014/main" id="{76A08E2F-03EA-0CF8-A2A8-60F240AF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27" y="5503018"/>
            <a:ext cx="508776" cy="508776"/>
          </a:xfrm>
          <a:prstGeom prst="rect">
            <a:avLst/>
          </a:prstGeom>
        </p:spPr>
      </p:pic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EA5964AA-8A38-0C0C-E0AE-FBF4C4C5B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427" y="4279725"/>
            <a:ext cx="508776" cy="508776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92C7E965-4F24-5C2E-C074-FB73F91DA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27" y="561931"/>
            <a:ext cx="508776" cy="50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4910A-779E-4853-195C-9B44DB883BD1}"/>
              </a:ext>
            </a:extLst>
          </p:cNvPr>
          <p:cNvSpPr txBox="1">
            <a:spLocks/>
          </p:cNvSpPr>
          <p:nvPr/>
        </p:nvSpPr>
        <p:spPr>
          <a:xfrm>
            <a:off x="655320" y="410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chemeClr val="bg1">
                    <a:lumMod val="95000"/>
                  </a:schemeClr>
                </a:solidFill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PREDICTIVE ANALYSIS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CCAA3-78A1-93FB-2FF6-E053C495B0A9}"/>
              </a:ext>
            </a:extLst>
          </p:cNvPr>
          <p:cNvSpPr txBox="1"/>
          <p:nvPr/>
        </p:nvSpPr>
        <p:spPr>
          <a:xfrm>
            <a:off x="3388093" y="3318394"/>
            <a:ext cx="6222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Customers demand so many requirements for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Customers loss , bad name in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technical and manpower issue the business will </a:t>
            </a:r>
          </a:p>
          <a:p>
            <a:r>
              <a:rPr lang="en-US" sz="2000" dirty="0"/>
              <a:t>      automatically fail in one or two months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C043C-6124-2EAE-C765-D53562A56A14}"/>
              </a:ext>
            </a:extLst>
          </p:cNvPr>
          <p:cNvSpPr txBox="1"/>
          <p:nvPr/>
        </p:nvSpPr>
        <p:spPr>
          <a:xfrm>
            <a:off x="2367815" y="1821225"/>
            <a:ext cx="76168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Studio gained more customers because of our impressive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customers is positive thing in the starting stage of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on the other side it may lead to business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less manpower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E3D34-36D0-E6C9-8638-995153D96AA3}"/>
              </a:ext>
            </a:extLst>
          </p:cNvPr>
          <p:cNvSpPr txBox="1"/>
          <p:nvPr/>
        </p:nvSpPr>
        <p:spPr>
          <a:xfrm>
            <a:off x="2743200" y="4947385"/>
            <a:ext cx="7863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overcome this problem in future there are some methods which will</a:t>
            </a:r>
          </a:p>
          <a:p>
            <a:r>
              <a:rPr lang="en-US" sz="2000" dirty="0"/>
              <a:t>      Workout from business down to high  !</a:t>
            </a:r>
          </a:p>
        </p:txBody>
      </p:sp>
    </p:spTree>
    <p:extLst>
      <p:ext uri="{BB962C8B-B14F-4D97-AF65-F5344CB8AC3E}">
        <p14:creationId xmlns:p14="http://schemas.microsoft.com/office/powerpoint/2010/main" val="171679239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787</Words>
  <Application>Microsoft Macintosh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BUSSINESS ANALYSIS OF PHOTO STUDIO</dc:title>
  <dc:creator>karthick sanz</dc:creator>
  <cp:lastModifiedBy>karthick sanz</cp:lastModifiedBy>
  <cp:revision>6</cp:revision>
  <dcterms:created xsi:type="dcterms:W3CDTF">2023-09-25T02:52:10Z</dcterms:created>
  <dcterms:modified xsi:type="dcterms:W3CDTF">2024-08-30T06:49:54Z</dcterms:modified>
</cp:coreProperties>
</file>