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85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2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0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7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56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39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4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85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6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6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4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0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0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349405-7816-49F4-A75D-64D34D6BE0CB}" type="datetimeFigureOut">
              <a:rPr lang="zh-CN" altLang="en-US" smtClean="0"/>
              <a:t>2017-10-31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78F6D5-899C-4A23-8BE9-551D442D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3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659763"/>
            <a:ext cx="6517482" cy="2509213"/>
          </a:xfrm>
        </p:spPr>
        <p:txBody>
          <a:bodyPr/>
          <a:lstStyle/>
          <a:p>
            <a:r>
              <a:rPr lang="en-US" altLang="zh-CN" dirty="0" smtClean="0"/>
              <a:t>Projects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网络与系统安全课程</a:t>
            </a:r>
            <a:endParaRPr lang="en-US" altLang="zh-CN" dirty="0" smtClean="0"/>
          </a:p>
          <a:p>
            <a:r>
              <a:rPr lang="en-US" altLang="zh-CN" dirty="0" smtClean="0"/>
              <a:t>2017-2018</a:t>
            </a:r>
            <a:r>
              <a:rPr lang="zh-CN" altLang="en-US" dirty="0"/>
              <a:t>年度</a:t>
            </a:r>
          </a:p>
        </p:txBody>
      </p:sp>
    </p:spTree>
    <p:extLst>
      <p:ext uri="{BB962C8B-B14F-4D97-AF65-F5344CB8AC3E}">
        <p14:creationId xmlns:p14="http://schemas.microsoft.com/office/powerpoint/2010/main" val="28983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登录可能用到的技巧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微软在</a:t>
            </a:r>
            <a:r>
              <a:rPr lang="en-US" altLang="zh-CN" dirty="0" smtClean="0"/>
              <a:t>WINDOWS 7</a:t>
            </a:r>
            <a:r>
              <a:rPr lang="zh-CN" altLang="en-US" dirty="0" smtClean="0"/>
              <a:t>及以后引入</a:t>
            </a:r>
            <a:r>
              <a:rPr lang="en-US" altLang="zh-CN" dirty="0" smtClean="0"/>
              <a:t>Credential Provider</a:t>
            </a:r>
            <a:r>
              <a:rPr lang="zh-CN" altLang="en-US" dirty="0" smtClean="0"/>
              <a:t>机制进行凭据的采集、提交和用户的登录功能</a:t>
            </a:r>
            <a:endParaRPr lang="en-US" altLang="zh-CN" dirty="0" smtClean="0"/>
          </a:p>
          <a:p>
            <a:r>
              <a:rPr lang="zh-CN" altLang="en-US" dirty="0" smtClean="0"/>
              <a:t>如果需要自定义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登录方式，需要利用</a:t>
            </a:r>
            <a:r>
              <a:rPr lang="en-US" altLang="zh-CN" dirty="0"/>
              <a:t>Credential 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编程进行相关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库的编写，并将其加载成为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登录机制的一种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DLL</a:t>
            </a:r>
            <a:r>
              <a:rPr lang="zh-CN" altLang="en-US" dirty="0" smtClean="0"/>
              <a:t>库的编程方法参考微软提供示例中的</a:t>
            </a:r>
            <a:r>
              <a:rPr lang="en-US" altLang="zh-CN" dirty="0" smtClean="0"/>
              <a:t>Sample Hardware Event Credential Provider</a:t>
            </a:r>
            <a:r>
              <a:rPr lang="zh-CN" altLang="en-US" dirty="0" smtClean="0"/>
              <a:t>；将硬件触发部分修改成扫码局域网通信或蓝牙通信的相关代码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库内添加对手机局域网或蓝牙通信的监听；验签成功后，提交用户凭据完成用户登录。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进阶功能：蓝牙通信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手机端开发一个</a:t>
            </a:r>
            <a:r>
              <a:rPr lang="en-US" altLang="zh-CN" dirty="0" smtClean="0"/>
              <a:t>APP</a:t>
            </a:r>
            <a:r>
              <a:rPr lang="zh-CN" altLang="en-US" dirty="0"/>
              <a:t>能够</a:t>
            </a:r>
            <a:r>
              <a:rPr lang="zh-CN" altLang="en-US" dirty="0" smtClean="0"/>
              <a:t>跟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端程序进行蓝牙通信，收的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发送的挑战消息后，</a:t>
            </a:r>
            <a:r>
              <a:rPr lang="zh-CN" altLang="en-US" dirty="0" smtClean="0">
                <a:solidFill>
                  <a:srgbClr val="FF0000"/>
                </a:solidFill>
              </a:rPr>
              <a:t>调用手机核心对消息进行签名</a:t>
            </a:r>
            <a:r>
              <a:rPr lang="zh-CN" altLang="en-US" dirty="0" smtClean="0"/>
              <a:t>，发回给</a:t>
            </a:r>
            <a:r>
              <a:rPr lang="en-US" altLang="zh-CN" dirty="0" smtClean="0"/>
              <a:t>PC</a:t>
            </a:r>
            <a:r>
              <a:rPr lang="zh-CN" altLang="en-US" dirty="0" smtClean="0"/>
              <a:t>进行验证</a:t>
            </a:r>
            <a:endParaRPr lang="en-US" altLang="zh-CN" dirty="0" smtClean="0"/>
          </a:p>
          <a:p>
            <a:r>
              <a:rPr lang="zh-CN" altLang="en-US" dirty="0" smtClean="0"/>
              <a:t>加入距离或信号强弱的感知的功能，能够方便锁定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注：手机核心在每次签名时都要输入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8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758" y="2767830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具体要求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27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</a:t>
            </a:r>
            <a:r>
              <a:rPr lang="zh-CN" altLang="en-US" dirty="0" smtClean="0"/>
              <a:t>码格式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36220" y="1700887"/>
            <a:ext cx="8702040" cy="443865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b="1" dirty="0"/>
              <a:t>type</a:t>
            </a:r>
            <a:r>
              <a:rPr lang="en-US" altLang="zh-CN" sz="1600" dirty="0"/>
              <a:t> | </a:t>
            </a:r>
            <a:r>
              <a:rPr lang="en-US" altLang="zh-CN" sz="1600" b="1" dirty="0" err="1"/>
              <a:t>ip</a:t>
            </a:r>
            <a:r>
              <a:rPr lang="en-US" altLang="zh-CN" sz="1600" dirty="0"/>
              <a:t> :  </a:t>
            </a:r>
            <a:r>
              <a:rPr lang="en-US" altLang="zh-CN" sz="1600" b="1" dirty="0" smtClean="0"/>
              <a:t>port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| </a:t>
            </a:r>
            <a:r>
              <a:rPr lang="en-US" altLang="zh-CN" sz="1600" b="1" dirty="0"/>
              <a:t>op</a:t>
            </a:r>
            <a:r>
              <a:rPr lang="en-US" altLang="zh-CN" sz="1600" dirty="0"/>
              <a:t> | </a:t>
            </a:r>
            <a:r>
              <a:rPr lang="en-US" altLang="zh-CN" sz="1600" b="1" dirty="0"/>
              <a:t>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（加密、解密一样格式）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type: </a:t>
            </a:r>
            <a:r>
              <a:rPr lang="zh-CN" altLang="en-US" sz="1600" dirty="0"/>
              <a:t>类型码，这里默认为 </a:t>
            </a:r>
            <a:r>
              <a:rPr lang="en-US" altLang="zh-CN" sz="1600" dirty="0"/>
              <a:t>4</a:t>
            </a:r>
          </a:p>
          <a:p>
            <a:r>
              <a:rPr lang="en-US" altLang="zh-CN" sz="1600" dirty="0" err="1"/>
              <a:t>ip</a:t>
            </a:r>
            <a:r>
              <a:rPr lang="en-US" altLang="zh-CN" sz="1600" dirty="0"/>
              <a:t>: PC</a:t>
            </a:r>
            <a:r>
              <a:rPr lang="zh-CN" altLang="en-US" sz="1600" dirty="0"/>
              <a:t>端</a:t>
            </a:r>
            <a:r>
              <a:rPr lang="en-US" altLang="zh-CN" sz="1600" dirty="0"/>
              <a:t>TCP</a:t>
            </a:r>
            <a:r>
              <a:rPr lang="zh-CN" altLang="en-US" sz="1600" dirty="0"/>
              <a:t>服务</a:t>
            </a:r>
            <a:r>
              <a:rPr lang="en-US" altLang="zh-CN" sz="1600" dirty="0"/>
              <a:t>IP, </a:t>
            </a:r>
            <a:r>
              <a:rPr lang="zh-CN" altLang="en-US" sz="1600" dirty="0"/>
              <a:t>例： </a:t>
            </a:r>
            <a:r>
              <a:rPr lang="en-US" altLang="zh-CN" sz="1600" dirty="0"/>
              <a:t>1.2.3.4</a:t>
            </a:r>
          </a:p>
          <a:p>
            <a:r>
              <a:rPr lang="en-US" altLang="zh-CN" sz="1600" dirty="0" err="1"/>
              <a:t>port:PC</a:t>
            </a:r>
            <a:r>
              <a:rPr lang="zh-CN" altLang="en-US" sz="1600" dirty="0"/>
              <a:t>端</a:t>
            </a:r>
            <a:r>
              <a:rPr lang="en-US" altLang="zh-CN" sz="1600" dirty="0"/>
              <a:t>TCP</a:t>
            </a:r>
            <a:r>
              <a:rPr lang="zh-CN" altLang="en-US" sz="1600" dirty="0"/>
              <a:t>服务端口，例： </a:t>
            </a:r>
            <a:r>
              <a:rPr lang="en-US" altLang="zh-CN" sz="1600" dirty="0"/>
              <a:t>234</a:t>
            </a:r>
          </a:p>
          <a:p>
            <a:r>
              <a:rPr lang="en-US" altLang="zh-CN" sz="1600" dirty="0"/>
              <a:t>op:  </a:t>
            </a:r>
            <a:r>
              <a:rPr lang="zh-CN" altLang="en-US" sz="1600" dirty="0"/>
              <a:t>操作码， </a:t>
            </a:r>
            <a:r>
              <a:rPr lang="en-US" altLang="zh-CN" sz="1600" dirty="0"/>
              <a:t>0 </a:t>
            </a:r>
            <a:r>
              <a:rPr lang="zh-CN" altLang="en-US" sz="1600" dirty="0"/>
              <a:t>表示 加密，  </a:t>
            </a:r>
            <a:r>
              <a:rPr lang="en-US" altLang="zh-CN" sz="1600" dirty="0"/>
              <a:t>1</a:t>
            </a:r>
            <a:r>
              <a:rPr lang="zh-CN" altLang="en-US" sz="1600" dirty="0"/>
              <a:t>表示解密 </a:t>
            </a:r>
          </a:p>
          <a:p>
            <a:r>
              <a:rPr lang="en-US" altLang="zh-CN" sz="1600" dirty="0"/>
              <a:t>R: </a:t>
            </a:r>
            <a:r>
              <a:rPr lang="zh-CN" altLang="en-US" sz="1600" dirty="0"/>
              <a:t>随机数的 </a:t>
            </a:r>
            <a:r>
              <a:rPr lang="en-US" altLang="zh-CN" sz="1600" dirty="0"/>
              <a:t>16</a:t>
            </a:r>
            <a:r>
              <a:rPr lang="zh-CN" altLang="en-US" sz="1600" dirty="0"/>
              <a:t>进制字符串表示，不需要加 </a:t>
            </a:r>
            <a:r>
              <a:rPr lang="en-US" altLang="zh-CN" sz="1600" dirty="0"/>
              <a:t>0x</a:t>
            </a:r>
            <a:r>
              <a:rPr lang="zh-CN" altLang="en-US" sz="1600" dirty="0"/>
              <a:t>，对于</a:t>
            </a:r>
            <a:r>
              <a:rPr lang="en-US" altLang="zh-CN" sz="1600" dirty="0"/>
              <a:t>128bit</a:t>
            </a:r>
            <a:r>
              <a:rPr lang="zh-CN" altLang="en-US" sz="1600" dirty="0"/>
              <a:t>，</a:t>
            </a:r>
            <a:r>
              <a:rPr lang="en-US" altLang="zh-CN" sz="1600" dirty="0"/>
              <a:t>16</a:t>
            </a:r>
            <a:r>
              <a:rPr lang="zh-CN" altLang="en-US" sz="1600" dirty="0"/>
              <a:t>进制表示为</a:t>
            </a:r>
            <a:r>
              <a:rPr lang="en-US" altLang="zh-CN" sz="1600" dirty="0"/>
              <a:t>32</a:t>
            </a:r>
            <a:r>
              <a:rPr lang="zh-CN" altLang="en-US" sz="1600" dirty="0" smtClean="0"/>
              <a:t>个字符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加密：</a:t>
            </a:r>
            <a:r>
              <a:rPr lang="en-US" altLang="zh-CN" sz="1400" dirty="0"/>
              <a:t>4|255.255.255.255:8888|0|0123456789ABCDEF0123456789ABCDEF</a:t>
            </a:r>
          </a:p>
          <a:p>
            <a:pPr lvl="1"/>
            <a:r>
              <a:rPr lang="zh-CN" altLang="en-US" sz="1400" dirty="0"/>
              <a:t>其中：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=255.255.255.255  port=8888 op=0  </a:t>
            </a:r>
            <a:r>
              <a:rPr lang="en-US" altLang="zh-CN" sz="1400" dirty="0" smtClean="0"/>
              <a:t>R=0123456789ABCDEF0123456789ABCDEF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也就是 </a:t>
            </a:r>
            <a:r>
              <a:rPr lang="en-US" altLang="zh-CN" sz="1400" dirty="0"/>
              <a:t>String s</a:t>
            </a:r>
            <a:r>
              <a:rPr lang="en-US" altLang="zh-CN" sz="1400" dirty="0" smtClean="0"/>
              <a:t>="</a:t>
            </a:r>
            <a:r>
              <a:rPr lang="en-US" altLang="zh-CN" sz="1400" dirty="0"/>
              <a:t>4|255.255.255.255:8888|0|0123456789ABCDEF0123456789ABCDEF</a:t>
            </a:r>
            <a:r>
              <a:rPr lang="en-US" altLang="zh-CN" sz="1400" dirty="0" smtClean="0"/>
              <a:t>";</a:t>
            </a:r>
          </a:p>
          <a:p>
            <a:pPr lvl="1"/>
            <a:r>
              <a:rPr lang="zh-CN" altLang="en-US" sz="1400" dirty="0" smtClean="0"/>
              <a:t>解密：</a:t>
            </a:r>
            <a:r>
              <a:rPr lang="en-US" altLang="zh-CN" sz="1400" dirty="0"/>
              <a:t>4|255.255.255.255:8888|1|0123456789ABCDEF0123456789ABCDEF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53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1752601"/>
            <a:ext cx="7772870" cy="40386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PC</a:t>
            </a:r>
            <a:r>
              <a:rPr lang="zh-CN" altLang="en-US" dirty="0"/>
              <a:t>端生成加密请求二维码</a:t>
            </a:r>
          </a:p>
          <a:p>
            <a:pPr lvl="1"/>
            <a:r>
              <a:rPr lang="zh-CN" altLang="en-US" dirty="0"/>
              <a:t>加密二维码内容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4|255.255.255.255:8888|0|0123456789ABCDEF0123456789ABCDEF</a:t>
            </a: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：手机端扫码后，选择一个接收者；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手机端计算</a:t>
            </a:r>
            <a:r>
              <a:rPr lang="en-US" altLang="zh-CN" dirty="0"/>
              <a:t>KR</a:t>
            </a:r>
            <a:r>
              <a:rPr lang="zh-CN" altLang="en-US" dirty="0"/>
              <a:t>和</a:t>
            </a:r>
            <a:r>
              <a:rPr lang="en-US" altLang="zh-CN" dirty="0" smtClean="0"/>
              <a:t>PK</a:t>
            </a: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：手机端连接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r>
              <a:rPr lang="en-US" altLang="zh-CN" dirty="0" smtClean="0"/>
              <a:t>TCP Server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ip,port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zh-CN" altLang="en-US" dirty="0"/>
              <a:t>结果</a:t>
            </a:r>
            <a:r>
              <a:rPr lang="en-US" altLang="zh-CN" dirty="0" smtClean="0"/>
              <a:t>(129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KR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113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PK</a:t>
            </a:r>
            <a:r>
              <a:rPr lang="zh-CN" altLang="en-US" dirty="0" smtClean="0"/>
              <a:t>），关闭连接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在运算过程中出现错误，则在手机端进行提示，不向</a:t>
            </a:r>
            <a:r>
              <a:rPr lang="en-US" altLang="zh-CN" dirty="0"/>
              <a:t>PC</a:t>
            </a:r>
            <a:r>
              <a:rPr lang="zh-CN" altLang="en-US" dirty="0"/>
              <a:t>端发送任何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运算完成，则向</a:t>
            </a:r>
            <a:r>
              <a:rPr lang="en-US" altLang="zh-CN" dirty="0"/>
              <a:t>PC</a:t>
            </a:r>
            <a:r>
              <a:rPr lang="zh-CN" altLang="en-US" dirty="0"/>
              <a:t>端发送 </a:t>
            </a:r>
            <a:r>
              <a:rPr lang="en-US" altLang="zh-CN" dirty="0" smtClean="0"/>
              <a:t>KR=R^K</a:t>
            </a:r>
            <a:r>
              <a:rPr lang="en-US" altLang="zh-CN" dirty="0"/>
              <a:t>(</a:t>
            </a:r>
            <a:r>
              <a:rPr lang="zh-CN" altLang="en-US" dirty="0"/>
              <a:t>随机数</a:t>
            </a:r>
            <a:r>
              <a:rPr lang="en-US" altLang="zh-CN" dirty="0"/>
              <a:t>R</a:t>
            </a:r>
            <a:r>
              <a:rPr lang="zh-CN" altLang="en-US" dirty="0"/>
              <a:t>与手机端生成的</a:t>
            </a:r>
            <a:r>
              <a:rPr lang="en-US" altLang="zh-CN" dirty="0"/>
              <a:t>16</a:t>
            </a:r>
            <a:r>
              <a:rPr lang="zh-CN" altLang="en-US" dirty="0"/>
              <a:t>字节随机密钥</a:t>
            </a:r>
            <a:r>
              <a:rPr lang="en-US" altLang="zh-CN" dirty="0"/>
              <a:t>K</a:t>
            </a:r>
            <a:r>
              <a:rPr lang="zh-CN" altLang="en-US" dirty="0"/>
              <a:t>的异或结果） 和 </a:t>
            </a:r>
            <a:r>
              <a:rPr lang="en-US" altLang="zh-CN" dirty="0"/>
              <a:t>PK </a:t>
            </a:r>
            <a:r>
              <a:rPr lang="zh-CN" altLang="en-US" dirty="0"/>
              <a:t>（手机端对</a:t>
            </a:r>
            <a:r>
              <a:rPr lang="en-US" altLang="zh-CN" dirty="0"/>
              <a:t>K</a:t>
            </a:r>
            <a:r>
              <a:rPr lang="zh-CN" altLang="en-US" dirty="0"/>
              <a:t>的加密结果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</a:t>
            </a:r>
            <a:r>
              <a:rPr lang="zh-CN" altLang="en-US" dirty="0"/>
              <a:t>格式为 </a:t>
            </a:r>
            <a:r>
              <a:rPr lang="en-US" altLang="zh-CN" dirty="0" smtClean="0"/>
              <a:t>129</a:t>
            </a:r>
            <a:r>
              <a:rPr lang="zh-CN" altLang="en-US" dirty="0" smtClean="0"/>
              <a:t>字节</a:t>
            </a:r>
            <a:r>
              <a:rPr lang="zh-CN" altLang="en-US" dirty="0"/>
              <a:t>数据，即 前</a:t>
            </a:r>
            <a:r>
              <a:rPr lang="en-US" altLang="zh-CN" dirty="0"/>
              <a:t>16</a:t>
            </a:r>
            <a:r>
              <a:rPr lang="zh-CN" altLang="en-US" dirty="0"/>
              <a:t>字节为 </a:t>
            </a:r>
            <a:r>
              <a:rPr lang="en-US" altLang="zh-CN" dirty="0" smtClean="0"/>
              <a:t>KR,</a:t>
            </a:r>
            <a:r>
              <a:rPr lang="zh-CN" altLang="en-US" dirty="0" smtClean="0"/>
              <a:t>后</a:t>
            </a:r>
            <a:r>
              <a:rPr lang="en-US" altLang="zh-CN" dirty="0" smtClean="0"/>
              <a:t>113</a:t>
            </a:r>
            <a:r>
              <a:rPr lang="zh-CN" altLang="en-US" dirty="0" smtClean="0"/>
              <a:t>字节</a:t>
            </a:r>
            <a:r>
              <a:rPr lang="zh-CN" altLang="en-US" dirty="0"/>
              <a:t>为 </a:t>
            </a:r>
            <a:r>
              <a:rPr lang="en-US" altLang="zh-CN" dirty="0"/>
              <a:t>PK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3612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43840" y="1638301"/>
            <a:ext cx="8214360" cy="41529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PC</a:t>
            </a:r>
            <a:r>
              <a:rPr lang="zh-CN" altLang="en-US" dirty="0"/>
              <a:t>端生成解密请求二维码</a:t>
            </a:r>
          </a:p>
          <a:p>
            <a:pPr lvl="1"/>
            <a:r>
              <a:rPr lang="en-US" altLang="zh-CN" dirty="0" smtClean="0"/>
              <a:t>4|255.255.255.255:8888|1|0123456789ABCDEF0123456789ABCDEF </a:t>
            </a:r>
            <a:endParaRPr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：手机端连接</a:t>
            </a:r>
            <a:r>
              <a:rPr lang="en-US" altLang="zh-CN" dirty="0"/>
              <a:t>PC</a:t>
            </a:r>
            <a:r>
              <a:rPr lang="zh-CN" altLang="en-US" dirty="0" smtClean="0"/>
              <a:t>端</a:t>
            </a:r>
            <a:r>
              <a:rPr lang="en-US" altLang="zh-CN" dirty="0" smtClean="0"/>
              <a:t>TCP Server(</a:t>
            </a:r>
            <a:r>
              <a:rPr lang="en-US" altLang="zh-CN" dirty="0" err="1" smtClean="0"/>
              <a:t>ip,port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PC</a:t>
            </a:r>
            <a:r>
              <a:rPr lang="zh-CN" altLang="en-US" dirty="0"/>
              <a:t>端收到连接</a:t>
            </a:r>
            <a:r>
              <a:rPr lang="zh-CN" altLang="en-US" dirty="0" smtClean="0"/>
              <a:t>后向手机端发送</a:t>
            </a:r>
            <a:r>
              <a:rPr lang="zh-CN" altLang="en-US" dirty="0"/>
              <a:t>密文 </a:t>
            </a:r>
            <a:r>
              <a:rPr lang="en-US" altLang="zh-CN" dirty="0"/>
              <a:t>PK (113</a:t>
            </a:r>
            <a:r>
              <a:rPr lang="zh-CN" altLang="en-US" dirty="0"/>
              <a:t>字节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 手机端对</a:t>
            </a:r>
            <a:r>
              <a:rPr lang="en-US" altLang="zh-CN" dirty="0"/>
              <a:t>PK</a:t>
            </a:r>
            <a:r>
              <a:rPr lang="zh-CN" altLang="en-US" dirty="0"/>
              <a:t>进行解密后得到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（解密过程中手机端需要输入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码）， </a:t>
            </a:r>
            <a:r>
              <a:rPr lang="zh-CN" altLang="en-US" dirty="0"/>
              <a:t>并用</a:t>
            </a:r>
            <a:r>
              <a:rPr lang="en-US" altLang="zh-CN" dirty="0"/>
              <a:t>R</a:t>
            </a:r>
            <a:r>
              <a:rPr lang="zh-CN" altLang="en-US" dirty="0"/>
              <a:t>生成</a:t>
            </a:r>
            <a:r>
              <a:rPr lang="en-US" altLang="zh-CN" dirty="0" smtClean="0"/>
              <a:t>KR</a:t>
            </a:r>
            <a:endParaRPr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： 手机端向</a:t>
            </a:r>
            <a:r>
              <a:rPr lang="en-US" altLang="zh-CN" dirty="0"/>
              <a:t>PC</a:t>
            </a:r>
            <a:r>
              <a:rPr lang="zh-CN" altLang="en-US" dirty="0"/>
              <a:t>端发送</a:t>
            </a:r>
            <a:r>
              <a:rPr lang="en-US" altLang="zh-CN" dirty="0" smtClean="0"/>
              <a:t>KR(16</a:t>
            </a:r>
            <a:r>
              <a:rPr lang="zh-CN" altLang="en-US" dirty="0" smtClean="0"/>
              <a:t>字节），关闭与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端的连接：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在上述过程中出现错误，则在手机端进行提示，不向</a:t>
            </a:r>
            <a:r>
              <a:rPr lang="en-US" altLang="zh-CN" dirty="0"/>
              <a:t>PC</a:t>
            </a:r>
            <a:r>
              <a:rPr lang="zh-CN" altLang="en-US" dirty="0"/>
              <a:t>端发送任何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运算完成，则向</a:t>
            </a:r>
            <a:r>
              <a:rPr lang="en-US" altLang="zh-CN" dirty="0"/>
              <a:t>PC</a:t>
            </a:r>
            <a:r>
              <a:rPr lang="zh-CN" altLang="en-US" dirty="0"/>
              <a:t>端发送 </a:t>
            </a:r>
            <a:r>
              <a:rPr lang="en-US" altLang="zh-CN" dirty="0" smtClean="0"/>
              <a:t>KR=R^K</a:t>
            </a:r>
            <a:r>
              <a:rPr lang="en-US" altLang="zh-CN" dirty="0"/>
              <a:t>(</a:t>
            </a:r>
            <a:r>
              <a:rPr lang="zh-CN" altLang="en-US" dirty="0"/>
              <a:t>随机数</a:t>
            </a:r>
            <a:r>
              <a:rPr lang="en-US" altLang="zh-CN" dirty="0"/>
              <a:t>R</a:t>
            </a:r>
            <a:r>
              <a:rPr lang="zh-CN" altLang="en-US" dirty="0"/>
              <a:t>与文件密钥</a:t>
            </a:r>
            <a:r>
              <a:rPr lang="en-US" altLang="zh-CN" dirty="0"/>
              <a:t>K</a:t>
            </a:r>
            <a:r>
              <a:rPr lang="zh-CN" altLang="en-US" dirty="0"/>
              <a:t>的异或结果， 其中</a:t>
            </a:r>
            <a:r>
              <a:rPr lang="en-US" altLang="zh-CN" dirty="0"/>
              <a:t>K </a:t>
            </a:r>
            <a:r>
              <a:rPr lang="zh-CN" altLang="en-US" dirty="0"/>
              <a:t>为手机端对</a:t>
            </a:r>
            <a:r>
              <a:rPr lang="en-US" altLang="zh-CN" dirty="0"/>
              <a:t>PK</a:t>
            </a:r>
            <a:r>
              <a:rPr lang="zh-CN" altLang="en-US" dirty="0"/>
              <a:t>的解密结果，</a:t>
            </a:r>
            <a:r>
              <a:rPr lang="en-US" altLang="zh-CN" dirty="0"/>
              <a:t>16</a:t>
            </a:r>
            <a:r>
              <a:rPr lang="zh-CN" altLang="en-US" dirty="0"/>
              <a:t>字节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</a:t>
            </a:r>
            <a:r>
              <a:rPr lang="zh-CN" altLang="en-US" dirty="0"/>
              <a:t>格式为</a:t>
            </a:r>
            <a:r>
              <a:rPr lang="en-US" altLang="zh-CN" dirty="0"/>
              <a:t>16</a:t>
            </a:r>
            <a:r>
              <a:rPr lang="zh-CN" altLang="en-US" dirty="0"/>
              <a:t>字节数据，即 </a:t>
            </a:r>
            <a:r>
              <a:rPr lang="en-US" altLang="zh-CN" dirty="0"/>
              <a:t>16</a:t>
            </a:r>
            <a:r>
              <a:rPr lang="zh-CN" altLang="en-US" dirty="0" smtClean="0"/>
              <a:t>字节</a:t>
            </a:r>
            <a:r>
              <a:rPr lang="en-US" altLang="zh-CN" dirty="0"/>
              <a:t>KR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37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手机端安全核心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使用说明（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securecore.apk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安卓）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显示如下登录界面，点击“我要注册”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90" y="3401695"/>
            <a:ext cx="1943735" cy="34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手机端安全核心</a:t>
            </a:r>
            <a:r>
              <a:rPr lang="en-US" altLang="zh-CN" dirty="0"/>
              <a:t>APP</a:t>
            </a:r>
            <a:r>
              <a:rPr lang="zh-CN" altLang="en-US" dirty="0"/>
              <a:t>使用说明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按照提示完成注册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5" y="2792972"/>
            <a:ext cx="2264059" cy="393952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89" y="2792972"/>
            <a:ext cx="2510117" cy="393952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2792972"/>
            <a:ext cx="2572870" cy="39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6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手机端安全核心</a:t>
            </a:r>
            <a:r>
              <a:rPr lang="en-US" altLang="zh-CN" dirty="0"/>
              <a:t>APP</a:t>
            </a:r>
            <a:r>
              <a:rPr lang="zh-CN" altLang="en-US" dirty="0"/>
              <a:t>使用说明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57048" y="1942001"/>
            <a:ext cx="4514199" cy="3424107"/>
          </a:xfrm>
        </p:spPr>
        <p:txBody>
          <a:bodyPr/>
          <a:lstStyle/>
          <a:p>
            <a:r>
              <a:rPr lang="zh-CN" altLang="en-US" dirty="0" smtClean="0"/>
              <a:t>主界面中点击扫码（第一次点击时要求动态赋予访问通讯录的权限，需要点击允许）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扫描二维码后，请根据相应的提示进行操作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81" y="1942001"/>
            <a:ext cx="2644225" cy="46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手机端安全核心</a:t>
            </a:r>
            <a:r>
              <a:rPr lang="en-US" altLang="zh-CN" dirty="0"/>
              <a:t>APP</a:t>
            </a:r>
            <a:r>
              <a:rPr lang="zh-CN" altLang="en-US" dirty="0"/>
              <a:t>使用说明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扫描二维码</a:t>
            </a:r>
            <a:endParaRPr lang="en-US" altLang="zh-CN" dirty="0" smtClean="0"/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出通讯录列表，选择接收者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提示是否使用该接收者的公钥（从通讯录中读到了正确公钥）或者使用当前手机公钥（没有读到正确公钥）进行加密；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选择确认，则弹出等待对话框，后台进行加密操作；</a:t>
            </a:r>
            <a:endParaRPr lang="en-US" altLang="zh-CN" dirty="0" smtClean="0"/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出发送结果对话框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成功提示发送成功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失败则提示相应错误信息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15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A. </a:t>
            </a:r>
            <a:r>
              <a:rPr lang="zh-CN" altLang="en-US" dirty="0" smtClean="0"/>
              <a:t>文件加密程序</a:t>
            </a:r>
            <a:endParaRPr lang="en-US" altLang="zh-CN" dirty="0" smtClean="0"/>
          </a:p>
          <a:p>
            <a:r>
              <a:rPr lang="en-US" altLang="zh-CN" dirty="0" smtClean="0"/>
              <a:t>B. Windows</a:t>
            </a:r>
            <a:r>
              <a:rPr lang="zh-CN" altLang="en-US" dirty="0" smtClean="0"/>
              <a:t>登录程序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64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手机端安全核心</a:t>
            </a:r>
            <a:r>
              <a:rPr lang="en-US" altLang="zh-CN" dirty="0"/>
              <a:t>APP</a:t>
            </a:r>
            <a:r>
              <a:rPr lang="zh-CN" altLang="en-US" dirty="0"/>
              <a:t>使用说明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解密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扫描二维码</a:t>
            </a:r>
            <a:endParaRPr lang="en-US" altLang="zh-CN" dirty="0" smtClean="0"/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出输入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码界面（注册时候，录入的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码，不是手机号对应的登录密码）</a:t>
            </a:r>
            <a:endParaRPr lang="en-US" altLang="zh-CN" dirty="0" smtClean="0"/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出等待发送对话框，提示正在进行解密；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完成解密并向</a:t>
            </a:r>
            <a:r>
              <a:rPr lang="en-US" altLang="zh-CN" dirty="0" smtClean="0"/>
              <a:t>PC</a:t>
            </a:r>
            <a:r>
              <a:rPr lang="zh-CN" altLang="en-US" dirty="0" smtClean="0"/>
              <a:t>发送数据后，弹出结果对话框：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成功则提示发送成功；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失败则提示失败原因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25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手机端安全核心</a:t>
            </a:r>
            <a:r>
              <a:rPr lang="en-US" altLang="zh-CN" dirty="0"/>
              <a:t>APP</a:t>
            </a:r>
            <a:r>
              <a:rPr lang="zh-CN" altLang="en-US" dirty="0"/>
              <a:t>使用说明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2546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通讯录中的联系人的</a:t>
            </a:r>
            <a:r>
              <a:rPr lang="en-US" altLang="zh-CN" dirty="0" smtClean="0"/>
              <a:t>SM2</a:t>
            </a:r>
            <a:r>
              <a:rPr lang="zh-CN" altLang="en-US" dirty="0" smtClean="0"/>
              <a:t>公钥表示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备注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长度为</a:t>
            </a:r>
            <a:r>
              <a:rPr lang="en-US" altLang="zh-CN" dirty="0" smtClean="0"/>
              <a:t>130</a:t>
            </a:r>
            <a:r>
              <a:rPr lang="zh-CN" altLang="en-US" dirty="0" smtClean="0"/>
              <a:t>个字符：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个为 </a:t>
            </a:r>
            <a:r>
              <a:rPr lang="en-US" altLang="zh-CN" dirty="0" smtClean="0"/>
              <a:t>04</a:t>
            </a:r>
          </a:p>
          <a:p>
            <a:pPr lvl="2"/>
            <a:r>
              <a:rPr lang="zh-CN" altLang="en-US" dirty="0" smtClean="0"/>
              <a:t>后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个为 </a:t>
            </a:r>
            <a:r>
              <a:rPr lang="en-US" altLang="zh-CN" dirty="0" smtClean="0"/>
              <a:t>64</a:t>
            </a:r>
            <a:r>
              <a:rPr lang="zh-CN" altLang="en-US" dirty="0" smtClean="0"/>
              <a:t>字节公钥的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进制字符串表示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：加密时需要选择联系人，如果选择的联系人的备注字段有可以解析的公钥（</a:t>
            </a:r>
            <a:r>
              <a:rPr lang="en-US" altLang="zh-CN" dirty="0" smtClean="0"/>
              <a:t>04</a:t>
            </a:r>
            <a:r>
              <a:rPr lang="zh-CN" altLang="en-US" dirty="0" smtClean="0"/>
              <a:t>开头，总长度为</a:t>
            </a:r>
            <a:r>
              <a:rPr lang="en-US" altLang="zh-CN" dirty="0" smtClean="0"/>
              <a:t>130</a:t>
            </a:r>
            <a:r>
              <a:rPr lang="zh-CN" altLang="en-US" dirty="0" smtClean="0"/>
              <a:t>），则使用该用户的公钥加密，否则使用当前手机上的公钥加密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：任意构造的数据无法用作</a:t>
            </a:r>
            <a:r>
              <a:rPr lang="en-US" altLang="zh-CN" dirty="0" smtClean="0"/>
              <a:t>SM2</a:t>
            </a:r>
            <a:r>
              <a:rPr lang="zh-CN" altLang="en-US" dirty="0" smtClean="0"/>
              <a:t>公钥，加密阶段会提示错误。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34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手机端安全核心</a:t>
            </a:r>
            <a:r>
              <a:rPr lang="en-US" altLang="zh-CN" dirty="0"/>
              <a:t>APP</a:t>
            </a:r>
            <a:r>
              <a:rPr lang="zh-CN" altLang="en-US" dirty="0"/>
              <a:t>使用说明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10070" y="1734633"/>
            <a:ext cx="7772870" cy="44684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第三方应用获取手机安全核心的公钥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在用户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中引用库 </a:t>
            </a:r>
            <a:r>
              <a:rPr lang="en-US" altLang="zh-CN" dirty="0" err="1"/>
              <a:t>baselib-release.aar</a:t>
            </a:r>
            <a:r>
              <a:rPr lang="en-US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err="1"/>
              <a:t>sc</a:t>
            </a:r>
            <a:r>
              <a:rPr lang="en-US" altLang="zh-CN" dirty="0"/>
              <a:t>-remote-</a:t>
            </a:r>
            <a:r>
              <a:rPr lang="en-US" altLang="zh-CN" dirty="0" err="1"/>
              <a:t>release.aar</a:t>
            </a:r>
            <a:r>
              <a:rPr lang="en-US" altLang="zh-CN" dirty="0"/>
              <a:t> </a:t>
            </a:r>
            <a:r>
              <a:rPr lang="en-US" altLang="zh-CN" dirty="0" smtClean="0"/>
              <a:t>crypto-</a:t>
            </a:r>
            <a:r>
              <a:rPr lang="en-US" altLang="zh-CN" dirty="0" err="1" smtClean="0"/>
              <a:t>release.aar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参考示例代码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导出的公钥为</a:t>
            </a:r>
            <a:r>
              <a:rPr lang="en-US" altLang="zh-CN" dirty="0" smtClean="0"/>
              <a:t>65</a:t>
            </a:r>
            <a:r>
              <a:rPr lang="zh-CN" altLang="en-US" dirty="0" smtClean="0"/>
              <a:t>字节，第一个字节为</a:t>
            </a:r>
            <a:r>
              <a:rPr lang="en-US" altLang="zh-CN" dirty="0" smtClean="0"/>
              <a:t>04</a:t>
            </a:r>
          </a:p>
          <a:p>
            <a:pPr lvl="2"/>
            <a:r>
              <a:rPr lang="zh-CN" altLang="en-US" dirty="0" smtClean="0"/>
              <a:t>可以直接导入通讯录的备注字段</a:t>
            </a:r>
            <a:endParaRPr lang="en-US" altLang="zh-CN" dirty="0" smtClean="0"/>
          </a:p>
          <a:p>
            <a:r>
              <a:rPr lang="zh-CN" altLang="en-US" dirty="0" smtClean="0"/>
              <a:t>第三方应用使用安全核心进行签名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在用户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中引用库</a:t>
            </a:r>
            <a:r>
              <a:rPr lang="en-US" altLang="zh-CN" dirty="0" err="1"/>
              <a:t>baselib-release.aar</a:t>
            </a:r>
            <a:r>
              <a:rPr lang="en-US" altLang="zh-CN" dirty="0"/>
              <a:t> </a:t>
            </a:r>
            <a:r>
              <a:rPr lang="zh-CN" altLang="en-US" dirty="0"/>
              <a:t>  </a:t>
            </a:r>
            <a:r>
              <a:rPr lang="en-US" altLang="zh-CN" dirty="0" err="1"/>
              <a:t>sc</a:t>
            </a:r>
            <a:r>
              <a:rPr lang="en-US" altLang="zh-CN" dirty="0"/>
              <a:t>-remote-</a:t>
            </a:r>
            <a:r>
              <a:rPr lang="en-US" altLang="zh-CN" dirty="0" err="1"/>
              <a:t>release.aar</a:t>
            </a:r>
            <a:r>
              <a:rPr lang="en-US" altLang="zh-CN" dirty="0"/>
              <a:t> crypto-</a:t>
            </a:r>
            <a:r>
              <a:rPr lang="en-US" altLang="zh-CN" dirty="0" err="1"/>
              <a:t>release.aar</a:t>
            </a:r>
            <a:endParaRPr lang="en-US" altLang="zh-CN" dirty="0"/>
          </a:p>
          <a:p>
            <a:pPr lvl="1"/>
            <a:r>
              <a:rPr lang="zh-CN" altLang="en-US" dirty="0" smtClean="0"/>
              <a:t>参考示例代码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注： 需要在安全核心的管理应用中允许该</a:t>
            </a:r>
            <a:r>
              <a:rPr lang="en-US" altLang="zh-CN" dirty="0" smtClean="0"/>
              <a:t>APP</a:t>
            </a:r>
            <a:r>
              <a:rPr lang="zh-CN" altLang="en-US" smtClean="0"/>
              <a:t>访问（见下页）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315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719671" cy="34242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92" y="2019905"/>
            <a:ext cx="5333333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0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A. </a:t>
            </a:r>
            <a:r>
              <a:rPr lang="zh-CN" altLang="zh-CN" sz="3200" dirty="0" smtClean="0"/>
              <a:t>支持</a:t>
            </a:r>
            <a:r>
              <a:rPr lang="zh-CN" altLang="zh-CN" sz="3200" dirty="0"/>
              <a:t>手机</a:t>
            </a:r>
            <a:r>
              <a:rPr lang="zh-CN" altLang="en-US" sz="3200" dirty="0"/>
              <a:t>端</a:t>
            </a:r>
            <a:r>
              <a:rPr lang="zh-CN" altLang="zh-CN" sz="3200" dirty="0"/>
              <a:t>安全协作的文件</a:t>
            </a:r>
            <a:r>
              <a:rPr lang="zh-CN" altLang="zh-CN" sz="3200" dirty="0" smtClean="0"/>
              <a:t>加密</a:t>
            </a:r>
            <a:r>
              <a:rPr lang="zh-CN" altLang="en-US" sz="3200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小目标：</a:t>
            </a:r>
            <a:r>
              <a:rPr lang="zh-CN" altLang="zh-CN" dirty="0" smtClean="0"/>
              <a:t>在</a:t>
            </a:r>
            <a:r>
              <a:rPr lang="en-US" altLang="zh-CN" dirty="0"/>
              <a:t>PC</a:t>
            </a:r>
            <a:r>
              <a:rPr lang="zh-CN" altLang="zh-CN" dirty="0"/>
              <a:t>机上开发一个文件加密</a:t>
            </a:r>
            <a:r>
              <a:rPr lang="zh-CN" altLang="zh-CN" dirty="0" smtClean="0"/>
              <a:t>程序</a:t>
            </a:r>
            <a:r>
              <a:rPr lang="en-US" altLang="zh-CN" dirty="0"/>
              <a:t>CRYPTOOL </a:t>
            </a:r>
            <a:r>
              <a:rPr lang="zh-CN" altLang="zh-CN" dirty="0" smtClean="0"/>
              <a:t>，</a:t>
            </a:r>
            <a:r>
              <a:rPr lang="zh-CN" altLang="zh-CN" dirty="0"/>
              <a:t>可以使用手机端存储的密钥，对</a:t>
            </a:r>
            <a:r>
              <a:rPr lang="en-US" altLang="zh-CN" dirty="0"/>
              <a:t>word</a:t>
            </a:r>
            <a:r>
              <a:rPr lang="zh-CN" altLang="zh-CN" dirty="0"/>
              <a:t>等类型的文件进行</a:t>
            </a:r>
            <a:r>
              <a:rPr lang="en-US" altLang="zh-CN" dirty="0"/>
              <a:t>SM4</a:t>
            </a:r>
            <a:r>
              <a:rPr lang="zh-CN" altLang="zh-CN" dirty="0"/>
              <a:t>加密和</a:t>
            </a:r>
            <a:r>
              <a:rPr lang="zh-CN" altLang="zh-CN" dirty="0" smtClean="0"/>
              <a:t>解密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其实，可以是任何类型的文件</a:t>
            </a:r>
            <a:endParaRPr lang="en-US" altLang="zh-CN" dirty="0" smtClean="0"/>
          </a:p>
          <a:p>
            <a:r>
              <a:rPr lang="zh-CN" altLang="en-US" dirty="0" smtClean="0"/>
              <a:t>大目标：支持发送别人的解密功能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9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课程提供的程序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 SM4</a:t>
            </a:r>
            <a:r>
              <a:rPr lang="zh-CN" altLang="zh-CN" dirty="0"/>
              <a:t>加密源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手机</a:t>
            </a:r>
            <a:r>
              <a:rPr lang="zh-CN" altLang="zh-CN" dirty="0"/>
              <a:t>安全核心安装程序（提供了扫码和密钥管理功能）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6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0" y="24327"/>
            <a:ext cx="7773338" cy="1596177"/>
          </a:xfrm>
        </p:spPr>
        <p:txBody>
          <a:bodyPr/>
          <a:lstStyle/>
          <a:p>
            <a:r>
              <a:rPr lang="zh-CN" altLang="en-US" dirty="0" smtClean="0"/>
              <a:t>加密框架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3525625"/>
            <a:ext cx="7772870" cy="301657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点击</a:t>
            </a:r>
            <a:r>
              <a:rPr lang="zh-CN" altLang="zh-CN" dirty="0"/>
              <a:t>加密程序</a:t>
            </a:r>
            <a:r>
              <a:rPr lang="en-US" altLang="zh-CN" dirty="0"/>
              <a:t>CRYPTOOL</a:t>
            </a:r>
            <a:r>
              <a:rPr lang="zh-CN" altLang="zh-CN" dirty="0"/>
              <a:t>（平台不限制，</a:t>
            </a:r>
            <a:r>
              <a:rPr lang="en-US" altLang="zh-CN" dirty="0" err="1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都可）， 选择要加密的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2. CRYPTOOL</a:t>
            </a:r>
            <a:r>
              <a:rPr lang="zh-CN" altLang="zh-CN" dirty="0" smtClean="0"/>
              <a:t>生成</a:t>
            </a:r>
            <a:r>
              <a:rPr lang="zh-CN" altLang="zh-CN" dirty="0"/>
              <a:t>二维码并在屏幕上显示，信息包括</a:t>
            </a:r>
            <a:r>
              <a:rPr lang="en-US" altLang="zh-CN" dirty="0"/>
              <a:t>PC</a:t>
            </a:r>
            <a:r>
              <a:rPr lang="zh-CN" altLang="zh-CN" dirty="0"/>
              <a:t>机局域网</a:t>
            </a:r>
            <a:r>
              <a:rPr lang="en-US" altLang="zh-CN" dirty="0"/>
              <a:t>IP</a:t>
            </a:r>
            <a:r>
              <a:rPr lang="zh-CN" altLang="zh-CN" dirty="0"/>
              <a:t>地址和</a:t>
            </a:r>
            <a:r>
              <a:rPr lang="zh-CN" altLang="zh-CN" dirty="0" smtClean="0"/>
              <a:t>端口，</a:t>
            </a:r>
            <a:r>
              <a:rPr lang="zh-CN" altLang="zh-CN" dirty="0"/>
              <a:t>一串</a:t>
            </a:r>
            <a:r>
              <a:rPr lang="en-US" altLang="zh-CN" dirty="0"/>
              <a:t>128</a:t>
            </a:r>
            <a:r>
              <a:rPr lang="zh-CN" altLang="zh-CN" dirty="0"/>
              <a:t>比特的随机数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，以及命令字段（</a:t>
            </a:r>
            <a:r>
              <a:rPr lang="zh-CN" altLang="en-US" dirty="0" smtClean="0">
                <a:solidFill>
                  <a:srgbClr val="FF0000"/>
                </a:solidFill>
              </a:rPr>
              <a:t>标明文件加解密指令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，具体</a:t>
            </a:r>
            <a:r>
              <a:rPr lang="zh-CN" altLang="en-US" dirty="0" smtClean="0"/>
              <a:t>有格式</a:t>
            </a:r>
            <a:r>
              <a:rPr lang="zh-CN" altLang="zh-CN" dirty="0" smtClean="0"/>
              <a:t>要求</a:t>
            </a:r>
            <a:r>
              <a:rPr lang="zh-CN" altLang="zh-CN" dirty="0"/>
              <a:t>。其中需要保证，手机和</a:t>
            </a:r>
            <a:r>
              <a:rPr lang="en-US" altLang="zh-CN" dirty="0"/>
              <a:t>PC</a:t>
            </a:r>
            <a:r>
              <a:rPr lang="zh-CN" altLang="zh-CN" dirty="0"/>
              <a:t>连在同一个局域网内，使得访问可</a:t>
            </a:r>
            <a:r>
              <a:rPr lang="zh-CN" altLang="zh-CN" dirty="0" smtClean="0"/>
              <a:t>达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zh-CN" dirty="0" smtClean="0"/>
              <a:t>打开</a:t>
            </a:r>
            <a:r>
              <a:rPr lang="zh-CN" altLang="zh-CN" dirty="0"/>
              <a:t>安装好的手机安全核心程序，</a:t>
            </a:r>
            <a:r>
              <a:rPr lang="zh-CN" altLang="zh-CN" dirty="0" smtClean="0"/>
              <a:t>点击扫</a:t>
            </a:r>
            <a:r>
              <a:rPr lang="zh-CN" altLang="zh-CN" dirty="0"/>
              <a:t>码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zh-CN" dirty="0" smtClean="0"/>
              <a:t>扫</a:t>
            </a:r>
            <a:r>
              <a:rPr lang="zh-CN" altLang="zh-CN" dirty="0"/>
              <a:t>码后，将随机产生的</a:t>
            </a:r>
            <a:r>
              <a:rPr lang="en-US" altLang="zh-CN" dirty="0"/>
              <a:t>128</a:t>
            </a:r>
            <a:r>
              <a:rPr lang="zh-CN" altLang="zh-CN" dirty="0"/>
              <a:t>比特的密钥</a:t>
            </a:r>
            <a:r>
              <a:rPr lang="en-US" altLang="zh-CN" dirty="0"/>
              <a:t>K</a:t>
            </a:r>
            <a:r>
              <a:rPr lang="zh-CN" altLang="zh-CN" dirty="0"/>
              <a:t>用</a:t>
            </a:r>
            <a:r>
              <a:rPr lang="en-US" altLang="zh-CN" dirty="0"/>
              <a:t>R</a:t>
            </a:r>
            <a:r>
              <a:rPr lang="zh-CN" altLang="zh-CN" dirty="0"/>
              <a:t>加密（直接异或</a:t>
            </a:r>
            <a:r>
              <a:rPr lang="zh-CN" altLang="zh-CN" dirty="0" smtClean="0"/>
              <a:t>），</a:t>
            </a:r>
            <a:r>
              <a:rPr lang="zh-CN" altLang="en-US" dirty="0" smtClean="0">
                <a:solidFill>
                  <a:srgbClr val="FF0000"/>
                </a:solidFill>
              </a:rPr>
              <a:t>并公</a:t>
            </a:r>
            <a:r>
              <a:rPr lang="zh-CN" altLang="en-US" dirty="0">
                <a:solidFill>
                  <a:srgbClr val="FF0000"/>
                </a:solidFill>
              </a:rPr>
              <a:t>钥加密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得到</a:t>
            </a:r>
            <a:r>
              <a:rPr lang="en-US" altLang="zh-CN" dirty="0">
                <a:solidFill>
                  <a:srgbClr val="FF0000"/>
                </a:solidFill>
              </a:rPr>
              <a:t>P(k)</a:t>
            </a:r>
            <a:r>
              <a:rPr lang="zh-CN" altLang="en-US" dirty="0" smtClean="0">
                <a:solidFill>
                  <a:srgbClr val="FF0000"/>
                </a:solidFill>
              </a:rPr>
              <a:t>后，</a:t>
            </a:r>
            <a:r>
              <a:rPr lang="zh-CN" altLang="en-US" dirty="0" smtClean="0"/>
              <a:t>一同</a:t>
            </a:r>
            <a:r>
              <a:rPr lang="zh-CN" altLang="zh-CN" dirty="0" smtClean="0"/>
              <a:t>发</a:t>
            </a:r>
            <a:r>
              <a:rPr lang="zh-CN" altLang="zh-CN" dirty="0"/>
              <a:t>回给</a:t>
            </a:r>
            <a:r>
              <a:rPr lang="en-US" altLang="zh-CN" dirty="0" smtClean="0"/>
              <a:t>CRYPTOOL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手机上</a:t>
            </a:r>
            <a:r>
              <a:rPr lang="zh-CN" altLang="en-US" dirty="0" smtClean="0"/>
              <a:t>不存储密钥</a:t>
            </a:r>
            <a:r>
              <a:rPr lang="zh-CN" altLang="zh-CN" dirty="0" smtClean="0"/>
              <a:t>（</a:t>
            </a:r>
            <a:r>
              <a:rPr lang="zh-CN" altLang="zh-CN" dirty="0"/>
              <a:t>手机程序自动完成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5. CRYPTOOL</a:t>
            </a:r>
            <a:r>
              <a:rPr lang="zh-CN" altLang="zh-CN" dirty="0" smtClean="0"/>
              <a:t>收到</a:t>
            </a:r>
            <a:r>
              <a:rPr lang="zh-CN" altLang="zh-CN" dirty="0"/>
              <a:t>加密密钥，与</a:t>
            </a:r>
            <a:r>
              <a:rPr lang="en-US" altLang="zh-CN" dirty="0"/>
              <a:t>R</a:t>
            </a:r>
            <a:r>
              <a:rPr lang="zh-CN" altLang="zh-CN" dirty="0"/>
              <a:t>再异或解密后，用该密钥使用</a:t>
            </a:r>
            <a:r>
              <a:rPr lang="en-US" altLang="zh-CN" dirty="0"/>
              <a:t>SM4</a:t>
            </a:r>
            <a:r>
              <a:rPr lang="zh-CN" altLang="zh-CN" dirty="0"/>
              <a:t>算法，对文件进行加密，（可对文件进行压缩后再加密），加密</a:t>
            </a:r>
            <a:r>
              <a:rPr lang="zh-CN" altLang="zh-CN" dirty="0" smtClean="0"/>
              <a:t>完成</a:t>
            </a:r>
            <a:r>
              <a:rPr lang="zh-CN" altLang="en-US" dirty="0" smtClean="0"/>
              <a:t>后将</a:t>
            </a:r>
            <a:r>
              <a:rPr lang="en-US" altLang="zh-CN" dirty="0" smtClean="0"/>
              <a:t>P(k)</a:t>
            </a:r>
            <a:r>
              <a:rPr lang="zh-CN" altLang="en-US" dirty="0" smtClean="0"/>
              <a:t>放到文件头一同保存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869809" y="1520761"/>
            <a:ext cx="1932495" cy="158370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CRYPTOOL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25315" y="316808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0220" y="1498038"/>
            <a:ext cx="1159497" cy="16064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手机安全核心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0196" y="3199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终端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802304" y="1812788"/>
            <a:ext cx="112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64859" y="1119618"/>
            <a:ext cx="489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37341" y="14275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3(</a:t>
            </a:r>
            <a:r>
              <a:rPr lang="zh-CN" altLang="en-US" dirty="0" smtClean="0"/>
              <a:t>扫码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802304" y="2638267"/>
            <a:ext cx="1127916" cy="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84779" y="22464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4(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209477" y="3110555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3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  <p:bldP spid="12" grpId="0" uiExpand="1"/>
      <p:bldP spid="15" grpId="0" uiExpand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CRYPTOOL</a:t>
            </a:r>
            <a:r>
              <a:rPr lang="zh-CN" altLang="en-US" dirty="0" smtClean="0"/>
              <a:t>根据规则生成解密二维码（里面</a:t>
            </a:r>
            <a:r>
              <a:rPr lang="zh-CN" altLang="en-US" dirty="0"/>
              <a:t>包含</a:t>
            </a:r>
            <a:r>
              <a:rPr lang="zh-CN" altLang="en-US" dirty="0" smtClean="0"/>
              <a:t>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地址、随机数、</a:t>
            </a:r>
            <a:r>
              <a:rPr lang="zh-CN" altLang="en-US" dirty="0" smtClean="0"/>
              <a:t>指令），</a:t>
            </a:r>
            <a:r>
              <a:rPr lang="zh-CN" altLang="en-US" dirty="0" smtClean="0"/>
              <a:t>显示在屏幕上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zh-CN" altLang="zh-CN" dirty="0" smtClean="0"/>
              <a:t>手机</a:t>
            </a:r>
            <a:r>
              <a:rPr lang="zh-CN" altLang="en-US" dirty="0" smtClean="0"/>
              <a:t>安全核心扫码功能</a:t>
            </a:r>
            <a:r>
              <a:rPr lang="zh-CN" altLang="en-US" dirty="0" smtClean="0"/>
              <a:t>，跟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机器建立通信后，</a:t>
            </a:r>
            <a:r>
              <a:rPr lang="en-US" altLang="zh-CN" dirty="0" smtClean="0"/>
              <a:t>CRYPTOOL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P(K)</a:t>
            </a:r>
            <a:r>
              <a:rPr lang="zh-CN" altLang="en-US" dirty="0" smtClean="0"/>
              <a:t>发送给手机核心</a:t>
            </a:r>
            <a:endParaRPr lang="en-US" altLang="zh-CN" dirty="0" smtClean="0"/>
          </a:p>
          <a:p>
            <a:r>
              <a:rPr lang="zh-CN" altLang="en-US" dirty="0"/>
              <a:t>手机</a:t>
            </a:r>
            <a:r>
              <a:rPr lang="zh-CN" altLang="en-US" dirty="0" smtClean="0"/>
              <a:t>核心</a:t>
            </a:r>
            <a:r>
              <a:rPr lang="zh-CN" altLang="en-US" dirty="0"/>
              <a:t>用手机</a:t>
            </a:r>
            <a:r>
              <a:rPr lang="zh-CN" altLang="en-US" dirty="0" smtClean="0"/>
              <a:t>解密</a:t>
            </a:r>
            <a:r>
              <a:rPr lang="en-US" altLang="zh-CN" dirty="0" smtClean="0"/>
              <a:t>P(K)</a:t>
            </a:r>
            <a:r>
              <a:rPr lang="zh-CN" altLang="en-US" dirty="0" smtClean="0"/>
              <a:t>后，</a:t>
            </a:r>
            <a:r>
              <a:rPr lang="zh-CN" altLang="en-US" dirty="0" smtClean="0"/>
              <a:t>再</a:t>
            </a:r>
            <a:r>
              <a:rPr lang="zh-CN" altLang="en-US" dirty="0" smtClean="0"/>
              <a:t>使用随机数与</a:t>
            </a:r>
            <a:r>
              <a:rPr lang="en-US" altLang="zh-CN" dirty="0" smtClean="0"/>
              <a:t>K</a:t>
            </a:r>
            <a:r>
              <a:rPr lang="zh-CN" altLang="en-US" dirty="0" smtClean="0"/>
              <a:t>异或后，发回给</a:t>
            </a:r>
            <a:r>
              <a:rPr lang="en-US" altLang="zh-CN" dirty="0" smtClean="0"/>
              <a:t>PC</a:t>
            </a:r>
          </a:p>
          <a:p>
            <a:r>
              <a:rPr lang="en-US" altLang="zh-CN" dirty="0" smtClean="0"/>
              <a:t>CRYPTOOL</a:t>
            </a:r>
            <a:r>
              <a:rPr lang="zh-CN" altLang="en-US" dirty="0" smtClean="0"/>
              <a:t>使用随机数异或，得到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解密文件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25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阶功能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2"/>
            <a:ext cx="7773340" cy="42410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发送给别人</a:t>
            </a:r>
            <a:r>
              <a:rPr lang="en-US" altLang="zh-CN" dirty="0" smtClean="0"/>
              <a:t>A</a:t>
            </a:r>
            <a:endParaRPr lang="en-US" altLang="zh-CN" dirty="0"/>
          </a:p>
          <a:p>
            <a:pPr lvl="1"/>
            <a:r>
              <a:rPr lang="zh-CN" altLang="en-US" dirty="0" smtClean="0"/>
              <a:t>需要在手机端维护一个通讯录，用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的公钥来加密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给定公钥在通讯录中的存储格式</a:t>
            </a:r>
            <a:endParaRPr lang="en-US" altLang="zh-CN" dirty="0" smtClean="0"/>
          </a:p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，支持以下流程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先将公钥从手机核心中导出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以在线方式发给发送者（方式自定）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发送者以规定的格式存储在通讯录中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注：手机核心在用公钥加密</a:t>
            </a:r>
            <a:r>
              <a:rPr lang="en-US" altLang="zh-CN" dirty="0" smtClean="0"/>
              <a:t>K</a:t>
            </a:r>
            <a:r>
              <a:rPr lang="zh-CN" altLang="en-US" dirty="0" smtClean="0"/>
              <a:t>时，</a:t>
            </a:r>
            <a:r>
              <a:rPr lang="zh-CN" altLang="en-US" dirty="0" smtClean="0"/>
              <a:t>会</a:t>
            </a:r>
            <a:r>
              <a:rPr lang="zh-CN" altLang="en-US" dirty="0" smtClean="0"/>
              <a:t>打开通讯录选择联系人，如果选择公钥不合法或者选择自己，则会提示是否用自己公钥加密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B. </a:t>
            </a:r>
            <a:r>
              <a:rPr lang="zh-CN" altLang="en-US" dirty="0" smtClean="0"/>
              <a:t>手机安全协作的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小目标：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，在屏保或者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登录界面，显示一个二维码，手机扫描确认后，能够登录进</a:t>
            </a:r>
            <a:r>
              <a:rPr lang="en-US" altLang="zh-CN" dirty="0" smtClean="0"/>
              <a:t>Windows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目标：</a:t>
            </a:r>
            <a:r>
              <a:rPr lang="en-US" altLang="zh-CN" dirty="0"/>
              <a:t> win7</a:t>
            </a:r>
            <a:r>
              <a:rPr lang="zh-CN" altLang="en-US" dirty="0"/>
              <a:t>或</a:t>
            </a:r>
            <a:r>
              <a:rPr lang="en-US" altLang="zh-CN" dirty="0"/>
              <a:t>win10</a:t>
            </a:r>
            <a:r>
              <a:rPr lang="zh-CN" altLang="en-US" dirty="0" smtClean="0"/>
              <a:t>，通过蓝牙通信，靠近</a:t>
            </a:r>
            <a:r>
              <a:rPr lang="en-US" altLang="zh-CN" dirty="0" smtClean="0"/>
              <a:t>PC</a:t>
            </a:r>
            <a:r>
              <a:rPr lang="zh-CN" altLang="en-US" dirty="0" smtClean="0"/>
              <a:t>时，点确认可进入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（无需输入口令）；离开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一段距离时，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自动锁定（此时还需要开发手机端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5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端程序预存手机公钥</a:t>
            </a:r>
            <a:endParaRPr lang="en-US" altLang="zh-CN" dirty="0" smtClean="0"/>
          </a:p>
          <a:p>
            <a:r>
              <a:rPr lang="zh-CN" altLang="en-US" dirty="0" smtClean="0"/>
              <a:t>二维码显示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、端口，一段随机的消息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点击手机安全核心程序的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登录启动扫码功能：利用用户的私钥对消息</a:t>
            </a:r>
            <a:r>
              <a:rPr lang="en-US" altLang="zh-CN" dirty="0" smtClean="0"/>
              <a:t>M</a:t>
            </a:r>
            <a:r>
              <a:rPr lang="zh-CN" altLang="en-US" dirty="0" smtClean="0"/>
              <a:t>进行签名后，发送给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（与文件加密扫码功能类似）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/>
              <a:t>端程序</a:t>
            </a:r>
            <a:r>
              <a:rPr lang="zh-CN" altLang="en-US" dirty="0" smtClean="0"/>
              <a:t>对签名进行验证，验证通过后，触发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登录功能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签名验证程序，课程会提供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3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5330</TotalTime>
  <Words>1757</Words>
  <Application>Microsoft Office PowerPoint</Application>
  <PresentationFormat>全屏显示(4:3)</PresentationFormat>
  <Paragraphs>147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宋体</vt:lpstr>
      <vt:lpstr>Arial</vt:lpstr>
      <vt:lpstr>Tw Cen MT</vt:lpstr>
      <vt:lpstr>水滴</vt:lpstr>
      <vt:lpstr>Projects</vt:lpstr>
      <vt:lpstr>Projects</vt:lpstr>
      <vt:lpstr>A. 支持手机端安全协作的文件加密程序</vt:lpstr>
      <vt:lpstr>课程提供的程序</vt:lpstr>
      <vt:lpstr>加密框架</vt:lpstr>
      <vt:lpstr>解密</vt:lpstr>
      <vt:lpstr>进阶功能</vt:lpstr>
      <vt:lpstr>B. 手机安全协作的Windows登录</vt:lpstr>
      <vt:lpstr>实现要点</vt:lpstr>
      <vt:lpstr>PC端Windows登录可能用到的技巧</vt:lpstr>
      <vt:lpstr>进阶功能：蓝牙通信</vt:lpstr>
      <vt:lpstr>具体要求</vt:lpstr>
      <vt:lpstr>二维码格式</vt:lpstr>
      <vt:lpstr>加密流程</vt:lpstr>
      <vt:lpstr>解密流程</vt:lpstr>
      <vt:lpstr>手机端安全核心APP使用说明（1）</vt:lpstr>
      <vt:lpstr>手机端安全核心APP使用说明（2）</vt:lpstr>
      <vt:lpstr>手机端安全核心APP使用说明（3）</vt:lpstr>
      <vt:lpstr>手机端安全核心APP使用说明（4）</vt:lpstr>
      <vt:lpstr>手机端安全核心APP使用说明（5）</vt:lpstr>
      <vt:lpstr>手机端安全核心APP使用说明（6）</vt:lpstr>
      <vt:lpstr>手机端安全核心APP使用说明（7）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支持手机端安全协作的文件加密程序</dc:title>
  <dc:creator>马原</dc:creator>
  <cp:lastModifiedBy>马原</cp:lastModifiedBy>
  <cp:revision>100</cp:revision>
  <dcterms:created xsi:type="dcterms:W3CDTF">2017-10-13T01:37:26Z</dcterms:created>
  <dcterms:modified xsi:type="dcterms:W3CDTF">2017-10-31T03:41:28Z</dcterms:modified>
</cp:coreProperties>
</file>