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Lst>
  <p:notesMasterIdLst>
    <p:notesMasterId r:id="rId17"/>
  </p:notesMasterIdLst>
  <p:sldIdLst>
    <p:sldId id="256" r:id="rId3"/>
    <p:sldId id="272" r:id="rId4"/>
    <p:sldId id="262" r:id="rId5"/>
    <p:sldId id="257" r:id="rId6"/>
    <p:sldId id="263" r:id="rId7"/>
    <p:sldId id="271" r:id="rId8"/>
    <p:sldId id="273" r:id="rId9"/>
    <p:sldId id="259" r:id="rId10"/>
    <p:sldId id="265" r:id="rId11"/>
    <p:sldId id="267" r:id="rId12"/>
    <p:sldId id="266" r:id="rId13"/>
    <p:sldId id="268" r:id="rId14"/>
    <p:sldId id="270" r:id="rId15"/>
    <p:sldId id="261"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 Wile Schwarz" initials="SWS" lastIdx="1" clrIdx="0">
    <p:extLst>
      <p:ext uri="{19B8F6BF-5375-455C-9EA6-DF929625EA0E}">
        <p15:presenceInfo xmlns:p15="http://schemas.microsoft.com/office/powerpoint/2012/main" xmlns="" userId="S::sschwarz@highlanterngroup.com::cfe82549-eb94-4fd3-90fd-7e8cf7529da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4B5E"/>
    <a:srgbClr val="1549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6" autoAdjust="0"/>
    <p:restoredTop sz="94694"/>
  </p:normalViewPr>
  <p:slideViewPr>
    <p:cSldViewPr>
      <p:cViewPr>
        <p:scale>
          <a:sx n="124" d="100"/>
          <a:sy n="124" d="100"/>
        </p:scale>
        <p:origin x="-278" y="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F02DCD-E8C2-44FC-8836-82E46E57C8F8}" type="datetimeFigureOut">
              <a:rPr lang="en-US" smtClean="0"/>
              <a:t>4/19/2021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A432E6-D576-4D04-A915-49B4B1CD8556}" type="slidenum">
              <a:rPr lang="en-US" smtClean="0"/>
              <a:t>‹#›</a:t>
            </a:fld>
            <a:endParaRPr lang="en-US"/>
          </a:p>
        </p:txBody>
      </p:sp>
    </p:spTree>
    <p:extLst>
      <p:ext uri="{BB962C8B-B14F-4D97-AF65-F5344CB8AC3E}">
        <p14:creationId xmlns:p14="http://schemas.microsoft.com/office/powerpoint/2010/main" val="2265945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A432E6-D576-4D04-A915-49B4B1CD8556}" type="slidenum">
              <a:rPr lang="en-US" smtClean="0"/>
              <a:t>1</a:t>
            </a:fld>
            <a:endParaRPr lang="en-US"/>
          </a:p>
        </p:txBody>
      </p:sp>
    </p:spTree>
    <p:extLst>
      <p:ext uri="{BB962C8B-B14F-4D97-AF65-F5344CB8AC3E}">
        <p14:creationId xmlns:p14="http://schemas.microsoft.com/office/powerpoint/2010/main" val="1009924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solidFill>
                  <a:srgbClr val="15496B"/>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rgbClr val="444B5E"/>
                </a:solidFill>
                <a:latin typeface="Barlow" panose="00000500000000000000" pitchFamily="2" charset="0"/>
              </a:defRPr>
            </a:lvl1pPr>
            <a:lvl2pPr>
              <a:defRPr>
                <a:solidFill>
                  <a:srgbClr val="444B5E"/>
                </a:solidFill>
                <a:latin typeface="Barlow" panose="00000500000000000000" pitchFamily="2" charset="0"/>
              </a:defRPr>
            </a:lvl2pPr>
            <a:lvl3pPr>
              <a:defRPr>
                <a:solidFill>
                  <a:srgbClr val="444B5E"/>
                </a:solidFill>
                <a:latin typeface="Barlow" panose="00000500000000000000" pitchFamily="2" charset="0"/>
              </a:defRPr>
            </a:lvl3pPr>
            <a:lvl4pPr>
              <a:defRPr>
                <a:solidFill>
                  <a:srgbClr val="444B5E"/>
                </a:solidFill>
                <a:latin typeface="Barlow" panose="00000500000000000000" pitchFamily="2" charset="0"/>
              </a:defRPr>
            </a:lvl4pPr>
            <a:lvl5pPr>
              <a:defRPr>
                <a:solidFill>
                  <a:srgbClr val="444B5E"/>
                </a:solidFill>
                <a:latin typeface="Barlow" panose="000005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FFCA9D4-45C6-4D00-89AC-A96DB31D5665}" type="datetime1">
              <a:rPr lang="en-US" smtClean="0"/>
              <a:t>4/19/2021</a:t>
            </a:fld>
            <a:endParaRPr lang="en-US"/>
          </a:p>
        </p:txBody>
      </p:sp>
      <p:sp>
        <p:nvSpPr>
          <p:cNvPr id="5" name="Footer Placeholder 4"/>
          <p:cNvSpPr>
            <a:spLocks noGrp="1"/>
          </p:cNvSpPr>
          <p:nvPr>
            <p:ph type="ftr" sz="quarter" idx="11"/>
          </p:nvPr>
        </p:nvSpPr>
        <p:spPr/>
        <p:txBody>
          <a:bodyPr/>
          <a:lstStyle/>
          <a:p>
            <a:r>
              <a:rPr lang="en-US"/>
              <a:t>Confidential</a:t>
            </a:r>
          </a:p>
        </p:txBody>
      </p:sp>
      <p:sp>
        <p:nvSpPr>
          <p:cNvPr id="6" name="Slide Number Placeholder 5"/>
          <p:cNvSpPr>
            <a:spLocks noGrp="1"/>
          </p:cNvSpPr>
          <p:nvPr>
            <p:ph type="sldNum" sz="quarter" idx="12"/>
          </p:nvPr>
        </p:nvSpPr>
        <p:spPr/>
        <p:txBody>
          <a:bodyPr/>
          <a:lstStyle/>
          <a:p>
            <a:fld id="{0100480C-BB07-47E2-BEE2-FB115A9E0610}" type="slidenum">
              <a:rPr lang="en-US" smtClean="0"/>
              <a:t>‹#›</a:t>
            </a:fld>
            <a:endParaRPr lang="en-US"/>
          </a:p>
        </p:txBody>
      </p:sp>
    </p:spTree>
    <p:extLst>
      <p:ext uri="{BB962C8B-B14F-4D97-AF65-F5344CB8AC3E}">
        <p14:creationId xmlns:p14="http://schemas.microsoft.com/office/powerpoint/2010/main" val="3733983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solidFill>
                  <a:srgbClr val="15496B"/>
                </a:solidFill>
              </a:defRPr>
            </a:lvl1pPr>
          </a:lstStyle>
          <a:p>
            <a:r>
              <a:rPr lang="en-US" dirty="0"/>
              <a:t>Click to edit Master title style</a:t>
            </a:r>
          </a:p>
        </p:txBody>
      </p:sp>
      <p:sp>
        <p:nvSpPr>
          <p:cNvPr id="3" name="Subtitle 2"/>
          <p:cNvSpPr>
            <a:spLocks noGrp="1"/>
          </p:cNvSpPr>
          <p:nvPr>
            <p:ph type="subTitle" idx="1"/>
          </p:nvPr>
        </p:nvSpPr>
        <p:spPr>
          <a:xfrm>
            <a:off x="1371600" y="2914650"/>
            <a:ext cx="6400800" cy="571500"/>
          </a:xfrm>
        </p:spPr>
        <p:txBody>
          <a:bodyPr/>
          <a:lstStyle>
            <a:lvl1pPr marL="0" indent="0" algn="ctr">
              <a:buNone/>
              <a:defRPr>
                <a:solidFill>
                  <a:srgbClr val="444B5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F903CC03-6A9E-42F8-A934-1B3D869A9D3C}" type="datetime1">
              <a:rPr lang="en-US" smtClean="0"/>
              <a:t>4/19/2021</a:t>
            </a:fld>
            <a:endParaRPr lang="en-US"/>
          </a:p>
        </p:txBody>
      </p:sp>
      <p:sp>
        <p:nvSpPr>
          <p:cNvPr id="5" name="Footer Placeholder 4"/>
          <p:cNvSpPr>
            <a:spLocks noGrp="1"/>
          </p:cNvSpPr>
          <p:nvPr>
            <p:ph type="ftr" sz="quarter" idx="11"/>
          </p:nvPr>
        </p:nvSpPr>
        <p:spPr/>
        <p:txBody>
          <a:bodyPr/>
          <a:lstStyle/>
          <a:p>
            <a:r>
              <a:rPr lang="en-US"/>
              <a:t>Confidential</a:t>
            </a:r>
          </a:p>
        </p:txBody>
      </p:sp>
      <p:sp>
        <p:nvSpPr>
          <p:cNvPr id="6" name="Slide Number Placeholder 5"/>
          <p:cNvSpPr>
            <a:spLocks noGrp="1"/>
          </p:cNvSpPr>
          <p:nvPr>
            <p:ph type="sldNum" sz="quarter" idx="12"/>
          </p:nvPr>
        </p:nvSpPr>
        <p:spPr/>
        <p:txBody>
          <a:bodyPr/>
          <a:lstStyle/>
          <a:p>
            <a:fld id="{0100480C-BB07-47E2-BEE2-FB115A9E0610}" type="slidenum">
              <a:rPr lang="en-US" smtClean="0"/>
              <a:t>‹#›</a:t>
            </a:fld>
            <a:endParaRPr lang="en-US"/>
          </a:p>
        </p:txBody>
      </p:sp>
    </p:spTree>
    <p:extLst>
      <p:ext uri="{BB962C8B-B14F-4D97-AF65-F5344CB8AC3E}">
        <p14:creationId xmlns:p14="http://schemas.microsoft.com/office/powerpoint/2010/main" val="4567817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2.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19150"/>
            <a:ext cx="8229600" cy="638261"/>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535907"/>
            <a:ext cx="8229600" cy="3058715"/>
          </a:xfrm>
          <a:prstGeom prst="rect">
            <a:avLst/>
          </a:prstGeom>
        </p:spPr>
        <p:txBody>
          <a:bodyPr vert="horz" lIns="91440" tIns="45720" rIns="91440" bIns="45720" rtlCol="0">
            <a:normAutofit/>
          </a:bodyPr>
          <a:lstStyle/>
          <a:p>
            <a:pPr lvl="0"/>
            <a:r>
              <a:rPr lang="en-US" dirty="0"/>
              <a:t>Click to edit Master text styles</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987A852-B7FB-427B-9ECA-A0C62A757A4D}" type="datetime1">
              <a:rPr lang="en-US" smtClean="0"/>
              <a:t>4/19/2021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Confidential</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100480C-BB07-47E2-BEE2-FB115A9E0610}" type="slidenum">
              <a:rPr lang="en-US" smtClean="0"/>
              <a:t>‹#›</a:t>
            </a:fld>
            <a:endParaRPr lang="en-US"/>
          </a:p>
        </p:txBody>
      </p:sp>
      <p:pic>
        <p:nvPicPr>
          <p:cNvPr id="7" name="Picture 6">
            <a:extLst>
              <a:ext uri="{FF2B5EF4-FFF2-40B4-BE49-F238E27FC236}">
                <a16:creationId xmlns:a16="http://schemas.microsoft.com/office/drawing/2014/main" xmlns="" id="{2C7A84CA-E386-4C25-BF17-508A8C8F9911}"/>
              </a:ext>
            </a:extLst>
          </p:cNvPr>
          <p:cNvPicPr>
            <a:picLocks noChangeAspect="1"/>
          </p:cNvPicPr>
          <p:nvPr userDrawn="1"/>
        </p:nvPicPr>
        <p:blipFill>
          <a:blip r:embed="rId4"/>
          <a:stretch>
            <a:fillRect/>
          </a:stretch>
        </p:blipFill>
        <p:spPr>
          <a:xfrm>
            <a:off x="6394315" y="160503"/>
            <a:ext cx="2289242" cy="446681"/>
          </a:xfrm>
          <a:prstGeom prst="rect">
            <a:avLst/>
          </a:prstGeom>
        </p:spPr>
      </p:pic>
      <p:sp>
        <p:nvSpPr>
          <p:cNvPr id="15" name="Rectangle 14">
            <a:extLst>
              <a:ext uri="{FF2B5EF4-FFF2-40B4-BE49-F238E27FC236}">
                <a16:creationId xmlns:a16="http://schemas.microsoft.com/office/drawing/2014/main" xmlns="" id="{3315C913-6CF5-4CFA-A7B4-DBA5ECA641C2}"/>
              </a:ext>
            </a:extLst>
          </p:cNvPr>
          <p:cNvSpPr/>
          <p:nvPr userDrawn="1"/>
        </p:nvSpPr>
        <p:spPr>
          <a:xfrm>
            <a:off x="453957" y="4499898"/>
            <a:ext cx="8229600" cy="193081"/>
          </a:xfrm>
          <a:prstGeom prst="rect">
            <a:avLst/>
          </a:prstGeom>
          <a:gradFill flip="none" rotWithShape="1">
            <a:gsLst>
              <a:gs pos="0">
                <a:srgbClr val="11A4FF">
                  <a:shade val="30000"/>
                  <a:satMod val="115000"/>
                </a:srgbClr>
              </a:gs>
              <a:gs pos="50000">
                <a:srgbClr val="11A4FF">
                  <a:shade val="67500"/>
                  <a:satMod val="115000"/>
                </a:srgbClr>
              </a:gs>
              <a:gs pos="100000">
                <a:srgbClr val="11A4FF">
                  <a:shade val="100000"/>
                  <a:satMod val="115000"/>
                </a:srgb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7" name="Picture 16" descr="Text&#10;&#10;Description automatically generated">
            <a:extLst>
              <a:ext uri="{FF2B5EF4-FFF2-40B4-BE49-F238E27FC236}">
                <a16:creationId xmlns:a16="http://schemas.microsoft.com/office/drawing/2014/main" xmlns="" id="{258390F0-CA7F-4A19-8D58-B411405D884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57199" y="102394"/>
            <a:ext cx="1864465" cy="638260"/>
          </a:xfrm>
          <a:prstGeom prst="rect">
            <a:avLst/>
          </a:prstGeom>
        </p:spPr>
      </p:pic>
      <p:pic>
        <p:nvPicPr>
          <p:cNvPr id="18" name="image1.png">
            <a:extLst>
              <a:ext uri="{FF2B5EF4-FFF2-40B4-BE49-F238E27FC236}">
                <a16:creationId xmlns:a16="http://schemas.microsoft.com/office/drawing/2014/main" xmlns="" id="{30054423-75A2-4FB6-804D-4B0EB1F842D3}"/>
              </a:ext>
            </a:extLst>
          </p:cNvPr>
          <p:cNvPicPr/>
          <p:nvPr userDrawn="1"/>
        </p:nvPicPr>
        <p:blipFill>
          <a:blip r:embed="rId6"/>
          <a:srcRect/>
          <a:stretch>
            <a:fillRect/>
          </a:stretch>
        </p:blipFill>
        <p:spPr>
          <a:xfrm>
            <a:off x="2514600" y="249195"/>
            <a:ext cx="1369978" cy="270272"/>
          </a:xfrm>
          <a:prstGeom prst="rect">
            <a:avLst/>
          </a:prstGeom>
          <a:ln/>
        </p:spPr>
      </p:pic>
      <p:pic>
        <p:nvPicPr>
          <p:cNvPr id="1026" name="Picture 2">
            <a:extLst>
              <a:ext uri="{FF2B5EF4-FFF2-40B4-BE49-F238E27FC236}">
                <a16:creationId xmlns:a16="http://schemas.microsoft.com/office/drawing/2014/main" xmlns="" id="{39BAB185-4745-4415-8810-99F7F0CE79E8}"/>
              </a:ext>
            </a:extLst>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4301246" y="160503"/>
            <a:ext cx="1676400" cy="525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263469"/>
      </p:ext>
    </p:extLst>
  </p:cSld>
  <p:clrMap bg1="lt1" tx1="dk1" bg2="lt2" tx2="dk2" accent1="accent1" accent2="accent2" accent3="accent3" accent4="accent4" accent5="accent5" accent6="accent6" hlink="hlink" folHlink="folHlink"/>
  <p:sldLayoutIdLst>
    <p:sldLayoutId id="2147483650" r:id="rId1"/>
    <p:sldLayoutId id="2147483649" r:id="rId2"/>
  </p:sldLayoutIdLst>
  <p:hf hdr="0" dt="0"/>
  <p:txStyles>
    <p:titleStyle>
      <a:lvl1pPr algn="ctr" defTabSz="914400" rtl="0" eaLnBrk="1" latinLnBrk="0" hangingPunct="1">
        <a:spcBef>
          <a:spcPct val="0"/>
        </a:spcBef>
        <a:buNone/>
        <a:defRPr sz="2800" kern="1200">
          <a:solidFill>
            <a:srgbClr val="15496B"/>
          </a:solidFill>
          <a:latin typeface="Barlow" panose="00000500000000000000" pitchFamily="2"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1800" kern="1200">
          <a:solidFill>
            <a:srgbClr val="444B5E"/>
          </a:solidFill>
          <a:latin typeface="Barlow" panose="00000500000000000000" pitchFamily="2"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B1F38D99-497D-4E6D-9A41-2EA047528E75}"/>
              </a:ext>
            </a:extLst>
          </p:cNvPr>
          <p:cNvSpPr>
            <a:spLocks noGrp="1"/>
          </p:cNvSpPr>
          <p:nvPr>
            <p:ph type="body" idx="1"/>
          </p:nvPr>
        </p:nvSpPr>
        <p:spPr>
          <a:xfrm>
            <a:off x="457200" y="1508727"/>
            <a:ext cx="8283102" cy="312359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3298107A-DC3C-4D7D-9AC9-114BAFE3EB9B}"/>
              </a:ext>
            </a:extLst>
          </p:cNvPr>
          <p:cNvSpPr>
            <a:spLocks noGrp="1"/>
          </p:cNvSpPr>
          <p:nvPr>
            <p:ph type="dt" sz="half" idx="2"/>
          </p:nvPr>
        </p:nvSpPr>
        <p:spPr>
          <a:xfrm>
            <a:off x="466928"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AB3DD115-C3AA-4437-99F9-E379BA685F14}" type="datetimeFigureOut">
              <a:rPr lang="en-US" smtClean="0"/>
              <a:t>4/19/2021</a:t>
            </a:fld>
            <a:endParaRPr lang="en-US"/>
          </a:p>
        </p:txBody>
      </p:sp>
      <p:sp>
        <p:nvSpPr>
          <p:cNvPr id="5" name="Footer Placeholder 4">
            <a:extLst>
              <a:ext uri="{FF2B5EF4-FFF2-40B4-BE49-F238E27FC236}">
                <a16:creationId xmlns:a16="http://schemas.microsoft.com/office/drawing/2014/main" xmlns="" id="{3D1D5EEB-C0D1-4CE5-A6B5-A3C4FCBBAE31}"/>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BA02D1E1-7B0D-4D2E-91B3-0922F167715D}"/>
              </a:ext>
            </a:extLst>
          </p:cNvPr>
          <p:cNvSpPr>
            <a:spLocks noGrp="1"/>
          </p:cNvSpPr>
          <p:nvPr>
            <p:ph type="sldNum" sz="quarter" idx="4"/>
          </p:nvPr>
        </p:nvSpPr>
        <p:spPr>
          <a:xfrm>
            <a:off x="6682902" y="476797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8D8EFD04-4E71-4916-82F2-0F10EEBACEB9}" type="slidenum">
              <a:rPr lang="en-US" smtClean="0"/>
              <a:t>‹#›</a:t>
            </a:fld>
            <a:endParaRPr lang="en-US"/>
          </a:p>
        </p:txBody>
      </p:sp>
      <p:pic>
        <p:nvPicPr>
          <p:cNvPr id="7" name="Picture 6">
            <a:extLst>
              <a:ext uri="{FF2B5EF4-FFF2-40B4-BE49-F238E27FC236}">
                <a16:creationId xmlns:a16="http://schemas.microsoft.com/office/drawing/2014/main" xmlns="" id="{5EF2CDFB-ABFB-44EF-9577-DD708438DB48}"/>
              </a:ext>
            </a:extLst>
          </p:cNvPr>
          <p:cNvPicPr>
            <a:picLocks noChangeAspect="1"/>
          </p:cNvPicPr>
          <p:nvPr userDrawn="1"/>
        </p:nvPicPr>
        <p:blipFill>
          <a:blip r:embed="rId2"/>
          <a:stretch>
            <a:fillRect/>
          </a:stretch>
        </p:blipFill>
        <p:spPr>
          <a:xfrm>
            <a:off x="6019800" y="136130"/>
            <a:ext cx="2720502" cy="530829"/>
          </a:xfrm>
          <a:prstGeom prst="rect">
            <a:avLst/>
          </a:prstGeom>
        </p:spPr>
      </p:pic>
      <p:pic>
        <p:nvPicPr>
          <p:cNvPr id="8" name="Picture 7" descr="Text&#10;&#10;Description automatically generated">
            <a:extLst>
              <a:ext uri="{FF2B5EF4-FFF2-40B4-BE49-F238E27FC236}">
                <a16:creationId xmlns:a16="http://schemas.microsoft.com/office/drawing/2014/main" xmlns="" id="{D625D4DC-D00A-4AA6-8D93-ACDE0F742B9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200" y="102393"/>
            <a:ext cx="1864468" cy="638261"/>
          </a:xfrm>
          <a:prstGeom prst="rect">
            <a:avLst/>
          </a:prstGeom>
        </p:spPr>
      </p:pic>
      <p:pic>
        <p:nvPicPr>
          <p:cNvPr id="9" name="image1.png">
            <a:extLst>
              <a:ext uri="{FF2B5EF4-FFF2-40B4-BE49-F238E27FC236}">
                <a16:creationId xmlns:a16="http://schemas.microsoft.com/office/drawing/2014/main" xmlns="" id="{2F4A5C78-9B9F-4659-931E-B0A7712AC13E}"/>
              </a:ext>
            </a:extLst>
          </p:cNvPr>
          <p:cNvPicPr/>
          <p:nvPr userDrawn="1"/>
        </p:nvPicPr>
        <p:blipFill>
          <a:blip r:embed="rId4"/>
          <a:srcRect/>
          <a:stretch>
            <a:fillRect/>
          </a:stretch>
        </p:blipFill>
        <p:spPr>
          <a:xfrm>
            <a:off x="3276600" y="209550"/>
            <a:ext cx="2057399" cy="383990"/>
          </a:xfrm>
          <a:prstGeom prst="rect">
            <a:avLst/>
          </a:prstGeom>
          <a:ln/>
        </p:spPr>
      </p:pic>
      <p:sp>
        <p:nvSpPr>
          <p:cNvPr id="11" name="Title Placeholder 1">
            <a:extLst>
              <a:ext uri="{FF2B5EF4-FFF2-40B4-BE49-F238E27FC236}">
                <a16:creationId xmlns:a16="http://schemas.microsoft.com/office/drawing/2014/main" xmlns="" id="{40055B99-48BB-48E7-BBD5-6CBDAACBFC49}"/>
              </a:ext>
            </a:extLst>
          </p:cNvPr>
          <p:cNvSpPr txBox="1">
            <a:spLocks/>
          </p:cNvSpPr>
          <p:nvPr userDrawn="1"/>
        </p:nvSpPr>
        <p:spPr>
          <a:xfrm>
            <a:off x="457200" y="805560"/>
            <a:ext cx="8283102" cy="6382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kern="1200" noProof="0" dirty="0">
                <a:solidFill>
                  <a:srgbClr val="15496B"/>
                </a:solidFill>
                <a:latin typeface="Barlow" panose="00000500000000000000" pitchFamily="2" charset="0"/>
                <a:ea typeface="+mj-ea"/>
                <a:cs typeface="+mj-cs"/>
              </a:rPr>
              <a:t>Click to edit Master title style</a:t>
            </a:r>
          </a:p>
        </p:txBody>
      </p:sp>
    </p:spTree>
    <p:extLst>
      <p:ext uri="{BB962C8B-B14F-4D97-AF65-F5344CB8AC3E}">
        <p14:creationId xmlns:p14="http://schemas.microsoft.com/office/powerpoint/2010/main" val="1176625282"/>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rgbClr val="444B5E"/>
          </a:solidFill>
          <a:latin typeface="Barlow" panose="000005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rgbClr val="444B5E"/>
          </a:solidFill>
          <a:latin typeface="Barlow" panose="000005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rgbClr val="444B5E"/>
          </a:solidFill>
          <a:latin typeface="Barlow" panose="000005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rgbClr val="444B5E"/>
          </a:solidFill>
          <a:latin typeface="Barlow" panose="000005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rgbClr val="444B5E"/>
          </a:solidFill>
          <a:latin typeface="Barlow"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SanvikaSinghania/Ageing-Better"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un.org/sustainabledevelopment/" TargetMode="External"/><Relationship Id="rId2" Type="http://schemas.openxmlformats.org/officeDocument/2006/relationships/hyperlink" Target="https://www.itu.int/net/wsis/stocktaking/help-action-lines.html"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aarp.org/content/dam/aarp/home-and-family/personal-%20technology/2016/09/2016-Longevity-Economy-AARP.pdf" TargetMode="External"/><Relationship Id="rId2" Type="http://schemas.openxmlformats.org/officeDocument/2006/relationships/hyperlink" Target="https://www.who.int/health-topics/ageing#tab=tab_"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600450"/>
            <a:ext cx="6400800" cy="723900"/>
          </a:xfrm>
        </p:spPr>
        <p:txBody>
          <a:bodyPr>
            <a:normAutofit/>
          </a:bodyPr>
          <a:lstStyle/>
          <a:p>
            <a:pPr lvl="0">
              <a:lnSpc>
                <a:spcPct val="114000"/>
              </a:lnSpc>
              <a:spcBef>
                <a:spcPts val="0"/>
              </a:spcBef>
              <a:buClr>
                <a:srgbClr val="5B6770"/>
              </a:buClr>
            </a:pPr>
            <a:r>
              <a:rPr lang="en-IN" sz="1400" b="0" i="0" dirty="0" err="1">
                <a:solidFill>
                  <a:srgbClr val="46525F"/>
                </a:solidFill>
                <a:effectLst/>
                <a:latin typeface="Open Sans"/>
              </a:rPr>
              <a:t>pizza_hungry</a:t>
            </a:r>
            <a:r>
              <a:rPr lang="fr-FR" sz="1400" dirty="0"/>
              <a:t>: Nidhi Uppoor and </a:t>
            </a:r>
            <a:r>
              <a:rPr lang="fr-FR" sz="1400" dirty="0" err="1"/>
              <a:t>Sanvika</a:t>
            </a:r>
            <a:r>
              <a:rPr lang="fr-FR" sz="1400" dirty="0"/>
              <a:t> </a:t>
            </a:r>
            <a:r>
              <a:rPr lang="fr-FR" sz="1400" dirty="0" err="1"/>
              <a:t>Singhania</a:t>
            </a:r>
            <a:endParaRPr lang="fr-FR" sz="1400" dirty="0"/>
          </a:p>
          <a:p>
            <a:pPr lvl="0">
              <a:lnSpc>
                <a:spcPct val="114000"/>
              </a:lnSpc>
              <a:spcBef>
                <a:spcPts val="0"/>
              </a:spcBef>
              <a:buClr>
                <a:srgbClr val="5B6770"/>
              </a:buClr>
            </a:pPr>
            <a:r>
              <a:rPr lang="fr-FR" sz="1400" dirty="0">
                <a:ea typeface="Segoe UI" panose="020B0502040204020203" pitchFamily="34" charset="0"/>
                <a:cs typeface="Arial" panose="020B0604020202020204" pitchFamily="34" charset="0"/>
              </a:rPr>
              <a:t>Country: </a:t>
            </a:r>
            <a:r>
              <a:rPr lang="fr-FR" sz="1400" dirty="0" err="1">
                <a:ea typeface="Segoe UI" panose="020B0502040204020203" pitchFamily="34" charset="0"/>
                <a:cs typeface="Arial" panose="020B0604020202020204" pitchFamily="34" charset="0"/>
              </a:rPr>
              <a:t>India</a:t>
            </a:r>
            <a:endParaRPr lang="fr-FR" sz="1600" dirty="0">
              <a:ea typeface="Segoe UI" panose="020B0502040204020203" pitchFamily="34" charset="0"/>
              <a:cs typeface="Arial" panose="020B0604020202020204" pitchFamily="34" charset="0"/>
            </a:endParaRPr>
          </a:p>
          <a:p>
            <a:endParaRPr lang="en-US" dirty="0"/>
          </a:p>
        </p:txBody>
      </p:sp>
      <p:sp>
        <p:nvSpPr>
          <p:cNvPr id="2" name="Title 1"/>
          <p:cNvSpPr>
            <a:spLocks noGrp="1"/>
          </p:cNvSpPr>
          <p:nvPr>
            <p:ph type="ctrTitle"/>
          </p:nvPr>
        </p:nvSpPr>
        <p:spPr>
          <a:xfrm>
            <a:off x="685800" y="1123950"/>
            <a:ext cx="7772400" cy="2362200"/>
          </a:xfrm>
        </p:spPr>
        <p:txBody>
          <a:bodyPr>
            <a:normAutofit/>
          </a:bodyPr>
          <a:lstStyle/>
          <a:p>
            <a:pPr marL="0" marR="0" algn="ctr">
              <a:lnSpc>
                <a:spcPct val="115000"/>
              </a:lnSpc>
              <a:spcBef>
                <a:spcPts val="0"/>
              </a:spcBef>
              <a:spcAft>
                <a:spcPts val="0"/>
              </a:spcAft>
            </a:pPr>
            <a:r>
              <a:rPr lang="en-US" sz="2000" dirty="0">
                <a:ea typeface="Arial" panose="020B0604020202020204" pitchFamily="34" charset="0"/>
                <a:cs typeface="Cambria" panose="02040503050406030204" pitchFamily="18" charset="0"/>
              </a:rPr>
              <a:t>GCOA &amp; WSIS 2021 </a:t>
            </a:r>
            <a:r>
              <a:rPr lang="en-US" sz="2000" dirty="0">
                <a:effectLst/>
                <a:ea typeface="Arial" panose="020B0604020202020204" pitchFamily="34" charset="0"/>
                <a:cs typeface="Cambria" panose="02040503050406030204" pitchFamily="18" charset="0"/>
              </a:rPr>
              <a:t>HACKATHON PRESENTATION</a:t>
            </a:r>
            <a:r>
              <a:rPr lang="en" sz="2400" dirty="0">
                <a:effectLst/>
                <a:ea typeface="Arial" panose="020B0604020202020204" pitchFamily="34" charset="0"/>
                <a:cs typeface="Cambria" panose="02040503050406030204" pitchFamily="18" charset="0"/>
              </a:rPr>
              <a:t/>
            </a:r>
            <a:br>
              <a:rPr lang="en" sz="2400" dirty="0">
                <a:effectLst/>
                <a:ea typeface="Arial" panose="020B0604020202020204" pitchFamily="34" charset="0"/>
                <a:cs typeface="Cambria" panose="02040503050406030204" pitchFamily="18" charset="0"/>
              </a:rPr>
            </a:br>
            <a:r>
              <a:rPr lang="en" sz="2400" dirty="0">
                <a:effectLst/>
                <a:ea typeface="Arial" panose="020B0604020202020204" pitchFamily="34" charset="0"/>
                <a:cs typeface="Cambria" panose="02040503050406030204" pitchFamily="18" charset="0"/>
              </a:rPr>
              <a:t/>
            </a:r>
            <a:br>
              <a:rPr lang="en" sz="2400" dirty="0">
                <a:effectLst/>
                <a:ea typeface="Arial" panose="020B0604020202020204" pitchFamily="34" charset="0"/>
                <a:cs typeface="Cambria" panose="02040503050406030204" pitchFamily="18" charset="0"/>
              </a:rPr>
            </a:br>
            <a:r>
              <a:rPr lang="en" sz="2400" b="1" dirty="0">
                <a:effectLst/>
                <a:ea typeface="Arial" panose="020B0604020202020204" pitchFamily="34" charset="0"/>
                <a:cs typeface="Cambria" panose="02040503050406030204" pitchFamily="18" charset="0"/>
              </a:rPr>
              <a:t>AGEING BETTER WITH ICTs:</a:t>
            </a:r>
            <a:r>
              <a:rPr lang="x-none" sz="2400" b="1" dirty="0">
                <a:effectLst/>
                <a:ea typeface="Arial" panose="020B0604020202020204" pitchFamily="34" charset="0"/>
              </a:rPr>
              <a:t/>
            </a:r>
            <a:br>
              <a:rPr lang="x-none" sz="2400" b="1" dirty="0">
                <a:effectLst/>
                <a:ea typeface="Arial" panose="020B0604020202020204" pitchFamily="34" charset="0"/>
              </a:rPr>
            </a:br>
            <a:r>
              <a:rPr lang="en" sz="2400" b="1" dirty="0">
                <a:effectLst/>
                <a:ea typeface="Arial" panose="020B0604020202020204" pitchFamily="34" charset="0"/>
                <a:cs typeface="Cambria" panose="02040503050406030204" pitchFamily="18" charset="0"/>
              </a:rPr>
              <a:t>Building a Brighter Future for Older Persons through ICT Innovation</a:t>
            </a:r>
            <a:endParaRPr lang="en-US" sz="4400" b="1" dirty="0"/>
          </a:p>
        </p:txBody>
      </p:sp>
      <p:sp>
        <p:nvSpPr>
          <p:cNvPr id="4" name="Footer Placeholder 3"/>
          <p:cNvSpPr>
            <a:spLocks noGrp="1"/>
          </p:cNvSpPr>
          <p:nvPr>
            <p:ph type="ftr" sz="quarter" idx="11"/>
          </p:nvPr>
        </p:nvSpPr>
        <p:spPr/>
        <p:txBody>
          <a:bodyPr/>
          <a:lstStyle/>
          <a:p>
            <a:r>
              <a:rPr lang="en-US"/>
              <a:t>Confidential</a:t>
            </a:r>
          </a:p>
        </p:txBody>
      </p:sp>
      <p:sp>
        <p:nvSpPr>
          <p:cNvPr id="5" name="Slide Number Placeholder 4"/>
          <p:cNvSpPr>
            <a:spLocks noGrp="1"/>
          </p:cNvSpPr>
          <p:nvPr>
            <p:ph type="sldNum" sz="quarter" idx="12"/>
          </p:nvPr>
        </p:nvSpPr>
        <p:spPr/>
        <p:txBody>
          <a:bodyPr/>
          <a:lstStyle/>
          <a:p>
            <a:fld id="{0100480C-BB07-47E2-BEE2-FB115A9E0610}" type="slidenum">
              <a:rPr lang="en-US" smtClean="0"/>
              <a:t>1</a:t>
            </a:fld>
            <a:endParaRPr lang="en-US"/>
          </a:p>
        </p:txBody>
      </p:sp>
    </p:spTree>
    <p:extLst>
      <p:ext uri="{BB962C8B-B14F-4D97-AF65-F5344CB8AC3E}">
        <p14:creationId xmlns:p14="http://schemas.microsoft.com/office/powerpoint/2010/main" val="332908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2CB5948-71E5-4DC3-8086-B5F31178C953}"/>
              </a:ext>
            </a:extLst>
          </p:cNvPr>
          <p:cNvSpPr>
            <a:spLocks noGrp="1"/>
          </p:cNvSpPr>
          <p:nvPr>
            <p:ph type="title"/>
          </p:nvPr>
        </p:nvSpPr>
        <p:spPr/>
        <p:txBody>
          <a:bodyPr>
            <a:normAutofit/>
          </a:bodyPr>
          <a:lstStyle/>
          <a:p>
            <a:r>
              <a:rPr lang="en-US" sz="2800" dirty="0"/>
              <a:t>Our Solution: Costs</a:t>
            </a:r>
          </a:p>
        </p:txBody>
      </p:sp>
      <p:sp>
        <p:nvSpPr>
          <p:cNvPr id="7" name="Content Placeholder 6">
            <a:extLst>
              <a:ext uri="{FF2B5EF4-FFF2-40B4-BE49-F238E27FC236}">
                <a16:creationId xmlns:a16="http://schemas.microsoft.com/office/drawing/2014/main" xmlns="" id="{7A385312-6AF7-4C67-B207-894CB650DB78}"/>
              </a:ext>
            </a:extLst>
          </p:cNvPr>
          <p:cNvSpPr>
            <a:spLocks noGrp="1"/>
          </p:cNvSpPr>
          <p:nvPr>
            <p:ph idx="1"/>
          </p:nvPr>
        </p:nvSpPr>
        <p:spPr>
          <a:xfrm>
            <a:off x="472888" y="1657350"/>
            <a:ext cx="8229600" cy="3058715"/>
          </a:xfrm>
        </p:spPr>
        <p:txBody>
          <a:bodyPr>
            <a:normAutofit/>
          </a:bodyPr>
          <a:lstStyle/>
          <a:p>
            <a:pPr>
              <a:buFont typeface="Arial" panose="020B0604020202020204" pitchFamily="34" charset="0"/>
              <a:buChar char="•"/>
            </a:pPr>
            <a:r>
              <a:rPr lang="en-US" b="0" i="0" u="none" strike="noStrike" dirty="0">
                <a:solidFill>
                  <a:schemeClr val="tx2">
                    <a:lumMod val="75000"/>
                  </a:schemeClr>
                </a:solidFill>
                <a:effectLst/>
              </a:rPr>
              <a:t>Initial cost will involve setting up infrastructure to run the website 24X7 </a:t>
            </a:r>
          </a:p>
          <a:p>
            <a:pPr marL="0" indent="0">
              <a:buNone/>
            </a:pPr>
            <a:endParaRPr lang="en-US" dirty="0">
              <a:solidFill>
                <a:schemeClr val="tx2">
                  <a:lumMod val="75000"/>
                </a:schemeClr>
              </a:solidFill>
            </a:endParaRPr>
          </a:p>
          <a:p>
            <a:pPr>
              <a:buFont typeface="Arial" panose="020B0604020202020204" pitchFamily="34" charset="0"/>
              <a:buChar char="•"/>
            </a:pPr>
            <a:r>
              <a:rPr lang="en-US" b="0" i="0" u="none" strike="noStrike" dirty="0">
                <a:solidFill>
                  <a:schemeClr val="tx2">
                    <a:lumMod val="75000"/>
                  </a:schemeClr>
                </a:solidFill>
                <a:effectLst/>
              </a:rPr>
              <a:t>Cost of expert Financial advisors, depending upon volume of calls we will get.</a:t>
            </a:r>
            <a:endParaRPr lang="en-US" dirty="0">
              <a:solidFill>
                <a:schemeClr val="tx2">
                  <a:lumMod val="75000"/>
                </a:schemeClr>
              </a:solidFill>
            </a:endParaRPr>
          </a:p>
        </p:txBody>
      </p:sp>
      <p:sp>
        <p:nvSpPr>
          <p:cNvPr id="4" name="Footer Placeholder 3">
            <a:extLst>
              <a:ext uri="{FF2B5EF4-FFF2-40B4-BE49-F238E27FC236}">
                <a16:creationId xmlns:a16="http://schemas.microsoft.com/office/drawing/2014/main" xmlns="" id="{6E1C8E78-2306-4615-86B3-83CAC0CA975D}"/>
              </a:ext>
            </a:extLst>
          </p:cNvPr>
          <p:cNvSpPr>
            <a:spLocks noGrp="1"/>
          </p:cNvSpPr>
          <p:nvPr>
            <p:ph type="ftr" sz="quarter" idx="11"/>
          </p:nvPr>
        </p:nvSpPr>
        <p:spPr/>
        <p:txBody>
          <a:bodyPr/>
          <a:lstStyle/>
          <a:p>
            <a:r>
              <a:rPr lang="en-US"/>
              <a:t>Confidential</a:t>
            </a:r>
          </a:p>
        </p:txBody>
      </p:sp>
      <p:sp>
        <p:nvSpPr>
          <p:cNvPr id="5" name="Slide Number Placeholder 4">
            <a:extLst>
              <a:ext uri="{FF2B5EF4-FFF2-40B4-BE49-F238E27FC236}">
                <a16:creationId xmlns:a16="http://schemas.microsoft.com/office/drawing/2014/main" xmlns="" id="{83366C36-B992-431C-B235-868BF86C7D14}"/>
              </a:ext>
            </a:extLst>
          </p:cNvPr>
          <p:cNvSpPr>
            <a:spLocks noGrp="1"/>
          </p:cNvSpPr>
          <p:nvPr>
            <p:ph type="sldNum" sz="quarter" idx="12"/>
          </p:nvPr>
        </p:nvSpPr>
        <p:spPr/>
        <p:txBody>
          <a:bodyPr/>
          <a:lstStyle/>
          <a:p>
            <a:fld id="{0100480C-BB07-47E2-BEE2-FB115A9E0610}" type="slidenum">
              <a:rPr lang="en-US" smtClean="0"/>
              <a:t>10</a:t>
            </a:fld>
            <a:endParaRPr lang="en-US"/>
          </a:p>
        </p:txBody>
      </p:sp>
    </p:spTree>
    <p:extLst>
      <p:ext uri="{BB962C8B-B14F-4D97-AF65-F5344CB8AC3E}">
        <p14:creationId xmlns:p14="http://schemas.microsoft.com/office/powerpoint/2010/main" val="2908885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2CB5948-71E5-4DC3-8086-B5F31178C953}"/>
              </a:ext>
            </a:extLst>
          </p:cNvPr>
          <p:cNvSpPr>
            <a:spLocks noGrp="1"/>
          </p:cNvSpPr>
          <p:nvPr>
            <p:ph type="title"/>
          </p:nvPr>
        </p:nvSpPr>
        <p:spPr/>
        <p:txBody>
          <a:bodyPr>
            <a:normAutofit/>
          </a:bodyPr>
          <a:lstStyle/>
          <a:p>
            <a:r>
              <a:rPr lang="en-US" sz="2800" dirty="0"/>
              <a:t>Our Solution: Market Scalability</a:t>
            </a:r>
          </a:p>
        </p:txBody>
      </p:sp>
      <p:sp>
        <p:nvSpPr>
          <p:cNvPr id="7" name="Content Placeholder 6">
            <a:extLst>
              <a:ext uri="{FF2B5EF4-FFF2-40B4-BE49-F238E27FC236}">
                <a16:creationId xmlns:a16="http://schemas.microsoft.com/office/drawing/2014/main" xmlns="" id="{7A385312-6AF7-4C67-B207-894CB650DB78}"/>
              </a:ext>
            </a:extLst>
          </p:cNvPr>
          <p:cNvSpPr>
            <a:spLocks noGrp="1"/>
          </p:cNvSpPr>
          <p:nvPr>
            <p:ph idx="1"/>
          </p:nvPr>
        </p:nvSpPr>
        <p:spPr/>
        <p:txBody>
          <a:bodyPr>
            <a:normAutofit/>
          </a:bodyPr>
          <a:lstStyle/>
          <a:p>
            <a:r>
              <a:rPr lang="en-US" b="0" i="0" u="none" strike="noStrike" dirty="0">
                <a:solidFill>
                  <a:schemeClr val="tx2">
                    <a:lumMod val="75000"/>
                  </a:schemeClr>
                </a:solidFill>
                <a:effectLst/>
              </a:rPr>
              <a:t>This service has an amazing ability to scale quickly, making it a high growth opportunity. </a:t>
            </a:r>
          </a:p>
          <a:p>
            <a:endParaRPr lang="en-US" b="0" i="0" u="none" strike="noStrike" dirty="0">
              <a:solidFill>
                <a:schemeClr val="tx2">
                  <a:lumMod val="75000"/>
                </a:schemeClr>
              </a:solidFill>
              <a:effectLst/>
            </a:endParaRPr>
          </a:p>
          <a:p>
            <a:r>
              <a:rPr lang="en-US" b="0" i="0" u="none" strike="noStrike" dirty="0">
                <a:solidFill>
                  <a:schemeClr val="tx2">
                    <a:lumMod val="75000"/>
                  </a:schemeClr>
                </a:solidFill>
                <a:effectLst/>
              </a:rPr>
              <a:t>The reasoning behind this is a lack of physical inventory and a software-as-a-service (SaaS) model of producing goods and services. </a:t>
            </a:r>
          </a:p>
          <a:p>
            <a:endParaRPr lang="en-US" b="0" i="0" u="none" strike="noStrike" dirty="0">
              <a:solidFill>
                <a:schemeClr val="tx2">
                  <a:lumMod val="75000"/>
                </a:schemeClr>
              </a:solidFill>
              <a:effectLst/>
            </a:endParaRPr>
          </a:p>
          <a:p>
            <a:r>
              <a:rPr lang="en-US" b="0" i="0" u="none" strike="noStrike" dirty="0">
                <a:solidFill>
                  <a:schemeClr val="tx2">
                    <a:lumMod val="75000"/>
                  </a:schemeClr>
                </a:solidFill>
                <a:effectLst/>
              </a:rPr>
              <a:t>We have a low operating overhead and no burden of warehousing and inventory and thus, don't need a lot of resources or infrastructure to grow rapidly.</a:t>
            </a:r>
            <a:endParaRPr lang="en-US" dirty="0">
              <a:solidFill>
                <a:schemeClr val="tx2">
                  <a:lumMod val="75000"/>
                </a:schemeClr>
              </a:solidFill>
            </a:endParaRPr>
          </a:p>
        </p:txBody>
      </p:sp>
      <p:sp>
        <p:nvSpPr>
          <p:cNvPr id="4" name="Footer Placeholder 3">
            <a:extLst>
              <a:ext uri="{FF2B5EF4-FFF2-40B4-BE49-F238E27FC236}">
                <a16:creationId xmlns:a16="http://schemas.microsoft.com/office/drawing/2014/main" xmlns="" id="{6E1C8E78-2306-4615-86B3-83CAC0CA975D}"/>
              </a:ext>
            </a:extLst>
          </p:cNvPr>
          <p:cNvSpPr>
            <a:spLocks noGrp="1"/>
          </p:cNvSpPr>
          <p:nvPr>
            <p:ph type="ftr" sz="quarter" idx="11"/>
          </p:nvPr>
        </p:nvSpPr>
        <p:spPr/>
        <p:txBody>
          <a:bodyPr/>
          <a:lstStyle/>
          <a:p>
            <a:r>
              <a:rPr lang="en-US"/>
              <a:t>Confidential</a:t>
            </a:r>
          </a:p>
        </p:txBody>
      </p:sp>
      <p:sp>
        <p:nvSpPr>
          <p:cNvPr id="5" name="Slide Number Placeholder 4">
            <a:extLst>
              <a:ext uri="{FF2B5EF4-FFF2-40B4-BE49-F238E27FC236}">
                <a16:creationId xmlns:a16="http://schemas.microsoft.com/office/drawing/2014/main" xmlns="" id="{83366C36-B992-431C-B235-868BF86C7D14}"/>
              </a:ext>
            </a:extLst>
          </p:cNvPr>
          <p:cNvSpPr>
            <a:spLocks noGrp="1"/>
          </p:cNvSpPr>
          <p:nvPr>
            <p:ph type="sldNum" sz="quarter" idx="12"/>
          </p:nvPr>
        </p:nvSpPr>
        <p:spPr/>
        <p:txBody>
          <a:bodyPr/>
          <a:lstStyle/>
          <a:p>
            <a:fld id="{0100480C-BB07-47E2-BEE2-FB115A9E0610}" type="slidenum">
              <a:rPr lang="en-US" smtClean="0"/>
              <a:t>11</a:t>
            </a:fld>
            <a:endParaRPr lang="en-US"/>
          </a:p>
        </p:txBody>
      </p:sp>
    </p:spTree>
    <p:extLst>
      <p:ext uri="{BB962C8B-B14F-4D97-AF65-F5344CB8AC3E}">
        <p14:creationId xmlns:p14="http://schemas.microsoft.com/office/powerpoint/2010/main" val="1004294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2CB5948-71E5-4DC3-8086-B5F31178C953}"/>
              </a:ext>
            </a:extLst>
          </p:cNvPr>
          <p:cNvSpPr>
            <a:spLocks noGrp="1"/>
          </p:cNvSpPr>
          <p:nvPr>
            <p:ph type="title"/>
          </p:nvPr>
        </p:nvSpPr>
        <p:spPr/>
        <p:txBody>
          <a:bodyPr>
            <a:normAutofit/>
          </a:bodyPr>
          <a:lstStyle/>
          <a:p>
            <a:r>
              <a:rPr lang="en-US" sz="2800" dirty="0"/>
              <a:t>Our Solution: Code</a:t>
            </a:r>
          </a:p>
        </p:txBody>
      </p:sp>
      <p:sp>
        <p:nvSpPr>
          <p:cNvPr id="7" name="Content Placeholder 6">
            <a:extLst>
              <a:ext uri="{FF2B5EF4-FFF2-40B4-BE49-F238E27FC236}">
                <a16:creationId xmlns:a16="http://schemas.microsoft.com/office/drawing/2014/main" xmlns="" id="{7A385312-6AF7-4C67-B207-894CB650DB78}"/>
              </a:ext>
            </a:extLst>
          </p:cNvPr>
          <p:cNvSpPr>
            <a:spLocks noGrp="1"/>
          </p:cNvSpPr>
          <p:nvPr>
            <p:ph idx="1"/>
          </p:nvPr>
        </p:nvSpPr>
        <p:spPr/>
        <p:txBody>
          <a:bodyPr>
            <a:normAutofit/>
          </a:bodyPr>
          <a:lstStyle/>
          <a:p>
            <a:pPr marL="0" indent="0">
              <a:buNone/>
            </a:pPr>
            <a:r>
              <a:rPr lang="en-US" sz="1400" dirty="0"/>
              <a:t>[If a prototype is created, please share your code. Please note: you will own the intellectual property, but sharing this information will inform the judging process.] </a:t>
            </a:r>
            <a:endParaRPr lang="en-US" sz="1400" dirty="0" smtClean="0"/>
          </a:p>
          <a:p>
            <a:pPr marL="0" indent="0">
              <a:buNone/>
            </a:pPr>
            <a:endParaRPr lang="en-US" sz="1400" dirty="0"/>
          </a:p>
          <a:p>
            <a:pPr marL="0" indent="0">
              <a:buNone/>
            </a:pPr>
            <a:endParaRPr lang="en-US" sz="1400" dirty="0" smtClean="0"/>
          </a:p>
          <a:p>
            <a:pPr marL="0" indent="0">
              <a:buNone/>
            </a:pPr>
            <a:r>
              <a:rPr lang="en-US" sz="1400" dirty="0">
                <a:hlinkClick r:id="rId2"/>
              </a:rPr>
              <a:t>https://</a:t>
            </a:r>
            <a:r>
              <a:rPr lang="en-US" sz="1400" dirty="0" smtClean="0">
                <a:hlinkClick r:id="rId2"/>
              </a:rPr>
              <a:t>github.com/SanvikaSinghania/Ageing-Better</a:t>
            </a:r>
            <a:endParaRPr lang="en-US" sz="1400" dirty="0" smtClean="0"/>
          </a:p>
          <a:p>
            <a:pPr marL="0" indent="0">
              <a:buNone/>
            </a:pPr>
            <a:endParaRPr lang="en-US" sz="1400" dirty="0"/>
          </a:p>
          <a:p>
            <a:pPr marL="0" indent="0">
              <a:buNone/>
            </a:pPr>
            <a:endParaRPr lang="en-US" sz="1400" dirty="0"/>
          </a:p>
        </p:txBody>
      </p:sp>
      <p:sp>
        <p:nvSpPr>
          <p:cNvPr id="4" name="Footer Placeholder 3">
            <a:extLst>
              <a:ext uri="{FF2B5EF4-FFF2-40B4-BE49-F238E27FC236}">
                <a16:creationId xmlns:a16="http://schemas.microsoft.com/office/drawing/2014/main" xmlns="" id="{6E1C8E78-2306-4615-86B3-83CAC0CA975D}"/>
              </a:ext>
            </a:extLst>
          </p:cNvPr>
          <p:cNvSpPr>
            <a:spLocks noGrp="1"/>
          </p:cNvSpPr>
          <p:nvPr>
            <p:ph type="ftr" sz="quarter" idx="11"/>
          </p:nvPr>
        </p:nvSpPr>
        <p:spPr/>
        <p:txBody>
          <a:bodyPr/>
          <a:lstStyle/>
          <a:p>
            <a:r>
              <a:rPr lang="en-US"/>
              <a:t>Confidential</a:t>
            </a:r>
          </a:p>
        </p:txBody>
      </p:sp>
      <p:sp>
        <p:nvSpPr>
          <p:cNvPr id="5" name="Slide Number Placeholder 4">
            <a:extLst>
              <a:ext uri="{FF2B5EF4-FFF2-40B4-BE49-F238E27FC236}">
                <a16:creationId xmlns:a16="http://schemas.microsoft.com/office/drawing/2014/main" xmlns="" id="{83366C36-B992-431C-B235-868BF86C7D14}"/>
              </a:ext>
            </a:extLst>
          </p:cNvPr>
          <p:cNvSpPr>
            <a:spLocks noGrp="1"/>
          </p:cNvSpPr>
          <p:nvPr>
            <p:ph type="sldNum" sz="quarter" idx="12"/>
          </p:nvPr>
        </p:nvSpPr>
        <p:spPr/>
        <p:txBody>
          <a:bodyPr/>
          <a:lstStyle/>
          <a:p>
            <a:fld id="{0100480C-BB07-47E2-BEE2-FB115A9E0610}" type="slidenum">
              <a:rPr lang="en-US" smtClean="0"/>
              <a:t>12</a:t>
            </a:fld>
            <a:endParaRPr lang="en-US"/>
          </a:p>
        </p:txBody>
      </p:sp>
    </p:spTree>
    <p:extLst>
      <p:ext uri="{BB962C8B-B14F-4D97-AF65-F5344CB8AC3E}">
        <p14:creationId xmlns:p14="http://schemas.microsoft.com/office/powerpoint/2010/main" val="3440604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2CB5948-71E5-4DC3-8086-B5F31178C953}"/>
              </a:ext>
            </a:extLst>
          </p:cNvPr>
          <p:cNvSpPr>
            <a:spLocks noGrp="1"/>
          </p:cNvSpPr>
          <p:nvPr>
            <p:ph type="title"/>
          </p:nvPr>
        </p:nvSpPr>
        <p:spPr/>
        <p:txBody>
          <a:bodyPr>
            <a:normAutofit/>
          </a:bodyPr>
          <a:lstStyle/>
          <a:p>
            <a:r>
              <a:rPr lang="en-US" sz="2800" dirty="0"/>
              <a:t>Obstacles</a:t>
            </a:r>
          </a:p>
        </p:txBody>
      </p:sp>
      <p:sp>
        <p:nvSpPr>
          <p:cNvPr id="7" name="Content Placeholder 6">
            <a:extLst>
              <a:ext uri="{FF2B5EF4-FFF2-40B4-BE49-F238E27FC236}">
                <a16:creationId xmlns:a16="http://schemas.microsoft.com/office/drawing/2014/main" xmlns="" id="{7A385312-6AF7-4C67-B207-894CB650DB78}"/>
              </a:ext>
            </a:extLst>
          </p:cNvPr>
          <p:cNvSpPr>
            <a:spLocks noGrp="1"/>
          </p:cNvSpPr>
          <p:nvPr>
            <p:ph idx="1"/>
          </p:nvPr>
        </p:nvSpPr>
        <p:spPr/>
        <p:txBody>
          <a:bodyPr>
            <a:normAutofit/>
          </a:bodyPr>
          <a:lstStyle/>
          <a:p>
            <a:r>
              <a:rPr lang="en-US" dirty="0">
                <a:solidFill>
                  <a:schemeClr val="tx2">
                    <a:lumMod val="75000"/>
                  </a:schemeClr>
                </a:solidFill>
                <a:latin typeface="Barlow" pitchFamily="2" charset="77"/>
              </a:rPr>
              <a:t>Lack of knowledge in finance which could hinder content development and presentation in an effective way. We are countering this dilemma by extensive research into relevant topics in order to educate ourselves and improve our website.</a:t>
            </a:r>
          </a:p>
          <a:p>
            <a:endParaRPr lang="en-US" dirty="0">
              <a:solidFill>
                <a:schemeClr val="tx2">
                  <a:lumMod val="75000"/>
                </a:schemeClr>
              </a:solidFill>
              <a:latin typeface="Barlow" pitchFamily="2" charset="77"/>
            </a:endParaRPr>
          </a:p>
          <a:p>
            <a:r>
              <a:rPr lang="en-US" i="0" dirty="0">
                <a:solidFill>
                  <a:schemeClr val="tx2">
                    <a:lumMod val="75000"/>
                  </a:schemeClr>
                </a:solidFill>
                <a:effectLst/>
                <a:latin typeface="roboto"/>
              </a:rPr>
              <a:t>Making sure we gain and maintain the trust of the </a:t>
            </a:r>
            <a:r>
              <a:rPr lang="en-US" dirty="0">
                <a:solidFill>
                  <a:schemeClr val="tx2">
                    <a:lumMod val="75000"/>
                  </a:schemeClr>
                </a:solidFill>
                <a:latin typeface="roboto"/>
              </a:rPr>
              <a:t>elderly</a:t>
            </a:r>
            <a:endParaRPr lang="en-US" dirty="0">
              <a:solidFill>
                <a:schemeClr val="tx2">
                  <a:lumMod val="75000"/>
                </a:schemeClr>
              </a:solidFill>
              <a:latin typeface="Barlow" pitchFamily="2" charset="77"/>
              <a:ea typeface="Segoe UI" panose="020B0502040204020203" pitchFamily="34" charset="0"/>
              <a:cs typeface="Arial" panose="020B0604020202020204" pitchFamily="34" charset="0"/>
            </a:endParaRPr>
          </a:p>
          <a:p>
            <a:pPr marL="0" indent="0">
              <a:buNone/>
            </a:pPr>
            <a:endParaRPr lang="en-US" sz="1400" dirty="0">
              <a:solidFill>
                <a:srgbClr val="5B6770"/>
              </a:solidFill>
              <a:latin typeface="Barlow" pitchFamily="2" charset="77"/>
              <a:ea typeface="Segoe UI" panose="020B0502040204020203"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xmlns="" id="{6E1C8E78-2306-4615-86B3-83CAC0CA975D}"/>
              </a:ext>
            </a:extLst>
          </p:cNvPr>
          <p:cNvSpPr>
            <a:spLocks noGrp="1"/>
          </p:cNvSpPr>
          <p:nvPr>
            <p:ph type="ftr" sz="quarter" idx="11"/>
          </p:nvPr>
        </p:nvSpPr>
        <p:spPr/>
        <p:txBody>
          <a:bodyPr/>
          <a:lstStyle/>
          <a:p>
            <a:r>
              <a:rPr lang="en-US"/>
              <a:t>Confidential</a:t>
            </a:r>
          </a:p>
        </p:txBody>
      </p:sp>
      <p:sp>
        <p:nvSpPr>
          <p:cNvPr id="5" name="Slide Number Placeholder 4">
            <a:extLst>
              <a:ext uri="{FF2B5EF4-FFF2-40B4-BE49-F238E27FC236}">
                <a16:creationId xmlns:a16="http://schemas.microsoft.com/office/drawing/2014/main" xmlns="" id="{83366C36-B992-431C-B235-868BF86C7D14}"/>
              </a:ext>
            </a:extLst>
          </p:cNvPr>
          <p:cNvSpPr>
            <a:spLocks noGrp="1"/>
          </p:cNvSpPr>
          <p:nvPr>
            <p:ph type="sldNum" sz="quarter" idx="12"/>
          </p:nvPr>
        </p:nvSpPr>
        <p:spPr/>
        <p:txBody>
          <a:bodyPr/>
          <a:lstStyle/>
          <a:p>
            <a:fld id="{0100480C-BB07-47E2-BEE2-FB115A9E0610}" type="slidenum">
              <a:rPr lang="en-US" smtClean="0"/>
              <a:t>13</a:t>
            </a:fld>
            <a:endParaRPr lang="en-US"/>
          </a:p>
        </p:txBody>
      </p:sp>
    </p:spTree>
    <p:extLst>
      <p:ext uri="{BB962C8B-B14F-4D97-AF65-F5344CB8AC3E}">
        <p14:creationId xmlns:p14="http://schemas.microsoft.com/office/powerpoint/2010/main" val="2694010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BC1E4ACA-D682-4DF2-9CD2-BEE7B53D1936}"/>
              </a:ext>
            </a:extLst>
          </p:cNvPr>
          <p:cNvSpPr>
            <a:spLocks noGrp="1"/>
          </p:cNvSpPr>
          <p:nvPr>
            <p:ph type="title"/>
          </p:nvPr>
        </p:nvSpPr>
        <p:spPr/>
        <p:txBody>
          <a:bodyPr>
            <a:normAutofit/>
          </a:bodyPr>
          <a:lstStyle/>
          <a:p>
            <a:r>
              <a:rPr lang="en-US" sz="2800" dirty="0"/>
              <a:t>Follow up</a:t>
            </a:r>
          </a:p>
        </p:txBody>
      </p:sp>
      <p:sp>
        <p:nvSpPr>
          <p:cNvPr id="7" name="Content Placeholder 6">
            <a:extLst>
              <a:ext uri="{FF2B5EF4-FFF2-40B4-BE49-F238E27FC236}">
                <a16:creationId xmlns:a16="http://schemas.microsoft.com/office/drawing/2014/main" xmlns="" id="{994F7696-04C0-4B96-9FC8-7F3B6E549099}"/>
              </a:ext>
            </a:extLst>
          </p:cNvPr>
          <p:cNvSpPr>
            <a:spLocks noGrp="1"/>
          </p:cNvSpPr>
          <p:nvPr>
            <p:ph idx="1"/>
          </p:nvPr>
        </p:nvSpPr>
        <p:spPr>
          <a:xfrm>
            <a:off x="457200" y="1435646"/>
            <a:ext cx="8229600" cy="3058715"/>
          </a:xfrm>
        </p:spPr>
        <p:txBody>
          <a:bodyPr>
            <a:normAutofit fontScale="92500"/>
          </a:bodyPr>
          <a:lstStyle/>
          <a:p>
            <a:r>
              <a:rPr lang="en-US" dirty="0">
                <a:solidFill>
                  <a:schemeClr val="tx2">
                    <a:lumMod val="75000"/>
                  </a:schemeClr>
                </a:solidFill>
              </a:rPr>
              <a:t>Create a tool that will make technology more accessible to the elderly. </a:t>
            </a:r>
          </a:p>
          <a:p>
            <a:pPr marL="0" indent="0">
              <a:buNone/>
            </a:pPr>
            <a:endParaRPr lang="en-US" dirty="0">
              <a:solidFill>
                <a:schemeClr val="tx2">
                  <a:lumMod val="75000"/>
                </a:schemeClr>
              </a:solidFill>
            </a:endParaRPr>
          </a:p>
          <a:p>
            <a:r>
              <a:rPr lang="en-US" dirty="0">
                <a:solidFill>
                  <a:schemeClr val="tx2">
                    <a:lumMod val="75000"/>
                  </a:schemeClr>
                </a:solidFill>
              </a:rPr>
              <a:t>Provide an easier and safer solution to financial questions and longevity thanks to good advice and training. </a:t>
            </a:r>
          </a:p>
          <a:p>
            <a:pPr marL="0" indent="0">
              <a:buNone/>
            </a:pPr>
            <a:endParaRPr lang="en-US" dirty="0">
              <a:solidFill>
                <a:schemeClr val="tx2">
                  <a:lumMod val="75000"/>
                </a:schemeClr>
              </a:solidFill>
            </a:endParaRPr>
          </a:p>
          <a:p>
            <a:r>
              <a:rPr lang="en-US" dirty="0">
                <a:solidFill>
                  <a:schemeClr val="tx2">
                    <a:lumMod val="75000"/>
                  </a:schemeClr>
                </a:solidFill>
              </a:rPr>
              <a:t>Add more functionality to the website to make it a complete and comprehensive tool for all things needed to help older people maintain financial stability. </a:t>
            </a:r>
          </a:p>
          <a:p>
            <a:pPr marL="0" indent="0">
              <a:buNone/>
            </a:pPr>
            <a:endParaRPr lang="en-US" dirty="0">
              <a:solidFill>
                <a:schemeClr val="tx2">
                  <a:lumMod val="75000"/>
                </a:schemeClr>
              </a:solidFill>
            </a:endParaRPr>
          </a:p>
          <a:p>
            <a:r>
              <a:rPr lang="en-US" dirty="0">
                <a:solidFill>
                  <a:schemeClr val="tx2">
                    <a:lumMod val="75000"/>
                  </a:schemeClr>
                </a:solidFill>
              </a:rPr>
              <a:t>Encourage the youth of today to have a good understanding of finance and involve them in helping the older generation live better lives.</a:t>
            </a:r>
          </a:p>
        </p:txBody>
      </p:sp>
      <p:sp>
        <p:nvSpPr>
          <p:cNvPr id="4" name="Footer Placeholder 3">
            <a:extLst>
              <a:ext uri="{FF2B5EF4-FFF2-40B4-BE49-F238E27FC236}">
                <a16:creationId xmlns:a16="http://schemas.microsoft.com/office/drawing/2014/main" xmlns="" id="{3A3C54B7-1792-4F66-B826-093B45F3B5BD}"/>
              </a:ext>
            </a:extLst>
          </p:cNvPr>
          <p:cNvSpPr>
            <a:spLocks noGrp="1"/>
          </p:cNvSpPr>
          <p:nvPr>
            <p:ph type="ftr" sz="quarter" idx="11"/>
          </p:nvPr>
        </p:nvSpPr>
        <p:spPr/>
        <p:txBody>
          <a:bodyPr/>
          <a:lstStyle/>
          <a:p>
            <a:r>
              <a:rPr lang="en-US"/>
              <a:t>Confidential</a:t>
            </a:r>
          </a:p>
        </p:txBody>
      </p:sp>
      <p:sp>
        <p:nvSpPr>
          <p:cNvPr id="5" name="Slide Number Placeholder 4">
            <a:extLst>
              <a:ext uri="{FF2B5EF4-FFF2-40B4-BE49-F238E27FC236}">
                <a16:creationId xmlns:a16="http://schemas.microsoft.com/office/drawing/2014/main" xmlns="" id="{AD9ECCF8-4F73-45D3-87D5-32235527E74B}"/>
              </a:ext>
            </a:extLst>
          </p:cNvPr>
          <p:cNvSpPr>
            <a:spLocks noGrp="1"/>
          </p:cNvSpPr>
          <p:nvPr>
            <p:ph type="sldNum" sz="quarter" idx="12"/>
          </p:nvPr>
        </p:nvSpPr>
        <p:spPr/>
        <p:txBody>
          <a:bodyPr/>
          <a:lstStyle/>
          <a:p>
            <a:fld id="{0100480C-BB07-47E2-BEE2-FB115A9E0610}" type="slidenum">
              <a:rPr lang="en-US" smtClean="0"/>
              <a:t>14</a:t>
            </a:fld>
            <a:endParaRPr lang="en-US"/>
          </a:p>
        </p:txBody>
      </p:sp>
    </p:spTree>
    <p:extLst>
      <p:ext uri="{BB962C8B-B14F-4D97-AF65-F5344CB8AC3E}">
        <p14:creationId xmlns:p14="http://schemas.microsoft.com/office/powerpoint/2010/main" val="518844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2CB5948-71E5-4DC3-8086-B5F31178C953}"/>
              </a:ext>
            </a:extLst>
          </p:cNvPr>
          <p:cNvSpPr>
            <a:spLocks noGrp="1"/>
          </p:cNvSpPr>
          <p:nvPr>
            <p:ph type="title"/>
          </p:nvPr>
        </p:nvSpPr>
        <p:spPr/>
        <p:txBody>
          <a:bodyPr>
            <a:normAutofit/>
          </a:bodyPr>
          <a:lstStyle/>
          <a:p>
            <a:r>
              <a:rPr lang="en-US" sz="2800" dirty="0"/>
              <a:t>Some Background</a:t>
            </a:r>
          </a:p>
        </p:txBody>
      </p:sp>
      <p:sp>
        <p:nvSpPr>
          <p:cNvPr id="7" name="Content Placeholder 6">
            <a:extLst>
              <a:ext uri="{FF2B5EF4-FFF2-40B4-BE49-F238E27FC236}">
                <a16:creationId xmlns:a16="http://schemas.microsoft.com/office/drawing/2014/main" xmlns="" id="{7A385312-6AF7-4C67-B207-894CB650DB78}"/>
              </a:ext>
            </a:extLst>
          </p:cNvPr>
          <p:cNvSpPr>
            <a:spLocks noGrp="1"/>
          </p:cNvSpPr>
          <p:nvPr>
            <p:ph idx="1"/>
          </p:nvPr>
        </p:nvSpPr>
        <p:spPr/>
        <p:txBody>
          <a:bodyPr>
            <a:normAutofit/>
          </a:bodyPr>
          <a:lstStyle/>
          <a:p>
            <a:pPr marL="0" indent="0">
              <a:buNone/>
            </a:pPr>
            <a:r>
              <a:rPr lang="en-US" sz="1600" dirty="0"/>
              <a:t>The Hackathon is part of the WSIS Forum 2021 ICTs &amp; Older Persons track, led by the Global Coalition on Aging with the support of the ITU. </a:t>
            </a:r>
          </a:p>
          <a:p>
            <a:pPr marL="0" indent="0">
              <a:buNone/>
            </a:pPr>
            <a:endParaRPr lang="en-US" sz="1600" dirty="0"/>
          </a:p>
          <a:p>
            <a:pPr marL="0" indent="0">
              <a:buNone/>
            </a:pPr>
            <a:r>
              <a:rPr lang="en-US" sz="1600" dirty="0"/>
              <a:t>The Hackathon is linked to the WSIS Action Lines and SDGs “ICT for Development”. You can learn more on </a:t>
            </a:r>
            <a:r>
              <a:rPr lang="en-US" sz="1600" dirty="0">
                <a:hlinkClick r:id="rId2"/>
              </a:rPr>
              <a:t>WSIS Action Lines</a:t>
            </a:r>
            <a:r>
              <a:rPr lang="en-US" sz="1600" dirty="0"/>
              <a:t> &amp; </a:t>
            </a:r>
            <a:r>
              <a:rPr lang="en-US" sz="1600" dirty="0">
                <a:hlinkClick r:id="rId3"/>
              </a:rPr>
              <a:t>SDGs</a:t>
            </a:r>
            <a:r>
              <a:rPr lang="en-US" sz="1600" dirty="0"/>
              <a:t>. </a:t>
            </a:r>
          </a:p>
        </p:txBody>
      </p:sp>
      <p:sp>
        <p:nvSpPr>
          <p:cNvPr id="4" name="Footer Placeholder 3">
            <a:extLst>
              <a:ext uri="{FF2B5EF4-FFF2-40B4-BE49-F238E27FC236}">
                <a16:creationId xmlns:a16="http://schemas.microsoft.com/office/drawing/2014/main" xmlns="" id="{6E1C8E78-2306-4615-86B3-83CAC0CA975D}"/>
              </a:ext>
            </a:extLst>
          </p:cNvPr>
          <p:cNvSpPr>
            <a:spLocks noGrp="1"/>
          </p:cNvSpPr>
          <p:nvPr>
            <p:ph type="ftr" sz="quarter" idx="11"/>
          </p:nvPr>
        </p:nvSpPr>
        <p:spPr/>
        <p:txBody>
          <a:bodyPr/>
          <a:lstStyle/>
          <a:p>
            <a:r>
              <a:rPr lang="en-US"/>
              <a:t>Confidential</a:t>
            </a:r>
          </a:p>
        </p:txBody>
      </p:sp>
      <p:sp>
        <p:nvSpPr>
          <p:cNvPr id="5" name="Slide Number Placeholder 4">
            <a:extLst>
              <a:ext uri="{FF2B5EF4-FFF2-40B4-BE49-F238E27FC236}">
                <a16:creationId xmlns:a16="http://schemas.microsoft.com/office/drawing/2014/main" xmlns="" id="{83366C36-B992-431C-B235-868BF86C7D14}"/>
              </a:ext>
            </a:extLst>
          </p:cNvPr>
          <p:cNvSpPr>
            <a:spLocks noGrp="1"/>
          </p:cNvSpPr>
          <p:nvPr>
            <p:ph type="sldNum" sz="quarter" idx="12"/>
          </p:nvPr>
        </p:nvSpPr>
        <p:spPr/>
        <p:txBody>
          <a:bodyPr/>
          <a:lstStyle/>
          <a:p>
            <a:fld id="{0100480C-BB07-47E2-BEE2-FB115A9E0610}" type="slidenum">
              <a:rPr lang="en-US" smtClean="0"/>
              <a:t>2</a:t>
            </a:fld>
            <a:endParaRPr lang="en-US"/>
          </a:p>
        </p:txBody>
      </p:sp>
    </p:spTree>
    <p:extLst>
      <p:ext uri="{BB962C8B-B14F-4D97-AF65-F5344CB8AC3E}">
        <p14:creationId xmlns:p14="http://schemas.microsoft.com/office/powerpoint/2010/main" val="1642264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39E92973-26E4-48FA-8E9F-0F93E4697F83}"/>
              </a:ext>
            </a:extLst>
          </p:cNvPr>
          <p:cNvSpPr>
            <a:spLocks noGrp="1"/>
          </p:cNvSpPr>
          <p:nvPr>
            <p:ph type="title"/>
          </p:nvPr>
        </p:nvSpPr>
        <p:spPr/>
        <p:txBody>
          <a:bodyPr>
            <a:normAutofit/>
          </a:bodyPr>
          <a:lstStyle/>
          <a:p>
            <a:r>
              <a:rPr lang="en-US" sz="2800" dirty="0"/>
              <a:t>Challenge Areas</a:t>
            </a:r>
          </a:p>
        </p:txBody>
      </p:sp>
      <p:sp>
        <p:nvSpPr>
          <p:cNvPr id="7" name="Content Placeholder 6">
            <a:extLst>
              <a:ext uri="{FF2B5EF4-FFF2-40B4-BE49-F238E27FC236}">
                <a16:creationId xmlns:a16="http://schemas.microsoft.com/office/drawing/2014/main" xmlns="" id="{2DC93819-11CC-4957-8E81-885A0C18513F}"/>
              </a:ext>
            </a:extLst>
          </p:cNvPr>
          <p:cNvSpPr>
            <a:spLocks noGrp="1"/>
          </p:cNvSpPr>
          <p:nvPr>
            <p:ph idx="1"/>
          </p:nvPr>
        </p:nvSpPr>
        <p:spPr>
          <a:xfrm>
            <a:off x="457200" y="1423391"/>
            <a:ext cx="8229600" cy="3058715"/>
          </a:xfrm>
        </p:spPr>
        <p:txBody>
          <a:bodyPr/>
          <a:lstStyle/>
          <a:p>
            <a:pPr marL="0" indent="0">
              <a:buNone/>
            </a:pPr>
            <a:r>
              <a:rPr lang="en-US" sz="1600" dirty="0">
                <a:solidFill>
                  <a:srgbClr val="5B6770"/>
                </a:solidFill>
                <a:ea typeface="Segoe UI" panose="020B0502040204020203" pitchFamily="34" charset="0"/>
                <a:cs typeface="Arial" panose="020B0604020202020204" pitchFamily="34" charset="0"/>
              </a:rPr>
              <a:t>The online hackathon will ideate ICT solutions that respond to challenges faced by older persons and that may have surfaced or been exacerbated by the COVID-19 pandemic. Please indicate for which area your team will develop ideas and demonstrate proof of concept. You must pick one of four challenge areas:</a:t>
            </a:r>
          </a:p>
          <a:p>
            <a:pPr marL="0" indent="0">
              <a:buNone/>
            </a:pPr>
            <a:r>
              <a:rPr lang="en-US" dirty="0"/>
              <a:t>	</a:t>
            </a:r>
            <a:endParaRPr lang="x-none" sz="1100" dirty="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p>
            <a:pPr marL="0" indent="0">
              <a:buNone/>
            </a:pPr>
            <a:endParaRPr lang="en-US" dirty="0"/>
          </a:p>
        </p:txBody>
      </p:sp>
      <p:sp>
        <p:nvSpPr>
          <p:cNvPr id="4" name="Footer Placeholder 3">
            <a:extLst>
              <a:ext uri="{FF2B5EF4-FFF2-40B4-BE49-F238E27FC236}">
                <a16:creationId xmlns:a16="http://schemas.microsoft.com/office/drawing/2014/main" xmlns="" id="{F35B02BD-9828-4636-AA0F-E839BBF61CF3}"/>
              </a:ext>
            </a:extLst>
          </p:cNvPr>
          <p:cNvSpPr>
            <a:spLocks noGrp="1"/>
          </p:cNvSpPr>
          <p:nvPr>
            <p:ph type="ftr" sz="quarter" idx="11"/>
          </p:nvPr>
        </p:nvSpPr>
        <p:spPr/>
        <p:txBody>
          <a:bodyPr/>
          <a:lstStyle/>
          <a:p>
            <a:r>
              <a:rPr lang="en-US"/>
              <a:t>Confidential</a:t>
            </a:r>
          </a:p>
        </p:txBody>
      </p:sp>
      <p:sp>
        <p:nvSpPr>
          <p:cNvPr id="5" name="Slide Number Placeholder 4">
            <a:extLst>
              <a:ext uri="{FF2B5EF4-FFF2-40B4-BE49-F238E27FC236}">
                <a16:creationId xmlns:a16="http://schemas.microsoft.com/office/drawing/2014/main" xmlns="" id="{466E7984-CA2C-48EF-9245-B91ABE91DC9D}"/>
              </a:ext>
            </a:extLst>
          </p:cNvPr>
          <p:cNvSpPr>
            <a:spLocks noGrp="1"/>
          </p:cNvSpPr>
          <p:nvPr>
            <p:ph type="sldNum" sz="quarter" idx="12"/>
          </p:nvPr>
        </p:nvSpPr>
        <p:spPr/>
        <p:txBody>
          <a:bodyPr/>
          <a:lstStyle/>
          <a:p>
            <a:fld id="{0100480C-BB07-47E2-BEE2-FB115A9E0610}" type="slidenum">
              <a:rPr lang="en-US" smtClean="0"/>
              <a:t>3</a:t>
            </a:fld>
            <a:endParaRPr lang="en-US"/>
          </a:p>
        </p:txBody>
      </p:sp>
      <p:sp>
        <p:nvSpPr>
          <p:cNvPr id="8" name="Rectangle 7">
            <a:extLst>
              <a:ext uri="{FF2B5EF4-FFF2-40B4-BE49-F238E27FC236}">
                <a16:creationId xmlns:a16="http://schemas.microsoft.com/office/drawing/2014/main" xmlns="" id="{97748933-86FE-426E-9D04-C98978AF0BC5}"/>
              </a:ext>
            </a:extLst>
          </p:cNvPr>
          <p:cNvSpPr/>
          <p:nvPr/>
        </p:nvSpPr>
        <p:spPr>
          <a:xfrm>
            <a:off x="596537" y="2677441"/>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xmlns="" id="{685740B5-A542-408E-B206-4416BD1AFEC5}"/>
              </a:ext>
            </a:extLst>
          </p:cNvPr>
          <p:cNvSpPr/>
          <p:nvPr/>
        </p:nvSpPr>
        <p:spPr>
          <a:xfrm>
            <a:off x="596537" y="3136180"/>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6064F6B4-57F9-4412-93DF-1AC2E363DA28}"/>
              </a:ext>
            </a:extLst>
          </p:cNvPr>
          <p:cNvSpPr/>
          <p:nvPr/>
        </p:nvSpPr>
        <p:spPr>
          <a:xfrm>
            <a:off x="596537" y="3568864"/>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90081CF1-5A0F-4CFC-9163-E52CF7412DDD}"/>
              </a:ext>
            </a:extLst>
          </p:cNvPr>
          <p:cNvSpPr/>
          <p:nvPr/>
        </p:nvSpPr>
        <p:spPr>
          <a:xfrm>
            <a:off x="601980" y="4014856"/>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xmlns="" id="{78D803D1-A08A-48B1-BAE3-893E6FCE3675}"/>
              </a:ext>
            </a:extLst>
          </p:cNvPr>
          <p:cNvSpPr txBox="1"/>
          <p:nvPr/>
        </p:nvSpPr>
        <p:spPr>
          <a:xfrm>
            <a:off x="990600" y="2642062"/>
            <a:ext cx="7696200" cy="461665"/>
          </a:xfrm>
          <a:prstGeom prst="rect">
            <a:avLst/>
          </a:prstGeom>
          <a:noFill/>
        </p:spPr>
        <p:txBody>
          <a:bodyPr wrap="square" rtlCol="0">
            <a:spAutoFit/>
          </a:bodyPr>
          <a:lstStyle/>
          <a:p>
            <a:r>
              <a:rPr lang="en-US" sz="1200" b="1" dirty="0">
                <a:solidFill>
                  <a:srgbClr val="444B5E"/>
                </a:solidFill>
                <a:latin typeface="Barlow" panose="00000500000000000000" pitchFamily="2" charset="0"/>
                <a:cs typeface="Arial" panose="020B0604020202020204" pitchFamily="34" charset="0"/>
              </a:rPr>
              <a:t>1. Alzheimer’s Disease and Cognitive Decline </a:t>
            </a:r>
            <a:r>
              <a:rPr lang="en-US" sz="1200" dirty="0">
                <a:solidFill>
                  <a:srgbClr val="444B5E"/>
                </a:solidFill>
                <a:latin typeface="Barlow" panose="00000500000000000000" pitchFamily="2" charset="0"/>
                <a:cs typeface="Arial" panose="020B0604020202020204" pitchFamily="34" charset="0"/>
              </a:rPr>
              <a:t>– e.g. solutions to support early detection and diagnosis, integrated care, or quality of life for patients and their families.</a:t>
            </a:r>
            <a:endParaRPr lang="x-none" sz="1200" dirty="0">
              <a:solidFill>
                <a:srgbClr val="444B5E"/>
              </a:solidFill>
              <a:latin typeface="Barlow" panose="00000500000000000000" pitchFamily="2" charset="0"/>
              <a:cs typeface="Arial" panose="020B0604020202020204" pitchFamily="34" charset="0"/>
            </a:endParaRPr>
          </a:p>
        </p:txBody>
      </p:sp>
      <p:sp>
        <p:nvSpPr>
          <p:cNvPr id="13" name="TextBox 12">
            <a:extLst>
              <a:ext uri="{FF2B5EF4-FFF2-40B4-BE49-F238E27FC236}">
                <a16:creationId xmlns:a16="http://schemas.microsoft.com/office/drawing/2014/main" xmlns="" id="{E7D1DF4A-F4F1-433A-A063-6F22D70D6FE2}"/>
              </a:ext>
            </a:extLst>
          </p:cNvPr>
          <p:cNvSpPr txBox="1"/>
          <p:nvPr/>
        </p:nvSpPr>
        <p:spPr>
          <a:xfrm>
            <a:off x="990600" y="3153014"/>
            <a:ext cx="7696200" cy="276999"/>
          </a:xfrm>
          <a:prstGeom prst="rect">
            <a:avLst/>
          </a:prstGeom>
          <a:noFill/>
        </p:spPr>
        <p:txBody>
          <a:bodyPr wrap="square" rtlCol="0">
            <a:spAutoFit/>
          </a:bodyPr>
          <a:lstStyle/>
          <a:p>
            <a:r>
              <a:rPr lang="en-US" sz="1200" b="1" dirty="0">
                <a:solidFill>
                  <a:srgbClr val="444B5E"/>
                </a:solidFill>
                <a:latin typeface="Barlow" panose="00000500000000000000" pitchFamily="2" charset="0"/>
                <a:cs typeface="Arial" panose="020B0604020202020204" pitchFamily="34" charset="0"/>
              </a:rPr>
              <a:t>2. </a:t>
            </a:r>
            <a:r>
              <a:rPr lang="en" sz="1200" b="1" dirty="0">
                <a:solidFill>
                  <a:srgbClr val="444B5E"/>
                </a:solidFill>
                <a:latin typeface="Barlow" panose="00000500000000000000" pitchFamily="2" charset="0"/>
                <a:cs typeface="Arial" panose="020B0604020202020204" pitchFamily="34" charset="0"/>
              </a:rPr>
              <a:t>Frailty </a:t>
            </a:r>
            <a:r>
              <a:rPr lang="en" sz="1200" dirty="0">
                <a:solidFill>
                  <a:srgbClr val="444B5E"/>
                </a:solidFill>
                <a:latin typeface="Barlow" panose="00000500000000000000" pitchFamily="2" charset="0"/>
                <a:cs typeface="Arial" panose="020B0604020202020204" pitchFamily="34" charset="0"/>
              </a:rPr>
              <a:t>– e.g. solutions to support better bone health or reduce the risk of falls.</a:t>
            </a:r>
            <a:endParaRPr lang="x-none" sz="1200" dirty="0">
              <a:solidFill>
                <a:srgbClr val="444B5E"/>
              </a:solidFill>
              <a:latin typeface="Barlow" panose="00000500000000000000" pitchFamily="2" charset="0"/>
              <a:cs typeface="Arial" panose="020B0604020202020204" pitchFamily="34" charset="0"/>
            </a:endParaRPr>
          </a:p>
        </p:txBody>
      </p:sp>
      <p:sp>
        <p:nvSpPr>
          <p:cNvPr id="14" name="TextBox 13">
            <a:extLst>
              <a:ext uri="{FF2B5EF4-FFF2-40B4-BE49-F238E27FC236}">
                <a16:creationId xmlns:a16="http://schemas.microsoft.com/office/drawing/2014/main" xmlns="" id="{22A53865-6845-4FE8-9272-060DA040F9B5}"/>
              </a:ext>
            </a:extLst>
          </p:cNvPr>
          <p:cNvSpPr txBox="1"/>
          <p:nvPr/>
        </p:nvSpPr>
        <p:spPr>
          <a:xfrm>
            <a:off x="990600" y="3491082"/>
            <a:ext cx="7696200" cy="461665"/>
          </a:xfrm>
          <a:prstGeom prst="rect">
            <a:avLst/>
          </a:prstGeom>
          <a:noFill/>
        </p:spPr>
        <p:txBody>
          <a:bodyPr wrap="square" rtlCol="0">
            <a:spAutoFit/>
          </a:bodyPr>
          <a:lstStyle/>
          <a:p>
            <a:pPr marR="0" lvl="0" algn="just">
              <a:spcBef>
                <a:spcPts val="0"/>
              </a:spcBef>
              <a:spcAft>
                <a:spcPts val="0"/>
              </a:spcAft>
            </a:pPr>
            <a:r>
              <a:rPr lang="en-US" sz="1200" b="1" dirty="0">
                <a:solidFill>
                  <a:srgbClr val="444B5E"/>
                </a:solidFill>
                <a:latin typeface="Barlow" panose="00000500000000000000" pitchFamily="2" charset="0"/>
                <a:cs typeface="Arial" panose="020B0604020202020204" pitchFamily="34" charset="0"/>
              </a:rPr>
              <a:t>3. Transportation and Mobility </a:t>
            </a:r>
            <a:r>
              <a:rPr lang="en-US" sz="1200" dirty="0">
                <a:solidFill>
                  <a:srgbClr val="444B5E"/>
                </a:solidFill>
                <a:latin typeface="Barlow" panose="00000500000000000000" pitchFamily="2" charset="0"/>
                <a:cs typeface="Arial" panose="020B0604020202020204" pitchFamily="34" charset="0"/>
              </a:rPr>
              <a:t>– e.g. solutions that support greater independence for those with vision loss or limited mobility.</a:t>
            </a:r>
            <a:endParaRPr lang="x-none" sz="1200" dirty="0">
              <a:solidFill>
                <a:srgbClr val="444B5E"/>
              </a:solidFill>
              <a:latin typeface="Barlow" panose="00000500000000000000" pitchFamily="2" charset="0"/>
              <a:cs typeface="Arial" panose="020B0604020202020204" pitchFamily="34" charset="0"/>
            </a:endParaRPr>
          </a:p>
        </p:txBody>
      </p:sp>
      <p:sp>
        <p:nvSpPr>
          <p:cNvPr id="15" name="TextBox 14">
            <a:extLst>
              <a:ext uri="{FF2B5EF4-FFF2-40B4-BE49-F238E27FC236}">
                <a16:creationId xmlns:a16="http://schemas.microsoft.com/office/drawing/2014/main" xmlns="" id="{DBC79712-3698-4F10-A2C7-DC4F738DA846}"/>
              </a:ext>
            </a:extLst>
          </p:cNvPr>
          <p:cNvSpPr txBox="1"/>
          <p:nvPr/>
        </p:nvSpPr>
        <p:spPr>
          <a:xfrm>
            <a:off x="977537" y="3852407"/>
            <a:ext cx="7696200" cy="553998"/>
          </a:xfrm>
          <a:prstGeom prst="rect">
            <a:avLst/>
          </a:prstGeom>
          <a:noFill/>
        </p:spPr>
        <p:txBody>
          <a:bodyPr wrap="square" rtlCol="0">
            <a:spAutoFit/>
          </a:bodyPr>
          <a:lstStyle/>
          <a:p>
            <a:pPr marR="0" lvl="0" algn="just">
              <a:spcBef>
                <a:spcPts val="0"/>
              </a:spcBef>
              <a:spcAft>
                <a:spcPts val="0"/>
              </a:spcAft>
            </a:pPr>
            <a:r>
              <a:rPr lang="en-US" sz="1200" b="1" dirty="0">
                <a:solidFill>
                  <a:srgbClr val="444B5E"/>
                </a:solidFill>
                <a:latin typeface="Barlow" panose="00000500000000000000" pitchFamily="2" charset="0"/>
                <a:cs typeface="Arial" panose="020B0604020202020204" pitchFamily="34" charset="0"/>
              </a:rPr>
              <a:t>4. Financial</a:t>
            </a:r>
            <a:r>
              <a:rPr lang="en-US" b="1" dirty="0">
                <a:solidFill>
                  <a:srgbClr val="4F81BD"/>
                </a:solidFill>
                <a:effectLst/>
                <a:latin typeface="Barlow" panose="00000500000000000000" pitchFamily="2" charset="0"/>
                <a:ea typeface="Times New Roman" panose="02020603050405020304" pitchFamily="18" charset="0"/>
                <a:cs typeface="Calibri" panose="020F0502020204030204" pitchFamily="34" charset="0"/>
              </a:rPr>
              <a:t> </a:t>
            </a:r>
            <a:r>
              <a:rPr lang="en-US" sz="1200" b="1" dirty="0">
                <a:solidFill>
                  <a:srgbClr val="444B5E"/>
                </a:solidFill>
                <a:latin typeface="Barlow" panose="00000500000000000000" pitchFamily="2" charset="0"/>
                <a:cs typeface="Arial" panose="020B0604020202020204" pitchFamily="34" charset="0"/>
              </a:rPr>
              <a:t>Tools for Longevity </a:t>
            </a:r>
            <a:r>
              <a:rPr lang="en-US" sz="1200" dirty="0">
                <a:solidFill>
                  <a:srgbClr val="444B5E"/>
                </a:solidFill>
                <a:latin typeface="Barlow" panose="00000500000000000000" pitchFamily="2" charset="0"/>
                <a:cs typeface="Arial" panose="020B0604020202020204" pitchFamily="34" charset="0"/>
              </a:rPr>
              <a:t>– e.g. solutions that support retirement planning for longer lives or protect against financial abuse.</a:t>
            </a:r>
            <a:endParaRPr lang="x-none" sz="1200" dirty="0">
              <a:solidFill>
                <a:srgbClr val="444B5E"/>
              </a:solidFill>
              <a:latin typeface="Barlow" panose="00000500000000000000" pitchFamily="2" charset="0"/>
              <a:cs typeface="Arial" panose="020B0604020202020204" pitchFamily="34" charset="0"/>
            </a:endParaRPr>
          </a:p>
        </p:txBody>
      </p:sp>
    </p:spTree>
    <p:extLst>
      <p:ext uri="{BB962C8B-B14F-4D97-AF65-F5344CB8AC3E}">
        <p14:creationId xmlns:p14="http://schemas.microsoft.com/office/powerpoint/2010/main" val="3208390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2CB5948-71E5-4DC3-8086-B5F31178C953}"/>
              </a:ext>
            </a:extLst>
          </p:cNvPr>
          <p:cNvSpPr>
            <a:spLocks noGrp="1"/>
          </p:cNvSpPr>
          <p:nvPr>
            <p:ph type="title"/>
          </p:nvPr>
        </p:nvSpPr>
        <p:spPr/>
        <p:txBody>
          <a:bodyPr>
            <a:normAutofit/>
          </a:bodyPr>
          <a:lstStyle/>
          <a:p>
            <a:r>
              <a:rPr lang="en-US" sz="2800" dirty="0"/>
              <a:t>Problem to be Solved?</a:t>
            </a:r>
          </a:p>
        </p:txBody>
      </p:sp>
      <p:sp>
        <p:nvSpPr>
          <p:cNvPr id="7" name="Content Placeholder 6">
            <a:extLst>
              <a:ext uri="{FF2B5EF4-FFF2-40B4-BE49-F238E27FC236}">
                <a16:creationId xmlns:a16="http://schemas.microsoft.com/office/drawing/2014/main" xmlns="" id="{7A385312-6AF7-4C67-B207-894CB650DB78}"/>
              </a:ext>
            </a:extLst>
          </p:cNvPr>
          <p:cNvSpPr>
            <a:spLocks noGrp="1"/>
          </p:cNvSpPr>
          <p:nvPr>
            <p:ph idx="1"/>
          </p:nvPr>
        </p:nvSpPr>
        <p:spPr>
          <a:xfrm>
            <a:off x="457200" y="1657350"/>
            <a:ext cx="8229600" cy="2937272"/>
          </a:xfrm>
        </p:spPr>
        <p:txBody>
          <a:bodyPr>
            <a:normAutofit/>
          </a:bodyPr>
          <a:lstStyle/>
          <a:p>
            <a:r>
              <a:rPr lang="en-IN" sz="1600" b="1" i="0" u="none" strike="noStrike" dirty="0">
                <a:solidFill>
                  <a:schemeClr val="tx2">
                    <a:lumMod val="75000"/>
                  </a:schemeClr>
                </a:solidFill>
                <a:effectLst/>
              </a:rPr>
              <a:t>Financial Tools for Longevity</a:t>
            </a:r>
          </a:p>
          <a:p>
            <a:r>
              <a:rPr lang="en-US" sz="1600" b="0" i="0" u="none" strike="noStrike" dirty="0">
                <a:solidFill>
                  <a:schemeClr val="tx2">
                    <a:lumMod val="75000"/>
                  </a:schemeClr>
                </a:solidFill>
                <a:effectLst/>
                <a:latin typeface="YACgES_-lms 0"/>
              </a:rPr>
              <a:t>Senior citizens often require assistance in financial matters.</a:t>
            </a:r>
            <a:endParaRPr lang="en-US" sz="1600" dirty="0">
              <a:solidFill>
                <a:schemeClr val="tx2">
                  <a:lumMod val="75000"/>
                </a:schemeClr>
              </a:solidFill>
              <a:effectLst/>
              <a:latin typeface="YACgES_-lms 0"/>
            </a:endParaRPr>
          </a:p>
          <a:p>
            <a:r>
              <a:rPr lang="en-US" sz="1600" b="0" i="0" u="none" strike="noStrike" dirty="0">
                <a:solidFill>
                  <a:schemeClr val="tx2">
                    <a:lumMod val="75000"/>
                  </a:schemeClr>
                </a:solidFill>
                <a:effectLst/>
                <a:latin typeface="YACgES_-lms 0"/>
              </a:rPr>
              <a:t>Scarcity of tools using which older people can self view and understand financial documents leads to financial abuse.</a:t>
            </a:r>
            <a:endParaRPr lang="en-US" sz="1600" dirty="0">
              <a:solidFill>
                <a:schemeClr val="tx2">
                  <a:lumMod val="75000"/>
                </a:schemeClr>
              </a:solidFill>
              <a:effectLst/>
              <a:latin typeface="YACgES_-lms 0"/>
            </a:endParaRPr>
          </a:p>
          <a:p>
            <a:r>
              <a:rPr lang="en-US" sz="1600" b="0" i="0" u="none" strike="noStrike" dirty="0">
                <a:solidFill>
                  <a:schemeClr val="tx2">
                    <a:lumMod val="75000"/>
                  </a:schemeClr>
                </a:solidFill>
                <a:effectLst/>
                <a:latin typeface="YACgES_-lms 0"/>
              </a:rPr>
              <a:t>Addressing the issue of protection against financial abuse we have tried to build a system which would enable elders to easily view and convert the document text to speech for better understanding. </a:t>
            </a:r>
          </a:p>
          <a:p>
            <a:r>
              <a:rPr lang="en-US" sz="1600" b="0" i="0" u="none" strike="noStrike" dirty="0">
                <a:solidFill>
                  <a:schemeClr val="tx2">
                    <a:lumMod val="75000"/>
                  </a:schemeClr>
                </a:solidFill>
                <a:effectLst/>
                <a:latin typeface="YACgES_-lms 0"/>
              </a:rPr>
              <a:t>They can also anonymously connect with financial advisors or trained volunteers for financial advice.</a:t>
            </a:r>
            <a:endParaRPr lang="en-US" sz="1600" dirty="0">
              <a:solidFill>
                <a:schemeClr val="tx2">
                  <a:lumMod val="75000"/>
                </a:schemeClr>
              </a:solidFill>
              <a:effectLst/>
              <a:latin typeface="YACgES_-lms 0"/>
            </a:endParaRPr>
          </a:p>
          <a:p>
            <a:pPr marL="0" indent="0">
              <a:buNone/>
            </a:pPr>
            <a:endParaRPr lang="en-US" sz="1600" dirty="0"/>
          </a:p>
        </p:txBody>
      </p:sp>
      <p:sp>
        <p:nvSpPr>
          <p:cNvPr id="4" name="Footer Placeholder 3">
            <a:extLst>
              <a:ext uri="{FF2B5EF4-FFF2-40B4-BE49-F238E27FC236}">
                <a16:creationId xmlns:a16="http://schemas.microsoft.com/office/drawing/2014/main" xmlns="" id="{6E1C8E78-2306-4615-86B3-83CAC0CA975D}"/>
              </a:ext>
            </a:extLst>
          </p:cNvPr>
          <p:cNvSpPr>
            <a:spLocks noGrp="1"/>
          </p:cNvSpPr>
          <p:nvPr>
            <p:ph type="ftr" sz="quarter" idx="11"/>
          </p:nvPr>
        </p:nvSpPr>
        <p:spPr/>
        <p:txBody>
          <a:bodyPr/>
          <a:lstStyle/>
          <a:p>
            <a:r>
              <a:rPr lang="en-US"/>
              <a:t>Confidential</a:t>
            </a:r>
          </a:p>
        </p:txBody>
      </p:sp>
      <p:sp>
        <p:nvSpPr>
          <p:cNvPr id="5" name="Slide Number Placeholder 4">
            <a:extLst>
              <a:ext uri="{FF2B5EF4-FFF2-40B4-BE49-F238E27FC236}">
                <a16:creationId xmlns:a16="http://schemas.microsoft.com/office/drawing/2014/main" xmlns="" id="{83366C36-B992-431C-B235-868BF86C7D14}"/>
              </a:ext>
            </a:extLst>
          </p:cNvPr>
          <p:cNvSpPr>
            <a:spLocks noGrp="1"/>
          </p:cNvSpPr>
          <p:nvPr>
            <p:ph type="sldNum" sz="quarter" idx="12"/>
          </p:nvPr>
        </p:nvSpPr>
        <p:spPr/>
        <p:txBody>
          <a:bodyPr/>
          <a:lstStyle/>
          <a:p>
            <a:fld id="{0100480C-BB07-47E2-BEE2-FB115A9E0610}" type="slidenum">
              <a:rPr lang="en-US" smtClean="0"/>
              <a:t>4</a:t>
            </a:fld>
            <a:endParaRPr lang="en-US"/>
          </a:p>
        </p:txBody>
      </p:sp>
    </p:spTree>
    <p:extLst>
      <p:ext uri="{BB962C8B-B14F-4D97-AF65-F5344CB8AC3E}">
        <p14:creationId xmlns:p14="http://schemas.microsoft.com/office/powerpoint/2010/main" val="3489053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2CB5948-71E5-4DC3-8086-B5F31178C953}"/>
              </a:ext>
            </a:extLst>
          </p:cNvPr>
          <p:cNvSpPr>
            <a:spLocks noGrp="1"/>
          </p:cNvSpPr>
          <p:nvPr>
            <p:ph type="title"/>
          </p:nvPr>
        </p:nvSpPr>
        <p:spPr/>
        <p:txBody>
          <a:bodyPr>
            <a:normAutofit/>
          </a:bodyPr>
          <a:lstStyle/>
          <a:p>
            <a:r>
              <a:rPr lang="en-US" sz="2800" dirty="0"/>
              <a:t>Market Analysis</a:t>
            </a:r>
          </a:p>
        </p:txBody>
      </p:sp>
      <p:sp>
        <p:nvSpPr>
          <p:cNvPr id="7" name="Content Placeholder 6">
            <a:extLst>
              <a:ext uri="{FF2B5EF4-FFF2-40B4-BE49-F238E27FC236}">
                <a16:creationId xmlns:a16="http://schemas.microsoft.com/office/drawing/2014/main" xmlns="" id="{7A385312-6AF7-4C67-B207-894CB650DB78}"/>
              </a:ext>
            </a:extLst>
          </p:cNvPr>
          <p:cNvSpPr>
            <a:spLocks noGrp="1"/>
          </p:cNvSpPr>
          <p:nvPr>
            <p:ph idx="1"/>
          </p:nvPr>
        </p:nvSpPr>
        <p:spPr/>
        <p:txBody>
          <a:bodyPr>
            <a:normAutofit/>
          </a:bodyPr>
          <a:lstStyle/>
          <a:p>
            <a:pPr marL="0" indent="0">
              <a:buNone/>
            </a:pPr>
            <a:r>
              <a:rPr lang="en-IN" sz="1600" b="1" i="0" u="none" strike="noStrike" dirty="0">
                <a:solidFill>
                  <a:schemeClr val="tx2">
                    <a:lumMod val="75000"/>
                  </a:schemeClr>
                </a:solidFill>
                <a:effectLst/>
              </a:rPr>
              <a:t>Industry overview</a:t>
            </a:r>
          </a:p>
          <a:p>
            <a:pPr>
              <a:buFont typeface="Arial" panose="020B0604020202020204" pitchFamily="34" charset="0"/>
              <a:buChar char="•"/>
            </a:pPr>
            <a:r>
              <a:rPr lang="en-US" sz="1600" b="0" i="0" u="none" strike="noStrike" dirty="0">
                <a:solidFill>
                  <a:schemeClr val="tx2">
                    <a:lumMod val="75000"/>
                  </a:schemeClr>
                </a:solidFill>
                <a:effectLst/>
              </a:rPr>
              <a:t>The world’s 60+ population will be more than 2 billion by the year 2050 (source: </a:t>
            </a:r>
            <a:r>
              <a:rPr lang="en-US" sz="1600" b="0" i="0" u="none" strike="noStrike" dirty="0">
                <a:solidFill>
                  <a:schemeClr val="tx2">
                    <a:lumMod val="75000"/>
                  </a:schemeClr>
                </a:solidFill>
                <a:effectLst/>
                <a:hlinkClick r:id="rId2">
                  <a:extLst>
                    <a:ext uri="{A12FA001-AC4F-418D-AE19-62706E023703}">
                      <ahyp:hlinkClr xmlns:ahyp="http://schemas.microsoft.com/office/drawing/2018/hyperlinkcolor" xmlns="" val="tx"/>
                    </a:ext>
                  </a:extLst>
                </a:hlinkClick>
              </a:rPr>
              <a:t>WHO</a:t>
            </a:r>
            <a:r>
              <a:rPr lang="en-US" sz="1600" b="0" i="0" u="none" strike="noStrike" dirty="0">
                <a:solidFill>
                  <a:schemeClr val="tx2">
                    <a:lumMod val="75000"/>
                  </a:schemeClr>
                </a:solidFill>
                <a:effectLst/>
              </a:rPr>
              <a:t>)</a:t>
            </a:r>
            <a:endParaRPr lang="en-US" sz="1600" dirty="0">
              <a:solidFill>
                <a:schemeClr val="tx2">
                  <a:lumMod val="75000"/>
                </a:schemeClr>
              </a:solidFill>
            </a:endParaRPr>
          </a:p>
          <a:p>
            <a:pPr>
              <a:buFont typeface="Arial" panose="020B0604020202020204" pitchFamily="34" charset="0"/>
              <a:buChar char="•"/>
            </a:pPr>
            <a:r>
              <a:rPr lang="en-US" sz="1600" b="0" i="0" u="none" strike="noStrike" dirty="0">
                <a:solidFill>
                  <a:schemeClr val="tx2">
                    <a:lumMod val="75000"/>
                  </a:schemeClr>
                </a:solidFill>
                <a:effectLst/>
              </a:rPr>
              <a:t>In 2020, the spending power of the 60+ population, the silver economy, is 17 trillion dollars, nearly double that of the 2010 60+ population (source: </a:t>
            </a:r>
            <a:r>
              <a:rPr lang="en-US" sz="1600" b="0" i="0" u="none" strike="noStrike" dirty="0">
                <a:solidFill>
                  <a:schemeClr val="tx2">
                    <a:lumMod val="75000"/>
                  </a:schemeClr>
                </a:solidFill>
                <a:effectLst/>
                <a:hlinkClick r:id="rId3">
                  <a:extLst>
                    <a:ext uri="{A12FA001-AC4F-418D-AE19-62706E023703}">
                      <ahyp:hlinkClr xmlns:ahyp="http://schemas.microsoft.com/office/drawing/2018/hyperlinkcolor" xmlns="" val="tx"/>
                    </a:ext>
                  </a:extLst>
                </a:hlinkClick>
              </a:rPr>
              <a:t>Oxford Economics</a:t>
            </a:r>
            <a:r>
              <a:rPr lang="en-US" sz="1600" b="0" i="0" u="none" strike="noStrike" dirty="0">
                <a:solidFill>
                  <a:schemeClr val="tx2">
                    <a:lumMod val="75000"/>
                  </a:schemeClr>
                </a:solidFill>
                <a:effectLst/>
              </a:rPr>
              <a:t>)</a:t>
            </a:r>
            <a:endParaRPr lang="en-US" sz="1600" dirty="0">
              <a:solidFill>
                <a:schemeClr val="tx2">
                  <a:lumMod val="75000"/>
                </a:schemeClr>
              </a:solidFill>
            </a:endParaRPr>
          </a:p>
          <a:p>
            <a:pPr marL="0" indent="0">
              <a:buNone/>
            </a:pPr>
            <a:endParaRPr lang="en-US" sz="1600" dirty="0">
              <a:solidFill>
                <a:srgbClr val="5B6770"/>
              </a:solidFill>
              <a:latin typeface="Barlow" pitchFamily="2" charset="77"/>
              <a:ea typeface="Segoe UI" panose="020B0502040204020203" pitchFamily="34" charset="0"/>
              <a:cs typeface="Arial" panose="020B0604020202020204" pitchFamily="34" charset="0"/>
            </a:endParaRPr>
          </a:p>
          <a:p>
            <a:pPr marL="0" indent="0">
              <a:buNone/>
            </a:pPr>
            <a:r>
              <a:rPr lang="en-IN" sz="1600" b="1" i="0" u="none" strike="noStrike" dirty="0">
                <a:solidFill>
                  <a:schemeClr val="tx2">
                    <a:lumMod val="75000"/>
                  </a:schemeClr>
                </a:solidFill>
                <a:effectLst/>
              </a:rPr>
              <a:t>Target market</a:t>
            </a:r>
          </a:p>
          <a:p>
            <a:pPr marL="0" indent="0">
              <a:buNone/>
            </a:pPr>
            <a:r>
              <a:rPr lang="en-US" sz="1600" b="0" i="0" u="none" strike="noStrike" dirty="0">
                <a:solidFill>
                  <a:schemeClr val="tx2">
                    <a:lumMod val="75000"/>
                  </a:schemeClr>
                </a:solidFill>
                <a:effectLst/>
              </a:rPr>
              <a:t>Those whose financial and investment quotient is very low and have spent most pf their life working and trying hard to make the ends meet. In their prime age they need a trustworthy financial advisor for better retirement planning so that they can live with self-respect and independently with their head held high and their finances secured.</a:t>
            </a:r>
            <a:endParaRPr lang="en-US" sz="1600" dirty="0">
              <a:solidFill>
                <a:schemeClr val="tx2">
                  <a:lumMod val="75000"/>
                </a:schemeClr>
              </a:solidFill>
              <a:latin typeface="Barlow" pitchFamily="2" charset="77"/>
              <a:ea typeface="Segoe UI" panose="020B0502040204020203"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xmlns="" id="{6E1C8E78-2306-4615-86B3-83CAC0CA975D}"/>
              </a:ext>
            </a:extLst>
          </p:cNvPr>
          <p:cNvSpPr>
            <a:spLocks noGrp="1"/>
          </p:cNvSpPr>
          <p:nvPr>
            <p:ph type="ftr" sz="quarter" idx="11"/>
          </p:nvPr>
        </p:nvSpPr>
        <p:spPr/>
        <p:txBody>
          <a:bodyPr/>
          <a:lstStyle/>
          <a:p>
            <a:r>
              <a:rPr lang="en-US"/>
              <a:t>Confidential</a:t>
            </a:r>
          </a:p>
        </p:txBody>
      </p:sp>
      <p:sp>
        <p:nvSpPr>
          <p:cNvPr id="5" name="Slide Number Placeholder 4">
            <a:extLst>
              <a:ext uri="{FF2B5EF4-FFF2-40B4-BE49-F238E27FC236}">
                <a16:creationId xmlns:a16="http://schemas.microsoft.com/office/drawing/2014/main" xmlns="" id="{83366C36-B992-431C-B235-868BF86C7D14}"/>
              </a:ext>
            </a:extLst>
          </p:cNvPr>
          <p:cNvSpPr>
            <a:spLocks noGrp="1"/>
          </p:cNvSpPr>
          <p:nvPr>
            <p:ph type="sldNum" sz="quarter" idx="12"/>
          </p:nvPr>
        </p:nvSpPr>
        <p:spPr/>
        <p:txBody>
          <a:bodyPr/>
          <a:lstStyle/>
          <a:p>
            <a:fld id="{0100480C-BB07-47E2-BEE2-FB115A9E0610}" type="slidenum">
              <a:rPr lang="en-US" smtClean="0"/>
              <a:t>5</a:t>
            </a:fld>
            <a:endParaRPr lang="en-US"/>
          </a:p>
        </p:txBody>
      </p:sp>
    </p:spTree>
    <p:extLst>
      <p:ext uri="{BB962C8B-B14F-4D97-AF65-F5344CB8AC3E}">
        <p14:creationId xmlns:p14="http://schemas.microsoft.com/office/powerpoint/2010/main" val="3548760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2CB5948-71E5-4DC3-8086-B5F31178C953}"/>
              </a:ext>
            </a:extLst>
          </p:cNvPr>
          <p:cNvSpPr>
            <a:spLocks noGrp="1"/>
          </p:cNvSpPr>
          <p:nvPr>
            <p:ph type="title"/>
          </p:nvPr>
        </p:nvSpPr>
        <p:spPr/>
        <p:txBody>
          <a:bodyPr>
            <a:normAutofit/>
          </a:bodyPr>
          <a:lstStyle/>
          <a:p>
            <a:r>
              <a:rPr lang="en-US" sz="2800" dirty="0"/>
              <a:t>Competitive Landscape</a:t>
            </a:r>
          </a:p>
        </p:txBody>
      </p:sp>
      <p:sp>
        <p:nvSpPr>
          <p:cNvPr id="7" name="Content Placeholder 6">
            <a:extLst>
              <a:ext uri="{FF2B5EF4-FFF2-40B4-BE49-F238E27FC236}">
                <a16:creationId xmlns:a16="http://schemas.microsoft.com/office/drawing/2014/main" xmlns="" id="{7A385312-6AF7-4C67-B207-894CB650DB78}"/>
              </a:ext>
            </a:extLst>
          </p:cNvPr>
          <p:cNvSpPr>
            <a:spLocks noGrp="1"/>
          </p:cNvSpPr>
          <p:nvPr>
            <p:ph idx="1"/>
          </p:nvPr>
        </p:nvSpPr>
        <p:spPr>
          <a:xfrm>
            <a:off x="457200" y="1457411"/>
            <a:ext cx="8229600" cy="3058715"/>
          </a:xfrm>
        </p:spPr>
        <p:txBody>
          <a:bodyPr>
            <a:normAutofit lnSpcReduction="10000"/>
          </a:bodyPr>
          <a:lstStyle/>
          <a:p>
            <a:pPr marL="0" indent="0">
              <a:buNone/>
            </a:pPr>
            <a:r>
              <a:rPr lang="en-US" sz="1400" b="1" dirty="0">
                <a:solidFill>
                  <a:schemeClr val="tx2">
                    <a:lumMod val="75000"/>
                  </a:schemeClr>
                </a:solidFill>
                <a:latin typeface="Barlow" pitchFamily="2" charset="77"/>
                <a:ea typeface="Segoe UI" panose="020B0502040204020203" pitchFamily="34" charset="0"/>
                <a:cs typeface="Arial" panose="020B0604020202020204" pitchFamily="34" charset="0"/>
              </a:rPr>
              <a:t>Strengths:</a:t>
            </a:r>
          </a:p>
          <a:p>
            <a:pPr>
              <a:buFont typeface="Arial" panose="020B0604020202020204" pitchFamily="34" charset="0"/>
              <a:buChar char="•"/>
            </a:pPr>
            <a:r>
              <a:rPr lang="en-US" sz="1400" b="0" i="0" u="none" strike="noStrike" dirty="0">
                <a:solidFill>
                  <a:schemeClr val="tx2">
                    <a:lumMod val="75000"/>
                  </a:schemeClr>
                </a:solidFill>
                <a:effectLst/>
              </a:rPr>
              <a:t>Well trained and qualified investment advisors</a:t>
            </a:r>
            <a:endParaRPr lang="en-US" sz="1400" dirty="0">
              <a:solidFill>
                <a:schemeClr val="tx2">
                  <a:lumMod val="75000"/>
                </a:schemeClr>
              </a:solidFill>
            </a:endParaRPr>
          </a:p>
          <a:p>
            <a:pPr>
              <a:buFont typeface="Arial" panose="020B0604020202020204" pitchFamily="34" charset="0"/>
              <a:buChar char="•"/>
            </a:pPr>
            <a:r>
              <a:rPr lang="en-US" sz="1400" b="0" i="0" u="none" strike="noStrike" dirty="0">
                <a:solidFill>
                  <a:schemeClr val="tx2">
                    <a:lumMod val="75000"/>
                  </a:schemeClr>
                </a:solidFill>
                <a:effectLst/>
              </a:rPr>
              <a:t>Portfolio managers to assess risk profile of investors</a:t>
            </a:r>
            <a:endParaRPr lang="en-US" sz="1400" dirty="0">
              <a:solidFill>
                <a:schemeClr val="tx2">
                  <a:lumMod val="75000"/>
                </a:schemeClr>
              </a:solidFill>
            </a:endParaRPr>
          </a:p>
          <a:p>
            <a:pPr>
              <a:buFont typeface="Arial" panose="020B0604020202020204" pitchFamily="34" charset="0"/>
              <a:buChar char="•"/>
            </a:pPr>
            <a:r>
              <a:rPr lang="en-US" sz="1400" b="0" i="0" u="none" strike="noStrike" dirty="0">
                <a:solidFill>
                  <a:schemeClr val="tx2">
                    <a:lumMod val="75000"/>
                  </a:schemeClr>
                </a:solidFill>
                <a:effectLst/>
              </a:rPr>
              <a:t>Understanding individual needs and providing customized solutions</a:t>
            </a:r>
          </a:p>
          <a:p>
            <a:pPr>
              <a:buFont typeface="Arial" panose="020B0604020202020204" pitchFamily="34" charset="0"/>
              <a:buChar char="•"/>
            </a:pPr>
            <a:endParaRPr lang="en-US" sz="1400" dirty="0">
              <a:solidFill>
                <a:schemeClr val="tx2">
                  <a:lumMod val="75000"/>
                </a:schemeClr>
              </a:solidFill>
            </a:endParaRPr>
          </a:p>
          <a:p>
            <a:pPr marL="0" indent="0">
              <a:buNone/>
            </a:pPr>
            <a:r>
              <a:rPr lang="en-US" sz="1400" b="1" dirty="0">
                <a:solidFill>
                  <a:schemeClr val="tx2">
                    <a:lumMod val="75000"/>
                  </a:schemeClr>
                </a:solidFill>
              </a:rPr>
              <a:t>Weaknesses:</a:t>
            </a:r>
          </a:p>
          <a:p>
            <a:pPr>
              <a:buFont typeface="Arial" panose="020B0604020202020204" pitchFamily="34" charset="0"/>
              <a:buChar char="•"/>
            </a:pPr>
            <a:r>
              <a:rPr lang="en-US" sz="1400" b="0" i="0" u="none" strike="noStrike" dirty="0">
                <a:solidFill>
                  <a:schemeClr val="tx2">
                    <a:lumMod val="75000"/>
                  </a:schemeClr>
                </a:solidFill>
                <a:effectLst/>
              </a:rPr>
              <a:t>Gaining trust of Senior Citizens</a:t>
            </a:r>
            <a:endParaRPr lang="en-US" sz="1400" dirty="0">
              <a:solidFill>
                <a:schemeClr val="tx2">
                  <a:lumMod val="75000"/>
                </a:schemeClr>
              </a:solidFill>
            </a:endParaRPr>
          </a:p>
          <a:p>
            <a:pPr>
              <a:buFont typeface="Arial" panose="020B0604020202020204" pitchFamily="34" charset="0"/>
              <a:buChar char="•"/>
            </a:pPr>
            <a:r>
              <a:rPr lang="en-US" sz="1400" b="0" i="0" u="none" strike="noStrike" dirty="0">
                <a:solidFill>
                  <a:schemeClr val="tx2">
                    <a:lumMod val="75000"/>
                  </a:schemeClr>
                </a:solidFill>
                <a:effectLst/>
              </a:rPr>
              <a:t>Incomplete data provided will lead to wrong analysis</a:t>
            </a:r>
            <a:endParaRPr lang="en-US" sz="1400" dirty="0">
              <a:solidFill>
                <a:schemeClr val="tx2">
                  <a:lumMod val="75000"/>
                </a:schemeClr>
              </a:solidFill>
            </a:endParaRPr>
          </a:p>
          <a:p>
            <a:pPr>
              <a:buFont typeface="Arial" panose="020B0604020202020204" pitchFamily="34" charset="0"/>
              <a:buChar char="•"/>
            </a:pPr>
            <a:r>
              <a:rPr lang="en-US" sz="1400" b="0" i="0" u="none" strike="noStrike" dirty="0">
                <a:solidFill>
                  <a:schemeClr val="tx2">
                    <a:lumMod val="75000"/>
                  </a:schemeClr>
                </a:solidFill>
                <a:effectLst/>
              </a:rPr>
              <a:t>Training </a:t>
            </a:r>
          </a:p>
          <a:p>
            <a:pPr>
              <a:buFont typeface="Arial" panose="020B0604020202020204" pitchFamily="34" charset="0"/>
              <a:buChar char="•"/>
            </a:pPr>
            <a:endParaRPr lang="en-US" sz="1400" dirty="0">
              <a:solidFill>
                <a:schemeClr val="tx2">
                  <a:lumMod val="75000"/>
                </a:schemeClr>
              </a:solidFill>
            </a:endParaRPr>
          </a:p>
          <a:p>
            <a:pPr marL="0" indent="0">
              <a:buNone/>
            </a:pPr>
            <a:r>
              <a:rPr lang="en-IN" sz="1400" b="1" dirty="0">
                <a:solidFill>
                  <a:schemeClr val="tx2">
                    <a:lumMod val="75000"/>
                  </a:schemeClr>
                </a:solidFill>
              </a:rPr>
              <a:t>O</a:t>
            </a:r>
            <a:r>
              <a:rPr lang="en-IN" sz="1400" b="1" i="0" u="none" strike="noStrike" dirty="0">
                <a:solidFill>
                  <a:schemeClr val="tx2">
                    <a:lumMod val="75000"/>
                  </a:schemeClr>
                </a:solidFill>
                <a:effectLst/>
              </a:rPr>
              <a:t>pportunities:</a:t>
            </a:r>
          </a:p>
          <a:p>
            <a:r>
              <a:rPr lang="en-US" sz="1400" b="0" i="0" u="none" strike="noStrike" dirty="0">
                <a:solidFill>
                  <a:schemeClr val="tx2">
                    <a:lumMod val="75000"/>
                  </a:schemeClr>
                </a:solidFill>
                <a:effectLst/>
              </a:rPr>
              <a:t>Niche market with very few players providing quality services</a:t>
            </a:r>
            <a:endParaRPr lang="en-US" sz="1400" dirty="0">
              <a:solidFill>
                <a:schemeClr val="tx2">
                  <a:lumMod val="75000"/>
                </a:schemeClr>
              </a:solidFill>
            </a:endParaRPr>
          </a:p>
          <a:p>
            <a:pPr marL="0" indent="0">
              <a:buNone/>
            </a:pPr>
            <a:endParaRPr lang="en-US" sz="1400" b="1" dirty="0">
              <a:solidFill>
                <a:schemeClr val="tx2">
                  <a:lumMod val="75000"/>
                </a:schemeClr>
              </a:solidFill>
            </a:endParaRPr>
          </a:p>
          <a:p>
            <a:pPr marL="0" indent="0">
              <a:buNone/>
            </a:pPr>
            <a:endParaRPr lang="en-US" sz="1400" dirty="0">
              <a:solidFill>
                <a:srgbClr val="5B6770"/>
              </a:solidFill>
              <a:latin typeface="Barlow" pitchFamily="2" charset="77"/>
              <a:ea typeface="Segoe UI" panose="020B0502040204020203"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xmlns="" id="{6E1C8E78-2306-4615-86B3-83CAC0CA975D}"/>
              </a:ext>
            </a:extLst>
          </p:cNvPr>
          <p:cNvSpPr>
            <a:spLocks noGrp="1"/>
          </p:cNvSpPr>
          <p:nvPr>
            <p:ph type="ftr" sz="quarter" idx="11"/>
          </p:nvPr>
        </p:nvSpPr>
        <p:spPr/>
        <p:txBody>
          <a:bodyPr/>
          <a:lstStyle/>
          <a:p>
            <a:r>
              <a:rPr lang="en-US"/>
              <a:t>Confidential</a:t>
            </a:r>
          </a:p>
        </p:txBody>
      </p:sp>
      <p:sp>
        <p:nvSpPr>
          <p:cNvPr id="5" name="Slide Number Placeholder 4">
            <a:extLst>
              <a:ext uri="{FF2B5EF4-FFF2-40B4-BE49-F238E27FC236}">
                <a16:creationId xmlns:a16="http://schemas.microsoft.com/office/drawing/2014/main" xmlns="" id="{83366C36-B992-431C-B235-868BF86C7D14}"/>
              </a:ext>
            </a:extLst>
          </p:cNvPr>
          <p:cNvSpPr>
            <a:spLocks noGrp="1"/>
          </p:cNvSpPr>
          <p:nvPr>
            <p:ph type="sldNum" sz="quarter" idx="12"/>
          </p:nvPr>
        </p:nvSpPr>
        <p:spPr/>
        <p:txBody>
          <a:bodyPr/>
          <a:lstStyle/>
          <a:p>
            <a:fld id="{0100480C-BB07-47E2-BEE2-FB115A9E0610}" type="slidenum">
              <a:rPr lang="en-US" smtClean="0"/>
              <a:t>6</a:t>
            </a:fld>
            <a:endParaRPr lang="en-US"/>
          </a:p>
        </p:txBody>
      </p:sp>
    </p:spTree>
    <p:extLst>
      <p:ext uri="{BB962C8B-B14F-4D97-AF65-F5344CB8AC3E}">
        <p14:creationId xmlns:p14="http://schemas.microsoft.com/office/powerpoint/2010/main" val="3084266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2CB5948-71E5-4DC3-8086-B5F31178C953}"/>
              </a:ext>
            </a:extLst>
          </p:cNvPr>
          <p:cNvSpPr>
            <a:spLocks noGrp="1"/>
          </p:cNvSpPr>
          <p:nvPr>
            <p:ph type="title"/>
          </p:nvPr>
        </p:nvSpPr>
        <p:spPr/>
        <p:txBody>
          <a:bodyPr>
            <a:normAutofit/>
          </a:bodyPr>
          <a:lstStyle/>
          <a:p>
            <a:r>
              <a:rPr lang="en-US" sz="2800" dirty="0"/>
              <a:t>Competitive Landscape</a:t>
            </a:r>
          </a:p>
        </p:txBody>
      </p:sp>
      <p:sp>
        <p:nvSpPr>
          <p:cNvPr id="7" name="Content Placeholder 6">
            <a:extLst>
              <a:ext uri="{FF2B5EF4-FFF2-40B4-BE49-F238E27FC236}">
                <a16:creationId xmlns:a16="http://schemas.microsoft.com/office/drawing/2014/main" xmlns="" id="{7A385312-6AF7-4C67-B207-894CB650DB78}"/>
              </a:ext>
            </a:extLst>
          </p:cNvPr>
          <p:cNvSpPr>
            <a:spLocks noGrp="1"/>
          </p:cNvSpPr>
          <p:nvPr>
            <p:ph idx="1"/>
          </p:nvPr>
        </p:nvSpPr>
        <p:spPr>
          <a:xfrm>
            <a:off x="457200" y="1457411"/>
            <a:ext cx="8229600" cy="3058715"/>
          </a:xfrm>
        </p:spPr>
        <p:txBody>
          <a:bodyPr>
            <a:normAutofit fontScale="92500" lnSpcReduction="10000"/>
          </a:bodyPr>
          <a:lstStyle/>
          <a:p>
            <a:pPr marL="0" indent="0">
              <a:buNone/>
            </a:pPr>
            <a:r>
              <a:rPr lang="en-IN" sz="1400" b="1" dirty="0">
                <a:solidFill>
                  <a:schemeClr val="tx2">
                    <a:lumMod val="75000"/>
                  </a:schemeClr>
                </a:solidFill>
              </a:rPr>
              <a:t>P</a:t>
            </a:r>
            <a:r>
              <a:rPr lang="en-IN" sz="1400" b="1" i="0" u="none" strike="noStrike" dirty="0">
                <a:solidFill>
                  <a:schemeClr val="tx2">
                    <a:lumMod val="75000"/>
                  </a:schemeClr>
                </a:solidFill>
                <a:effectLst/>
              </a:rPr>
              <a:t>roducts and Services</a:t>
            </a:r>
            <a:endParaRPr lang="en-US" sz="1400" b="1" dirty="0">
              <a:solidFill>
                <a:schemeClr val="tx2">
                  <a:lumMod val="75000"/>
                </a:schemeClr>
              </a:solidFill>
            </a:endParaRPr>
          </a:p>
          <a:p>
            <a:pPr>
              <a:buFont typeface="Arial" panose="020B0604020202020204" pitchFamily="34" charset="0"/>
              <a:buChar char="•"/>
            </a:pPr>
            <a:r>
              <a:rPr lang="en-US" sz="1400" b="0" i="0" u="none" strike="noStrike" dirty="0">
                <a:solidFill>
                  <a:schemeClr val="tx2">
                    <a:lumMod val="75000"/>
                  </a:schemeClr>
                </a:solidFill>
                <a:effectLst/>
              </a:rPr>
              <a:t>A 360° risk and return profiling of investor</a:t>
            </a:r>
            <a:endParaRPr lang="en-US" sz="1400" dirty="0">
              <a:solidFill>
                <a:schemeClr val="tx2">
                  <a:lumMod val="75000"/>
                </a:schemeClr>
              </a:solidFill>
            </a:endParaRPr>
          </a:p>
          <a:p>
            <a:pPr>
              <a:buFont typeface="Arial" panose="020B0604020202020204" pitchFamily="34" charset="0"/>
              <a:buChar char="•"/>
            </a:pPr>
            <a:r>
              <a:rPr lang="en-US" sz="1400" b="0" i="0" u="none" strike="noStrike" dirty="0">
                <a:solidFill>
                  <a:schemeClr val="tx2">
                    <a:lumMod val="75000"/>
                  </a:schemeClr>
                </a:solidFill>
                <a:effectLst/>
              </a:rPr>
              <a:t>Implementing EMI and TVM Calculator for self calculations of minor requirements</a:t>
            </a:r>
            <a:endParaRPr lang="en-US" sz="1400" dirty="0">
              <a:solidFill>
                <a:schemeClr val="tx2">
                  <a:lumMod val="75000"/>
                </a:schemeClr>
              </a:solidFill>
            </a:endParaRPr>
          </a:p>
          <a:p>
            <a:pPr>
              <a:buFont typeface="Arial" panose="020B0604020202020204" pitchFamily="34" charset="0"/>
              <a:buChar char="•"/>
            </a:pPr>
            <a:r>
              <a:rPr lang="en-US" sz="1400" b="0" i="0" u="none" strike="noStrike" dirty="0">
                <a:solidFill>
                  <a:schemeClr val="tx2">
                    <a:lumMod val="75000"/>
                  </a:schemeClr>
                </a:solidFill>
                <a:effectLst/>
              </a:rPr>
              <a:t>Allocation of need based personal financial advisor</a:t>
            </a:r>
            <a:endParaRPr lang="en-US" sz="1400" dirty="0">
              <a:solidFill>
                <a:schemeClr val="tx2">
                  <a:lumMod val="75000"/>
                </a:schemeClr>
              </a:solidFill>
            </a:endParaRPr>
          </a:p>
          <a:p>
            <a:pPr>
              <a:buFont typeface="Arial" panose="020B0604020202020204" pitchFamily="34" charset="0"/>
              <a:buChar char="•"/>
            </a:pPr>
            <a:r>
              <a:rPr lang="en-US" sz="1400" b="0" i="0" u="none" strike="noStrike" dirty="0">
                <a:solidFill>
                  <a:schemeClr val="tx2">
                    <a:lumMod val="75000"/>
                  </a:schemeClr>
                </a:solidFill>
                <a:effectLst/>
              </a:rPr>
              <a:t>Collaborating with Discount Broking firms and Asset management companies to provide backend services. </a:t>
            </a:r>
            <a:endParaRPr lang="en-US" sz="1400" dirty="0">
              <a:solidFill>
                <a:schemeClr val="tx2">
                  <a:lumMod val="75000"/>
                </a:schemeClr>
              </a:solidFill>
            </a:endParaRPr>
          </a:p>
          <a:p>
            <a:pPr marL="0" indent="0">
              <a:buNone/>
            </a:pPr>
            <a:endParaRPr lang="en-US" sz="1400" dirty="0">
              <a:solidFill>
                <a:srgbClr val="5B6770"/>
              </a:solidFill>
              <a:latin typeface="Barlow" pitchFamily="2" charset="77"/>
              <a:ea typeface="Segoe UI" panose="020B0502040204020203" pitchFamily="34" charset="0"/>
              <a:cs typeface="Arial" panose="020B0604020202020204" pitchFamily="34" charset="0"/>
            </a:endParaRPr>
          </a:p>
          <a:p>
            <a:pPr marL="0" indent="0">
              <a:buNone/>
            </a:pPr>
            <a:r>
              <a:rPr lang="en-IN" sz="1400" b="1" i="0" u="none" strike="noStrike" dirty="0">
                <a:solidFill>
                  <a:schemeClr val="tx2">
                    <a:lumMod val="75000"/>
                  </a:schemeClr>
                </a:solidFill>
                <a:effectLst/>
              </a:rPr>
              <a:t>Growth Model</a:t>
            </a:r>
          </a:p>
          <a:p>
            <a:pPr>
              <a:buFont typeface="Arial" panose="020B0604020202020204" pitchFamily="34" charset="0"/>
              <a:buChar char="•"/>
            </a:pPr>
            <a:r>
              <a:rPr lang="en-US" sz="1400" b="0" i="0" u="none" strike="noStrike" dirty="0">
                <a:solidFill>
                  <a:schemeClr val="tx2">
                    <a:lumMod val="75000"/>
                  </a:schemeClr>
                </a:solidFill>
                <a:effectLst/>
              </a:rPr>
              <a:t>Revenue can be generated through following measures</a:t>
            </a:r>
            <a:endParaRPr lang="en-US" sz="1400" dirty="0">
              <a:solidFill>
                <a:schemeClr val="tx2">
                  <a:lumMod val="75000"/>
                </a:schemeClr>
              </a:solidFill>
            </a:endParaRPr>
          </a:p>
          <a:p>
            <a:pPr marL="742950" lvl="1" indent="-285750">
              <a:buFont typeface="Arial" panose="020B0604020202020204" pitchFamily="34" charset="0"/>
              <a:buChar char="•"/>
            </a:pPr>
            <a:r>
              <a:rPr lang="en-US" sz="1400" b="0" i="0" u="none" strike="noStrike" dirty="0">
                <a:solidFill>
                  <a:schemeClr val="tx2">
                    <a:lumMod val="75000"/>
                  </a:schemeClr>
                </a:solidFill>
                <a:effectLst/>
              </a:rPr>
              <a:t>Collaboration with service providers and earning brokerage/commission</a:t>
            </a:r>
            <a:endParaRPr lang="en-US" sz="1400" dirty="0">
              <a:solidFill>
                <a:schemeClr val="tx2">
                  <a:lumMod val="75000"/>
                </a:schemeClr>
              </a:solidFill>
            </a:endParaRPr>
          </a:p>
          <a:p>
            <a:pPr marL="742950" lvl="1" indent="-285750">
              <a:buFont typeface="Arial" panose="020B0604020202020204" pitchFamily="34" charset="0"/>
              <a:buChar char="•"/>
            </a:pPr>
            <a:r>
              <a:rPr lang="en-US" sz="1400" b="0" i="0" u="none" strike="noStrike" dirty="0">
                <a:solidFill>
                  <a:schemeClr val="tx2">
                    <a:lumMod val="75000"/>
                  </a:schemeClr>
                </a:solidFill>
                <a:effectLst/>
              </a:rPr>
              <a:t>Charging fees for active portfolio management</a:t>
            </a:r>
            <a:endParaRPr lang="en-US" sz="1400" dirty="0">
              <a:solidFill>
                <a:schemeClr val="tx2">
                  <a:lumMod val="75000"/>
                </a:schemeClr>
              </a:solidFill>
            </a:endParaRPr>
          </a:p>
          <a:p>
            <a:pPr>
              <a:buFont typeface="Arial" panose="020B0604020202020204" pitchFamily="34" charset="0"/>
              <a:buChar char="•"/>
            </a:pPr>
            <a:r>
              <a:rPr lang="en-US" sz="1400" b="0" i="0" u="none" strike="noStrike" dirty="0">
                <a:solidFill>
                  <a:schemeClr val="tx2">
                    <a:lumMod val="75000"/>
                  </a:schemeClr>
                </a:solidFill>
                <a:effectLst/>
              </a:rPr>
              <a:t>Growth will come through providing quality services with due diligence and integrity.</a:t>
            </a:r>
            <a:endParaRPr lang="en-US" sz="1400" dirty="0">
              <a:solidFill>
                <a:schemeClr val="tx2">
                  <a:lumMod val="75000"/>
                </a:schemeClr>
              </a:solidFill>
            </a:endParaRPr>
          </a:p>
          <a:p>
            <a:pPr>
              <a:buFont typeface="Arial" panose="020B0604020202020204" pitchFamily="34" charset="0"/>
              <a:buChar char="•"/>
            </a:pPr>
            <a:r>
              <a:rPr lang="en-US" sz="1400" b="0" i="0" u="none" strike="noStrike" dirty="0">
                <a:solidFill>
                  <a:schemeClr val="tx2">
                    <a:lumMod val="75000"/>
                  </a:schemeClr>
                </a:solidFill>
                <a:effectLst/>
              </a:rPr>
              <a:t>Word of mouth publicity from satisfied customers</a:t>
            </a:r>
            <a:endParaRPr lang="en-US" sz="1400" dirty="0">
              <a:solidFill>
                <a:schemeClr val="tx2">
                  <a:lumMod val="75000"/>
                </a:schemeClr>
              </a:solidFill>
            </a:endParaRPr>
          </a:p>
          <a:p>
            <a:pPr>
              <a:buFont typeface="Arial" panose="020B0604020202020204" pitchFamily="34" charset="0"/>
              <a:buChar char="•"/>
            </a:pPr>
            <a:r>
              <a:rPr lang="en-US" sz="1400" b="0" i="0" u="none" strike="noStrike" dirty="0">
                <a:solidFill>
                  <a:schemeClr val="tx2">
                    <a:lumMod val="75000"/>
                  </a:schemeClr>
                </a:solidFill>
                <a:effectLst/>
              </a:rPr>
              <a:t>Scalability of model by including 45 to 60 years at a later stage</a:t>
            </a:r>
            <a:endParaRPr lang="en-US" sz="1400" dirty="0">
              <a:solidFill>
                <a:schemeClr val="tx2">
                  <a:lumMod val="75000"/>
                </a:schemeClr>
              </a:solidFill>
            </a:endParaRPr>
          </a:p>
          <a:p>
            <a:pPr marL="0" indent="0">
              <a:buNone/>
            </a:pPr>
            <a:endParaRPr lang="en-US" sz="1400" dirty="0">
              <a:solidFill>
                <a:schemeClr val="tx2">
                  <a:lumMod val="75000"/>
                </a:schemeClr>
              </a:solidFill>
              <a:latin typeface="Barlow" pitchFamily="2" charset="77"/>
              <a:ea typeface="Segoe UI" panose="020B0502040204020203"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xmlns="" id="{6E1C8E78-2306-4615-86B3-83CAC0CA975D}"/>
              </a:ext>
            </a:extLst>
          </p:cNvPr>
          <p:cNvSpPr>
            <a:spLocks noGrp="1"/>
          </p:cNvSpPr>
          <p:nvPr>
            <p:ph type="ftr" sz="quarter" idx="11"/>
          </p:nvPr>
        </p:nvSpPr>
        <p:spPr/>
        <p:txBody>
          <a:bodyPr/>
          <a:lstStyle/>
          <a:p>
            <a:r>
              <a:rPr lang="en-US"/>
              <a:t>Confidential</a:t>
            </a:r>
          </a:p>
        </p:txBody>
      </p:sp>
      <p:sp>
        <p:nvSpPr>
          <p:cNvPr id="5" name="Slide Number Placeholder 4">
            <a:extLst>
              <a:ext uri="{FF2B5EF4-FFF2-40B4-BE49-F238E27FC236}">
                <a16:creationId xmlns:a16="http://schemas.microsoft.com/office/drawing/2014/main" xmlns="" id="{83366C36-B992-431C-B235-868BF86C7D14}"/>
              </a:ext>
            </a:extLst>
          </p:cNvPr>
          <p:cNvSpPr>
            <a:spLocks noGrp="1"/>
          </p:cNvSpPr>
          <p:nvPr>
            <p:ph type="sldNum" sz="quarter" idx="12"/>
          </p:nvPr>
        </p:nvSpPr>
        <p:spPr/>
        <p:txBody>
          <a:bodyPr/>
          <a:lstStyle/>
          <a:p>
            <a:fld id="{0100480C-BB07-47E2-BEE2-FB115A9E0610}" type="slidenum">
              <a:rPr lang="en-US" smtClean="0"/>
              <a:t>7</a:t>
            </a:fld>
            <a:endParaRPr lang="en-US"/>
          </a:p>
        </p:txBody>
      </p:sp>
    </p:spTree>
    <p:extLst>
      <p:ext uri="{BB962C8B-B14F-4D97-AF65-F5344CB8AC3E}">
        <p14:creationId xmlns:p14="http://schemas.microsoft.com/office/powerpoint/2010/main" val="783499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08B7B349-49AA-433E-9F93-62E1D0E62AA1}"/>
              </a:ext>
            </a:extLst>
          </p:cNvPr>
          <p:cNvSpPr>
            <a:spLocks noGrp="1"/>
          </p:cNvSpPr>
          <p:nvPr>
            <p:ph type="title"/>
          </p:nvPr>
        </p:nvSpPr>
        <p:spPr/>
        <p:txBody>
          <a:bodyPr>
            <a:normAutofit/>
          </a:bodyPr>
          <a:lstStyle/>
          <a:p>
            <a:r>
              <a:rPr lang="en-US" sz="2800" dirty="0"/>
              <a:t>Our Solution</a:t>
            </a:r>
          </a:p>
        </p:txBody>
      </p:sp>
      <p:sp>
        <p:nvSpPr>
          <p:cNvPr id="7" name="Content Placeholder 6">
            <a:extLst>
              <a:ext uri="{FF2B5EF4-FFF2-40B4-BE49-F238E27FC236}">
                <a16:creationId xmlns:a16="http://schemas.microsoft.com/office/drawing/2014/main" xmlns="" id="{7733C3AE-CB20-410E-AF65-D06C40EAA9D7}"/>
              </a:ext>
            </a:extLst>
          </p:cNvPr>
          <p:cNvSpPr>
            <a:spLocks noGrp="1"/>
          </p:cNvSpPr>
          <p:nvPr>
            <p:ph idx="1"/>
          </p:nvPr>
        </p:nvSpPr>
        <p:spPr>
          <a:xfrm>
            <a:off x="457200" y="1457411"/>
            <a:ext cx="8229600" cy="3058715"/>
          </a:xfrm>
        </p:spPr>
        <p:txBody>
          <a:bodyPr>
            <a:normAutofit/>
          </a:bodyPr>
          <a:lstStyle/>
          <a:p>
            <a:r>
              <a:rPr lang="en-US" sz="1600" dirty="0">
                <a:solidFill>
                  <a:schemeClr val="tx2">
                    <a:lumMod val="75000"/>
                  </a:schemeClr>
                </a:solidFill>
              </a:rPr>
              <a:t>W</a:t>
            </a:r>
            <a:r>
              <a:rPr lang="en-US" sz="1600" b="0" i="0" u="none" strike="noStrike" dirty="0">
                <a:solidFill>
                  <a:schemeClr val="tx2">
                    <a:lumMod val="75000"/>
                  </a:schemeClr>
                </a:solidFill>
                <a:effectLst/>
                <a:latin typeface="YACgES_-lms 0"/>
              </a:rPr>
              <a:t>hile there are many resources available on the internet, there is a lack of those that provide a self-help service for the elderly to manage their finances and seek help for them.</a:t>
            </a:r>
          </a:p>
          <a:p>
            <a:endParaRPr lang="en-US" sz="1600" dirty="0">
              <a:solidFill>
                <a:schemeClr val="tx2">
                  <a:lumMod val="75000"/>
                </a:schemeClr>
              </a:solidFill>
              <a:effectLst/>
              <a:latin typeface="YACgES_-lms 0"/>
            </a:endParaRPr>
          </a:p>
          <a:p>
            <a:r>
              <a:rPr lang="en-US" sz="1600" b="0" i="0" u="none" strike="noStrike" dirty="0">
                <a:solidFill>
                  <a:schemeClr val="tx2">
                    <a:lumMod val="75000"/>
                  </a:schemeClr>
                </a:solidFill>
                <a:effectLst/>
                <a:latin typeface="YACgES_-lms 0"/>
              </a:rPr>
              <a:t>Our solution provides a comprehensive self-help website with tools like the document reader that allow you to upload a document and print it more legibly, word for word. This improves accessibility and ensures data protection and security.</a:t>
            </a:r>
          </a:p>
          <a:p>
            <a:endParaRPr lang="en-US" sz="1600" dirty="0">
              <a:solidFill>
                <a:schemeClr val="tx2">
                  <a:lumMod val="75000"/>
                </a:schemeClr>
              </a:solidFill>
              <a:effectLst/>
              <a:latin typeface="YACgES_-lms 0"/>
            </a:endParaRPr>
          </a:p>
          <a:p>
            <a:r>
              <a:rPr lang="en-US" sz="1600" b="0" i="0" u="none" strike="noStrike" dirty="0">
                <a:solidFill>
                  <a:schemeClr val="tx2">
                    <a:lumMod val="75000"/>
                  </a:schemeClr>
                </a:solidFill>
                <a:effectLst/>
                <a:latin typeface="YACgES_-lms 0"/>
              </a:rPr>
              <a:t>We also offer our audience the chance to chat with volunteers trained in relevant topics for valuable insight and advice, or to just have a friendly conversation and even form groups. It also offers a paid service to speak to professional financial advisers remotely if more in-depth advice is required.</a:t>
            </a:r>
            <a:endParaRPr lang="en-US" sz="1600" dirty="0">
              <a:solidFill>
                <a:schemeClr val="tx2">
                  <a:lumMod val="75000"/>
                </a:schemeClr>
              </a:solidFill>
              <a:effectLst/>
              <a:latin typeface="YACgES_-lms 0"/>
            </a:endParaRPr>
          </a:p>
          <a:p>
            <a:pPr marL="0" indent="0">
              <a:buNone/>
            </a:pPr>
            <a:endParaRPr lang="en-US" sz="1600" dirty="0">
              <a:solidFill>
                <a:schemeClr val="tx2">
                  <a:lumMod val="75000"/>
                </a:schemeClr>
              </a:solidFill>
            </a:endParaRPr>
          </a:p>
          <a:p>
            <a:pPr marL="0" indent="0">
              <a:buNone/>
            </a:pPr>
            <a:endParaRPr lang="en-US" sz="1600" dirty="0"/>
          </a:p>
        </p:txBody>
      </p:sp>
      <p:sp>
        <p:nvSpPr>
          <p:cNvPr id="4" name="Footer Placeholder 3">
            <a:extLst>
              <a:ext uri="{FF2B5EF4-FFF2-40B4-BE49-F238E27FC236}">
                <a16:creationId xmlns:a16="http://schemas.microsoft.com/office/drawing/2014/main" xmlns="" id="{AB140973-B621-4F35-BEA5-2E313C5C49B6}"/>
              </a:ext>
            </a:extLst>
          </p:cNvPr>
          <p:cNvSpPr>
            <a:spLocks noGrp="1"/>
          </p:cNvSpPr>
          <p:nvPr>
            <p:ph type="ftr" sz="quarter" idx="11"/>
          </p:nvPr>
        </p:nvSpPr>
        <p:spPr/>
        <p:txBody>
          <a:bodyPr/>
          <a:lstStyle/>
          <a:p>
            <a:r>
              <a:rPr lang="en-US"/>
              <a:t>Confidential</a:t>
            </a:r>
          </a:p>
        </p:txBody>
      </p:sp>
      <p:sp>
        <p:nvSpPr>
          <p:cNvPr id="5" name="Slide Number Placeholder 4">
            <a:extLst>
              <a:ext uri="{FF2B5EF4-FFF2-40B4-BE49-F238E27FC236}">
                <a16:creationId xmlns:a16="http://schemas.microsoft.com/office/drawing/2014/main" xmlns="" id="{F2DF0AFC-B9C6-4F37-8FEC-18EE8B56723A}"/>
              </a:ext>
            </a:extLst>
          </p:cNvPr>
          <p:cNvSpPr>
            <a:spLocks noGrp="1"/>
          </p:cNvSpPr>
          <p:nvPr>
            <p:ph type="sldNum" sz="quarter" idx="12"/>
          </p:nvPr>
        </p:nvSpPr>
        <p:spPr/>
        <p:txBody>
          <a:bodyPr/>
          <a:lstStyle/>
          <a:p>
            <a:fld id="{0100480C-BB07-47E2-BEE2-FB115A9E0610}" type="slidenum">
              <a:rPr lang="en-US" smtClean="0"/>
              <a:t>8</a:t>
            </a:fld>
            <a:endParaRPr lang="en-US"/>
          </a:p>
        </p:txBody>
      </p:sp>
    </p:spTree>
    <p:extLst>
      <p:ext uri="{BB962C8B-B14F-4D97-AF65-F5344CB8AC3E}">
        <p14:creationId xmlns:p14="http://schemas.microsoft.com/office/powerpoint/2010/main" val="1293628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2CB5948-71E5-4DC3-8086-B5F31178C953}"/>
              </a:ext>
            </a:extLst>
          </p:cNvPr>
          <p:cNvSpPr>
            <a:spLocks noGrp="1"/>
          </p:cNvSpPr>
          <p:nvPr>
            <p:ph type="title"/>
          </p:nvPr>
        </p:nvSpPr>
        <p:spPr>
          <a:xfrm>
            <a:off x="457200" y="811324"/>
            <a:ext cx="8229600" cy="638261"/>
          </a:xfrm>
        </p:spPr>
        <p:txBody>
          <a:bodyPr>
            <a:normAutofit/>
          </a:bodyPr>
          <a:lstStyle/>
          <a:p>
            <a:r>
              <a:rPr lang="en-US" sz="2800" dirty="0"/>
              <a:t>Our Solution: Technology</a:t>
            </a:r>
          </a:p>
        </p:txBody>
      </p:sp>
      <p:sp>
        <p:nvSpPr>
          <p:cNvPr id="7" name="Content Placeholder 6">
            <a:extLst>
              <a:ext uri="{FF2B5EF4-FFF2-40B4-BE49-F238E27FC236}">
                <a16:creationId xmlns:a16="http://schemas.microsoft.com/office/drawing/2014/main" xmlns="" id="{7A385312-6AF7-4C67-B207-894CB650DB78}"/>
              </a:ext>
            </a:extLst>
          </p:cNvPr>
          <p:cNvSpPr>
            <a:spLocks noGrp="1"/>
          </p:cNvSpPr>
          <p:nvPr>
            <p:ph idx="1"/>
          </p:nvPr>
        </p:nvSpPr>
        <p:spPr>
          <a:xfrm>
            <a:off x="2019301" y="1579066"/>
            <a:ext cx="3886200" cy="3058715"/>
          </a:xfrm>
        </p:spPr>
        <p:txBody>
          <a:bodyPr>
            <a:normAutofit/>
          </a:bodyPr>
          <a:lstStyle/>
          <a:p>
            <a:pPr marL="0" indent="0">
              <a:buNone/>
            </a:pPr>
            <a:r>
              <a:rPr lang="en-IN" b="1" i="0" u="none" strike="noStrike" dirty="0">
                <a:solidFill>
                  <a:schemeClr val="tx2">
                    <a:lumMod val="75000"/>
                  </a:schemeClr>
                </a:solidFill>
                <a:effectLst/>
              </a:rPr>
              <a:t>Front-end:</a:t>
            </a:r>
          </a:p>
          <a:p>
            <a:pPr>
              <a:buFont typeface="Arial" panose="020B0604020202020204" pitchFamily="34" charset="0"/>
              <a:buChar char="•"/>
            </a:pPr>
            <a:r>
              <a:rPr lang="en-IN" b="0" i="0" u="none" strike="noStrike" dirty="0">
                <a:solidFill>
                  <a:schemeClr val="tx2">
                    <a:lumMod val="75000"/>
                  </a:schemeClr>
                </a:solidFill>
                <a:effectLst/>
              </a:rPr>
              <a:t>HTML</a:t>
            </a:r>
            <a:endParaRPr lang="en-IN" dirty="0">
              <a:solidFill>
                <a:schemeClr val="tx2">
                  <a:lumMod val="75000"/>
                </a:schemeClr>
              </a:solidFill>
            </a:endParaRPr>
          </a:p>
          <a:p>
            <a:pPr>
              <a:buFont typeface="Arial" panose="020B0604020202020204" pitchFamily="34" charset="0"/>
              <a:buChar char="•"/>
            </a:pPr>
            <a:r>
              <a:rPr lang="en-IN" b="0" i="0" u="none" strike="noStrike" dirty="0">
                <a:solidFill>
                  <a:schemeClr val="tx2">
                    <a:lumMod val="75000"/>
                  </a:schemeClr>
                </a:solidFill>
                <a:effectLst/>
              </a:rPr>
              <a:t>CSS</a:t>
            </a:r>
            <a:endParaRPr lang="en-IN" dirty="0">
              <a:solidFill>
                <a:schemeClr val="tx2">
                  <a:lumMod val="75000"/>
                </a:schemeClr>
              </a:solidFill>
            </a:endParaRPr>
          </a:p>
          <a:p>
            <a:pPr marL="0" indent="0">
              <a:buNone/>
            </a:pPr>
            <a:endParaRPr lang="en-US" sz="1400" dirty="0">
              <a:solidFill>
                <a:schemeClr val="tx2">
                  <a:lumMod val="75000"/>
                </a:schemeClr>
              </a:solidFill>
            </a:endParaRPr>
          </a:p>
        </p:txBody>
      </p:sp>
      <p:sp>
        <p:nvSpPr>
          <p:cNvPr id="4" name="Footer Placeholder 3">
            <a:extLst>
              <a:ext uri="{FF2B5EF4-FFF2-40B4-BE49-F238E27FC236}">
                <a16:creationId xmlns:a16="http://schemas.microsoft.com/office/drawing/2014/main" xmlns="" id="{6E1C8E78-2306-4615-86B3-83CAC0CA975D}"/>
              </a:ext>
            </a:extLst>
          </p:cNvPr>
          <p:cNvSpPr>
            <a:spLocks noGrp="1"/>
          </p:cNvSpPr>
          <p:nvPr>
            <p:ph type="ftr" sz="quarter" idx="11"/>
          </p:nvPr>
        </p:nvSpPr>
        <p:spPr/>
        <p:txBody>
          <a:bodyPr/>
          <a:lstStyle/>
          <a:p>
            <a:r>
              <a:rPr lang="en-US"/>
              <a:t>Confidential</a:t>
            </a:r>
          </a:p>
        </p:txBody>
      </p:sp>
      <p:sp>
        <p:nvSpPr>
          <p:cNvPr id="5" name="Slide Number Placeholder 4">
            <a:extLst>
              <a:ext uri="{FF2B5EF4-FFF2-40B4-BE49-F238E27FC236}">
                <a16:creationId xmlns:a16="http://schemas.microsoft.com/office/drawing/2014/main" xmlns="" id="{83366C36-B992-431C-B235-868BF86C7D14}"/>
              </a:ext>
            </a:extLst>
          </p:cNvPr>
          <p:cNvSpPr>
            <a:spLocks noGrp="1"/>
          </p:cNvSpPr>
          <p:nvPr>
            <p:ph type="sldNum" sz="quarter" idx="12"/>
          </p:nvPr>
        </p:nvSpPr>
        <p:spPr/>
        <p:txBody>
          <a:bodyPr/>
          <a:lstStyle/>
          <a:p>
            <a:fld id="{0100480C-BB07-47E2-BEE2-FB115A9E0610}" type="slidenum">
              <a:rPr lang="en-US" smtClean="0"/>
              <a:t>9</a:t>
            </a:fld>
            <a:endParaRPr lang="en-US"/>
          </a:p>
        </p:txBody>
      </p:sp>
      <p:sp>
        <p:nvSpPr>
          <p:cNvPr id="8" name="Content Placeholder 6">
            <a:extLst>
              <a:ext uri="{FF2B5EF4-FFF2-40B4-BE49-F238E27FC236}">
                <a16:creationId xmlns:a16="http://schemas.microsoft.com/office/drawing/2014/main" xmlns="" id="{7BEB4E90-DAA1-41CC-ABE4-C1E750572D04}"/>
              </a:ext>
            </a:extLst>
          </p:cNvPr>
          <p:cNvSpPr txBox="1">
            <a:spLocks/>
          </p:cNvSpPr>
          <p:nvPr/>
        </p:nvSpPr>
        <p:spPr>
          <a:xfrm>
            <a:off x="5181600" y="1579066"/>
            <a:ext cx="3886200" cy="30587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1800" kern="1200">
                <a:solidFill>
                  <a:srgbClr val="444B5E"/>
                </a:solidFill>
                <a:latin typeface="Barlow" panose="00000500000000000000" pitchFamily="2"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444B5E"/>
                </a:solidFill>
                <a:latin typeface="Barlow" panose="00000500000000000000" pitchFamily="2"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444B5E"/>
                </a:solidFill>
                <a:latin typeface="Barlow" panose="00000500000000000000" pitchFamily="2"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444B5E"/>
                </a:solidFill>
                <a:latin typeface="Barlow" panose="00000500000000000000" pitchFamily="2"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444B5E"/>
                </a:solidFill>
                <a:latin typeface="Barlow" panose="00000500000000000000" pitchFamily="2"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IN" b="1" dirty="0">
                <a:solidFill>
                  <a:schemeClr val="tx2">
                    <a:lumMod val="75000"/>
                  </a:schemeClr>
                </a:solidFill>
              </a:rPr>
              <a:t>B</a:t>
            </a:r>
            <a:r>
              <a:rPr lang="en-IN" b="1" i="0" u="none" strike="noStrike" dirty="0">
                <a:solidFill>
                  <a:schemeClr val="tx2">
                    <a:lumMod val="75000"/>
                  </a:schemeClr>
                </a:solidFill>
                <a:effectLst/>
              </a:rPr>
              <a:t>ack-end:</a:t>
            </a:r>
            <a:endParaRPr lang="en-IN" b="1" dirty="0">
              <a:solidFill>
                <a:schemeClr val="tx2">
                  <a:lumMod val="75000"/>
                </a:schemeClr>
              </a:solidFill>
            </a:endParaRPr>
          </a:p>
          <a:p>
            <a:pPr>
              <a:buFont typeface="Arial" panose="020B0604020202020204" pitchFamily="34" charset="0"/>
              <a:buChar char="•"/>
            </a:pPr>
            <a:r>
              <a:rPr lang="en-IN" b="0" i="0" u="none" strike="noStrike" dirty="0" err="1">
                <a:solidFill>
                  <a:schemeClr val="tx2">
                    <a:lumMod val="75000"/>
                  </a:schemeClr>
                </a:solidFill>
                <a:effectLst/>
              </a:rPr>
              <a:t>Javascript</a:t>
            </a:r>
            <a:endParaRPr lang="en-IN" dirty="0">
              <a:solidFill>
                <a:schemeClr val="tx2">
                  <a:lumMod val="75000"/>
                </a:schemeClr>
              </a:solidFill>
            </a:endParaRPr>
          </a:p>
          <a:p>
            <a:pPr>
              <a:buFont typeface="Arial" panose="020B0604020202020204" pitchFamily="34" charset="0"/>
              <a:buChar char="•"/>
            </a:pPr>
            <a:r>
              <a:rPr lang="en-IN" b="0" i="0" u="none" strike="noStrike" dirty="0">
                <a:solidFill>
                  <a:schemeClr val="tx2">
                    <a:lumMod val="75000"/>
                  </a:schemeClr>
                </a:solidFill>
                <a:effectLst/>
              </a:rPr>
              <a:t>Python</a:t>
            </a:r>
            <a:endParaRPr lang="en-IN" dirty="0">
              <a:solidFill>
                <a:schemeClr val="tx2">
                  <a:lumMod val="75000"/>
                </a:schemeClr>
              </a:solidFill>
            </a:endParaRPr>
          </a:p>
          <a:p>
            <a:pPr>
              <a:buFont typeface="Arial" panose="020B0604020202020204" pitchFamily="34" charset="0"/>
              <a:buChar char="•"/>
            </a:pPr>
            <a:r>
              <a:rPr lang="en-IN" b="0" i="0" u="none" strike="noStrike" dirty="0">
                <a:solidFill>
                  <a:schemeClr val="tx2">
                    <a:lumMod val="75000"/>
                  </a:schemeClr>
                </a:solidFill>
                <a:effectLst/>
              </a:rPr>
              <a:t>Flask</a:t>
            </a:r>
            <a:endParaRPr lang="en-IN" dirty="0">
              <a:solidFill>
                <a:schemeClr val="tx2">
                  <a:lumMod val="75000"/>
                </a:schemeClr>
              </a:solidFill>
            </a:endParaRPr>
          </a:p>
          <a:p>
            <a:pPr>
              <a:buFont typeface="Arial" panose="020B0604020202020204" pitchFamily="34" charset="0"/>
              <a:buChar char="•"/>
            </a:pPr>
            <a:r>
              <a:rPr lang="en-IN" b="0" i="0" u="none" strike="noStrike" dirty="0" err="1">
                <a:solidFill>
                  <a:schemeClr val="tx2">
                    <a:lumMod val="75000"/>
                  </a:schemeClr>
                </a:solidFill>
                <a:effectLst/>
              </a:rPr>
              <a:t>Tessaract</a:t>
            </a:r>
            <a:r>
              <a:rPr lang="en-IN" b="0" i="0" u="none" strike="noStrike" dirty="0">
                <a:solidFill>
                  <a:schemeClr val="tx2">
                    <a:lumMod val="75000"/>
                  </a:schemeClr>
                </a:solidFill>
                <a:effectLst/>
              </a:rPr>
              <a:t> OCR </a:t>
            </a:r>
            <a:endParaRPr lang="en-IN" dirty="0">
              <a:solidFill>
                <a:schemeClr val="tx2">
                  <a:lumMod val="75000"/>
                </a:schemeClr>
              </a:solidFill>
            </a:endParaRPr>
          </a:p>
          <a:p>
            <a:pPr>
              <a:buFont typeface="Arial" panose="020B0604020202020204" pitchFamily="34" charset="0"/>
              <a:buChar char="•"/>
            </a:pPr>
            <a:r>
              <a:rPr lang="en-IN" b="0" i="0" u="none" strike="noStrike" dirty="0">
                <a:solidFill>
                  <a:schemeClr val="tx2">
                    <a:lumMod val="75000"/>
                  </a:schemeClr>
                </a:solidFill>
                <a:effectLst/>
              </a:rPr>
              <a:t>ReactJS</a:t>
            </a:r>
            <a:endParaRPr lang="en-IN" dirty="0">
              <a:solidFill>
                <a:schemeClr val="tx2">
                  <a:lumMod val="75000"/>
                </a:schemeClr>
              </a:solidFill>
            </a:endParaRPr>
          </a:p>
          <a:p>
            <a:pPr>
              <a:buFont typeface="Arial" panose="020B0604020202020204" pitchFamily="34" charset="0"/>
              <a:buChar char="•"/>
            </a:pPr>
            <a:r>
              <a:rPr lang="en-IN" b="0" i="0" u="none" strike="noStrike" dirty="0" err="1">
                <a:solidFill>
                  <a:schemeClr val="tx2">
                    <a:lumMod val="75000"/>
                  </a:schemeClr>
                </a:solidFill>
                <a:effectLst/>
              </a:rPr>
              <a:t>ChatEngine</a:t>
            </a:r>
            <a:r>
              <a:rPr lang="en-IN" b="0" i="0" u="none" strike="noStrike" dirty="0">
                <a:solidFill>
                  <a:schemeClr val="tx2">
                    <a:lumMod val="75000"/>
                  </a:schemeClr>
                </a:solidFill>
                <a:effectLst/>
              </a:rPr>
              <a:t> API</a:t>
            </a:r>
            <a:endParaRPr lang="en-IN" dirty="0">
              <a:solidFill>
                <a:schemeClr val="tx2">
                  <a:lumMod val="75000"/>
                </a:schemeClr>
              </a:solidFill>
            </a:endParaRPr>
          </a:p>
          <a:p>
            <a:pPr marL="0" indent="0">
              <a:buFont typeface="Arial" panose="020B0604020202020204" pitchFamily="34" charset="0"/>
              <a:buNone/>
            </a:pPr>
            <a:endParaRPr lang="en-US" sz="1400" dirty="0">
              <a:solidFill>
                <a:schemeClr val="tx2">
                  <a:lumMod val="75000"/>
                </a:schemeClr>
              </a:solidFill>
            </a:endParaRPr>
          </a:p>
        </p:txBody>
      </p:sp>
    </p:spTree>
    <p:extLst>
      <p:ext uri="{BB962C8B-B14F-4D97-AF65-F5344CB8AC3E}">
        <p14:creationId xmlns:p14="http://schemas.microsoft.com/office/powerpoint/2010/main" val="3758627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1470</TotalTime>
  <Words>1035</Words>
  <Application>Microsoft Office PowerPoint</Application>
  <PresentationFormat>On-screen Show (16:9)</PresentationFormat>
  <Paragraphs>127</Paragraphs>
  <Slides>14</Slides>
  <Notes>1</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Office Theme</vt:lpstr>
      <vt:lpstr>Slide</vt:lpstr>
      <vt:lpstr>GCOA &amp; WSIS 2021 HACKATHON PRESENTATION  AGEING BETTER WITH ICTs: Building a Brighter Future for Older Persons through ICT Innovation</vt:lpstr>
      <vt:lpstr>Some Background</vt:lpstr>
      <vt:lpstr>Challenge Areas</vt:lpstr>
      <vt:lpstr>Problem to be Solved?</vt:lpstr>
      <vt:lpstr>Market Analysis</vt:lpstr>
      <vt:lpstr>Competitive Landscape</vt:lpstr>
      <vt:lpstr>Competitive Landscape</vt:lpstr>
      <vt:lpstr>Our Solution</vt:lpstr>
      <vt:lpstr>Our Solution: Technology</vt:lpstr>
      <vt:lpstr>Our Solution: Costs</vt:lpstr>
      <vt:lpstr>Our Solution: Market Scalability</vt:lpstr>
      <vt:lpstr>Our Solution: Code</vt:lpstr>
      <vt:lpstr>Obstacles</vt:lpstr>
      <vt:lpstr>Follow up</vt:lpstr>
    </vt:vector>
  </TitlesOfParts>
  <Company>Galderma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SHIELD Hackathon Presentation</dc:title>
  <dc:creator>GREENSTEIN Jennifer</dc:creator>
  <cp:lastModifiedBy>ABC</cp:lastModifiedBy>
  <cp:revision>21</cp:revision>
  <dcterms:created xsi:type="dcterms:W3CDTF">2017-01-30T21:41:26Z</dcterms:created>
  <dcterms:modified xsi:type="dcterms:W3CDTF">2021-04-18T19:08:19Z</dcterms:modified>
</cp:coreProperties>
</file>