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0.xml" ContentType="application/vnd.openxmlformats-officedocument.themeOverride+xml"/>
  <Override PartName="/ppt/theme/themeOverride2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12" r:id="rId1"/>
    <p:sldMasterId id="2147483963" r:id="rId2"/>
    <p:sldMasterId id="2147483997" r:id="rId3"/>
  </p:sldMasterIdLst>
  <p:notesMasterIdLst>
    <p:notesMasterId r:id="rId28"/>
  </p:notesMasterIdLst>
  <p:sldIdLst>
    <p:sldId id="256" r:id="rId4"/>
    <p:sldId id="257" r:id="rId5"/>
    <p:sldId id="258" r:id="rId6"/>
    <p:sldId id="268" r:id="rId7"/>
    <p:sldId id="260" r:id="rId8"/>
    <p:sldId id="270" r:id="rId9"/>
    <p:sldId id="261" r:id="rId10"/>
    <p:sldId id="272" r:id="rId11"/>
    <p:sldId id="273" r:id="rId12"/>
    <p:sldId id="274" r:id="rId13"/>
    <p:sldId id="262" r:id="rId14"/>
    <p:sldId id="275" r:id="rId15"/>
    <p:sldId id="276" r:id="rId16"/>
    <p:sldId id="277" r:id="rId17"/>
    <p:sldId id="263" r:id="rId18"/>
    <p:sldId id="279" r:id="rId19"/>
    <p:sldId id="280" r:id="rId20"/>
    <p:sldId id="281" r:id="rId21"/>
    <p:sldId id="282" r:id="rId22"/>
    <p:sldId id="283" r:id="rId23"/>
    <p:sldId id="284" r:id="rId24"/>
    <p:sldId id="265" r:id="rId25"/>
    <p:sldId id="266" r:id="rId26"/>
    <p:sldId id="267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700" y="4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F8C56D-0C42-4C52-A8CD-EC208AD87E7E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1D5963-F286-4C13-B5CD-BB334BBC1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733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245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744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400022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5154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97308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6996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2528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9556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6384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8885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277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7650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6039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4254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2775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07978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04505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54653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6247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9594042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2386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17352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12299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74641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29872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78849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45065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34873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10816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55300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02230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04699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572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93805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56736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03541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04696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6166506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50804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3448601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29899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05898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714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808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748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315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061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49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45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48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689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  <p:sldLayoutId id="2147483924" r:id="rId12"/>
    <p:sldLayoutId id="2147483925" r:id="rId13"/>
    <p:sldLayoutId id="2147483926" r:id="rId14"/>
    <p:sldLayoutId id="2147483927" r:id="rId15"/>
    <p:sldLayoutId id="214748392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7364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64" r:id="rId1"/>
    <p:sldLayoutId id="2147483965" r:id="rId2"/>
    <p:sldLayoutId id="2147483966" r:id="rId3"/>
    <p:sldLayoutId id="2147483967" r:id="rId4"/>
    <p:sldLayoutId id="2147483968" r:id="rId5"/>
    <p:sldLayoutId id="2147483969" r:id="rId6"/>
    <p:sldLayoutId id="2147483970" r:id="rId7"/>
    <p:sldLayoutId id="2147483971" r:id="rId8"/>
    <p:sldLayoutId id="2147483972" r:id="rId9"/>
    <p:sldLayoutId id="2147483973" r:id="rId10"/>
    <p:sldLayoutId id="2147483974" r:id="rId11"/>
    <p:sldLayoutId id="2147483975" r:id="rId12"/>
    <p:sldLayoutId id="2147483976" r:id="rId13"/>
    <p:sldLayoutId id="2147483977" r:id="rId14"/>
    <p:sldLayoutId id="2147483978" r:id="rId15"/>
    <p:sldLayoutId id="214748397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94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8" r:id="rId1"/>
    <p:sldLayoutId id="2147483999" r:id="rId2"/>
    <p:sldLayoutId id="2147484000" r:id="rId3"/>
    <p:sldLayoutId id="2147484001" r:id="rId4"/>
    <p:sldLayoutId id="2147484002" r:id="rId5"/>
    <p:sldLayoutId id="2147484003" r:id="rId6"/>
    <p:sldLayoutId id="2147484004" r:id="rId7"/>
    <p:sldLayoutId id="2147484005" r:id="rId8"/>
    <p:sldLayoutId id="2147484006" r:id="rId9"/>
    <p:sldLayoutId id="2147484007" r:id="rId10"/>
    <p:sldLayoutId id="2147484008" r:id="rId11"/>
    <p:sldLayoutId id="2147484009" r:id="rId12"/>
    <p:sldLayoutId id="2147484010" r:id="rId13"/>
    <p:sldLayoutId id="2147484011" r:id="rId14"/>
    <p:sldLayoutId id="2147484012" r:id="rId15"/>
    <p:sldLayoutId id="214748401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7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36.xml"/><Relationship Id="rId1" Type="http://schemas.openxmlformats.org/officeDocument/2006/relationships/themeOverride" Target="../theme/themeOverride9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34.xml"/><Relationship Id="rId1" Type="http://schemas.openxmlformats.org/officeDocument/2006/relationships/themeOverride" Target="../theme/themeOverr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36.xml"/><Relationship Id="rId1" Type="http://schemas.openxmlformats.org/officeDocument/2006/relationships/themeOverride" Target="../theme/themeOverride11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36.xml"/><Relationship Id="rId1" Type="http://schemas.openxmlformats.org/officeDocument/2006/relationships/themeOverride" Target="../theme/themeOverride12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36.xml"/><Relationship Id="rId1" Type="http://schemas.openxmlformats.org/officeDocument/2006/relationships/themeOverride" Target="../theme/themeOverride13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34.xml"/><Relationship Id="rId1" Type="http://schemas.openxmlformats.org/officeDocument/2006/relationships/themeOverride" Target="../theme/themeOverrid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36.xml"/><Relationship Id="rId1" Type="http://schemas.openxmlformats.org/officeDocument/2006/relationships/themeOverride" Target="../theme/themeOverride15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36.xml"/><Relationship Id="rId1" Type="http://schemas.openxmlformats.org/officeDocument/2006/relationships/themeOverride" Target="../theme/themeOverride16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39.xml"/><Relationship Id="rId1" Type="http://schemas.openxmlformats.org/officeDocument/2006/relationships/themeOverride" Target="../theme/themeOverride17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34.xml"/><Relationship Id="rId1" Type="http://schemas.openxmlformats.org/officeDocument/2006/relationships/themeOverride" Target="../theme/themeOverride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34.xml"/><Relationship Id="rId1" Type="http://schemas.openxmlformats.org/officeDocument/2006/relationships/themeOverride" Target="../theme/themeOverride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34.xml"/><Relationship Id="rId1" Type="http://schemas.openxmlformats.org/officeDocument/2006/relationships/themeOverride" Target="../theme/themeOverride2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34.xml"/><Relationship Id="rId1" Type="http://schemas.openxmlformats.org/officeDocument/2006/relationships/themeOverride" Target="../theme/themeOverride2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34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36.xml"/><Relationship Id="rId1" Type="http://schemas.openxmlformats.org/officeDocument/2006/relationships/themeOverride" Target="../theme/themeOverride3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34.xml"/><Relationship Id="rId1" Type="http://schemas.openxmlformats.org/officeDocument/2006/relationships/themeOverride" Target="../theme/themeOverr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36.xml"/><Relationship Id="rId1" Type="http://schemas.openxmlformats.org/officeDocument/2006/relationships/themeOverride" Target="../theme/themeOverride5.xml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34.xml"/><Relationship Id="rId1" Type="http://schemas.openxmlformats.org/officeDocument/2006/relationships/themeOverride" Target="../theme/themeOverr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36.xml"/><Relationship Id="rId1" Type="http://schemas.openxmlformats.org/officeDocument/2006/relationships/themeOverride" Target="../theme/themeOverride7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36.xml"/><Relationship Id="rId1" Type="http://schemas.openxmlformats.org/officeDocument/2006/relationships/themeOverride" Target="../theme/themeOverride8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3123" y="1120877"/>
            <a:ext cx="11316929" cy="2310581"/>
          </a:xfrm>
        </p:spPr>
        <p:txBody>
          <a:bodyPr>
            <a:normAutofit/>
          </a:bodyPr>
          <a:lstStyle/>
          <a:p>
            <a:r>
              <a:rPr sz="4400" dirty="0" smtClean="0">
                <a:latin typeface="+mn-lt"/>
              </a:rPr>
              <a:t>Top </a:t>
            </a:r>
            <a:r>
              <a:rPr sz="4400" dirty="0">
                <a:latin typeface="+mn-lt"/>
              </a:rPr>
              <a:t>Ranked </a:t>
            </a:r>
            <a:r>
              <a:rPr sz="4400" dirty="0" err="1" smtClean="0">
                <a:latin typeface="+mn-lt"/>
              </a:rPr>
              <a:t>B.</a:t>
            </a:r>
            <a:r>
              <a:rPr lang="en-US" sz="4400" dirty="0" err="1" smtClean="0">
                <a:latin typeface="+mn-lt"/>
              </a:rPr>
              <a:t>T</a:t>
            </a:r>
            <a:r>
              <a:rPr sz="4400" dirty="0" err="1" smtClean="0">
                <a:latin typeface="+mn-lt"/>
              </a:rPr>
              <a:t>ech</a:t>
            </a:r>
            <a:r>
              <a:rPr sz="4400" dirty="0" smtClean="0">
                <a:latin typeface="+mn-lt"/>
              </a:rPr>
              <a:t>/Medical/MBA Colleges</a:t>
            </a:r>
            <a:r>
              <a:rPr lang="en-US" dirty="0"/>
              <a:t/>
            </a:r>
            <a:br>
              <a:rPr lang="en-US" dirty="0"/>
            </a:b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5440" y="2787773"/>
            <a:ext cx="6624321" cy="1809135"/>
          </a:xfrm>
        </p:spPr>
        <p:txBody>
          <a:bodyPr>
            <a:normAutofit fontScale="40000" lnSpcReduction="20000"/>
          </a:bodyPr>
          <a:lstStyle/>
          <a:p>
            <a:endParaRPr dirty="0"/>
          </a:p>
          <a:p>
            <a:endParaRPr lang="en-US" dirty="0" smtClean="0"/>
          </a:p>
          <a:p>
            <a:r>
              <a:rPr sz="5000" dirty="0" smtClean="0">
                <a:solidFill>
                  <a:srgbClr val="00B0F0"/>
                </a:solidFill>
              </a:rPr>
              <a:t>Presented </a:t>
            </a:r>
            <a:r>
              <a:rPr sz="5000" dirty="0">
                <a:solidFill>
                  <a:srgbClr val="00B0F0"/>
                </a:solidFill>
              </a:rPr>
              <a:t>by: </a:t>
            </a:r>
            <a:r>
              <a:rPr lang="en-US" sz="5000" dirty="0" smtClean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Anwar</a:t>
            </a:r>
            <a:r>
              <a:rPr lang="en-US" sz="5000" dirty="0" smtClean="0">
                <a:solidFill>
                  <a:srgbClr val="00B0F0"/>
                </a:solidFill>
              </a:rPr>
              <a:t> </a:t>
            </a:r>
            <a:r>
              <a:rPr lang="en-US" sz="5000" dirty="0" err="1" smtClean="0">
                <a:solidFill>
                  <a:srgbClr val="00B0F0"/>
                </a:solidFill>
              </a:rPr>
              <a:t>basha</a:t>
            </a:r>
            <a:endParaRPr lang="en-US" sz="5000" dirty="0">
              <a:solidFill>
                <a:srgbClr val="00B0F0"/>
              </a:solidFill>
            </a:endParaRPr>
          </a:p>
          <a:p>
            <a:r>
              <a:rPr lang="en-US" sz="5000" dirty="0" smtClean="0">
                <a:solidFill>
                  <a:srgbClr val="00B0F0"/>
                </a:solidFill>
              </a:rPr>
              <a:t> </a:t>
            </a:r>
            <a:r>
              <a:rPr lang="en-US" sz="5000" dirty="0">
                <a:solidFill>
                  <a:srgbClr val="00B0F0"/>
                </a:solidFill>
              </a:rPr>
              <a:t>Batch </a:t>
            </a:r>
            <a:r>
              <a:rPr lang="en-US" sz="5000" dirty="0" smtClean="0">
                <a:solidFill>
                  <a:srgbClr val="00B0F0"/>
                </a:solidFill>
              </a:rPr>
              <a:t>Number: 374</a:t>
            </a:r>
            <a:endParaRPr sz="5000" dirty="0">
              <a:solidFill>
                <a:srgbClr val="00B0F0"/>
              </a:solidFill>
            </a:endParaRPr>
          </a:p>
          <a:p>
            <a:r>
              <a:rPr sz="5000" dirty="0" smtClean="0">
                <a:solidFill>
                  <a:srgbClr val="00B0F0"/>
                </a:solidFill>
              </a:rPr>
              <a:t>Date: </a:t>
            </a:r>
            <a:r>
              <a:rPr lang="en-US" sz="5000" dirty="0" smtClean="0">
                <a:solidFill>
                  <a:srgbClr val="00B0F0"/>
                </a:solidFill>
              </a:rPr>
              <a:t>4-07-2025</a:t>
            </a:r>
            <a:endParaRPr lang="en-US" sz="5000" dirty="0">
              <a:solidFill>
                <a:srgbClr val="00B0F0"/>
              </a:solidFill>
            </a:endParaRPr>
          </a:p>
          <a:p>
            <a:r>
              <a:rPr lang="en-US" dirty="0" smtClean="0"/>
              <a:t> </a:t>
            </a: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080" y="168213"/>
            <a:ext cx="2915919" cy="6547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774" y="477520"/>
            <a:ext cx="8596668" cy="1320800"/>
          </a:xfrm>
        </p:spPr>
        <p:txBody>
          <a:bodyPr/>
          <a:lstStyle/>
          <a:p>
            <a:r>
              <a:rPr lang="en-US" dirty="0" smtClean="0"/>
              <a:t>Histogram for Placement ratings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1600"/>
            <a:ext cx="6989890" cy="5201920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89890" y="1886269"/>
            <a:ext cx="4184034" cy="3880773"/>
          </a:xfrm>
        </p:spPr>
        <p:txBody>
          <a:bodyPr/>
          <a:lstStyle/>
          <a:p>
            <a:r>
              <a:rPr lang="en-US" dirty="0" smtClean="0"/>
              <a:t>Most colleges have ratings between 3.5 to 4.5</a:t>
            </a:r>
          </a:p>
          <a:p>
            <a:r>
              <a:rPr lang="en-US" dirty="0" smtClean="0"/>
              <a:t>Students are mostly happy with place </a:t>
            </a:r>
            <a:r>
              <a:rPr lang="en-US" dirty="0" err="1" smtClean="0"/>
              <a:t>ments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7442" y="172704"/>
            <a:ext cx="3334558" cy="609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258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Bivariate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/>
              <a:t>Compared </a:t>
            </a:r>
            <a:r>
              <a:rPr lang="en-US" dirty="0" smtClean="0"/>
              <a:t>Courses</a:t>
            </a:r>
            <a:r>
              <a:rPr dirty="0" smtClean="0"/>
              <a:t> </a:t>
            </a:r>
            <a:r>
              <a:rPr dirty="0"/>
              <a:t>vs Salary by Course</a:t>
            </a:r>
          </a:p>
          <a:p>
            <a:r>
              <a:rPr lang="en-US" dirty="0"/>
              <a:t>Compared Courses vs Placement Rating</a:t>
            </a:r>
            <a:endParaRPr dirty="0"/>
          </a:p>
          <a:p>
            <a:r>
              <a:rPr lang="en-US" dirty="0" smtClean="0"/>
              <a:t>Compared course vs Total reviews</a:t>
            </a: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720" y="126984"/>
            <a:ext cx="3383280" cy="6096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Compared </a:t>
            </a:r>
            <a:r>
              <a:rPr lang="en-US" dirty="0" smtClean="0"/>
              <a:t>courses </a:t>
            </a:r>
            <a:r>
              <a:rPr lang="en-US" dirty="0"/>
              <a:t>vs Salary by Course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" y="1595120"/>
            <a:ext cx="5720080" cy="4897120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1890" y="1930400"/>
            <a:ext cx="4184034" cy="3880773"/>
          </a:xfrm>
        </p:spPr>
        <p:txBody>
          <a:bodyPr/>
          <a:lstStyle/>
          <a:p>
            <a:r>
              <a:rPr lang="en-US" dirty="0" smtClean="0"/>
              <a:t>Salary is not same for every course</a:t>
            </a:r>
          </a:p>
          <a:p>
            <a:r>
              <a:rPr lang="en-US" dirty="0" err="1" smtClean="0"/>
              <a:t>B.tech</a:t>
            </a:r>
            <a:r>
              <a:rPr lang="en-US" dirty="0" smtClean="0"/>
              <a:t> or MBA may have better salary offers.</a:t>
            </a:r>
          </a:p>
          <a:p>
            <a:r>
              <a:rPr lang="en-US" dirty="0" smtClean="0"/>
              <a:t>Some colleges give very high salaries, but they are few.</a:t>
            </a:r>
          </a:p>
          <a:p>
            <a:r>
              <a:rPr lang="en-US" dirty="0" smtClean="0"/>
              <a:t>This helps students see which course gives better salary after graduation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8880" y="177784"/>
            <a:ext cx="3373120" cy="609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89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Compared Courses vs Placement Rating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66240"/>
            <a:ext cx="4860925" cy="4653280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1930401"/>
            <a:ext cx="6014910" cy="4110962"/>
          </a:xfrm>
        </p:spPr>
        <p:txBody>
          <a:bodyPr/>
          <a:lstStyle/>
          <a:p>
            <a:r>
              <a:rPr lang="en-US" dirty="0" smtClean="0"/>
              <a:t>Placement ratings are different for each course</a:t>
            </a:r>
          </a:p>
          <a:p>
            <a:r>
              <a:rPr lang="en-US" dirty="0" smtClean="0"/>
              <a:t>Some courses are rated better for placements than others</a:t>
            </a:r>
          </a:p>
          <a:p>
            <a:r>
              <a:rPr lang="en-US" dirty="0" smtClean="0"/>
              <a:t>Some students in the same course had different experiences with placements</a:t>
            </a:r>
          </a:p>
          <a:p>
            <a:r>
              <a:rPr lang="en-US" dirty="0" smtClean="0"/>
              <a:t>This helps students understand which courses have better job opportunities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9520" y="147304"/>
            <a:ext cx="3332480" cy="609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53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Compared </a:t>
            </a:r>
            <a:r>
              <a:rPr lang="en-US" dirty="0"/>
              <a:t>course vs Total reviews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74800"/>
            <a:ext cx="6085840" cy="5283200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960" y="1744029"/>
            <a:ext cx="4630884" cy="4128451"/>
          </a:xfrm>
        </p:spPr>
        <p:txBody>
          <a:bodyPr/>
          <a:lstStyle/>
          <a:p>
            <a:r>
              <a:rPr lang="en-US" dirty="0" err="1" smtClean="0"/>
              <a:t>B.Tech</a:t>
            </a:r>
            <a:r>
              <a:rPr lang="en-US" dirty="0" smtClean="0"/>
              <a:t> and MBA may be popular, as they have more reviews</a:t>
            </a:r>
          </a:p>
          <a:p>
            <a:r>
              <a:rPr lang="en-US" dirty="0" smtClean="0"/>
              <a:t>Medical or other courses may have fewer students or colleges</a:t>
            </a:r>
          </a:p>
          <a:p>
            <a:r>
              <a:rPr lang="en-US" dirty="0" smtClean="0"/>
              <a:t>Some colleges get a lot of reviews, others get very few even for the same course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9360" y="137144"/>
            <a:ext cx="3342640" cy="609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31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Multivariate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Categorical + Continuous group by</a:t>
            </a:r>
          </a:p>
          <a:p>
            <a:r>
              <a:rPr lang="en-US" dirty="0" smtClean="0"/>
              <a:t>Average Salary &amp; Fees by Course</a:t>
            </a:r>
          </a:p>
          <a:p>
            <a:r>
              <a:rPr lang="en-US" dirty="0" smtClean="0"/>
              <a:t>Pivot Table for Median Salary &amp; Fees</a:t>
            </a:r>
          </a:p>
          <a:p>
            <a:r>
              <a:rPr lang="en-US" dirty="0" smtClean="0"/>
              <a:t>Continuous + Continuous: Correlation </a:t>
            </a:r>
            <a:r>
              <a:rPr lang="en-US" dirty="0" err="1" smtClean="0"/>
              <a:t>Heatmap</a:t>
            </a:r>
            <a:r>
              <a:rPr lang="en-US" dirty="0" smtClean="0"/>
              <a:t> </a:t>
            </a:r>
          </a:p>
          <a:p>
            <a:r>
              <a:rPr lang="en-US" dirty="0" smtClean="0"/>
              <a:t>Course Distribution by Top Institutes</a:t>
            </a: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9040" y="96504"/>
            <a:ext cx="3362960" cy="6096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534" y="394562"/>
            <a:ext cx="8596668" cy="1320800"/>
          </a:xfrm>
        </p:spPr>
        <p:txBody>
          <a:bodyPr/>
          <a:lstStyle/>
          <a:p>
            <a:r>
              <a:rPr lang="en-US" dirty="0"/>
              <a:t>Average Salary &amp; Fees by Course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86" y="2160588"/>
            <a:ext cx="4812384" cy="3603397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16690" y="2641374"/>
            <a:ext cx="5588916" cy="3122611"/>
          </a:xfrm>
        </p:spPr>
        <p:txBody>
          <a:bodyPr/>
          <a:lstStyle/>
          <a:p>
            <a:r>
              <a:rPr lang="en-US" dirty="0" smtClean="0"/>
              <a:t>Some courses like MBA or </a:t>
            </a:r>
            <a:r>
              <a:rPr lang="en-US" dirty="0" err="1" smtClean="0"/>
              <a:t>B.tech</a:t>
            </a:r>
            <a:r>
              <a:rPr lang="en-US" dirty="0" smtClean="0"/>
              <a:t> may give higher salaries after graduation</a:t>
            </a:r>
            <a:endParaRPr lang="en-US" dirty="0"/>
          </a:p>
          <a:p>
            <a:r>
              <a:rPr lang="en-US" dirty="0" smtClean="0"/>
              <a:t>Courses with salaries often have higher fees too</a:t>
            </a:r>
          </a:p>
          <a:p>
            <a:r>
              <a:rPr lang="en-US" dirty="0" smtClean="0"/>
              <a:t>A course with good placement rating usually gives better job chances</a:t>
            </a:r>
          </a:p>
          <a:p>
            <a:r>
              <a:rPr lang="en-US" dirty="0" smtClean="0"/>
              <a:t>Good salary, Reasonable fee, High placement rating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9360" y="137144"/>
            <a:ext cx="3342640" cy="609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04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Pivot Table for Median Salary &amp; Fees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640" y="2763520"/>
            <a:ext cx="2672080" cy="2286000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Some courses like MBA or </a:t>
            </a:r>
            <a:r>
              <a:rPr lang="en-US" dirty="0" err="1" smtClean="0"/>
              <a:t>B.tech</a:t>
            </a:r>
            <a:r>
              <a:rPr lang="en-US" dirty="0" smtClean="0"/>
              <a:t> may have a higher median salary</a:t>
            </a:r>
          </a:p>
          <a:p>
            <a:r>
              <a:rPr lang="en-US" dirty="0" smtClean="0"/>
              <a:t>A few might have high fees, but </a:t>
            </a:r>
            <a:r>
              <a:rPr lang="en-US" dirty="0" err="1" smtClean="0"/>
              <a:t>thesalary</a:t>
            </a:r>
            <a:r>
              <a:rPr lang="en-US" dirty="0" smtClean="0"/>
              <a:t> is not high not good value</a:t>
            </a:r>
          </a:p>
          <a:p>
            <a:r>
              <a:rPr lang="en-US" dirty="0" smtClean="0"/>
              <a:t>Some courses give better salary for lower fees better return to investment</a:t>
            </a:r>
          </a:p>
          <a:p>
            <a:r>
              <a:rPr lang="en-US" dirty="0" smtClean="0"/>
              <a:t>This helps students see which course gives good jobs for reasonable cost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8240" y="137144"/>
            <a:ext cx="3413760" cy="609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58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240" y="1270000"/>
            <a:ext cx="8117840" cy="466344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17040" y="455414"/>
            <a:ext cx="2509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Correlation </a:t>
            </a:r>
            <a:r>
              <a:rPr lang="en-US" dirty="0" err="1" smtClean="0"/>
              <a:t>Heatmap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9680" y="150598"/>
            <a:ext cx="3322320" cy="609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61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873761"/>
            <a:ext cx="9320106" cy="5167602"/>
          </a:xfrm>
        </p:spPr>
        <p:txBody>
          <a:bodyPr/>
          <a:lstStyle/>
          <a:p>
            <a:r>
              <a:rPr lang="en-US" dirty="0" smtClean="0"/>
              <a:t>Dark red  Strong positive relation</a:t>
            </a:r>
          </a:p>
          <a:p>
            <a:r>
              <a:rPr lang="en-US" dirty="0" smtClean="0"/>
              <a:t>Dark blue strong negative relation</a:t>
            </a:r>
          </a:p>
          <a:p>
            <a:r>
              <a:rPr lang="en-US" dirty="0" smtClean="0"/>
              <a:t>Light color weak or no relation</a:t>
            </a:r>
          </a:p>
          <a:p>
            <a:r>
              <a:rPr lang="en-US" dirty="0" smtClean="0"/>
              <a:t>If salary and placements ratings have high positive number (like 0.7 or more)</a:t>
            </a:r>
          </a:p>
          <a:p>
            <a:r>
              <a:rPr lang="en-US" dirty="0" smtClean="0"/>
              <a:t>Better placement lead to high salary</a:t>
            </a:r>
          </a:p>
          <a:p>
            <a:r>
              <a:rPr lang="en-US" dirty="0" smtClean="0"/>
              <a:t>Value for </a:t>
            </a:r>
            <a:r>
              <a:rPr lang="en-US" dirty="0" err="1" smtClean="0"/>
              <a:t>Money_rating</a:t>
            </a:r>
            <a:r>
              <a:rPr lang="en-US" dirty="0" smtClean="0"/>
              <a:t> may have a good relation with fees or Salary</a:t>
            </a:r>
          </a:p>
          <a:p>
            <a:r>
              <a:rPr lang="en-US" dirty="0" smtClean="0"/>
              <a:t>Students feel it’s worth it when salary is good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9040" y="106664"/>
            <a:ext cx="3362960" cy="609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14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000" dirty="0"/>
              <a:t>To analyze top ranked </a:t>
            </a:r>
            <a:r>
              <a:rPr sz="2000" dirty="0" err="1"/>
              <a:t>B.Tech</a:t>
            </a:r>
            <a:r>
              <a:rPr sz="2000" dirty="0"/>
              <a:t>, MBA, and Medical colleges based on:</a:t>
            </a:r>
          </a:p>
          <a:p>
            <a:r>
              <a:rPr sz="2000" dirty="0" smtClean="0"/>
              <a:t>Fee </a:t>
            </a:r>
            <a:r>
              <a:rPr sz="2000" dirty="0"/>
              <a:t>structure</a:t>
            </a:r>
          </a:p>
          <a:p>
            <a:r>
              <a:rPr sz="2000" dirty="0" smtClean="0"/>
              <a:t>Placement </a:t>
            </a:r>
            <a:r>
              <a:rPr sz="2000" dirty="0"/>
              <a:t>salary</a:t>
            </a:r>
          </a:p>
          <a:p>
            <a:r>
              <a:rPr sz="2000" dirty="0" smtClean="0"/>
              <a:t>Placement </a:t>
            </a:r>
            <a:r>
              <a:rPr sz="2000" dirty="0"/>
              <a:t>ratings</a:t>
            </a:r>
          </a:p>
          <a:p>
            <a:endParaRPr sz="2000" dirty="0"/>
          </a:p>
          <a:p>
            <a:r>
              <a:rPr sz="2000" dirty="0"/>
              <a:t>Goal: Help students make better decisions when choosing a course or college.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4002" y="152384"/>
            <a:ext cx="2917998" cy="6096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1466" y="4653280"/>
            <a:ext cx="8596668" cy="133930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Some are top colleges more than one course </a:t>
            </a:r>
            <a:r>
              <a:rPr lang="en-US" dirty="0" err="1" smtClean="0"/>
              <a:t>B.tech</a:t>
            </a:r>
            <a:r>
              <a:rPr lang="en-US" dirty="0" smtClean="0"/>
              <a:t> and MBA.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Some colleges focus only course like only </a:t>
            </a:r>
            <a:r>
              <a:rPr lang="en-US" dirty="0" err="1" smtClean="0"/>
              <a:t>B.tech</a:t>
            </a:r>
            <a:r>
              <a:rPr lang="en-US" dirty="0" smtClean="0"/>
              <a:t> or only Medical.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Its helps students choose the right college based on the course options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883920"/>
            <a:ext cx="9194800" cy="348871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flipH="1">
            <a:off x="690875" y="233679"/>
            <a:ext cx="4389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Course distribution by top Institutes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9040" y="113530"/>
            <a:ext cx="3362960" cy="609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21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B.Tech</a:t>
            </a:r>
            <a:r>
              <a:rPr lang="en-US" dirty="0"/>
              <a:t> is most common</a:t>
            </a:r>
          </a:p>
          <a:p>
            <a:r>
              <a:rPr lang="en-US" dirty="0"/>
              <a:t>MBA shows highest salary potential</a:t>
            </a:r>
          </a:p>
          <a:p>
            <a:r>
              <a:rPr lang="en-US" dirty="0"/>
              <a:t>MBBS has high fees, but lower average salary</a:t>
            </a:r>
          </a:p>
          <a:p>
            <a:r>
              <a:rPr lang="en-US" dirty="0"/>
              <a:t>Some colleges offer high salary with moderate fees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206" y="135178"/>
            <a:ext cx="3411794" cy="609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4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/>
              <a:t>Higher </a:t>
            </a:r>
            <a:r>
              <a:rPr dirty="0"/>
              <a:t>fees don’t always mean higher salary</a:t>
            </a:r>
          </a:p>
          <a:p>
            <a:r>
              <a:rPr dirty="0" smtClean="0"/>
              <a:t>Placement </a:t>
            </a:r>
            <a:r>
              <a:rPr dirty="0"/>
              <a:t>rating strongly linked to salary</a:t>
            </a:r>
          </a:p>
          <a:p>
            <a:r>
              <a:rPr dirty="0" smtClean="0"/>
              <a:t>Best </a:t>
            </a:r>
            <a:r>
              <a:rPr dirty="0"/>
              <a:t>colleges offer good placements at reasonable fees</a:t>
            </a:r>
          </a:p>
          <a:p>
            <a:r>
              <a:rPr dirty="0" smtClean="0"/>
              <a:t>Students </a:t>
            </a:r>
            <a:r>
              <a:rPr dirty="0"/>
              <a:t>should compare Fees + Salary + Ratings before choosing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9360" y="106664"/>
            <a:ext cx="3342640" cy="6096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/>
              <a:t>Data </a:t>
            </a:r>
            <a:r>
              <a:rPr dirty="0"/>
              <a:t>limited to what was available on the website</a:t>
            </a:r>
          </a:p>
          <a:p>
            <a:r>
              <a:rPr dirty="0" smtClean="0"/>
              <a:t>Some </a:t>
            </a:r>
            <a:r>
              <a:rPr dirty="0"/>
              <a:t>records may be outdated or missing</a:t>
            </a:r>
          </a:p>
          <a:p>
            <a:r>
              <a:rPr dirty="0" smtClean="0"/>
              <a:t>Salaries </a:t>
            </a:r>
            <a:r>
              <a:rPr dirty="0"/>
              <a:t>may vary by region and job role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9520" y="147304"/>
            <a:ext cx="3332480" cy="6096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Thank you for your attention!</a:t>
            </a:r>
          </a:p>
          <a:p>
            <a:endParaRPr dirty="0"/>
          </a:p>
          <a:p>
            <a:r>
              <a:rPr dirty="0"/>
              <a:t>Questions &amp; Answers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200" y="126984"/>
            <a:ext cx="3352800" cy="6096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/>
              <a:t>Understand </a:t>
            </a:r>
            <a:r>
              <a:rPr dirty="0"/>
              <a:t>which courses provide better salary and placements.</a:t>
            </a:r>
          </a:p>
          <a:p>
            <a:r>
              <a:rPr dirty="0" smtClean="0"/>
              <a:t>Compare </a:t>
            </a:r>
            <a:r>
              <a:rPr dirty="0"/>
              <a:t>fees vs. return (salary).</a:t>
            </a:r>
          </a:p>
          <a:p>
            <a:r>
              <a:rPr dirty="0" smtClean="0"/>
              <a:t>Identify </a:t>
            </a:r>
            <a:r>
              <a:rPr dirty="0"/>
              <a:t>high-value colleges with strong placements.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680" y="157464"/>
            <a:ext cx="3068320" cy="6096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Source: Scraped from Shiksha.com</a:t>
            </a:r>
          </a:p>
          <a:p>
            <a:r>
              <a:rPr lang="en-US" dirty="0"/>
              <a:t>Tools: Requests, </a:t>
            </a:r>
            <a:r>
              <a:rPr lang="en-US" dirty="0" err="1"/>
              <a:t>BeautifulSoup</a:t>
            </a:r>
            <a:r>
              <a:rPr lang="en-US" dirty="0"/>
              <a:t>, re</a:t>
            </a:r>
          </a:p>
          <a:p>
            <a:r>
              <a:rPr lang="en-US" dirty="0"/>
              <a:t>Total records: </a:t>
            </a:r>
            <a:r>
              <a:rPr lang="en-US" dirty="0" smtClean="0"/>
              <a:t>[428 rows, 12 columns]</a:t>
            </a:r>
            <a:endParaRPr lang="en-US" dirty="0"/>
          </a:p>
          <a:p>
            <a:r>
              <a:rPr lang="en-US" dirty="0"/>
              <a:t>Variables collected:</a:t>
            </a:r>
          </a:p>
          <a:p>
            <a:r>
              <a:rPr lang="en-US" dirty="0"/>
              <a:t> Institute</a:t>
            </a:r>
          </a:p>
          <a:p>
            <a:r>
              <a:rPr lang="en-US" dirty="0"/>
              <a:t> Courses</a:t>
            </a:r>
          </a:p>
          <a:p>
            <a:r>
              <a:rPr lang="en-US" dirty="0"/>
              <a:t> Fees</a:t>
            </a:r>
          </a:p>
          <a:p>
            <a:r>
              <a:rPr lang="en-US" dirty="0"/>
              <a:t> Salary</a:t>
            </a:r>
          </a:p>
          <a:p>
            <a:r>
              <a:rPr lang="en-US" dirty="0"/>
              <a:t> Placement rating</a:t>
            </a:r>
          </a:p>
          <a:p>
            <a:r>
              <a:rPr lang="en-US" dirty="0"/>
              <a:t> Infrastructure rating</a:t>
            </a:r>
          </a:p>
          <a:p>
            <a:r>
              <a:rPr lang="en-US" dirty="0"/>
              <a:t> Total reviews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404" y="2027490"/>
            <a:ext cx="5912154" cy="1887285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1440" y="126984"/>
            <a:ext cx="3210560" cy="60963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404" y="3914775"/>
            <a:ext cx="5912154" cy="1797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632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Cleaning &amp; 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/>
              <a:t>Removed </a:t>
            </a:r>
            <a:r>
              <a:rPr dirty="0"/>
              <a:t>missing </a:t>
            </a:r>
            <a:r>
              <a:rPr lang="en-US" dirty="0" smtClean="0"/>
              <a:t>/ Null </a:t>
            </a:r>
            <a:r>
              <a:rPr dirty="0" smtClean="0"/>
              <a:t>values</a:t>
            </a:r>
            <a:endParaRPr dirty="0"/>
          </a:p>
          <a:p>
            <a:r>
              <a:rPr dirty="0" smtClean="0"/>
              <a:t>Converted </a:t>
            </a:r>
            <a:r>
              <a:rPr dirty="0"/>
              <a:t>data types</a:t>
            </a:r>
          </a:p>
          <a:p>
            <a:r>
              <a:rPr dirty="0" smtClean="0"/>
              <a:t>Standardized </a:t>
            </a:r>
            <a:r>
              <a:rPr dirty="0"/>
              <a:t>formats (₹ symbol, commas)</a:t>
            </a:r>
          </a:p>
          <a:p>
            <a:r>
              <a:rPr dirty="0" smtClean="0"/>
              <a:t>Filtered </a:t>
            </a:r>
            <a:r>
              <a:rPr dirty="0"/>
              <a:t>necessary </a:t>
            </a:r>
            <a:r>
              <a:rPr dirty="0" smtClean="0"/>
              <a:t>columns</a:t>
            </a:r>
            <a:endParaRPr lang="en-US" dirty="0"/>
          </a:p>
          <a:p>
            <a:endParaRPr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9040" y="187944"/>
            <a:ext cx="3362960" cy="6096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and after (Messy vs Clean)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2" y="1323962"/>
            <a:ext cx="5363306" cy="4717400"/>
          </a:xfrm>
        </p:spPr>
        <p:txBody>
          <a:bodyPr/>
          <a:lstStyle/>
          <a:p>
            <a:r>
              <a:rPr lang="en-US" dirty="0"/>
              <a:t>Messy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40638" y="1323962"/>
            <a:ext cx="5506910" cy="4825999"/>
          </a:xfrm>
        </p:spPr>
        <p:txBody>
          <a:bodyPr/>
          <a:lstStyle/>
          <a:p>
            <a:r>
              <a:rPr lang="en-US" dirty="0"/>
              <a:t>Clean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161" y="1801481"/>
            <a:ext cx="4866450" cy="42398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0638" y="1801481"/>
            <a:ext cx="4993122" cy="43281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3200" y="170756"/>
            <a:ext cx="3098800" cy="609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73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Univariate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/>
              <a:t>Analyzed </a:t>
            </a:r>
            <a:r>
              <a:rPr dirty="0"/>
              <a:t>distribution of:</a:t>
            </a:r>
          </a:p>
          <a:p>
            <a:r>
              <a:rPr dirty="0"/>
              <a:t>  </a:t>
            </a:r>
            <a:r>
              <a:rPr dirty="0" smtClean="0"/>
              <a:t>Fees</a:t>
            </a:r>
            <a:endParaRPr dirty="0"/>
          </a:p>
          <a:p>
            <a:r>
              <a:rPr dirty="0"/>
              <a:t>  </a:t>
            </a:r>
            <a:r>
              <a:rPr dirty="0" smtClean="0"/>
              <a:t>Salary</a:t>
            </a:r>
            <a:endParaRPr dirty="0"/>
          </a:p>
          <a:p>
            <a:r>
              <a:rPr dirty="0"/>
              <a:t>  </a:t>
            </a:r>
            <a:r>
              <a:rPr dirty="0" smtClean="0"/>
              <a:t>Placement </a:t>
            </a:r>
            <a:r>
              <a:rPr dirty="0"/>
              <a:t>Ratings</a:t>
            </a:r>
          </a:p>
          <a:p>
            <a:r>
              <a:rPr dirty="0" smtClean="0"/>
              <a:t>Used </a:t>
            </a:r>
            <a:r>
              <a:rPr dirty="0"/>
              <a:t>Histograms, Boxplots, KDE and Violin plots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1760" y="137144"/>
            <a:ext cx="3190240" cy="6096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0" y="609600"/>
            <a:ext cx="8596668" cy="1320800"/>
          </a:xfrm>
        </p:spPr>
        <p:txBody>
          <a:bodyPr/>
          <a:lstStyle/>
          <a:p>
            <a:r>
              <a:rPr lang="en-US" dirty="0" smtClean="0"/>
              <a:t>Histogram for Fees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" y="1381760"/>
            <a:ext cx="7051040" cy="4659602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52640" y="2741202"/>
            <a:ext cx="4765040" cy="1940717"/>
          </a:xfrm>
        </p:spPr>
        <p:txBody>
          <a:bodyPr/>
          <a:lstStyle/>
          <a:p>
            <a:r>
              <a:rPr lang="en-US" dirty="0" smtClean="0"/>
              <a:t>Here most colleges have low to medium fees, </a:t>
            </a:r>
          </a:p>
          <a:p>
            <a:r>
              <a:rPr lang="en-US" dirty="0" smtClean="0"/>
              <a:t>Some have very high</a:t>
            </a:r>
          </a:p>
          <a:p>
            <a:r>
              <a:rPr lang="en-US" dirty="0" smtClean="0"/>
              <a:t>Few colleges are very expensive, most are affordable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1948" y="157464"/>
            <a:ext cx="3260052" cy="609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425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694" y="494506"/>
            <a:ext cx="8596668" cy="1320800"/>
          </a:xfrm>
        </p:spPr>
        <p:txBody>
          <a:bodyPr/>
          <a:lstStyle/>
          <a:p>
            <a:r>
              <a:rPr lang="en-US" dirty="0" smtClean="0"/>
              <a:t>Violin for Salary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21120" y="2300347"/>
            <a:ext cx="5537200" cy="2448560"/>
          </a:xfrm>
        </p:spPr>
        <p:txBody>
          <a:bodyPr/>
          <a:lstStyle/>
          <a:p>
            <a:r>
              <a:rPr lang="en-US" dirty="0" smtClean="0"/>
              <a:t>Long tail on the right</a:t>
            </a:r>
          </a:p>
          <a:p>
            <a:r>
              <a:rPr lang="en-US" dirty="0" smtClean="0"/>
              <a:t>Some colleges offers very high salaries,</a:t>
            </a:r>
          </a:p>
          <a:p>
            <a:r>
              <a:rPr lang="en-US" dirty="0" smtClean="0"/>
              <a:t>But most offer average packages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" y="1930400"/>
            <a:ext cx="5892800" cy="3188455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9360" y="116824"/>
            <a:ext cx="3342640" cy="609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77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2.xml><?xml version="1.0" encoding="utf-8"?>
<a:theme xmlns:a="http://schemas.openxmlformats.org/drawingml/2006/main" name="2_Facet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3.xml><?xml version="1.0" encoding="utf-8"?>
<a:theme xmlns:a="http://schemas.openxmlformats.org/drawingml/2006/main" name="Facet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Yellow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FCA08"/>
    </a:accent1>
    <a:accent2>
      <a:srgbClr val="F8931D"/>
    </a:accent2>
    <a:accent3>
      <a:srgbClr val="CE8D3E"/>
    </a:accent3>
    <a:accent4>
      <a:srgbClr val="EC7016"/>
    </a:accent4>
    <a:accent5>
      <a:srgbClr val="E64823"/>
    </a:accent5>
    <a:accent6>
      <a:srgbClr val="9C6A6A"/>
    </a:accent6>
    <a:hlink>
      <a:srgbClr val="2998E3"/>
    </a:hlink>
    <a:folHlink>
      <a:srgbClr val="7F723D"/>
    </a:folHlink>
  </a:clrScheme>
</a:themeOverride>
</file>

<file path=ppt/theme/themeOverride10.xml><?xml version="1.0" encoding="utf-8"?>
<a:themeOverride xmlns:a="http://schemas.openxmlformats.org/drawingml/2006/main">
  <a:clrScheme name="Yellow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FCA08"/>
    </a:accent1>
    <a:accent2>
      <a:srgbClr val="F8931D"/>
    </a:accent2>
    <a:accent3>
      <a:srgbClr val="CE8D3E"/>
    </a:accent3>
    <a:accent4>
      <a:srgbClr val="EC7016"/>
    </a:accent4>
    <a:accent5>
      <a:srgbClr val="E64823"/>
    </a:accent5>
    <a:accent6>
      <a:srgbClr val="9C6A6A"/>
    </a:accent6>
    <a:hlink>
      <a:srgbClr val="2998E3"/>
    </a:hlink>
    <a:folHlink>
      <a:srgbClr val="7F723D"/>
    </a:folHlink>
  </a:clrScheme>
</a:themeOverride>
</file>

<file path=ppt/theme/themeOverride11.xml><?xml version="1.0" encoding="utf-8"?>
<a:themeOverride xmlns:a="http://schemas.openxmlformats.org/drawingml/2006/main">
  <a:clrScheme name="Blue II">
    <a:dk1>
      <a:sysClr val="windowText" lastClr="000000"/>
    </a:dk1>
    <a:lt1>
      <a:sysClr val="window" lastClr="FFFFFF"/>
    </a:lt1>
    <a:dk2>
      <a:srgbClr val="335B74"/>
    </a:dk2>
    <a:lt2>
      <a:srgbClr val="DFE3E5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12.xml><?xml version="1.0" encoding="utf-8"?>
<a:themeOverride xmlns:a="http://schemas.openxmlformats.org/drawingml/2006/main">
  <a:clrScheme name="Violet II">
    <a:dk1>
      <a:sysClr val="windowText" lastClr="000000"/>
    </a:dk1>
    <a:lt1>
      <a:sysClr val="window" lastClr="FFFFFF"/>
    </a:lt1>
    <a:dk2>
      <a:srgbClr val="632E62"/>
    </a:dk2>
    <a:lt2>
      <a:srgbClr val="EAE5EB"/>
    </a:lt2>
    <a:accent1>
      <a:srgbClr val="92278F"/>
    </a:accent1>
    <a:accent2>
      <a:srgbClr val="9B57D3"/>
    </a:accent2>
    <a:accent3>
      <a:srgbClr val="755DD9"/>
    </a:accent3>
    <a:accent4>
      <a:srgbClr val="665EB8"/>
    </a:accent4>
    <a:accent5>
      <a:srgbClr val="45A5ED"/>
    </a:accent5>
    <a:accent6>
      <a:srgbClr val="5982DB"/>
    </a:accent6>
    <a:hlink>
      <a:srgbClr val="0066FF"/>
    </a:hlink>
    <a:folHlink>
      <a:srgbClr val="666699"/>
    </a:folHlink>
  </a:clrScheme>
</a:themeOverride>
</file>

<file path=ppt/theme/themeOverride13.xml><?xml version="1.0" encoding="utf-8"?>
<a:themeOverride xmlns:a="http://schemas.openxmlformats.org/drawingml/2006/main">
  <a:clrScheme name="Marquee">
    <a:dk1>
      <a:srgbClr val="000000"/>
    </a:dk1>
    <a:lt1>
      <a:sysClr val="window" lastClr="FFFFFF"/>
    </a:lt1>
    <a:dk2>
      <a:srgbClr val="5E5E5E"/>
    </a:dk2>
    <a:lt2>
      <a:srgbClr val="DDDDDD"/>
    </a:lt2>
    <a:accent1>
      <a:srgbClr val="418AB3"/>
    </a:accent1>
    <a:accent2>
      <a:srgbClr val="A6B727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ppt/theme/themeOverride14.xml><?xml version="1.0" encoding="utf-8"?>
<a:themeOverride xmlns:a="http://schemas.openxmlformats.org/drawingml/2006/main">
  <a:clrScheme name="Yellow Orange">
    <a:dk1>
      <a:sysClr val="windowText" lastClr="000000"/>
    </a:dk1>
    <a:lt1>
      <a:sysClr val="window" lastClr="FFFFFF"/>
    </a:lt1>
    <a:dk2>
      <a:srgbClr val="4E3B30"/>
    </a:dk2>
    <a:lt2>
      <a:srgbClr val="FBEEC9"/>
    </a:lt2>
    <a:accent1>
      <a:srgbClr val="F0A22E"/>
    </a:accent1>
    <a:accent2>
      <a:srgbClr val="A5644E"/>
    </a:accent2>
    <a:accent3>
      <a:srgbClr val="B58B80"/>
    </a:accent3>
    <a:accent4>
      <a:srgbClr val="C3986D"/>
    </a:accent4>
    <a:accent5>
      <a:srgbClr val="A19574"/>
    </a:accent5>
    <a:accent6>
      <a:srgbClr val="C17529"/>
    </a:accent6>
    <a:hlink>
      <a:srgbClr val="AD1F1F"/>
    </a:hlink>
    <a:folHlink>
      <a:srgbClr val="FFC42F"/>
    </a:folHlink>
  </a:clrScheme>
</a:themeOverride>
</file>

<file path=ppt/theme/themeOverride15.xml><?xml version="1.0" encoding="utf-8"?>
<a:themeOverride xmlns:a="http://schemas.openxmlformats.org/drawingml/2006/main">
  <a:clrScheme name="Red Violet">
    <a:dk1>
      <a:sysClr val="windowText" lastClr="000000"/>
    </a:dk1>
    <a:lt1>
      <a:sysClr val="window" lastClr="FFFFFF"/>
    </a:lt1>
    <a:dk2>
      <a:srgbClr val="454551"/>
    </a:dk2>
    <a:lt2>
      <a:srgbClr val="D8D9DC"/>
    </a:lt2>
    <a:accent1>
      <a:srgbClr val="E32D91"/>
    </a:accent1>
    <a:accent2>
      <a:srgbClr val="C830CC"/>
    </a:accent2>
    <a:accent3>
      <a:srgbClr val="4EA6DC"/>
    </a:accent3>
    <a:accent4>
      <a:srgbClr val="4775E7"/>
    </a:accent4>
    <a:accent5>
      <a:srgbClr val="8971E1"/>
    </a:accent5>
    <a:accent6>
      <a:srgbClr val="D54773"/>
    </a:accent6>
    <a:hlink>
      <a:srgbClr val="6B9F25"/>
    </a:hlink>
    <a:folHlink>
      <a:srgbClr val="8C8C8C"/>
    </a:folHlink>
  </a:clrScheme>
</a:themeOverride>
</file>

<file path=ppt/theme/themeOverride16.xml><?xml version="1.0" encoding="utf-8"?>
<a:themeOverride xmlns:a="http://schemas.openxmlformats.org/drawingml/2006/main">
  <a:clrScheme name="Blue">
    <a:dk1>
      <a:sysClr val="windowText" lastClr="000000"/>
    </a:dk1>
    <a:lt1>
      <a:sysClr val="window" lastClr="FFFFFF"/>
    </a:lt1>
    <a:dk2>
      <a:srgbClr val="17406D"/>
    </a:dk2>
    <a:lt2>
      <a:srgbClr val="DBEF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ppt/theme/themeOverride17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18.xml><?xml version="1.0" encoding="utf-8"?>
<a:themeOverride xmlns:a="http://schemas.openxmlformats.org/drawingml/2006/main">
  <a:clrScheme name="Orange Red">
    <a:dk1>
      <a:sysClr val="windowText" lastClr="000000"/>
    </a:dk1>
    <a:lt1>
      <a:sysClr val="window" lastClr="FFFFFF"/>
    </a:lt1>
    <a:dk2>
      <a:srgbClr val="696464"/>
    </a:dk2>
    <a:lt2>
      <a:srgbClr val="E9E5DC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CC9900"/>
    </a:hlink>
    <a:folHlink>
      <a:srgbClr val="96A9A9"/>
    </a:folHlink>
  </a:clrScheme>
</a:themeOverride>
</file>

<file path=ppt/theme/themeOverride19.xml><?xml version="1.0" encoding="utf-8"?>
<a:themeOverride xmlns:a="http://schemas.openxmlformats.org/drawingml/2006/main">
  <a:clrScheme name="Yellow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FCA08"/>
    </a:accent1>
    <a:accent2>
      <a:srgbClr val="F8931D"/>
    </a:accent2>
    <a:accent3>
      <a:srgbClr val="CE8D3E"/>
    </a:accent3>
    <a:accent4>
      <a:srgbClr val="EC7016"/>
    </a:accent4>
    <a:accent5>
      <a:srgbClr val="E64823"/>
    </a:accent5>
    <a:accent6>
      <a:srgbClr val="9C6A6A"/>
    </a:accent6>
    <a:hlink>
      <a:srgbClr val="2998E3"/>
    </a:hlink>
    <a:folHlink>
      <a:srgbClr val="7F723D"/>
    </a:folHlink>
  </a:clrScheme>
</a:themeOverride>
</file>

<file path=ppt/theme/themeOverride2.xml><?xml version="1.0" encoding="utf-8"?>
<a:themeOverride xmlns:a="http://schemas.openxmlformats.org/drawingml/2006/main">
  <a:clrScheme name="Yellow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FCA08"/>
    </a:accent1>
    <a:accent2>
      <a:srgbClr val="F8931D"/>
    </a:accent2>
    <a:accent3>
      <a:srgbClr val="CE8D3E"/>
    </a:accent3>
    <a:accent4>
      <a:srgbClr val="EC7016"/>
    </a:accent4>
    <a:accent5>
      <a:srgbClr val="E64823"/>
    </a:accent5>
    <a:accent6>
      <a:srgbClr val="9C6A6A"/>
    </a:accent6>
    <a:hlink>
      <a:srgbClr val="2998E3"/>
    </a:hlink>
    <a:folHlink>
      <a:srgbClr val="7F723D"/>
    </a:folHlink>
  </a:clrScheme>
</a:themeOverride>
</file>

<file path=ppt/theme/themeOverride20.xml><?xml version="1.0" encoding="utf-8"?>
<a:themeOverride xmlns:a="http://schemas.openxmlformats.org/drawingml/2006/main">
  <a:clrScheme name="Blue">
    <a:dk1>
      <a:sysClr val="windowText" lastClr="000000"/>
    </a:dk1>
    <a:lt1>
      <a:sysClr val="window" lastClr="FFFFFF"/>
    </a:lt1>
    <a:dk2>
      <a:srgbClr val="17406D"/>
    </a:dk2>
    <a:lt2>
      <a:srgbClr val="DBEF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ppt/theme/themeOverride21.xml><?xml version="1.0" encoding="utf-8"?>
<a:themeOverride xmlns:a="http://schemas.openxmlformats.org/drawingml/2006/main">
  <a:clrScheme name="Aspect">
    <a:dk1>
      <a:sysClr val="windowText" lastClr="000000"/>
    </a:dk1>
    <a:lt1>
      <a:sysClr val="window" lastClr="FFFFFF"/>
    </a:lt1>
    <a:dk2>
      <a:srgbClr val="323232"/>
    </a:dk2>
    <a:lt2>
      <a:srgbClr val="E3DED1"/>
    </a:lt2>
    <a:accent1>
      <a:srgbClr val="F07F09"/>
    </a:accent1>
    <a:accent2>
      <a:srgbClr val="9F2936"/>
    </a:accent2>
    <a:accent3>
      <a:srgbClr val="1B587C"/>
    </a:accent3>
    <a:accent4>
      <a:srgbClr val="4E8542"/>
    </a:accent4>
    <a:accent5>
      <a:srgbClr val="604878"/>
    </a:accent5>
    <a:accent6>
      <a:srgbClr val="C19859"/>
    </a:accent6>
    <a:hlink>
      <a:srgbClr val="6B9F25"/>
    </a:hlink>
    <a:folHlink>
      <a:srgbClr val="B26B02"/>
    </a:folHlink>
  </a:clrScheme>
</a:themeOverride>
</file>

<file path=ppt/theme/themeOverride3.xml><?xml version="1.0" encoding="utf-8"?>
<a:themeOverride xmlns:a="http://schemas.openxmlformats.org/drawingml/2006/main">
  <a:clrScheme name="Red Orange">
    <a:dk1>
      <a:sysClr val="windowText" lastClr="000000"/>
    </a:dk1>
    <a:lt1>
      <a:sysClr val="window" lastClr="FFFFFF"/>
    </a:lt1>
    <a:dk2>
      <a:srgbClr val="505046"/>
    </a:dk2>
    <a:lt2>
      <a:srgbClr val="EEECE1"/>
    </a:lt2>
    <a:accent1>
      <a:srgbClr val="E84C22"/>
    </a:accent1>
    <a:accent2>
      <a:srgbClr val="FFBD47"/>
    </a:accent2>
    <a:accent3>
      <a:srgbClr val="B64926"/>
    </a:accent3>
    <a:accent4>
      <a:srgbClr val="FF8427"/>
    </a:accent4>
    <a:accent5>
      <a:srgbClr val="CC9900"/>
    </a:accent5>
    <a:accent6>
      <a:srgbClr val="B22600"/>
    </a:accent6>
    <a:hlink>
      <a:srgbClr val="CC9900"/>
    </a:hlink>
    <a:folHlink>
      <a:srgbClr val="666699"/>
    </a:folHlink>
  </a:clrScheme>
</a:themeOverride>
</file>

<file path=ppt/theme/themeOverride4.xml><?xml version="1.0" encoding="utf-8"?>
<a:themeOverride xmlns:a="http://schemas.openxmlformats.org/drawingml/2006/main">
  <a:clrScheme name="Blue II">
    <a:dk1>
      <a:sysClr val="windowText" lastClr="000000"/>
    </a:dk1>
    <a:lt1>
      <a:sysClr val="window" lastClr="FFFFFF"/>
    </a:lt1>
    <a:dk2>
      <a:srgbClr val="335B74"/>
    </a:dk2>
    <a:lt2>
      <a:srgbClr val="DFE3E5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5.xml><?xml version="1.0" encoding="utf-8"?>
<a:themeOverride xmlns:a="http://schemas.openxmlformats.org/drawingml/2006/main">
  <a:clrScheme name="Violet">
    <a:dk1>
      <a:sysClr val="windowText" lastClr="000000"/>
    </a:dk1>
    <a:lt1>
      <a:sysClr val="window" lastClr="FFFFFF"/>
    </a:lt1>
    <a:dk2>
      <a:srgbClr val="373545"/>
    </a:dk2>
    <a:lt2>
      <a:srgbClr val="DCD8DC"/>
    </a:lt2>
    <a:accent1>
      <a:srgbClr val="AD84C6"/>
    </a:accent1>
    <a:accent2>
      <a:srgbClr val="8784C7"/>
    </a:accent2>
    <a:accent3>
      <a:srgbClr val="5D739A"/>
    </a:accent3>
    <a:accent4>
      <a:srgbClr val="6997AF"/>
    </a:accent4>
    <a:accent5>
      <a:srgbClr val="84ACB6"/>
    </a:accent5>
    <a:accent6>
      <a:srgbClr val="6F8183"/>
    </a:accent6>
    <a:hlink>
      <a:srgbClr val="69A020"/>
    </a:hlink>
    <a:folHlink>
      <a:srgbClr val="8C8C8C"/>
    </a:folHlink>
  </a:clrScheme>
</a:themeOverride>
</file>

<file path=ppt/theme/themeOverride6.xml><?xml version="1.0" encoding="utf-8"?>
<a:themeOverride xmlns:a="http://schemas.openxmlformats.org/drawingml/2006/main">
  <a:clrScheme name="Red Orange">
    <a:dk1>
      <a:sysClr val="windowText" lastClr="000000"/>
    </a:dk1>
    <a:lt1>
      <a:sysClr val="window" lastClr="FFFFFF"/>
    </a:lt1>
    <a:dk2>
      <a:srgbClr val="505046"/>
    </a:dk2>
    <a:lt2>
      <a:srgbClr val="EEECE1"/>
    </a:lt2>
    <a:accent1>
      <a:srgbClr val="E84C22"/>
    </a:accent1>
    <a:accent2>
      <a:srgbClr val="FFBD47"/>
    </a:accent2>
    <a:accent3>
      <a:srgbClr val="B64926"/>
    </a:accent3>
    <a:accent4>
      <a:srgbClr val="FF8427"/>
    </a:accent4>
    <a:accent5>
      <a:srgbClr val="CC9900"/>
    </a:accent5>
    <a:accent6>
      <a:srgbClr val="B22600"/>
    </a:accent6>
    <a:hlink>
      <a:srgbClr val="CC9900"/>
    </a:hlink>
    <a:folHlink>
      <a:srgbClr val="666699"/>
    </a:folHlink>
  </a:clrScheme>
</a:themeOverride>
</file>

<file path=ppt/theme/themeOverride7.xml><?xml version="1.0" encoding="utf-8"?>
<a:themeOverride xmlns:a="http://schemas.openxmlformats.org/drawingml/2006/main">
  <a:clrScheme name="Red Violet">
    <a:dk1>
      <a:sysClr val="windowText" lastClr="000000"/>
    </a:dk1>
    <a:lt1>
      <a:sysClr val="window" lastClr="FFFFFF"/>
    </a:lt1>
    <a:dk2>
      <a:srgbClr val="454551"/>
    </a:dk2>
    <a:lt2>
      <a:srgbClr val="D8D9DC"/>
    </a:lt2>
    <a:accent1>
      <a:srgbClr val="E32D91"/>
    </a:accent1>
    <a:accent2>
      <a:srgbClr val="C830CC"/>
    </a:accent2>
    <a:accent3>
      <a:srgbClr val="4EA6DC"/>
    </a:accent3>
    <a:accent4>
      <a:srgbClr val="4775E7"/>
    </a:accent4>
    <a:accent5>
      <a:srgbClr val="8971E1"/>
    </a:accent5>
    <a:accent6>
      <a:srgbClr val="D54773"/>
    </a:accent6>
    <a:hlink>
      <a:srgbClr val="6B9F25"/>
    </a:hlink>
    <a:folHlink>
      <a:srgbClr val="8C8C8C"/>
    </a:folHlink>
  </a:clrScheme>
</a:themeOverride>
</file>

<file path=ppt/theme/themeOverride8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9.xml><?xml version="1.0" encoding="utf-8"?>
<a:themeOverride xmlns:a="http://schemas.openxmlformats.org/drawingml/2006/main">
  <a:clrScheme name="Orange">
    <a:dk1>
      <a:srgbClr val="000000"/>
    </a:dk1>
    <a:lt1>
      <a:sysClr val="window" lastClr="FFFFFF"/>
    </a:lt1>
    <a:dk2>
      <a:srgbClr val="637052"/>
    </a:dk2>
    <a:lt2>
      <a:srgbClr val="CCDDEA"/>
    </a:lt2>
    <a:accent1>
      <a:srgbClr val="E48312"/>
    </a:accent1>
    <a:accent2>
      <a:srgbClr val="BD582C"/>
    </a:accent2>
    <a:accent3>
      <a:srgbClr val="865640"/>
    </a:accent3>
    <a:accent4>
      <a:srgbClr val="9B8357"/>
    </a:accent4>
    <a:accent5>
      <a:srgbClr val="C2BC80"/>
    </a:accent5>
    <a:accent6>
      <a:srgbClr val="94A088"/>
    </a:accent6>
    <a:hlink>
      <a:srgbClr val="2998E3"/>
    </a:hlink>
    <a:folHlink>
      <a:srgbClr val="8C8C8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534</TotalTime>
  <Words>730</Words>
  <Application>Microsoft Office PowerPoint</Application>
  <PresentationFormat>Widescreen</PresentationFormat>
  <Paragraphs>119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Trebuchet MS</vt:lpstr>
      <vt:lpstr>Wingdings 3</vt:lpstr>
      <vt:lpstr>1_Facet</vt:lpstr>
      <vt:lpstr>2_Facet</vt:lpstr>
      <vt:lpstr>Facet</vt:lpstr>
      <vt:lpstr>Top Ranked B.Tech/Medical/MBA Colleges </vt:lpstr>
      <vt:lpstr>Problem Statement</vt:lpstr>
      <vt:lpstr>Objective</vt:lpstr>
      <vt:lpstr>Data Collection</vt:lpstr>
      <vt:lpstr>Data Cleaning &amp; Preparation</vt:lpstr>
      <vt:lpstr>Before and after (Messy vs Clean)</vt:lpstr>
      <vt:lpstr>Univariate Analysis</vt:lpstr>
      <vt:lpstr>Histogram for Fees</vt:lpstr>
      <vt:lpstr>Violin for Salary</vt:lpstr>
      <vt:lpstr>Histogram for Placement ratings</vt:lpstr>
      <vt:lpstr>Bivariate Analysis</vt:lpstr>
      <vt:lpstr>Compared courses vs Salary by Course</vt:lpstr>
      <vt:lpstr>Compared Courses vs Placement Rating</vt:lpstr>
      <vt:lpstr>Compared course vs Total reviews </vt:lpstr>
      <vt:lpstr>Multivariate Analysis</vt:lpstr>
      <vt:lpstr>Average Salary &amp; Fees by Course </vt:lpstr>
      <vt:lpstr>Pivot Table for Median Salary &amp; Fees </vt:lpstr>
      <vt:lpstr>PowerPoint Presentation</vt:lpstr>
      <vt:lpstr>PowerPoint Presentation</vt:lpstr>
      <vt:lpstr>PowerPoint Presentation</vt:lpstr>
      <vt:lpstr>Key Insights</vt:lpstr>
      <vt:lpstr>Conclusion</vt:lpstr>
      <vt:lpstr>Limitations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on Top Ranked B.Tech/Medical/MBA Colleges Based on Fee Structure and Placement Statistics</dc:title>
  <dc:subject/>
  <dc:creator>hp</dc:creator>
  <cp:keywords/>
  <dc:description>generated using python-pptx</dc:description>
  <cp:lastModifiedBy>hp</cp:lastModifiedBy>
  <cp:revision>43</cp:revision>
  <dcterms:created xsi:type="dcterms:W3CDTF">2013-01-27T09:14:16Z</dcterms:created>
  <dcterms:modified xsi:type="dcterms:W3CDTF">2025-07-04T02:29:11Z</dcterms:modified>
  <cp:category/>
</cp:coreProperties>
</file>