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4"/>
  </p:notesMasterIdLst>
  <p:sldIdLst>
    <p:sldId id="256" r:id="rId2"/>
    <p:sldId id="257" r:id="rId3"/>
    <p:sldId id="272" r:id="rId4"/>
    <p:sldId id="268" r:id="rId5"/>
    <p:sldId id="269" r:id="rId6"/>
    <p:sldId id="270" r:id="rId7"/>
    <p:sldId id="271" r:id="rId8"/>
    <p:sldId id="259" r:id="rId9"/>
    <p:sldId id="260" r:id="rId10"/>
    <p:sldId id="265" r:id="rId11"/>
    <p:sldId id="266"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j51gb/Qh91oFliS9c/m1eu8APyL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6"/>
        <p:cNvGrpSpPr/>
        <p:nvPr/>
      </p:nvGrpSpPr>
      <p:grpSpPr>
        <a:xfrm>
          <a:off x="0" y="0"/>
          <a:ext cx="0" cy="0"/>
          <a:chOff x="0" y="0"/>
          <a:chExt cx="0" cy="0"/>
        </a:xfrm>
      </p:grpSpPr>
      <p:grpSp>
        <p:nvGrpSpPr>
          <p:cNvPr id="27" name="Google Shape;27;p14"/>
          <p:cNvGrpSpPr/>
          <p:nvPr/>
        </p:nvGrpSpPr>
        <p:grpSpPr>
          <a:xfrm>
            <a:off x="0" y="-8467"/>
            <a:ext cx="12192000" cy="6866467"/>
            <a:chOff x="0" y="-8467"/>
            <a:chExt cx="12192000" cy="6866467"/>
          </a:xfrm>
        </p:grpSpPr>
        <p:cxnSp>
          <p:nvCxnSpPr>
            <p:cNvPr id="28" name="Google Shape;28;p14"/>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9" name="Google Shape;29;p14"/>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30" name="Google Shape;30;p14"/>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1" name="Google Shape;31;p14"/>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2" name="Google Shape;32;p14"/>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4"/>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4" name="Google Shape;34;p14"/>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5" name="Google Shape;35;p14"/>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6" name="Google Shape;36;p14"/>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14"/>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14"/>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4"/>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40" name="Google Shape;40;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4E578904-E342-4FCE-A8EC-01F66606A0FB}" type="datetime1">
              <a:rPr lang="en-US" smtClean="0"/>
              <a:pPr/>
              <a:t>29-Nov-21</a:t>
            </a:fld>
            <a:endParaRPr/>
          </a:p>
        </p:txBody>
      </p:sp>
      <p:sp>
        <p:nvSpPr>
          <p:cNvPr id="41" name="Google Shape;41;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 CS NSP , Sep - Dec 2021 </a:t>
            </a:r>
            <a:endParaRPr/>
          </a:p>
        </p:txBody>
      </p:sp>
      <p:sp>
        <p:nvSpPr>
          <p:cNvPr id="42" name="Google Shape;42;p1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4"/>
        <p:cNvGrpSpPr/>
        <p:nvPr/>
      </p:nvGrpSpPr>
      <p:grpSpPr>
        <a:xfrm>
          <a:off x="0" y="0"/>
          <a:ext cx="0" cy="0"/>
          <a:chOff x="0" y="0"/>
          <a:chExt cx="0" cy="0"/>
        </a:xfrm>
      </p:grpSpPr>
      <p:sp>
        <p:nvSpPr>
          <p:cNvPr id="95" name="Google Shape;95;p23"/>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3"/>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7" name="Google Shape;97;p2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DDEED32-B550-49A3-A3DA-1CC9414FE995}" type="datetime1">
              <a:rPr lang="en-US" smtClean="0"/>
              <a:pPr/>
              <a:t>29-Nov-21</a:t>
            </a:fld>
            <a:endParaRPr/>
          </a:p>
        </p:txBody>
      </p:sp>
      <p:sp>
        <p:nvSpPr>
          <p:cNvPr id="98" name="Google Shape;98;p2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 CS NSP , Sep - Dec 2021 </a:t>
            </a:r>
            <a:endParaRPr/>
          </a:p>
        </p:txBody>
      </p:sp>
      <p:sp>
        <p:nvSpPr>
          <p:cNvPr id="99" name="Google Shape;99;p2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0"/>
        <p:cNvGrpSpPr/>
        <p:nvPr/>
      </p:nvGrpSpPr>
      <p:grpSpPr>
        <a:xfrm>
          <a:off x="0" y="0"/>
          <a:ext cx="0" cy="0"/>
          <a:chOff x="0" y="0"/>
          <a:chExt cx="0" cy="0"/>
        </a:xfrm>
      </p:grpSpPr>
      <p:sp>
        <p:nvSpPr>
          <p:cNvPr id="101" name="Google Shape;101;p24"/>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4"/>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03" name="Google Shape;103;p24"/>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4" name="Google Shape;104;p2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773C8B62-39D8-43DD-8BC1-8477BB8644B6}" type="datetime1">
              <a:rPr lang="en-US" smtClean="0"/>
              <a:pPr/>
              <a:t>29-Nov-21</a:t>
            </a:fld>
            <a:endParaRPr/>
          </a:p>
        </p:txBody>
      </p:sp>
      <p:sp>
        <p:nvSpPr>
          <p:cNvPr id="105" name="Google Shape;105;p2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 CS NSP , Sep - Dec 2021 </a:t>
            </a:r>
            <a:endParaRPr/>
          </a:p>
        </p:txBody>
      </p:sp>
      <p:sp>
        <p:nvSpPr>
          <p:cNvPr id="106" name="Google Shape;106;p2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107" name="Google Shape;107;p24"/>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b="0" i="0" u="none" strike="noStrike" cap="none">
                <a:solidFill>
                  <a:srgbClr val="BFE471"/>
                </a:solidFill>
                <a:latin typeface="Arial"/>
                <a:ea typeface="Arial"/>
                <a:cs typeface="Arial"/>
                <a:sym typeface="Arial"/>
              </a:rPr>
              <a:t>“</a:t>
            </a:r>
            <a:endParaRPr/>
          </a:p>
        </p:txBody>
      </p:sp>
      <p:sp>
        <p:nvSpPr>
          <p:cNvPr id="108" name="Google Shape;108;p24"/>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b="0" i="0" u="none" strike="noStrike" cap="none">
                <a:solidFill>
                  <a:srgbClr val="BFE471"/>
                </a:solidFill>
                <a:latin typeface="Arial"/>
                <a:ea typeface="Arial"/>
                <a:cs typeface="Arial"/>
                <a:sym typeface="Arial"/>
              </a:rPr>
              <a:t>”</a:t>
            </a:r>
            <a:endParaRPr sz="1800" b="0" i="0" u="none" strike="noStrike" cap="non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sp>
        <p:nvSpPr>
          <p:cNvPr id="110" name="Google Shape;110;p25"/>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5"/>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2" name="Google Shape;112;p2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B17887F6-A2AA-4E9B-9305-15009B0C59D0}" type="datetime1">
              <a:rPr lang="en-US" smtClean="0"/>
              <a:pPr/>
              <a:t>29-Nov-21</a:t>
            </a:fld>
            <a:endParaRPr/>
          </a:p>
        </p:txBody>
      </p:sp>
      <p:sp>
        <p:nvSpPr>
          <p:cNvPr id="113" name="Google Shape;113;p2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 CS NSP , Sep - Dec 2021 </a:t>
            </a:r>
            <a:endParaRPr/>
          </a:p>
        </p:txBody>
      </p:sp>
      <p:sp>
        <p:nvSpPr>
          <p:cNvPr id="114" name="Google Shape;114;p2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5"/>
        <p:cNvGrpSpPr/>
        <p:nvPr/>
      </p:nvGrpSpPr>
      <p:grpSpPr>
        <a:xfrm>
          <a:off x="0" y="0"/>
          <a:ext cx="0" cy="0"/>
          <a:chOff x="0" y="0"/>
          <a:chExt cx="0" cy="0"/>
        </a:xfrm>
      </p:grpSpPr>
      <p:sp>
        <p:nvSpPr>
          <p:cNvPr id="116" name="Google Shape;116;p26"/>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6"/>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8" name="Google Shape;118;p26"/>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9" name="Google Shape;119;p2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8885291-1A37-4AA1-A945-F6A74793F668}" type="datetime1">
              <a:rPr lang="en-US" smtClean="0"/>
              <a:pPr/>
              <a:t>29-Nov-21</a:t>
            </a:fld>
            <a:endParaRPr/>
          </a:p>
        </p:txBody>
      </p:sp>
      <p:sp>
        <p:nvSpPr>
          <p:cNvPr id="120" name="Google Shape;120;p2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 CS NSP , Sep - Dec 2021 </a:t>
            </a:r>
            <a:endParaRPr/>
          </a:p>
        </p:txBody>
      </p:sp>
      <p:sp>
        <p:nvSpPr>
          <p:cNvPr id="121" name="Google Shape;121;p2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122" name="Google Shape;122;p26"/>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b="0" i="0" u="none" strike="noStrike" cap="none">
                <a:solidFill>
                  <a:srgbClr val="BFE471"/>
                </a:solidFill>
                <a:latin typeface="Arial"/>
                <a:ea typeface="Arial"/>
                <a:cs typeface="Arial"/>
                <a:sym typeface="Arial"/>
              </a:rPr>
              <a:t>“</a:t>
            </a:r>
            <a:endParaRPr/>
          </a:p>
        </p:txBody>
      </p:sp>
      <p:sp>
        <p:nvSpPr>
          <p:cNvPr id="123" name="Google Shape;123;p26"/>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b="0" i="0" u="none" strike="noStrike" cap="none">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4"/>
        <p:cNvGrpSpPr/>
        <p:nvPr/>
      </p:nvGrpSpPr>
      <p:grpSpPr>
        <a:xfrm>
          <a:off x="0" y="0"/>
          <a:ext cx="0" cy="0"/>
          <a:chOff x="0" y="0"/>
          <a:chExt cx="0" cy="0"/>
        </a:xfrm>
      </p:grpSpPr>
      <p:sp>
        <p:nvSpPr>
          <p:cNvPr id="125" name="Google Shape;125;p27"/>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27"/>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7" name="Google Shape;127;p27"/>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8" name="Google Shape;128;p2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D3A47E83-F0B9-4CE7-BAD3-08D0F66E3B1E}" type="datetime1">
              <a:rPr lang="en-US" smtClean="0"/>
              <a:pPr/>
              <a:t>29-Nov-21</a:t>
            </a:fld>
            <a:endParaRPr/>
          </a:p>
        </p:txBody>
      </p:sp>
      <p:sp>
        <p:nvSpPr>
          <p:cNvPr id="129" name="Google Shape;129;p2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 CS NSP , Sep - Dec 2021 </a:t>
            </a:r>
            <a:endParaRPr/>
          </a:p>
        </p:txBody>
      </p:sp>
      <p:sp>
        <p:nvSpPr>
          <p:cNvPr id="130" name="Google Shape;130;p2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2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28"/>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4" name="Google Shape;134;p2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D33952B6-BBBE-42AB-B5F0-A46E48D4AB77}" type="datetime1">
              <a:rPr lang="en-US" smtClean="0"/>
              <a:pPr/>
              <a:t>29-Nov-21</a:t>
            </a:fld>
            <a:endParaRPr/>
          </a:p>
        </p:txBody>
      </p:sp>
      <p:sp>
        <p:nvSpPr>
          <p:cNvPr id="135" name="Google Shape;135;p2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 CS NSP , Sep - Dec 2021 </a:t>
            </a:r>
            <a:endParaRPr/>
          </a:p>
        </p:txBody>
      </p:sp>
      <p:sp>
        <p:nvSpPr>
          <p:cNvPr id="136" name="Google Shape;136;p2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7"/>
        <p:cNvGrpSpPr/>
        <p:nvPr/>
      </p:nvGrpSpPr>
      <p:grpSpPr>
        <a:xfrm>
          <a:off x="0" y="0"/>
          <a:ext cx="0" cy="0"/>
          <a:chOff x="0" y="0"/>
          <a:chExt cx="0" cy="0"/>
        </a:xfrm>
      </p:grpSpPr>
      <p:sp>
        <p:nvSpPr>
          <p:cNvPr id="138" name="Google Shape;138;p29"/>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9"/>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0" name="Google Shape;140;p2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65E0731-EB0B-46CC-B293-F2185DDD74F2}" type="datetime1">
              <a:rPr lang="en-US" smtClean="0"/>
              <a:pPr/>
              <a:t>29-Nov-21</a:t>
            </a:fld>
            <a:endParaRPr/>
          </a:p>
        </p:txBody>
      </p:sp>
      <p:sp>
        <p:nvSpPr>
          <p:cNvPr id="141" name="Google Shape;141;p2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 CS NSP , Sep - Dec 2021 </a:t>
            </a:r>
            <a:endParaRPr/>
          </a:p>
        </p:txBody>
      </p:sp>
      <p:sp>
        <p:nvSpPr>
          <p:cNvPr id="142" name="Google Shape;142;p2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3"/>
        <p:cNvGrpSpPr/>
        <p:nvPr/>
      </p:nvGrpSpPr>
      <p:grpSpPr>
        <a:xfrm>
          <a:off x="0" y="0"/>
          <a:ext cx="0" cy="0"/>
          <a:chOff x="0" y="0"/>
          <a:chExt cx="0" cy="0"/>
        </a:xfrm>
      </p:grpSpPr>
      <p:sp>
        <p:nvSpPr>
          <p:cNvPr id="44" name="Google Shape;44;p1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5"/>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6" name="Google Shape;46;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E6D7FAF1-84AE-4366-9F65-A1791787170E}" type="datetime1">
              <a:rPr lang="en-US" smtClean="0"/>
              <a:pPr/>
              <a:t>29-Nov-21</a:t>
            </a:fld>
            <a:endParaRPr/>
          </a:p>
        </p:txBody>
      </p:sp>
      <p:sp>
        <p:nvSpPr>
          <p:cNvPr id="47" name="Google Shape;47;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 CS NSP , Sep - Dec 2021 </a:t>
            </a:r>
            <a:endParaRPr/>
          </a:p>
        </p:txBody>
      </p:sp>
      <p:sp>
        <p:nvSpPr>
          <p:cNvPr id="48" name="Google Shape;48;p1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16"/>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6"/>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52" name="Google Shape;52;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3CFB31A-7EC8-45D3-BE4F-08183357334D}" type="datetime1">
              <a:rPr lang="en-US" smtClean="0"/>
              <a:pPr/>
              <a:t>29-Nov-21</a:t>
            </a:fld>
            <a:endParaRPr/>
          </a:p>
        </p:txBody>
      </p:sp>
      <p:sp>
        <p:nvSpPr>
          <p:cNvPr id="53" name="Google Shape;53;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 CS NSP , Sep - Dec 2021 </a:t>
            </a:r>
            <a:endParaRPr/>
          </a:p>
        </p:txBody>
      </p:sp>
      <p:sp>
        <p:nvSpPr>
          <p:cNvPr id="54" name="Google Shape;54;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1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7"/>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8" name="Google Shape;58;p17"/>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9" name="Google Shape;59;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7DB0366B-DD55-495D-8C09-A9D6339EDBFF}" type="datetime1">
              <a:rPr lang="en-US" smtClean="0"/>
              <a:pPr/>
              <a:t>29-Nov-21</a:t>
            </a:fld>
            <a:endParaRPr/>
          </a:p>
        </p:txBody>
      </p:sp>
      <p:sp>
        <p:nvSpPr>
          <p:cNvPr id="60" name="Google Shape;60;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 CS NSP , Sep - Dec 2021 </a:t>
            </a:r>
            <a:endParaRPr/>
          </a:p>
        </p:txBody>
      </p:sp>
      <p:sp>
        <p:nvSpPr>
          <p:cNvPr id="61" name="Google Shape;61;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1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8"/>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5" name="Google Shape;65;p18"/>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6" name="Google Shape;66;p18"/>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7" name="Google Shape;67;p18"/>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8" name="Google Shape;68;p1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0C2819E4-6CD2-4766-8603-413657C4BF7A}" type="datetime1">
              <a:rPr lang="en-US" smtClean="0"/>
              <a:pPr/>
              <a:t>29-Nov-21</a:t>
            </a:fld>
            <a:endParaRPr/>
          </a:p>
        </p:txBody>
      </p:sp>
      <p:sp>
        <p:nvSpPr>
          <p:cNvPr id="69" name="Google Shape;69;p1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 CS NSP , Sep - Dec 2021 </a:t>
            </a:r>
            <a:endParaRPr/>
          </a:p>
        </p:txBody>
      </p:sp>
      <p:sp>
        <p:nvSpPr>
          <p:cNvPr id="70" name="Google Shape;70;p1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
        <p:cNvGrpSpPr/>
        <p:nvPr/>
      </p:nvGrpSpPr>
      <p:grpSpPr>
        <a:xfrm>
          <a:off x="0" y="0"/>
          <a:ext cx="0" cy="0"/>
          <a:chOff x="0" y="0"/>
          <a:chExt cx="0" cy="0"/>
        </a:xfrm>
      </p:grpSpPr>
      <p:sp>
        <p:nvSpPr>
          <p:cNvPr id="72" name="Google Shape;72;p1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2D5FEFD-ECB2-4B86-AE0B-46237DCCC007}" type="datetime1">
              <a:rPr lang="en-US" smtClean="0"/>
              <a:pPr/>
              <a:t>29-Nov-21</a:t>
            </a:fld>
            <a:endParaRPr/>
          </a:p>
        </p:txBody>
      </p:sp>
      <p:sp>
        <p:nvSpPr>
          <p:cNvPr id="74" name="Google Shape;74;p1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 CS NSP , Sep - Dec 2021 </a:t>
            </a:r>
            <a:endParaRPr/>
          </a:p>
        </p:txBody>
      </p:sp>
      <p:sp>
        <p:nvSpPr>
          <p:cNvPr id="75" name="Google Shape;75;p1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
        <p:nvSpPr>
          <p:cNvPr id="77" name="Google Shape;77;p2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973DAEC4-37F5-4437-93A1-9935CF378366}" type="datetime1">
              <a:rPr lang="en-US" smtClean="0"/>
              <a:pPr/>
              <a:t>29-Nov-21</a:t>
            </a:fld>
            <a:endParaRPr/>
          </a:p>
        </p:txBody>
      </p:sp>
      <p:sp>
        <p:nvSpPr>
          <p:cNvPr id="78" name="Google Shape;78;p2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 CS NSP , Sep - Dec 2021 </a:t>
            </a:r>
            <a:endParaRPr/>
          </a:p>
        </p:txBody>
      </p:sp>
      <p:sp>
        <p:nvSpPr>
          <p:cNvPr id="79" name="Google Shape;79;p2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0"/>
        <p:cNvGrpSpPr/>
        <p:nvPr/>
      </p:nvGrpSpPr>
      <p:grpSpPr>
        <a:xfrm>
          <a:off x="0" y="0"/>
          <a:ext cx="0" cy="0"/>
          <a:chOff x="0" y="0"/>
          <a:chExt cx="0" cy="0"/>
        </a:xfrm>
      </p:grpSpPr>
      <p:sp>
        <p:nvSpPr>
          <p:cNvPr id="81" name="Google Shape;81;p21"/>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1"/>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83" name="Google Shape;83;p21"/>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4" name="Google Shape;84;p2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502655FB-C17E-43C3-B8A6-8D61ED848069}" type="datetime1">
              <a:rPr lang="en-US" smtClean="0"/>
              <a:pPr/>
              <a:t>29-Nov-21</a:t>
            </a:fld>
            <a:endParaRPr/>
          </a:p>
        </p:txBody>
      </p:sp>
      <p:sp>
        <p:nvSpPr>
          <p:cNvPr id="85" name="Google Shape;85;p2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 CS NSP , Sep - Dec 2021 </a:t>
            </a:r>
            <a:endParaRPr/>
          </a:p>
        </p:txBody>
      </p:sp>
      <p:sp>
        <p:nvSpPr>
          <p:cNvPr id="86" name="Google Shape;86;p2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7"/>
        <p:cNvGrpSpPr/>
        <p:nvPr/>
      </p:nvGrpSpPr>
      <p:grpSpPr>
        <a:xfrm>
          <a:off x="0" y="0"/>
          <a:ext cx="0" cy="0"/>
          <a:chOff x="0" y="0"/>
          <a:chExt cx="0" cy="0"/>
        </a:xfrm>
      </p:grpSpPr>
      <p:sp>
        <p:nvSpPr>
          <p:cNvPr id="88" name="Google Shape;88;p22"/>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2"/>
          <p:cNvSpPr>
            <a:spLocks noGrp="1"/>
          </p:cNvSpPr>
          <p:nvPr>
            <p:ph type="pic" idx="2"/>
          </p:nvPr>
        </p:nvSpPr>
        <p:spPr>
          <a:xfrm>
            <a:off x="677334" y="609600"/>
            <a:ext cx="8596668" cy="3845718"/>
          </a:xfrm>
          <a:prstGeom prst="rect">
            <a:avLst/>
          </a:prstGeom>
          <a:noFill/>
          <a:ln>
            <a:noFill/>
          </a:ln>
        </p:spPr>
      </p:sp>
      <p:sp>
        <p:nvSpPr>
          <p:cNvPr id="90" name="Google Shape;90;p22"/>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1" name="Google Shape;91;p2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E07EC769-66C0-4A1A-8911-02CBAF2A5936}" type="datetime1">
              <a:rPr lang="en-US" smtClean="0"/>
              <a:pPr/>
              <a:t>29-Nov-21</a:t>
            </a:fld>
            <a:endParaRPr/>
          </a:p>
        </p:txBody>
      </p:sp>
      <p:sp>
        <p:nvSpPr>
          <p:cNvPr id="92" name="Google Shape;92;p2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3 CS NSP , Sep - Dec 2021 </a:t>
            </a:r>
            <a:endParaRPr/>
          </a:p>
        </p:txBody>
      </p:sp>
      <p:sp>
        <p:nvSpPr>
          <p:cNvPr id="93" name="Google Shape;93;p2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3"/>
          <p:cNvGrpSpPr/>
          <p:nvPr/>
        </p:nvGrpSpPr>
        <p:grpSpPr>
          <a:xfrm>
            <a:off x="0" y="-8467"/>
            <a:ext cx="12192000" cy="6866467"/>
            <a:chOff x="0" y="-8467"/>
            <a:chExt cx="12192000" cy="6866467"/>
          </a:xfrm>
        </p:grpSpPr>
        <p:cxnSp>
          <p:nvCxnSpPr>
            <p:cNvPr id="11" name="Google Shape;11;p13"/>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12" name="Google Shape;12;p13"/>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13" name="Google Shape;13;p13"/>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 name="Google Shape;14;p13"/>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3"/>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3"/>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7" name="Google Shape;17;p13"/>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8" name="Google Shape;18;p13"/>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 name="Google Shape;19;p13"/>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3"/>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1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13"/>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fld id="{84823F2D-8B01-422F-BEE7-0928E625BCCA}" type="datetime1">
              <a:rPr lang="en-US" smtClean="0"/>
              <a:pPr/>
              <a:t>29-Nov-21</a:t>
            </a:fld>
            <a:endParaRPr/>
          </a:p>
        </p:txBody>
      </p:sp>
      <p:sp>
        <p:nvSpPr>
          <p:cNvPr id="24" name="Google Shape;24;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r>
              <a:rPr lang="en-US"/>
              <a:t>3 CS NSP , Sep - Dec 2021 </a:t>
            </a:r>
            <a:endParaRPr/>
          </a:p>
        </p:txBody>
      </p:sp>
      <p:sp>
        <p:nvSpPr>
          <p:cNvPr id="25" name="Google Shape;25;p1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citeseerx.ist.psu.edu/viewdoc/-"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ieeexplore.ieee.org/-" TargetMode="External"/><Relationship Id="rId4" Type="http://schemas.openxmlformats.org/officeDocument/2006/relationships/hyperlink" Target="https://www.researchgate.ne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
          <p:cNvSpPr txBox="1">
            <a:spLocks noGrp="1"/>
          </p:cNvSpPr>
          <p:nvPr>
            <p:ph type="ctrTitle"/>
          </p:nvPr>
        </p:nvSpPr>
        <p:spPr>
          <a:xfrm>
            <a:off x="2073988" y="649512"/>
            <a:ext cx="7463479" cy="1484956"/>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accent1"/>
              </a:buClr>
              <a:buSzPts val="3600"/>
              <a:buFont typeface="Trebuchet MS"/>
              <a:buNone/>
            </a:pPr>
            <a:r>
              <a:rPr lang="en-IN" sz="3600" b="1" dirty="0" err="1"/>
              <a:t>Poornima</a:t>
            </a:r>
            <a:r>
              <a:rPr lang="en-IN" sz="3600" b="1" dirty="0"/>
              <a:t> College of Engineering</a:t>
            </a:r>
            <a:br>
              <a:rPr lang="en-IN" sz="3600" b="1" dirty="0"/>
            </a:br>
            <a:r>
              <a:rPr lang="en-IN" sz="3600" b="1" dirty="0"/>
              <a:t>B. Tech. II Year (III Semester)</a:t>
            </a:r>
            <a:br>
              <a:rPr lang="en-IN" sz="3600" b="1" dirty="0"/>
            </a:br>
            <a:r>
              <a:rPr lang="en-IN" sz="3600" b="1" dirty="0"/>
              <a:t>NSP –I Phase Presentation</a:t>
            </a:r>
            <a:br>
              <a:rPr lang="en-IN" sz="3600" b="1" dirty="0"/>
            </a:br>
            <a:r>
              <a:rPr lang="en-IN" sz="3600" b="1" dirty="0"/>
              <a:t>Session: 2021-22</a:t>
            </a:r>
            <a:endParaRPr sz="3600" b="1"/>
          </a:p>
        </p:txBody>
      </p:sp>
      <p:sp>
        <p:nvSpPr>
          <p:cNvPr id="149" name="Google Shape;149;p1"/>
          <p:cNvSpPr txBox="1">
            <a:spLocks noGrp="1"/>
          </p:cNvSpPr>
          <p:nvPr>
            <p:ph type="subTitle" idx="1"/>
          </p:nvPr>
        </p:nvSpPr>
        <p:spPr>
          <a:xfrm>
            <a:off x="1076080" y="3687097"/>
            <a:ext cx="8390237" cy="2647602"/>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spcBef>
                <a:spcPts val="0"/>
              </a:spcBef>
              <a:spcAft>
                <a:spcPts val="0"/>
              </a:spcAft>
              <a:buSzPts val="1600"/>
              <a:buNone/>
            </a:pPr>
            <a:endParaRPr sz="2000" dirty="0"/>
          </a:p>
          <a:p>
            <a:pPr marL="0" lvl="0" indent="0" algn="l" rtl="0">
              <a:spcBef>
                <a:spcPts val="1000"/>
              </a:spcBef>
              <a:spcAft>
                <a:spcPts val="0"/>
              </a:spcAft>
              <a:buSzPts val="1600"/>
              <a:buNone/>
            </a:pPr>
            <a:r>
              <a:rPr lang="en-IN" sz="2000" dirty="0"/>
              <a:t>Submitted By: </a:t>
            </a:r>
            <a:r>
              <a:rPr lang="en-IN" sz="2000" b="1" dirty="0"/>
              <a:t>3CSC7</a:t>
            </a:r>
          </a:p>
          <a:p>
            <a:pPr indent="-457200" algn="l">
              <a:buFont typeface="+mj-lt"/>
              <a:buAutoNum type="arabicPeriod"/>
            </a:pPr>
            <a:r>
              <a:rPr lang="en-US" sz="2000" b="1" dirty="0">
                <a:latin typeface="Times New Roman" pitchFamily="18" charset="0"/>
                <a:cs typeface="Times New Roman" pitchFamily="18" charset="0"/>
              </a:rPr>
              <a:t>UTKARSH KAUSHIK , PCE20CS191, 20EPCCS191</a:t>
            </a:r>
          </a:p>
          <a:p>
            <a:pPr indent="-457200" algn="l">
              <a:buFont typeface="+mj-lt"/>
              <a:buAutoNum type="arabicPeriod"/>
            </a:pPr>
            <a:r>
              <a:rPr lang="en-US" sz="2000" b="1" dirty="0">
                <a:latin typeface="Times New Roman" pitchFamily="18" charset="0"/>
                <a:cs typeface="Times New Roman" pitchFamily="18" charset="0"/>
              </a:rPr>
              <a:t>SIDDHARTH KOTHARI , PCE20CS181, 20EPCCS184</a:t>
            </a:r>
          </a:p>
          <a:p>
            <a:pPr indent="-457200" algn="l">
              <a:buFont typeface="+mj-lt"/>
              <a:buAutoNum type="arabicPeriod"/>
            </a:pPr>
            <a:r>
              <a:rPr lang="en-US" sz="2000" b="1" dirty="0">
                <a:latin typeface="Times New Roman" pitchFamily="18" charset="0"/>
                <a:cs typeface="Times New Roman" pitchFamily="18" charset="0"/>
              </a:rPr>
              <a:t>PRACHI KHANDELWAL , PCE20CS119, 20EPCCS142</a:t>
            </a:r>
          </a:p>
          <a:p>
            <a:pPr indent="-457200" algn="l">
              <a:buFont typeface="+mj-lt"/>
              <a:buAutoNum type="arabicPeriod"/>
            </a:pPr>
            <a:r>
              <a:rPr lang="en-US" sz="2000" b="1" dirty="0">
                <a:latin typeface="Times New Roman" pitchFamily="18" charset="0"/>
                <a:cs typeface="Times New Roman" pitchFamily="18" charset="0"/>
              </a:rPr>
              <a:t>SANYA GUPTA , PCE20CS120, 20EPCCS166</a:t>
            </a:r>
            <a:r>
              <a:rPr lang="en-IN" sz="2000" b="1" dirty="0"/>
              <a:t>  </a:t>
            </a:r>
            <a:r>
              <a:rPr lang="en-IN" sz="2000" dirty="0"/>
              <a:t>								</a:t>
            </a:r>
            <a:endParaRPr sz="2000" dirty="0"/>
          </a:p>
          <a:p>
            <a:pPr marL="0" lvl="0" indent="0" algn="l" rtl="0">
              <a:spcBef>
                <a:spcPts val="1000"/>
              </a:spcBef>
              <a:spcAft>
                <a:spcPts val="0"/>
              </a:spcAft>
              <a:buSzPts val="1600"/>
              <a:buNone/>
            </a:pPr>
            <a:r>
              <a:rPr lang="en-IN" sz="2000" dirty="0"/>
              <a:t>Project Guide: </a:t>
            </a:r>
            <a:r>
              <a:rPr lang="en-IN" sz="2000" b="1" dirty="0"/>
              <a:t>Mr . Mukesh Kataria</a:t>
            </a:r>
          </a:p>
          <a:p>
            <a:pPr marL="0" lvl="0" indent="0" algn="l" rtl="0">
              <a:spcBef>
                <a:spcPts val="1000"/>
              </a:spcBef>
              <a:spcAft>
                <a:spcPts val="0"/>
              </a:spcAft>
              <a:buSzPts val="1600"/>
              <a:buNone/>
            </a:pPr>
            <a:endParaRPr lang="en-IN" sz="2000" b="1" dirty="0"/>
          </a:p>
          <a:p>
            <a:pPr marL="0" indent="0" algn="l">
              <a:buSzPts val="1600"/>
            </a:pPr>
            <a:r>
              <a:rPr lang="en-IN" sz="2000" dirty="0"/>
              <a:t>Submitted To: </a:t>
            </a:r>
            <a:r>
              <a:rPr lang="en-IN" sz="2000" b="1" dirty="0"/>
              <a:t>Mr . Mukesh Kataria</a:t>
            </a:r>
          </a:p>
          <a:p>
            <a:pPr marL="0" lvl="0" indent="0" algn="l" rtl="0">
              <a:spcBef>
                <a:spcPts val="1000"/>
              </a:spcBef>
              <a:spcAft>
                <a:spcPts val="0"/>
              </a:spcAft>
              <a:buSzPts val="1600"/>
              <a:buNone/>
            </a:pPr>
            <a:endParaRPr sz="2000" b="1" dirty="0"/>
          </a:p>
          <a:p>
            <a:pPr marL="0" lvl="0" indent="0" algn="l" rtl="0">
              <a:spcBef>
                <a:spcPts val="1000"/>
              </a:spcBef>
              <a:spcAft>
                <a:spcPts val="0"/>
              </a:spcAft>
              <a:buSzPts val="1600"/>
              <a:buNone/>
            </a:pPr>
            <a:endParaRPr sz="2000" dirty="0"/>
          </a:p>
        </p:txBody>
      </p:sp>
      <p:pic>
        <p:nvPicPr>
          <p:cNvPr id="150" name="Google Shape;150;p1"/>
          <p:cNvPicPr preferRelativeResize="0"/>
          <p:nvPr/>
        </p:nvPicPr>
        <p:blipFill rotWithShape="1">
          <a:blip r:embed="rId3">
            <a:alphaModFix/>
          </a:blip>
          <a:srcRect/>
          <a:stretch/>
        </p:blipFill>
        <p:spPr>
          <a:xfrm>
            <a:off x="-1" y="0"/>
            <a:ext cx="2181497" cy="1722311"/>
          </a:xfrm>
          <a:prstGeom prst="rect">
            <a:avLst/>
          </a:prstGeom>
          <a:noFill/>
          <a:ln>
            <a:noFill/>
          </a:ln>
        </p:spPr>
      </p:pic>
      <p:sp>
        <p:nvSpPr>
          <p:cNvPr id="151" name="Google Shape;151;p1"/>
          <p:cNvSpPr txBox="1"/>
          <p:nvPr/>
        </p:nvSpPr>
        <p:spPr>
          <a:xfrm>
            <a:off x="1186249" y="2672005"/>
            <a:ext cx="8946292" cy="1205870"/>
          </a:xfrm>
          <a:prstGeom prst="rect">
            <a:avLst/>
          </a:prstGeom>
          <a:noFill/>
          <a:ln>
            <a:noFill/>
          </a:ln>
        </p:spPr>
        <p:txBody>
          <a:bodyPr spcFirstLastPara="1" wrap="square" lIns="91425" tIns="45700" rIns="91425" bIns="45700" anchor="t" anchorCtr="0">
            <a:normAutofit fontScale="97500"/>
          </a:bodyPr>
          <a:lstStyle/>
          <a:p>
            <a:pPr marL="0" marR="0" lvl="0" indent="0" algn="l" rtl="0">
              <a:spcBef>
                <a:spcPts val="0"/>
              </a:spcBef>
              <a:spcAft>
                <a:spcPts val="0"/>
              </a:spcAft>
              <a:buClr>
                <a:schemeClr val="accent1"/>
              </a:buClr>
              <a:buSzPct val="100000"/>
              <a:buFont typeface="Trebuchet MS"/>
              <a:buNone/>
            </a:pPr>
            <a:r>
              <a:rPr lang="en-IN" sz="2700" b="1" i="0" u="none" strike="noStrike" cap="none" dirty="0">
                <a:solidFill>
                  <a:schemeClr val="accent1"/>
                </a:solidFill>
                <a:latin typeface="Trebuchet MS"/>
                <a:ea typeface="Trebuchet MS"/>
                <a:cs typeface="Trebuchet MS"/>
                <a:sym typeface="Trebuchet MS"/>
              </a:rPr>
              <a:t>Project Title: SOCIAL AND SECURITY INFLUENCE OF SOCIAL NETWORKS</a:t>
            </a:r>
            <a:endParaRPr sz="5400" b="1" i="0" u="none" strike="noStrike" cap="none" dirty="0">
              <a:solidFill>
                <a:schemeClr val="accent1"/>
              </a:solidFill>
              <a:latin typeface="Trebuchet MS"/>
              <a:ea typeface="Trebuchet MS"/>
              <a:cs typeface="Trebuchet MS"/>
              <a:sym typeface="Trebuchet MS"/>
            </a:endParaRPr>
          </a:p>
        </p:txBody>
      </p:sp>
      <p:pic>
        <p:nvPicPr>
          <p:cNvPr id="152" name="Google Shape;152;p1"/>
          <p:cNvPicPr preferRelativeResize="0"/>
          <p:nvPr/>
        </p:nvPicPr>
        <p:blipFill rotWithShape="1">
          <a:blip r:embed="rId4">
            <a:alphaModFix/>
          </a:blip>
          <a:srcRect/>
          <a:stretch/>
        </p:blipFill>
        <p:spPr>
          <a:xfrm>
            <a:off x="9823269" y="0"/>
            <a:ext cx="2368731" cy="161979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IN"/>
              <a:t>Conclusion and Future Scope</a:t>
            </a:r>
            <a:endParaRPr/>
          </a:p>
        </p:txBody>
      </p:sp>
      <p:sp>
        <p:nvSpPr>
          <p:cNvPr id="229" name="Google Shape;229;p1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CBC6E543-3867-446C-BB63-8C2B3F0A6308}" type="datetime1">
              <a:rPr lang="en-US" smtClean="0"/>
              <a:pPr marL="0" lvl="0" indent="0" algn="r" rtl="0">
                <a:spcBef>
                  <a:spcPts val="0"/>
                </a:spcBef>
                <a:spcAft>
                  <a:spcPts val="0"/>
                </a:spcAft>
                <a:buNone/>
              </a:pPr>
              <a:t>29-Nov-21</a:t>
            </a:fld>
            <a:endParaRPr/>
          </a:p>
        </p:txBody>
      </p:sp>
      <p:sp>
        <p:nvSpPr>
          <p:cNvPr id="231" name="Google Shape;231;p1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10</a:t>
            </a:fld>
            <a:endParaRPr/>
          </a:p>
        </p:txBody>
      </p:sp>
      <p:sp>
        <p:nvSpPr>
          <p:cNvPr id="6" name="TextBox 5">
            <a:extLst>
              <a:ext uri="{FF2B5EF4-FFF2-40B4-BE49-F238E27FC236}">
                <a16:creationId xmlns:a16="http://schemas.microsoft.com/office/drawing/2014/main" xmlns="" id="{535D2DF1-C0E2-4AAD-9792-8B965A95A66B}"/>
              </a:ext>
            </a:extLst>
          </p:cNvPr>
          <p:cNvSpPr txBox="1"/>
          <p:nvPr/>
        </p:nvSpPr>
        <p:spPr>
          <a:xfrm>
            <a:off x="554705" y="1573161"/>
            <a:ext cx="9611850" cy="2862322"/>
          </a:xfrm>
          <a:prstGeom prst="rect">
            <a:avLst/>
          </a:prstGeom>
          <a:noFill/>
        </p:spPr>
        <p:txBody>
          <a:bodyPr wrap="square">
            <a:spAutoFit/>
          </a:bodyPr>
          <a:lstStyle/>
          <a:p>
            <a:pPr algn="just"/>
            <a:r>
              <a:rPr lang="en-US" sz="1800" dirty="0"/>
              <a:t>Computer security is a vast topic that is becoming more important because the world is becoming highly interconnected, with networks being used to carry out critical transactions. Cyber crime continues to diverge down different paths with each New Year that passes and so does the security of the information. </a:t>
            </a:r>
            <a:endParaRPr lang="en-US" sz="1800" dirty="0" smtClean="0"/>
          </a:p>
          <a:p>
            <a:pPr algn="just"/>
            <a:endParaRPr lang="en-US" sz="1800" dirty="0" smtClean="0"/>
          </a:p>
          <a:p>
            <a:pPr algn="just"/>
            <a:r>
              <a:rPr lang="en-US" sz="1800" dirty="0" smtClean="0"/>
              <a:t>The </a:t>
            </a:r>
            <a:r>
              <a:rPr lang="en-US" sz="1800" dirty="0"/>
              <a:t>latest and disruptive technologies, along with the new cyber tools and threats that come to light each day, are challenging organizations with not only how they secure their</a:t>
            </a:r>
            <a:r>
              <a:rPr lang="en-US" sz="1800" b="1" dirty="0"/>
              <a:t> </a:t>
            </a:r>
            <a:r>
              <a:rPr lang="en-US" sz="1800" dirty="0"/>
              <a:t>infrastructure, but how they require new platforms and intelligence to do so. There is no perfect solution for cyber crimes but we should try our level best to minimize them in order to have a safe and secure future in cyber space. </a:t>
            </a:r>
            <a:endParaRPr lang="en-IN"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IN"/>
              <a:t>References</a:t>
            </a:r>
            <a:endParaRPr/>
          </a:p>
        </p:txBody>
      </p:sp>
      <p:sp>
        <p:nvSpPr>
          <p:cNvPr id="237" name="Google Shape;237;p11"/>
          <p:cNvSpPr txBox="1">
            <a:spLocks noGrp="1"/>
          </p:cNvSpPr>
          <p:nvPr>
            <p:ph type="body" idx="1"/>
          </p:nvPr>
        </p:nvSpPr>
        <p:spPr>
          <a:xfrm>
            <a:off x="677334" y="1606379"/>
            <a:ext cx="8596668" cy="4434984"/>
          </a:xfrm>
          <a:prstGeom prst="rect">
            <a:avLst/>
          </a:prstGeom>
          <a:noFill/>
          <a:ln>
            <a:noFill/>
          </a:ln>
        </p:spPr>
        <p:txBody>
          <a:bodyPr spcFirstLastPara="1" wrap="square" lIns="91425" tIns="45700" rIns="91425" bIns="45700" anchor="t" anchorCtr="0">
            <a:normAutofit/>
          </a:bodyPr>
          <a:lstStyle/>
          <a:p>
            <a:pPr marL="342900" lvl="0" indent="-342900" algn="just">
              <a:lnSpc>
                <a:spcPct val="150000"/>
              </a:lnSpc>
              <a:spcBef>
                <a:spcPts val="0"/>
              </a:spcBef>
              <a:buNone/>
            </a:pPr>
            <a:r>
              <a:rPr lang="en-US" dirty="0" smtClean="0">
                <a:solidFill>
                  <a:srgbClr val="002060"/>
                </a:solidFill>
                <a:hlinkClick r:id="rId3"/>
              </a:rPr>
              <a:t>https</a:t>
            </a:r>
            <a:r>
              <a:rPr lang="en-US" dirty="0" smtClean="0">
                <a:solidFill>
                  <a:srgbClr val="002060"/>
                </a:solidFill>
                <a:hlinkClick r:id="rId3"/>
              </a:rPr>
              <a:t>://citeseerx.ist.psu.edu/viewdoc</a:t>
            </a:r>
            <a:r>
              <a:rPr lang="en-US" dirty="0" smtClean="0">
                <a:solidFill>
                  <a:srgbClr val="002060"/>
                </a:solidFill>
                <a:hlinkClick r:id="rId3"/>
              </a:rPr>
              <a:t>/-</a:t>
            </a:r>
            <a:r>
              <a:rPr lang="en-US" dirty="0" smtClean="0">
                <a:solidFill>
                  <a:schemeClr val="tx1"/>
                </a:solidFill>
              </a:rPr>
              <a:t>Role </a:t>
            </a:r>
            <a:r>
              <a:rPr lang="en-US" dirty="0">
                <a:solidFill>
                  <a:schemeClr val="tx1"/>
                </a:solidFill>
              </a:rPr>
              <a:t>of Security in Social </a:t>
            </a:r>
            <a:r>
              <a:rPr lang="en-US" dirty="0" smtClean="0">
                <a:solidFill>
                  <a:schemeClr val="tx1"/>
                </a:solidFill>
              </a:rPr>
              <a:t>Networking</a:t>
            </a:r>
          </a:p>
          <a:p>
            <a:pPr marL="342900" lvl="0" indent="-342900" algn="just">
              <a:lnSpc>
                <a:spcPct val="150000"/>
              </a:lnSpc>
              <a:spcBef>
                <a:spcPts val="0"/>
              </a:spcBef>
              <a:buNone/>
            </a:pPr>
            <a:r>
              <a:rPr lang="en-US" dirty="0" smtClean="0">
                <a:solidFill>
                  <a:srgbClr val="FF0000"/>
                </a:solidFill>
                <a:hlinkClick r:id="rId4"/>
              </a:rPr>
              <a:t>https</a:t>
            </a:r>
            <a:r>
              <a:rPr lang="en-US" dirty="0" smtClean="0">
                <a:solidFill>
                  <a:srgbClr val="FF0000"/>
                </a:solidFill>
                <a:hlinkClick r:id="rId4"/>
              </a:rPr>
              <a:t>://www.researchgate.net</a:t>
            </a:r>
            <a:r>
              <a:rPr lang="en-US" dirty="0" smtClean="0">
                <a:solidFill>
                  <a:srgbClr val="FF0000"/>
                </a:solidFill>
                <a:hlinkClick r:id="rId4"/>
              </a:rPr>
              <a:t>/-</a:t>
            </a:r>
            <a:r>
              <a:rPr lang="en-US" dirty="0" smtClean="0">
                <a:solidFill>
                  <a:srgbClr val="FF0000"/>
                </a:solidFill>
              </a:rPr>
              <a:t> </a:t>
            </a:r>
            <a:r>
              <a:rPr lang="en-US" dirty="0" smtClean="0">
                <a:solidFill>
                  <a:schemeClr val="tx1"/>
                </a:solidFill>
              </a:rPr>
              <a:t>A </a:t>
            </a:r>
            <a:r>
              <a:rPr lang="en-US" dirty="0">
                <a:solidFill>
                  <a:schemeClr val="tx1"/>
                </a:solidFill>
              </a:rPr>
              <a:t>study of Cyber Security challenges and </a:t>
            </a:r>
            <a:r>
              <a:rPr lang="en-US" dirty="0" smtClean="0">
                <a:solidFill>
                  <a:schemeClr val="tx1"/>
                </a:solidFill>
              </a:rPr>
              <a:t>its</a:t>
            </a:r>
          </a:p>
          <a:p>
            <a:pPr marL="342900" lvl="0" indent="-342900" algn="just">
              <a:lnSpc>
                <a:spcPct val="150000"/>
              </a:lnSpc>
              <a:spcBef>
                <a:spcPts val="0"/>
              </a:spcBef>
              <a:buNone/>
            </a:pPr>
            <a:r>
              <a:rPr lang="en-US" dirty="0" smtClean="0">
                <a:solidFill>
                  <a:schemeClr val="tx1"/>
                </a:solidFill>
              </a:rPr>
              <a:t>emerging </a:t>
            </a:r>
            <a:r>
              <a:rPr lang="en-US" dirty="0">
                <a:solidFill>
                  <a:schemeClr val="tx1"/>
                </a:solidFill>
              </a:rPr>
              <a:t>trends on latest </a:t>
            </a:r>
            <a:r>
              <a:rPr lang="en-US" dirty="0" smtClean="0">
                <a:solidFill>
                  <a:schemeClr val="tx1"/>
                </a:solidFill>
              </a:rPr>
              <a:t>technologies</a:t>
            </a:r>
          </a:p>
          <a:p>
            <a:pPr marL="342900" lvl="0" indent="-342900" algn="just">
              <a:lnSpc>
                <a:spcPct val="150000"/>
              </a:lnSpc>
              <a:spcBef>
                <a:spcPts val="0"/>
              </a:spcBef>
              <a:buNone/>
            </a:pPr>
            <a:r>
              <a:rPr lang="en-US" dirty="0" smtClean="0">
                <a:solidFill>
                  <a:srgbClr val="92D050"/>
                </a:solidFill>
              </a:rPr>
              <a:t>https</a:t>
            </a:r>
            <a:r>
              <a:rPr lang="en-US" dirty="0" smtClean="0">
                <a:solidFill>
                  <a:srgbClr val="92D050"/>
                </a:solidFill>
              </a:rPr>
              <a:t>://csc.sjtu.edu.cn/doc</a:t>
            </a:r>
            <a:r>
              <a:rPr lang="en-US" dirty="0" smtClean="0">
                <a:solidFill>
                  <a:srgbClr val="92D050"/>
                </a:solidFill>
              </a:rPr>
              <a:t>/- </a:t>
            </a:r>
            <a:r>
              <a:rPr lang="en-US" dirty="0" smtClean="0">
                <a:solidFill>
                  <a:schemeClr val="tx1"/>
                </a:solidFill>
              </a:rPr>
              <a:t>Influence Analysis on Social Networks</a:t>
            </a:r>
          </a:p>
          <a:p>
            <a:pPr marL="342900" lvl="0" indent="-342900" algn="just">
              <a:lnSpc>
                <a:spcPct val="150000"/>
              </a:lnSpc>
              <a:spcBef>
                <a:spcPts val="0"/>
              </a:spcBef>
              <a:buNone/>
            </a:pPr>
            <a:r>
              <a:rPr lang="en-US" dirty="0" smtClean="0">
                <a:solidFill>
                  <a:srgbClr val="002060"/>
                </a:solidFill>
                <a:hlinkClick r:id="rId5"/>
              </a:rPr>
              <a:t>https</a:t>
            </a:r>
            <a:r>
              <a:rPr lang="en-US" dirty="0" smtClean="0">
                <a:solidFill>
                  <a:srgbClr val="002060"/>
                </a:solidFill>
                <a:hlinkClick r:id="rId5"/>
              </a:rPr>
              <a:t>://</a:t>
            </a:r>
            <a:r>
              <a:rPr lang="en-US" dirty="0" smtClean="0">
                <a:solidFill>
                  <a:srgbClr val="002060"/>
                </a:solidFill>
                <a:hlinkClick r:id="rId5"/>
              </a:rPr>
              <a:t>ieeexplore.ieee.org/-</a:t>
            </a:r>
            <a:r>
              <a:rPr lang="en-US" dirty="0" smtClean="0">
                <a:solidFill>
                  <a:srgbClr val="002060"/>
                </a:solidFill>
              </a:rPr>
              <a:t> </a:t>
            </a:r>
            <a:r>
              <a:rPr lang="en-US" dirty="0" smtClean="0">
                <a:solidFill>
                  <a:schemeClr val="tx1"/>
                </a:solidFill>
              </a:rPr>
              <a:t>An analysis of Security in Social Networks</a:t>
            </a:r>
            <a:endParaRPr dirty="0">
              <a:solidFill>
                <a:schemeClr val="tx1"/>
              </a:solidFill>
            </a:endParaRPr>
          </a:p>
        </p:txBody>
      </p:sp>
      <p:sp>
        <p:nvSpPr>
          <p:cNvPr id="238" name="Google Shape;238;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5C44A5D9-9934-483D-8F52-F385E53D44CB}" type="datetime1">
              <a:rPr lang="en-US" smtClean="0"/>
              <a:pPr marL="0" lvl="0" indent="0" algn="r" rtl="0">
                <a:spcBef>
                  <a:spcPts val="0"/>
                </a:spcBef>
                <a:spcAft>
                  <a:spcPts val="0"/>
                </a:spcAft>
                <a:buNone/>
              </a:pPr>
              <a:t>29-Nov-21</a:t>
            </a:fld>
            <a:endParaRPr/>
          </a:p>
        </p:txBody>
      </p:sp>
      <p:sp>
        <p:nvSpPr>
          <p:cNvPr id="240" name="Google Shape;240;p1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accent1"/>
              </a:buClr>
              <a:buSzPts val="6000"/>
              <a:buFont typeface="Trebuchet MS"/>
              <a:buNone/>
            </a:pPr>
            <a:r>
              <a:rPr lang="en-IN" sz="6000" dirty="0"/>
              <a:t>Thanks &amp; QA</a:t>
            </a:r>
            <a:endParaRPr/>
          </a:p>
        </p:txBody>
      </p:sp>
      <p:pic>
        <p:nvPicPr>
          <p:cNvPr id="246" name="Google Shape;246;p12"/>
          <p:cNvPicPr preferRelativeResize="0">
            <a:picLocks noGrp="1"/>
          </p:cNvPicPr>
          <p:nvPr>
            <p:ph type="body" idx="1"/>
          </p:nvPr>
        </p:nvPicPr>
        <p:blipFill rotWithShape="1">
          <a:blip r:embed="rId3">
            <a:alphaModFix/>
          </a:blip>
          <a:srcRect/>
          <a:stretch/>
        </p:blipFill>
        <p:spPr>
          <a:xfrm>
            <a:off x="2829698" y="2201890"/>
            <a:ext cx="4287794" cy="3472674"/>
          </a:xfrm>
          <a:prstGeom prst="rect">
            <a:avLst/>
          </a:prstGeom>
          <a:noFill/>
          <a:ln>
            <a:noFill/>
          </a:ln>
        </p:spPr>
      </p:pic>
      <p:sp>
        <p:nvSpPr>
          <p:cNvPr id="247" name="Google Shape;247;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EE378742-2B58-4DDF-A095-8D6618A92983}" type="datetime1">
              <a:rPr lang="en-US" smtClean="0"/>
              <a:pPr marL="0" lvl="0" indent="0" algn="r" rtl="0">
                <a:spcBef>
                  <a:spcPts val="0"/>
                </a:spcBef>
                <a:spcAft>
                  <a:spcPts val="0"/>
                </a:spcAft>
                <a:buNone/>
              </a:pPr>
              <a:t>29-Nov-21</a:t>
            </a:fld>
            <a:endParaRPr/>
          </a:p>
        </p:txBody>
      </p:sp>
      <p:sp>
        <p:nvSpPr>
          <p:cNvPr id="249" name="Google Shape;249;p1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12</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IN" dirty="0"/>
              <a:t>Abstract</a:t>
            </a:r>
            <a:endParaRPr dirty="0"/>
          </a:p>
        </p:txBody>
      </p:sp>
      <p:sp>
        <p:nvSpPr>
          <p:cNvPr id="2" name="Text Placeholder 1">
            <a:extLst>
              <a:ext uri="{FF2B5EF4-FFF2-40B4-BE49-F238E27FC236}">
                <a16:creationId xmlns:a16="http://schemas.microsoft.com/office/drawing/2014/main" xmlns="" id="{F932138E-C0DF-4633-9130-60051A897485}"/>
              </a:ext>
            </a:extLst>
          </p:cNvPr>
          <p:cNvSpPr>
            <a:spLocks noGrp="1"/>
          </p:cNvSpPr>
          <p:nvPr>
            <p:ph type="body" idx="1"/>
          </p:nvPr>
        </p:nvSpPr>
        <p:spPr>
          <a:xfrm>
            <a:off x="677334" y="2113935"/>
            <a:ext cx="8596668" cy="3927428"/>
          </a:xfrm>
        </p:spPr>
        <p:txBody>
          <a:bodyPr>
            <a:normAutofit/>
          </a:bodyPr>
          <a:lstStyle/>
          <a:p>
            <a:pPr marL="216000" indent="0" algn="just">
              <a:spcBef>
                <a:spcPts val="600"/>
              </a:spcBef>
              <a:spcAft>
                <a:spcPts val="600"/>
              </a:spcAft>
              <a:buNone/>
            </a:pPr>
            <a:r>
              <a:rPr lang="en-US" dirty="0">
                <a:latin typeface="Times New Roman" panose="02020603050405020304" pitchFamily="18" charset="0"/>
              </a:rPr>
              <a:t>S</a:t>
            </a:r>
            <a:r>
              <a:rPr lang="en-US" dirty="0" smtClean="0">
                <a:latin typeface="Times New Roman" panose="02020603050405020304" pitchFamily="18" charset="0"/>
              </a:rPr>
              <a:t>tudy analysis </a:t>
            </a:r>
            <a:r>
              <a:rPr lang="en-US" dirty="0">
                <a:latin typeface="Times New Roman" panose="02020603050405020304" pitchFamily="18" charset="0"/>
              </a:rPr>
              <a:t>possibilities of misusing social network sites due to irresponsible </a:t>
            </a:r>
            <a:r>
              <a:rPr lang="en-US" dirty="0" err="1">
                <a:latin typeface="Times New Roman" panose="02020603050405020304" pitchFamily="18" charset="0"/>
              </a:rPr>
              <a:t>behaviour</a:t>
            </a:r>
            <a:r>
              <a:rPr lang="en-US" dirty="0">
                <a:latin typeface="Times New Roman" panose="02020603050405020304" pitchFamily="18" charset="0"/>
              </a:rPr>
              <a:t> of users. Recent surveys show that problems of social network are more often to occur, due to openness as one of the key features of these sites. </a:t>
            </a:r>
            <a:endParaRPr lang="en-US" dirty="0" smtClean="0">
              <a:latin typeface="Times New Roman" panose="02020603050405020304" pitchFamily="18" charset="0"/>
            </a:endParaRPr>
          </a:p>
          <a:p>
            <a:pPr marL="216000" indent="0" algn="just">
              <a:spcBef>
                <a:spcPts val="600"/>
              </a:spcBef>
              <a:spcAft>
                <a:spcPts val="600"/>
              </a:spcAft>
              <a:buNone/>
            </a:pPr>
            <a:r>
              <a:rPr lang="en-US" dirty="0" smtClean="0">
                <a:latin typeface="Times New Roman" panose="02020603050405020304" pitchFamily="18" charset="0"/>
              </a:rPr>
              <a:t>Social </a:t>
            </a:r>
            <a:r>
              <a:rPr lang="en-US" dirty="0">
                <a:latin typeface="Times New Roman" panose="02020603050405020304" pitchFamily="18" charset="0"/>
              </a:rPr>
              <a:t>engineering can be misused by attackers concerning on social network with the purpose of gaining sensitive information. There is a conflict between users’ security awareness and their actual </a:t>
            </a:r>
            <a:r>
              <a:rPr lang="en-US" dirty="0" err="1">
                <a:latin typeface="Times New Roman" panose="02020603050405020304" pitchFamily="18" charset="0"/>
              </a:rPr>
              <a:t>behaviour</a:t>
            </a:r>
            <a:r>
              <a:rPr lang="en-US" dirty="0">
                <a:latin typeface="Times New Roman" panose="02020603050405020304" pitchFamily="18" charset="0"/>
              </a:rPr>
              <a:t>, so called privacy paradox. </a:t>
            </a:r>
            <a:endParaRPr lang="en-US" dirty="0" smtClean="0">
              <a:latin typeface="Times New Roman" panose="02020603050405020304" pitchFamily="18" charset="0"/>
            </a:endParaRPr>
          </a:p>
          <a:p>
            <a:pPr marL="216000" indent="0" algn="just">
              <a:spcBef>
                <a:spcPts val="600"/>
              </a:spcBef>
              <a:spcAft>
                <a:spcPts val="600"/>
              </a:spcAft>
              <a:buNone/>
            </a:pPr>
            <a:r>
              <a:rPr lang="en-US" dirty="0" smtClean="0">
                <a:latin typeface="Times New Roman" panose="02020603050405020304" pitchFamily="18" charset="0"/>
              </a:rPr>
              <a:t>We </a:t>
            </a:r>
            <a:r>
              <a:rPr lang="en-US" dirty="0">
                <a:latin typeface="Times New Roman" panose="02020603050405020304" pitchFamily="18" charset="0"/>
              </a:rPr>
              <a:t>were interested in amount of information people are willing to reveal in their </a:t>
            </a:r>
            <a:r>
              <a:rPr lang="en-US" dirty="0" smtClean="0">
                <a:latin typeface="Times New Roman" panose="02020603050405020304" pitchFamily="18" charset="0"/>
              </a:rPr>
              <a:t>profiles</a:t>
            </a:r>
            <a:r>
              <a:rPr lang="en-US" dirty="0" smtClean="0"/>
              <a:t>. </a:t>
            </a:r>
            <a:r>
              <a:rPr lang="en-US" dirty="0" smtClean="0">
                <a:latin typeface="Times New Roman" panose="02020603050405020304" pitchFamily="18" charset="0"/>
              </a:rPr>
              <a:t>We </a:t>
            </a:r>
            <a:r>
              <a:rPr lang="en-US" dirty="0">
                <a:latin typeface="Times New Roman" panose="02020603050405020304" pitchFamily="18" charset="0"/>
              </a:rPr>
              <a:t>have found out users’ </a:t>
            </a:r>
            <a:r>
              <a:rPr lang="en-US" dirty="0" err="1">
                <a:latin typeface="Times New Roman" panose="02020603050405020304" pitchFamily="18" charset="0"/>
              </a:rPr>
              <a:t>behaviour</a:t>
            </a:r>
            <a:r>
              <a:rPr lang="en-US" dirty="0">
                <a:latin typeface="Times New Roman" panose="02020603050405020304" pitchFamily="18" charset="0"/>
              </a:rPr>
              <a:t> which leads to insufficient protection of published information. These sensitive information are suitable for all kinds of phishing and other similar attacks. In our study we compared two groups of fictive profiles (personal profiles of users having no friends and profiles of users with fictive friends) and studied their success in creating new links in social network.</a:t>
            </a:r>
            <a:endParaRPr lang="en-IN" dirty="0">
              <a:latin typeface="Times New Roman" panose="02020603050405020304" pitchFamily="18" charset="0"/>
            </a:endParaRPr>
          </a:p>
        </p:txBody>
      </p:sp>
      <p:sp>
        <p:nvSpPr>
          <p:cNvPr id="158" name="Google Shape;158;p2"/>
          <p:cNvSpPr txBox="1">
            <a:spLocks noGrp="1"/>
          </p:cNvSpPr>
          <p:nvPr>
            <p:ph type="dt" idx="10"/>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13CC6A2A-C904-478A-A855-7192AA077723}" type="datetime1">
              <a:rPr lang="en-US" smtClean="0"/>
              <a:pPr marL="0" lvl="0" indent="0" algn="r" rtl="0">
                <a:spcBef>
                  <a:spcPts val="0"/>
                </a:spcBef>
                <a:spcAft>
                  <a:spcPts val="0"/>
                </a:spcAft>
                <a:buNone/>
              </a:pPr>
              <a:t>29-Nov-21</a:t>
            </a:fld>
            <a:endParaRPr/>
          </a:p>
        </p:txBody>
      </p:sp>
      <p:sp>
        <p:nvSpPr>
          <p:cNvPr id="160" name="Google Shape;160;p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Text Placeholder 2"/>
          <p:cNvSpPr>
            <a:spLocks noGrp="1"/>
          </p:cNvSpPr>
          <p:nvPr>
            <p:ph type="body" idx="1"/>
          </p:nvPr>
        </p:nvSpPr>
        <p:spPr/>
        <p:txBody>
          <a:bodyPr/>
          <a:lstStyle/>
          <a:p>
            <a:pPr lvl="0" algn="just"/>
            <a:r>
              <a:rPr lang="en-US" dirty="0" smtClean="0"/>
              <a:t>Cyber Security plays an important role in the field of information </a:t>
            </a:r>
            <a:r>
              <a:rPr lang="en-US" dirty="0" smtClean="0"/>
              <a:t>technology. Securing </a:t>
            </a:r>
            <a:r>
              <a:rPr lang="en-US" dirty="0" smtClean="0"/>
              <a:t>the information have become one of the biggest challenges in the present day. When ever we think about the cyber security the first thing that comes to our mind is ‘cyber crimes’ which are increasing immensely day by day. </a:t>
            </a:r>
            <a:endParaRPr lang="en-US" dirty="0" smtClean="0"/>
          </a:p>
          <a:p>
            <a:pPr lvl="0" algn="just"/>
            <a:r>
              <a:rPr lang="en-US" dirty="0" smtClean="0"/>
              <a:t>Various </a:t>
            </a:r>
            <a:r>
              <a:rPr lang="en-US" dirty="0" smtClean="0"/>
              <a:t>Governments and companies are taking many measures in order to prevent these cyber crimes. Besides various measures cyber security is still a very big concern to many. This paper mainly focuses on challenges faced by cyber security on the latest technologies .It also focuses on latest about the cyber security techniques, ethics and the trends changing the face of cyber security. </a:t>
            </a:r>
            <a:endParaRPr lang="en-IN" dirty="0" smtClean="0">
              <a:solidFill>
                <a:srgbClr val="FF0000"/>
              </a:solidFill>
            </a:endParaRPr>
          </a:p>
          <a:p>
            <a:pPr algn="just"/>
            <a:endParaRPr lang="en-US" dirty="0"/>
          </a:p>
        </p:txBody>
      </p:sp>
      <p:sp>
        <p:nvSpPr>
          <p:cNvPr id="4" name="Date Placeholder 3"/>
          <p:cNvSpPr>
            <a:spLocks noGrp="1"/>
          </p:cNvSpPr>
          <p:nvPr>
            <p:ph type="dt" idx="10"/>
          </p:nvPr>
        </p:nvSpPr>
        <p:spPr/>
        <p:txBody>
          <a:bodyPr/>
          <a:lstStyle/>
          <a:p>
            <a:fld id="{E6D7FAF1-84AE-4366-9F65-A1791787170E}" type="datetime1">
              <a:rPr lang="en-US" smtClean="0"/>
              <a:pPr/>
              <a:t>29-Nov-21</a:t>
            </a:fld>
            <a:endParaRPr lang="en-US"/>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Stored Data 3">
            <a:extLst>
              <a:ext uri="{FF2B5EF4-FFF2-40B4-BE49-F238E27FC236}">
                <a16:creationId xmlns:a16="http://schemas.microsoft.com/office/drawing/2014/main" xmlns="" id="{2A2F2054-656F-4A4B-A0B9-1462C4A3D58A}"/>
              </a:ext>
            </a:extLst>
          </p:cNvPr>
          <p:cNvSpPr/>
          <p:nvPr/>
        </p:nvSpPr>
        <p:spPr>
          <a:xfrm>
            <a:off x="1362268" y="2183363"/>
            <a:ext cx="3181739" cy="3247053"/>
          </a:xfrm>
          <a:prstGeom prst="flowChartOnline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SOCIAL MEDIA</a:t>
            </a:r>
          </a:p>
          <a:p>
            <a:pPr algn="ctr"/>
            <a:endParaRPr lang="en-US" dirty="0"/>
          </a:p>
          <a:p>
            <a:pPr marL="285750" indent="-285750" algn="ctr">
              <a:buFont typeface="Arial" panose="020B0604020202020204" pitchFamily="34" charset="0"/>
              <a:buChar char="•"/>
            </a:pPr>
            <a:r>
              <a:rPr lang="en-IN" dirty="0"/>
              <a:t>May have a target crowd</a:t>
            </a:r>
          </a:p>
          <a:p>
            <a:pPr marL="285750" indent="-285750" algn="ctr">
              <a:buFont typeface="Arial" panose="020B0604020202020204" pitchFamily="34" charset="0"/>
              <a:buChar char="•"/>
            </a:pPr>
            <a:r>
              <a:rPr lang="en-IN" dirty="0"/>
              <a:t>Interaction through creating buzz</a:t>
            </a:r>
          </a:p>
          <a:p>
            <a:pPr marL="285750" indent="-285750" algn="ctr">
              <a:buFont typeface="Arial" panose="020B0604020202020204" pitchFamily="34" charset="0"/>
              <a:buChar char="•"/>
            </a:pPr>
            <a:r>
              <a:rPr lang="en-IN" dirty="0"/>
              <a:t>May not have a timely response</a:t>
            </a:r>
          </a:p>
        </p:txBody>
      </p:sp>
      <p:sp>
        <p:nvSpPr>
          <p:cNvPr id="5" name="Flowchart: Stored Data 4">
            <a:extLst>
              <a:ext uri="{FF2B5EF4-FFF2-40B4-BE49-F238E27FC236}">
                <a16:creationId xmlns:a16="http://schemas.microsoft.com/office/drawing/2014/main" xmlns="" id="{6F9081A5-054D-4224-BECD-F970EDE661C3}"/>
              </a:ext>
            </a:extLst>
          </p:cNvPr>
          <p:cNvSpPr/>
          <p:nvPr/>
        </p:nvSpPr>
        <p:spPr>
          <a:xfrm>
            <a:off x="4338734" y="2183363"/>
            <a:ext cx="3588553" cy="3247052"/>
          </a:xfrm>
          <a:prstGeom prst="flowChartOnline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SOCIAL NETWORKS</a:t>
            </a:r>
          </a:p>
          <a:p>
            <a:pPr algn="ctr"/>
            <a:endParaRPr lang="en-US" dirty="0"/>
          </a:p>
          <a:p>
            <a:pPr marL="285750" indent="-285750" algn="ctr">
              <a:buFont typeface="Arial" panose="020B0604020202020204" pitchFamily="34" charset="0"/>
              <a:buChar char="•"/>
            </a:pPr>
            <a:r>
              <a:rPr lang="en-IN" dirty="0"/>
              <a:t>Specific on </a:t>
            </a:r>
            <a:r>
              <a:rPr lang="en-IN" dirty="0" smtClean="0"/>
              <a:t>target </a:t>
            </a:r>
            <a:r>
              <a:rPr lang="en-IN" dirty="0"/>
              <a:t>crowd</a:t>
            </a:r>
          </a:p>
          <a:p>
            <a:pPr marL="285750" indent="-285750" algn="ctr">
              <a:buFont typeface="Arial" panose="020B0604020202020204" pitchFamily="34" charset="0"/>
              <a:buChar char="•"/>
            </a:pPr>
            <a:r>
              <a:rPr lang="en-IN" dirty="0"/>
              <a:t>Build a network and also nurture created relationship</a:t>
            </a:r>
          </a:p>
          <a:p>
            <a:pPr marL="285750" indent="-285750" algn="ctr">
              <a:buFont typeface="Arial" panose="020B0604020202020204" pitchFamily="34" charset="0"/>
              <a:buChar char="•"/>
            </a:pPr>
            <a:r>
              <a:rPr lang="en-IN" dirty="0"/>
              <a:t>Quick response b/w two parties</a:t>
            </a:r>
          </a:p>
        </p:txBody>
      </p:sp>
      <p:sp>
        <p:nvSpPr>
          <p:cNvPr id="6" name="Flowchart: Connector 5">
            <a:extLst>
              <a:ext uri="{FF2B5EF4-FFF2-40B4-BE49-F238E27FC236}">
                <a16:creationId xmlns:a16="http://schemas.microsoft.com/office/drawing/2014/main" xmlns="" id="{C890F255-B9B2-410C-A2EC-4403A57B5F31}"/>
              </a:ext>
            </a:extLst>
          </p:cNvPr>
          <p:cNvSpPr/>
          <p:nvPr/>
        </p:nvSpPr>
        <p:spPr>
          <a:xfrm>
            <a:off x="7647995" y="1972270"/>
            <a:ext cx="3368351" cy="3806890"/>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a:t>SOCIAL MEDIA</a:t>
            </a:r>
          </a:p>
          <a:p>
            <a:pPr algn="ctr"/>
            <a:r>
              <a:rPr lang="en-US" sz="2800" dirty="0"/>
              <a:t>AND</a:t>
            </a:r>
          </a:p>
          <a:p>
            <a:pPr algn="ctr"/>
            <a:r>
              <a:rPr lang="en-US" sz="2800" dirty="0"/>
              <a:t>SOCIAL NETWORKING</a:t>
            </a:r>
            <a:endParaRPr lang="en-IN" sz="2800" dirty="0"/>
          </a:p>
        </p:txBody>
      </p:sp>
    </p:spTree>
    <p:extLst>
      <p:ext uri="{BB962C8B-B14F-4D97-AF65-F5344CB8AC3E}">
        <p14:creationId xmlns:p14="http://schemas.microsoft.com/office/powerpoint/2010/main" xmlns="" val="3973124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9DC3E2-FF2C-468E-B771-D7100967699A}"/>
              </a:ext>
            </a:extLst>
          </p:cNvPr>
          <p:cNvSpPr>
            <a:spLocks noGrp="1"/>
          </p:cNvSpPr>
          <p:nvPr>
            <p:ph type="title"/>
          </p:nvPr>
        </p:nvSpPr>
        <p:spPr/>
        <p:txBody>
          <a:bodyPr/>
          <a:lstStyle/>
          <a:p>
            <a:r>
              <a:rPr lang="en-US" b="1" dirty="0"/>
              <a:t>SOCIAL NETWORKS</a:t>
            </a:r>
            <a:endParaRPr lang="en-IN" dirty="0"/>
          </a:p>
        </p:txBody>
      </p:sp>
      <p:sp>
        <p:nvSpPr>
          <p:cNvPr id="3" name="Text Placeholder 2">
            <a:extLst>
              <a:ext uri="{FF2B5EF4-FFF2-40B4-BE49-F238E27FC236}">
                <a16:creationId xmlns:a16="http://schemas.microsoft.com/office/drawing/2014/main" xmlns="" id="{322957A3-F677-49E5-9EF0-86FAB8CC4E6B}"/>
              </a:ext>
            </a:extLst>
          </p:cNvPr>
          <p:cNvSpPr>
            <a:spLocks noGrp="1"/>
          </p:cNvSpPr>
          <p:nvPr>
            <p:ph type="body" idx="1"/>
          </p:nvPr>
        </p:nvSpPr>
        <p:spPr>
          <a:xfrm>
            <a:off x="677334" y="1219201"/>
            <a:ext cx="8596668" cy="825909"/>
          </a:xfrm>
        </p:spPr>
        <p:txBody>
          <a:bodyPr/>
          <a:lstStyle/>
          <a:p>
            <a:r>
              <a:rPr lang="en-US" dirty="0"/>
              <a:t>People together to talk and share ideas with interest like video , music ,thought , link ,document ,files, audios.</a:t>
            </a:r>
          </a:p>
          <a:p>
            <a:endParaRPr lang="en-IN" dirty="0"/>
          </a:p>
        </p:txBody>
      </p:sp>
      <p:sp>
        <p:nvSpPr>
          <p:cNvPr id="4" name="Date Placeholder 3">
            <a:extLst>
              <a:ext uri="{FF2B5EF4-FFF2-40B4-BE49-F238E27FC236}">
                <a16:creationId xmlns:a16="http://schemas.microsoft.com/office/drawing/2014/main" xmlns="" id="{ECBA2F84-5128-474B-BB76-78962600C6A5}"/>
              </a:ext>
            </a:extLst>
          </p:cNvPr>
          <p:cNvSpPr>
            <a:spLocks noGrp="1"/>
          </p:cNvSpPr>
          <p:nvPr>
            <p:ph type="dt" idx="10"/>
          </p:nvPr>
        </p:nvSpPr>
        <p:spPr/>
        <p:txBody>
          <a:bodyPr/>
          <a:lstStyle/>
          <a:p>
            <a:fld id="{E6D7FAF1-84AE-4366-9F65-A1791787170E}" type="datetime1">
              <a:rPr lang="en-US" smtClean="0"/>
              <a:pPr/>
              <a:t>29-Nov-21</a:t>
            </a:fld>
            <a:endParaRPr lang="en-US"/>
          </a:p>
        </p:txBody>
      </p:sp>
      <p:sp>
        <p:nvSpPr>
          <p:cNvPr id="5" name="Slide Number Placeholder 4">
            <a:extLst>
              <a:ext uri="{FF2B5EF4-FFF2-40B4-BE49-F238E27FC236}">
                <a16:creationId xmlns:a16="http://schemas.microsoft.com/office/drawing/2014/main" xmlns="" id="{9F8CE0A3-B6F3-4120-92EB-BB91C12A36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5</a:t>
            </a:fld>
            <a:endParaRPr lang="en-IN"/>
          </a:p>
        </p:txBody>
      </p:sp>
      <p:sp>
        <p:nvSpPr>
          <p:cNvPr id="6" name="Oval 5">
            <a:extLst>
              <a:ext uri="{FF2B5EF4-FFF2-40B4-BE49-F238E27FC236}">
                <a16:creationId xmlns:a16="http://schemas.microsoft.com/office/drawing/2014/main" xmlns="" id="{A8773204-53F3-490C-8C72-DBB039C43E5C}"/>
              </a:ext>
            </a:extLst>
          </p:cNvPr>
          <p:cNvSpPr/>
          <p:nvPr/>
        </p:nvSpPr>
        <p:spPr>
          <a:xfrm>
            <a:off x="1380931" y="3097763"/>
            <a:ext cx="2995126" cy="877077"/>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Advantages</a:t>
            </a:r>
            <a:endParaRPr lang="en-IN" dirty="0"/>
          </a:p>
        </p:txBody>
      </p:sp>
      <p:sp>
        <p:nvSpPr>
          <p:cNvPr id="8" name="Rectangle 7">
            <a:extLst>
              <a:ext uri="{FF2B5EF4-FFF2-40B4-BE49-F238E27FC236}">
                <a16:creationId xmlns:a16="http://schemas.microsoft.com/office/drawing/2014/main" xmlns="" id="{B14DCB9F-C797-4314-9745-2FA5119FC769}"/>
              </a:ext>
            </a:extLst>
          </p:cNvPr>
          <p:cNvSpPr/>
          <p:nvPr/>
        </p:nvSpPr>
        <p:spPr>
          <a:xfrm>
            <a:off x="1380931" y="4236237"/>
            <a:ext cx="3331028" cy="1632857"/>
          </a:xfrm>
          <a:prstGeom prst="rect">
            <a:avLst/>
          </a:prstGeom>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dirty="0"/>
              <a:t>World wide connectivity</a:t>
            </a:r>
          </a:p>
          <a:p>
            <a:pPr marL="285750" indent="-285750" algn="ctr">
              <a:buFont typeface="Arial" panose="020B0604020202020204" pitchFamily="34" charset="0"/>
              <a:buChar char="•"/>
            </a:pPr>
            <a:r>
              <a:rPr lang="en-US" dirty="0"/>
              <a:t>Easy to communication</a:t>
            </a:r>
          </a:p>
          <a:p>
            <a:pPr marL="285750" indent="-285750" algn="ctr">
              <a:buFont typeface="Arial" panose="020B0604020202020204" pitchFamily="34" charset="0"/>
              <a:buChar char="•"/>
            </a:pPr>
            <a:r>
              <a:rPr lang="en-US" dirty="0"/>
              <a:t>World latest news</a:t>
            </a:r>
          </a:p>
          <a:p>
            <a:pPr marL="285750" indent="-285750" algn="ctr">
              <a:buFont typeface="Arial" panose="020B0604020202020204" pitchFamily="34" charset="0"/>
              <a:buChar char="•"/>
            </a:pPr>
            <a:r>
              <a:rPr lang="en-US" dirty="0"/>
              <a:t>Details gathering</a:t>
            </a:r>
            <a:endParaRPr lang="en-IN" dirty="0"/>
          </a:p>
        </p:txBody>
      </p:sp>
      <p:sp>
        <p:nvSpPr>
          <p:cNvPr id="9" name="Oval 8">
            <a:extLst>
              <a:ext uri="{FF2B5EF4-FFF2-40B4-BE49-F238E27FC236}">
                <a16:creationId xmlns:a16="http://schemas.microsoft.com/office/drawing/2014/main" xmlns="" id="{F0203184-F016-4FAD-A15F-8396211D3DAA}"/>
              </a:ext>
            </a:extLst>
          </p:cNvPr>
          <p:cNvSpPr/>
          <p:nvPr/>
        </p:nvSpPr>
        <p:spPr>
          <a:xfrm>
            <a:off x="8005665" y="3097763"/>
            <a:ext cx="3089055" cy="87707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Disadvantages</a:t>
            </a:r>
            <a:endParaRPr lang="en-IN" dirty="0"/>
          </a:p>
        </p:txBody>
      </p:sp>
      <p:sp>
        <p:nvSpPr>
          <p:cNvPr id="10" name="Rectangle 9">
            <a:extLst>
              <a:ext uri="{FF2B5EF4-FFF2-40B4-BE49-F238E27FC236}">
                <a16:creationId xmlns:a16="http://schemas.microsoft.com/office/drawing/2014/main" xmlns="" id="{9DDFF239-1A1D-4DDE-B50C-861D0A996DE9}"/>
              </a:ext>
            </a:extLst>
          </p:cNvPr>
          <p:cNvSpPr/>
          <p:nvPr/>
        </p:nvSpPr>
        <p:spPr>
          <a:xfrm>
            <a:off x="7824653" y="4236237"/>
            <a:ext cx="3331027" cy="1632857"/>
          </a:xfrm>
          <a:prstGeom prst="rect">
            <a:avLst/>
          </a:prstGeom>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dirty="0"/>
              <a:t>fake news</a:t>
            </a:r>
          </a:p>
          <a:p>
            <a:pPr marL="285750" indent="-285750" algn="ctr">
              <a:buFont typeface="Arial" panose="020B0604020202020204" pitchFamily="34" charset="0"/>
              <a:buChar char="•"/>
            </a:pPr>
            <a:r>
              <a:rPr lang="en-IN" dirty="0"/>
              <a:t>Concentration psychology</a:t>
            </a:r>
          </a:p>
          <a:p>
            <a:pPr marL="285750" indent="-285750" algn="ctr">
              <a:buFont typeface="Arial" panose="020B0604020202020204" pitchFamily="34" charset="0"/>
              <a:buChar char="•"/>
            </a:pPr>
            <a:r>
              <a:rPr lang="en-IN" dirty="0"/>
              <a:t>Data collection.</a:t>
            </a:r>
          </a:p>
        </p:txBody>
      </p:sp>
    </p:spTree>
    <p:extLst>
      <p:ext uri="{BB962C8B-B14F-4D97-AF65-F5344CB8AC3E}">
        <p14:creationId xmlns:p14="http://schemas.microsoft.com/office/powerpoint/2010/main" xmlns="" val="3093764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1C2B5C-DA79-41A1-9BB2-B9D5C9C9A7A2}"/>
              </a:ext>
            </a:extLst>
          </p:cNvPr>
          <p:cNvSpPr>
            <a:spLocks noGrp="1"/>
          </p:cNvSpPr>
          <p:nvPr>
            <p:ph type="title"/>
          </p:nvPr>
        </p:nvSpPr>
        <p:spPr/>
        <p:txBody>
          <a:bodyPr/>
          <a:lstStyle/>
          <a:p>
            <a:endParaRPr lang="en-IN"/>
          </a:p>
        </p:txBody>
      </p:sp>
      <p:sp>
        <p:nvSpPr>
          <p:cNvPr id="4" name="Date Placeholder 3">
            <a:extLst>
              <a:ext uri="{FF2B5EF4-FFF2-40B4-BE49-F238E27FC236}">
                <a16:creationId xmlns:a16="http://schemas.microsoft.com/office/drawing/2014/main" xmlns="" id="{EE92E665-E5D2-40D2-920F-DD67E4E5E548}"/>
              </a:ext>
            </a:extLst>
          </p:cNvPr>
          <p:cNvSpPr>
            <a:spLocks noGrp="1"/>
          </p:cNvSpPr>
          <p:nvPr>
            <p:ph type="dt" idx="10"/>
          </p:nvPr>
        </p:nvSpPr>
        <p:spPr/>
        <p:txBody>
          <a:bodyPr/>
          <a:lstStyle/>
          <a:p>
            <a:fld id="{E6D7FAF1-84AE-4366-9F65-A1791787170E}" type="datetime1">
              <a:rPr lang="en-US" smtClean="0"/>
              <a:pPr/>
              <a:t>29-Nov-21</a:t>
            </a:fld>
            <a:endParaRPr lang="en-US"/>
          </a:p>
        </p:txBody>
      </p:sp>
      <p:sp>
        <p:nvSpPr>
          <p:cNvPr id="5" name="Slide Number Placeholder 4">
            <a:extLst>
              <a:ext uri="{FF2B5EF4-FFF2-40B4-BE49-F238E27FC236}">
                <a16:creationId xmlns:a16="http://schemas.microsoft.com/office/drawing/2014/main" xmlns="" id="{3316241A-1289-4402-8FE7-81DD02CCB1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6</a:t>
            </a:fld>
            <a:endParaRPr lang="en-IN"/>
          </a:p>
        </p:txBody>
      </p:sp>
      <p:sp>
        <p:nvSpPr>
          <p:cNvPr id="8" name="Text Placeholder 7">
            <a:extLst>
              <a:ext uri="{FF2B5EF4-FFF2-40B4-BE49-F238E27FC236}">
                <a16:creationId xmlns:a16="http://schemas.microsoft.com/office/drawing/2014/main" xmlns="" id="{FC5120DE-4D95-43A8-A597-AEC2F791D5D7}"/>
              </a:ext>
            </a:extLst>
          </p:cNvPr>
          <p:cNvSpPr>
            <a:spLocks noGrp="1"/>
          </p:cNvSpPr>
          <p:nvPr>
            <p:ph type="body" idx="1"/>
          </p:nvPr>
        </p:nvSpPr>
        <p:spPr/>
        <p:txBody>
          <a:bodyPr/>
          <a:lstStyle/>
          <a:p>
            <a:pPr marL="137160" indent="0">
              <a:buNone/>
            </a:pPr>
            <a:endParaRPr lang="en-IN" dirty="0"/>
          </a:p>
        </p:txBody>
      </p:sp>
      <p:graphicFrame>
        <p:nvGraphicFramePr>
          <p:cNvPr id="9" name="Table 9">
            <a:extLst>
              <a:ext uri="{FF2B5EF4-FFF2-40B4-BE49-F238E27FC236}">
                <a16:creationId xmlns:a16="http://schemas.microsoft.com/office/drawing/2014/main" xmlns="" id="{3C860229-A020-4205-AF59-CE5252579ADD}"/>
              </a:ext>
            </a:extLst>
          </p:cNvPr>
          <p:cNvGraphicFramePr>
            <a:graphicFrameLocks noGrp="1"/>
          </p:cNvGraphicFramePr>
          <p:nvPr>
            <p:extLst>
              <p:ext uri="{D42A27DB-BD31-4B8C-83A1-F6EECF244321}">
                <p14:modId xmlns:p14="http://schemas.microsoft.com/office/powerpoint/2010/main" xmlns="" val="4203440894"/>
              </p:ext>
            </p:extLst>
          </p:nvPr>
        </p:nvGraphicFramePr>
        <p:xfrm>
          <a:off x="677333" y="609600"/>
          <a:ext cx="9941504" cy="5431758"/>
        </p:xfrm>
        <a:graphic>
          <a:graphicData uri="http://schemas.openxmlformats.org/drawingml/2006/table">
            <a:tbl>
              <a:tblPr firstRow="1" bandRow="1">
                <a:tableStyleId>{5C22544A-7EE6-4342-B048-85BDC9FD1C3A}</a:tableStyleId>
              </a:tblPr>
              <a:tblGrid>
                <a:gridCol w="2485376">
                  <a:extLst>
                    <a:ext uri="{9D8B030D-6E8A-4147-A177-3AD203B41FA5}">
                      <a16:colId xmlns:a16="http://schemas.microsoft.com/office/drawing/2014/main" xmlns="" val="3901695043"/>
                    </a:ext>
                  </a:extLst>
                </a:gridCol>
                <a:gridCol w="2485376">
                  <a:extLst>
                    <a:ext uri="{9D8B030D-6E8A-4147-A177-3AD203B41FA5}">
                      <a16:colId xmlns:a16="http://schemas.microsoft.com/office/drawing/2014/main" xmlns="" val="1823536112"/>
                    </a:ext>
                  </a:extLst>
                </a:gridCol>
                <a:gridCol w="2485376">
                  <a:extLst>
                    <a:ext uri="{9D8B030D-6E8A-4147-A177-3AD203B41FA5}">
                      <a16:colId xmlns:a16="http://schemas.microsoft.com/office/drawing/2014/main" xmlns="" val="2851656463"/>
                    </a:ext>
                  </a:extLst>
                </a:gridCol>
                <a:gridCol w="2485376">
                  <a:extLst>
                    <a:ext uri="{9D8B030D-6E8A-4147-A177-3AD203B41FA5}">
                      <a16:colId xmlns:a16="http://schemas.microsoft.com/office/drawing/2014/main" xmlns="" val="924336255"/>
                    </a:ext>
                  </a:extLst>
                </a:gridCol>
              </a:tblGrid>
              <a:tr h="905293">
                <a:tc>
                  <a:txBody>
                    <a:bodyPr/>
                    <a:lstStyle/>
                    <a:p>
                      <a:r>
                        <a:rPr lang="en-IN" dirty="0"/>
                        <a:t>Incidents</a:t>
                      </a:r>
                    </a:p>
                  </a:txBody>
                  <a:tcPr/>
                </a:tc>
                <a:tc>
                  <a:txBody>
                    <a:bodyPr/>
                    <a:lstStyle/>
                    <a:p>
                      <a:r>
                        <a:rPr lang="en-IN" dirty="0" err="1"/>
                        <a:t>JanJune</a:t>
                      </a:r>
                      <a:r>
                        <a:rPr lang="en-IN" dirty="0"/>
                        <a:t> 2012 </a:t>
                      </a:r>
                    </a:p>
                  </a:txBody>
                  <a:tcPr/>
                </a:tc>
                <a:tc>
                  <a:txBody>
                    <a:bodyPr/>
                    <a:lstStyle/>
                    <a:p>
                      <a:r>
                        <a:rPr lang="en-IN" dirty="0" err="1"/>
                        <a:t>JanJune</a:t>
                      </a:r>
                      <a:r>
                        <a:rPr lang="en-IN" dirty="0"/>
                        <a:t> 2013</a:t>
                      </a:r>
                    </a:p>
                  </a:txBody>
                  <a:tcPr/>
                </a:tc>
                <a:tc>
                  <a:txBody>
                    <a:bodyPr/>
                    <a:lstStyle/>
                    <a:p>
                      <a:r>
                        <a:rPr lang="en-IN" dirty="0" smtClean="0"/>
                        <a:t>Difference</a:t>
                      </a:r>
                      <a:endParaRPr lang="en-IN" dirty="0"/>
                    </a:p>
                  </a:txBody>
                  <a:tcPr/>
                </a:tc>
                <a:extLst>
                  <a:ext uri="{0D108BD9-81ED-4DB2-BD59-A6C34878D82A}">
                    <a16:rowId xmlns:a16="http://schemas.microsoft.com/office/drawing/2014/main" xmlns="" val="1388625026"/>
                  </a:ext>
                </a:extLst>
              </a:tr>
              <a:tr h="905293">
                <a:tc>
                  <a:txBody>
                    <a:bodyPr/>
                    <a:lstStyle/>
                    <a:p>
                      <a:r>
                        <a:rPr lang="en-IN" dirty="0"/>
                        <a:t>Fraud</a:t>
                      </a:r>
                    </a:p>
                  </a:txBody>
                  <a:tcPr/>
                </a:tc>
                <a:tc>
                  <a:txBody>
                    <a:bodyPr/>
                    <a:lstStyle/>
                    <a:p>
                      <a:r>
                        <a:rPr lang="en-US" dirty="0"/>
                        <a:t>2439</a:t>
                      </a:r>
                      <a:endParaRPr lang="en-IN" dirty="0"/>
                    </a:p>
                  </a:txBody>
                  <a:tcPr/>
                </a:tc>
                <a:tc>
                  <a:txBody>
                    <a:bodyPr/>
                    <a:lstStyle/>
                    <a:p>
                      <a:r>
                        <a:rPr lang="en-US" dirty="0"/>
                        <a:t>2490</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xmlns="" val="1853583846"/>
                  </a:ext>
                </a:extLst>
              </a:tr>
              <a:tr h="905293">
                <a:tc>
                  <a:txBody>
                    <a:bodyPr/>
                    <a:lstStyle/>
                    <a:p>
                      <a:r>
                        <a:rPr lang="en-IN" dirty="0"/>
                        <a:t>Intrusion</a:t>
                      </a:r>
                    </a:p>
                  </a:txBody>
                  <a:tcPr/>
                </a:tc>
                <a:tc>
                  <a:txBody>
                    <a:bodyPr/>
                    <a:lstStyle/>
                    <a:p>
                      <a:r>
                        <a:rPr lang="en-US" dirty="0"/>
                        <a:t>2203</a:t>
                      </a:r>
                      <a:endParaRPr lang="en-IN" dirty="0"/>
                    </a:p>
                  </a:txBody>
                  <a:tcPr/>
                </a:tc>
                <a:tc>
                  <a:txBody>
                    <a:bodyPr/>
                    <a:lstStyle/>
                    <a:p>
                      <a:r>
                        <a:rPr lang="en-US" dirty="0"/>
                        <a:t>1726</a:t>
                      </a:r>
                      <a:endParaRPr lang="en-IN" dirty="0"/>
                    </a:p>
                  </a:txBody>
                  <a:tcPr/>
                </a:tc>
                <a:tc>
                  <a:txBody>
                    <a:bodyPr/>
                    <a:lstStyle/>
                    <a:p>
                      <a:r>
                        <a:rPr lang="en-US" dirty="0"/>
                        <a:t>22</a:t>
                      </a:r>
                      <a:endParaRPr lang="en-IN" dirty="0"/>
                    </a:p>
                  </a:txBody>
                  <a:tcPr/>
                </a:tc>
                <a:extLst>
                  <a:ext uri="{0D108BD9-81ED-4DB2-BD59-A6C34878D82A}">
                    <a16:rowId xmlns:a16="http://schemas.microsoft.com/office/drawing/2014/main" xmlns="" val="805572180"/>
                  </a:ext>
                </a:extLst>
              </a:tr>
              <a:tr h="905293">
                <a:tc>
                  <a:txBody>
                    <a:bodyPr/>
                    <a:lstStyle/>
                    <a:p>
                      <a:r>
                        <a:rPr lang="en-IN" dirty="0"/>
                        <a:t>Spam</a:t>
                      </a:r>
                    </a:p>
                  </a:txBody>
                  <a:tcPr/>
                </a:tc>
                <a:tc>
                  <a:txBody>
                    <a:bodyPr/>
                    <a:lstStyle/>
                    <a:p>
                      <a:r>
                        <a:rPr lang="en-US" dirty="0"/>
                        <a:t>291</a:t>
                      </a:r>
                      <a:endParaRPr lang="en-IN" dirty="0"/>
                    </a:p>
                  </a:txBody>
                  <a:tcPr/>
                </a:tc>
                <a:tc>
                  <a:txBody>
                    <a:bodyPr/>
                    <a:lstStyle/>
                    <a:p>
                      <a:r>
                        <a:rPr lang="en-US" dirty="0"/>
                        <a:t>614</a:t>
                      </a:r>
                      <a:endParaRPr lang="en-IN" dirty="0"/>
                    </a:p>
                  </a:txBody>
                  <a:tcPr/>
                </a:tc>
                <a:tc>
                  <a:txBody>
                    <a:bodyPr/>
                    <a:lstStyle/>
                    <a:p>
                      <a:r>
                        <a:rPr lang="en-US" dirty="0"/>
                        <a:t>111</a:t>
                      </a:r>
                      <a:endParaRPr lang="en-IN" dirty="0"/>
                    </a:p>
                  </a:txBody>
                  <a:tcPr/>
                </a:tc>
                <a:extLst>
                  <a:ext uri="{0D108BD9-81ED-4DB2-BD59-A6C34878D82A}">
                    <a16:rowId xmlns:a16="http://schemas.microsoft.com/office/drawing/2014/main" xmlns="" val="3738007307"/>
                  </a:ext>
                </a:extLst>
              </a:tr>
              <a:tr h="905293">
                <a:tc>
                  <a:txBody>
                    <a:bodyPr/>
                    <a:lstStyle/>
                    <a:p>
                      <a:r>
                        <a:rPr lang="en-IN" dirty="0"/>
                        <a:t>Cyber Harassment</a:t>
                      </a:r>
                    </a:p>
                  </a:txBody>
                  <a:tcPr/>
                </a:tc>
                <a:tc>
                  <a:txBody>
                    <a:bodyPr/>
                    <a:lstStyle/>
                    <a:p>
                      <a:r>
                        <a:rPr lang="en-US" dirty="0"/>
                        <a:t>173</a:t>
                      </a:r>
                      <a:endParaRPr lang="en-IN" dirty="0"/>
                    </a:p>
                  </a:txBody>
                  <a:tcPr/>
                </a:tc>
                <a:tc>
                  <a:txBody>
                    <a:bodyPr/>
                    <a:lstStyle/>
                    <a:p>
                      <a:r>
                        <a:rPr lang="en-US" dirty="0"/>
                        <a:t>233</a:t>
                      </a:r>
                      <a:endParaRPr lang="en-IN" dirty="0"/>
                    </a:p>
                  </a:txBody>
                  <a:tcPr/>
                </a:tc>
                <a:tc>
                  <a:txBody>
                    <a:bodyPr/>
                    <a:lstStyle/>
                    <a:p>
                      <a:r>
                        <a:rPr lang="en-US" dirty="0"/>
                        <a:t>35</a:t>
                      </a:r>
                      <a:endParaRPr lang="en-IN" dirty="0"/>
                    </a:p>
                  </a:txBody>
                  <a:tcPr/>
                </a:tc>
                <a:extLst>
                  <a:ext uri="{0D108BD9-81ED-4DB2-BD59-A6C34878D82A}">
                    <a16:rowId xmlns:a16="http://schemas.microsoft.com/office/drawing/2014/main" xmlns="" val="3933545639"/>
                  </a:ext>
                </a:extLst>
              </a:tr>
              <a:tr h="905293">
                <a:tc>
                  <a:txBody>
                    <a:bodyPr/>
                    <a:lstStyle/>
                    <a:p>
                      <a:r>
                        <a:rPr lang="en-IN" dirty="0"/>
                        <a:t>Intrusion Attempts </a:t>
                      </a:r>
                    </a:p>
                  </a:txBody>
                  <a:tcPr/>
                </a:tc>
                <a:tc>
                  <a:txBody>
                    <a:bodyPr/>
                    <a:lstStyle/>
                    <a:p>
                      <a:r>
                        <a:rPr lang="en-US" dirty="0"/>
                        <a:t>55</a:t>
                      </a:r>
                      <a:endParaRPr lang="en-IN" dirty="0"/>
                    </a:p>
                  </a:txBody>
                  <a:tcPr/>
                </a:tc>
                <a:tc>
                  <a:txBody>
                    <a:bodyPr/>
                    <a:lstStyle/>
                    <a:p>
                      <a:r>
                        <a:rPr lang="en-US" dirty="0"/>
                        <a:t>24</a:t>
                      </a:r>
                      <a:endParaRPr lang="en-IN" dirty="0"/>
                    </a:p>
                  </a:txBody>
                  <a:tcPr/>
                </a:tc>
                <a:tc>
                  <a:txBody>
                    <a:bodyPr/>
                    <a:lstStyle/>
                    <a:p>
                      <a:r>
                        <a:rPr lang="en-US" dirty="0"/>
                        <a:t>56</a:t>
                      </a:r>
                      <a:endParaRPr lang="en-IN" dirty="0"/>
                    </a:p>
                  </a:txBody>
                  <a:tcPr/>
                </a:tc>
                <a:extLst>
                  <a:ext uri="{0D108BD9-81ED-4DB2-BD59-A6C34878D82A}">
                    <a16:rowId xmlns:a16="http://schemas.microsoft.com/office/drawing/2014/main" xmlns="" val="3876549980"/>
                  </a:ext>
                </a:extLst>
              </a:tr>
            </a:tbl>
          </a:graphicData>
        </a:graphic>
      </p:graphicFrame>
      <p:sp>
        <p:nvSpPr>
          <p:cNvPr id="7" name="TextBox 6"/>
          <p:cNvSpPr txBox="1"/>
          <p:nvPr/>
        </p:nvSpPr>
        <p:spPr>
          <a:xfrm flipH="1">
            <a:off x="606760" y="0"/>
            <a:ext cx="4190322" cy="400110"/>
          </a:xfrm>
          <a:prstGeom prst="rect">
            <a:avLst/>
          </a:prstGeom>
          <a:noFill/>
        </p:spPr>
        <p:txBody>
          <a:bodyPr wrap="square" rtlCol="0">
            <a:spAutoFit/>
          </a:bodyPr>
          <a:lstStyle/>
          <a:p>
            <a:r>
              <a:rPr lang="en-US" sz="2000" b="1" dirty="0" smtClean="0"/>
              <a:t>Increasing rate of cyber crimes</a:t>
            </a:r>
            <a:endParaRPr lang="en-US" sz="2000" b="1" dirty="0"/>
          </a:p>
        </p:txBody>
      </p:sp>
    </p:spTree>
    <p:extLst>
      <p:ext uri="{BB962C8B-B14F-4D97-AF65-F5344CB8AC3E}">
        <p14:creationId xmlns:p14="http://schemas.microsoft.com/office/powerpoint/2010/main" xmlns="" val="814143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340EA3-64F1-49A6-8826-0F10BFDF1C71}"/>
              </a:ext>
            </a:extLst>
          </p:cNvPr>
          <p:cNvSpPr>
            <a:spLocks noGrp="1"/>
          </p:cNvSpPr>
          <p:nvPr>
            <p:ph type="title"/>
          </p:nvPr>
        </p:nvSpPr>
        <p:spPr/>
        <p:txBody>
          <a:bodyPr/>
          <a:lstStyle/>
          <a:p>
            <a:r>
              <a:rPr lang="en-IN" dirty="0"/>
              <a:t>Testing social networks users</a:t>
            </a:r>
          </a:p>
        </p:txBody>
      </p:sp>
      <p:sp>
        <p:nvSpPr>
          <p:cNvPr id="3" name="Text Placeholder 2">
            <a:extLst>
              <a:ext uri="{FF2B5EF4-FFF2-40B4-BE49-F238E27FC236}">
                <a16:creationId xmlns:a16="http://schemas.microsoft.com/office/drawing/2014/main" xmlns="" id="{0E2CE734-0885-4F68-867A-6353B8612124}"/>
              </a:ext>
            </a:extLst>
          </p:cNvPr>
          <p:cNvSpPr>
            <a:spLocks noGrp="1"/>
          </p:cNvSpPr>
          <p:nvPr>
            <p:ph type="body" idx="1"/>
          </p:nvPr>
        </p:nvSpPr>
        <p:spPr/>
        <p:txBody>
          <a:bodyPr/>
          <a:lstStyle/>
          <a:p>
            <a:pPr algn="just"/>
            <a:r>
              <a:rPr lang="en-US" dirty="0"/>
              <a:t>test of social networks users in order to find out their awareness of protecting personal information. The purpose was to find out the probability of providing personal information by random users meeting selected criteria.</a:t>
            </a:r>
          </a:p>
          <a:p>
            <a:pPr algn="just"/>
            <a:r>
              <a:rPr lang="en-US" dirty="0"/>
              <a:t>• year, month and day of the birth</a:t>
            </a:r>
          </a:p>
          <a:p>
            <a:pPr algn="just"/>
            <a:r>
              <a:rPr lang="en-US" dirty="0"/>
              <a:t>• address </a:t>
            </a:r>
          </a:p>
          <a:p>
            <a:pPr algn="just"/>
            <a:r>
              <a:rPr lang="en-US" dirty="0"/>
              <a:t>• phone number </a:t>
            </a:r>
          </a:p>
          <a:p>
            <a:pPr algn="just"/>
            <a:r>
              <a:rPr lang="en-US" dirty="0"/>
              <a:t>• e-mail </a:t>
            </a:r>
          </a:p>
          <a:p>
            <a:pPr algn="just"/>
            <a:r>
              <a:rPr lang="en-US" dirty="0"/>
              <a:t>• IM contact </a:t>
            </a:r>
          </a:p>
          <a:p>
            <a:pPr algn="just"/>
            <a:r>
              <a:rPr lang="en-US" dirty="0"/>
              <a:t>• occupation, position </a:t>
            </a:r>
          </a:p>
          <a:p>
            <a:pPr algn="just"/>
            <a:r>
              <a:rPr lang="en-US" dirty="0"/>
              <a:t>• education, type and name of the school, graduation year</a:t>
            </a:r>
            <a:endParaRPr lang="en-IN" dirty="0"/>
          </a:p>
        </p:txBody>
      </p:sp>
      <p:sp>
        <p:nvSpPr>
          <p:cNvPr id="4" name="Date Placeholder 3">
            <a:extLst>
              <a:ext uri="{FF2B5EF4-FFF2-40B4-BE49-F238E27FC236}">
                <a16:creationId xmlns:a16="http://schemas.microsoft.com/office/drawing/2014/main" xmlns="" id="{A9F9924A-E1F1-452C-B0D3-66D5B768D060}"/>
              </a:ext>
            </a:extLst>
          </p:cNvPr>
          <p:cNvSpPr>
            <a:spLocks noGrp="1"/>
          </p:cNvSpPr>
          <p:nvPr>
            <p:ph type="dt" idx="10"/>
          </p:nvPr>
        </p:nvSpPr>
        <p:spPr/>
        <p:txBody>
          <a:bodyPr/>
          <a:lstStyle/>
          <a:p>
            <a:fld id="{E6D7FAF1-84AE-4366-9F65-A1791787170E}" type="datetime1">
              <a:rPr lang="en-US" smtClean="0"/>
              <a:pPr/>
              <a:t>29-Nov-21</a:t>
            </a:fld>
            <a:endParaRPr lang="en-US"/>
          </a:p>
        </p:txBody>
      </p:sp>
      <p:sp>
        <p:nvSpPr>
          <p:cNvPr id="5" name="Slide Number Placeholder 4">
            <a:extLst>
              <a:ext uri="{FF2B5EF4-FFF2-40B4-BE49-F238E27FC236}">
                <a16:creationId xmlns:a16="http://schemas.microsoft.com/office/drawing/2014/main" xmlns="" id="{61421FB1-588F-4D58-B533-2B5DE3DA0F1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7</a:t>
            </a:fld>
            <a:endParaRPr lang="en-IN"/>
          </a:p>
        </p:txBody>
      </p:sp>
    </p:spTree>
    <p:extLst>
      <p:ext uri="{BB962C8B-B14F-4D97-AF65-F5344CB8AC3E}">
        <p14:creationId xmlns:p14="http://schemas.microsoft.com/office/powerpoint/2010/main" xmlns="" val="4287459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4"/>
          <p:cNvSpPr txBox="1">
            <a:spLocks noGrp="1"/>
          </p:cNvSpPr>
          <p:nvPr>
            <p:ph type="title"/>
          </p:nvPr>
        </p:nvSpPr>
        <p:spPr>
          <a:xfrm>
            <a:off x="677334" y="609601"/>
            <a:ext cx="8596668" cy="73728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IN"/>
              <a:t>Problem Statement  &amp; Objective</a:t>
            </a:r>
            <a:endParaRPr/>
          </a:p>
        </p:txBody>
      </p:sp>
      <p:sp>
        <p:nvSpPr>
          <p:cNvPr id="175" name="Google Shape;175;p4"/>
          <p:cNvSpPr txBox="1">
            <a:spLocks noGrp="1"/>
          </p:cNvSpPr>
          <p:nvPr>
            <p:ph type="body" idx="1"/>
          </p:nvPr>
        </p:nvSpPr>
        <p:spPr>
          <a:xfrm>
            <a:off x="677334" y="1930401"/>
            <a:ext cx="8596668" cy="4110962"/>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1440"/>
              <a:buChar char="►"/>
            </a:pPr>
            <a:r>
              <a:rPr lang="en-US" dirty="0"/>
              <a:t>During our experiment we addressed 40 persons (20 males and 20 females) and asked them for adding to their group of friends in order to get to their personal information. Our request was successful in 47.5%, 19 persons agreed to become our friends.</a:t>
            </a:r>
          </a:p>
          <a:p>
            <a:pPr marL="0" lvl="0" indent="0" algn="just" rtl="0">
              <a:spcBef>
                <a:spcPts val="0"/>
              </a:spcBef>
              <a:spcAft>
                <a:spcPts val="0"/>
              </a:spcAft>
              <a:buSzPts val="1440"/>
              <a:buNone/>
            </a:pPr>
            <a:r>
              <a:rPr lang="en-US" dirty="0"/>
              <a:t> </a:t>
            </a:r>
          </a:p>
          <a:p>
            <a:pPr marL="342900" lvl="0" indent="-342900" algn="just" rtl="0">
              <a:spcBef>
                <a:spcPts val="0"/>
              </a:spcBef>
              <a:spcAft>
                <a:spcPts val="0"/>
              </a:spcAft>
              <a:buSzPts val="1440"/>
              <a:buChar char="►"/>
            </a:pPr>
            <a:r>
              <a:rPr lang="en-US" dirty="0"/>
              <a:t>We </a:t>
            </a:r>
            <a:r>
              <a:rPr lang="en-US" dirty="0" err="1"/>
              <a:t>analysed</a:t>
            </a:r>
            <a:r>
              <a:rPr lang="en-US" dirty="0"/>
              <a:t> obtained data and the results show that users are not aware of danger following from publishing personal information on social networks.</a:t>
            </a:r>
          </a:p>
          <a:p>
            <a:pPr marL="0" lvl="0" indent="0" algn="just" rtl="0">
              <a:spcBef>
                <a:spcPts val="0"/>
              </a:spcBef>
              <a:spcAft>
                <a:spcPts val="0"/>
              </a:spcAft>
              <a:buSzPts val="1440"/>
              <a:buNone/>
            </a:pPr>
            <a:r>
              <a:rPr lang="en-US" dirty="0"/>
              <a:t> </a:t>
            </a:r>
          </a:p>
          <a:p>
            <a:pPr marL="342900" lvl="0" indent="-342900" algn="just" rtl="0">
              <a:spcBef>
                <a:spcPts val="0"/>
              </a:spcBef>
              <a:spcAft>
                <a:spcPts val="0"/>
              </a:spcAft>
              <a:buSzPts val="1440"/>
              <a:buChar char="►"/>
            </a:pPr>
            <a:r>
              <a:rPr lang="en-US" dirty="0"/>
              <a:t>We also compared successfulness in creating new contacts with profiles without friends and profiles with friendships. </a:t>
            </a:r>
          </a:p>
          <a:p>
            <a:pPr marL="0" lvl="0" indent="0" algn="just" rtl="0">
              <a:spcBef>
                <a:spcPts val="0"/>
              </a:spcBef>
              <a:spcAft>
                <a:spcPts val="0"/>
              </a:spcAft>
              <a:buSzPts val="1440"/>
              <a:buNone/>
            </a:pPr>
            <a:endParaRPr lang="en-US" dirty="0"/>
          </a:p>
          <a:p>
            <a:pPr marL="342900" lvl="0" indent="-342900" algn="just" rtl="0">
              <a:spcBef>
                <a:spcPts val="0"/>
              </a:spcBef>
              <a:spcAft>
                <a:spcPts val="0"/>
              </a:spcAft>
              <a:buSzPts val="1440"/>
              <a:buChar char="►"/>
            </a:pPr>
            <a:r>
              <a:rPr lang="en-US" dirty="0"/>
              <a:t>We wanted to check whether number of friends influences successful rate in creating new contacts. </a:t>
            </a:r>
            <a:endParaRPr dirty="0">
              <a:solidFill>
                <a:srgbClr val="FF0000"/>
              </a:solidFill>
            </a:endParaRPr>
          </a:p>
        </p:txBody>
      </p:sp>
      <p:sp>
        <p:nvSpPr>
          <p:cNvPr id="176" name="Google Shape;176;p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4EC37EBE-CBDA-4E1D-B633-FC39374D9717}" type="datetime1">
              <a:rPr lang="en-US" smtClean="0"/>
              <a:pPr marL="0" lvl="0" indent="0" algn="r" rtl="0">
                <a:spcBef>
                  <a:spcPts val="0"/>
                </a:spcBef>
                <a:spcAft>
                  <a:spcPts val="0"/>
                </a:spcAft>
                <a:buNone/>
              </a:pPr>
              <a:t>29-Nov-21</a:t>
            </a:fld>
            <a:endParaRPr/>
          </a:p>
        </p:txBody>
      </p:sp>
      <p:sp>
        <p:nvSpPr>
          <p:cNvPr id="178" name="Google Shape;178;p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5"/>
          <p:cNvSpPr txBox="1">
            <a:spLocks noGrp="1"/>
          </p:cNvSpPr>
          <p:nvPr>
            <p:ph type="title"/>
          </p:nvPr>
        </p:nvSpPr>
        <p:spPr>
          <a:xfrm>
            <a:off x="1728369" y="378373"/>
            <a:ext cx="8596668" cy="66215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Trebuchet MS"/>
              <a:buNone/>
            </a:pPr>
            <a:r>
              <a:rPr lang="en-IN"/>
              <a:t>Proposed Approach</a:t>
            </a:r>
            <a:endParaRPr/>
          </a:p>
        </p:txBody>
      </p:sp>
      <p:sp>
        <p:nvSpPr>
          <p:cNvPr id="184" name="Google Shape;184;p5"/>
          <p:cNvSpPr txBox="1">
            <a:spLocks noGrp="1"/>
          </p:cNvSpPr>
          <p:nvPr>
            <p:ph type="body" idx="1"/>
          </p:nvPr>
        </p:nvSpPr>
        <p:spPr>
          <a:xfrm>
            <a:off x="1560203" y="1502979"/>
            <a:ext cx="9391575" cy="450685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1440"/>
              <a:buChar char="►"/>
            </a:pPr>
            <a:r>
              <a:rPr lang="en-IN" dirty="0"/>
              <a:t>Provider established precautions</a:t>
            </a:r>
          </a:p>
          <a:p>
            <a:pPr marL="342900" lvl="0" indent="-342900" algn="l" rtl="0">
              <a:spcBef>
                <a:spcPts val="0"/>
              </a:spcBef>
              <a:spcAft>
                <a:spcPts val="0"/>
              </a:spcAft>
              <a:buSzPts val="1440"/>
              <a:buChar char="►"/>
            </a:pPr>
            <a:endParaRPr lang="en-IN" dirty="0"/>
          </a:p>
          <a:p>
            <a:pPr marL="342900" lvl="0" indent="-342900" algn="l" rtl="0">
              <a:spcBef>
                <a:spcPts val="0"/>
              </a:spcBef>
              <a:spcAft>
                <a:spcPts val="0"/>
              </a:spcAft>
              <a:buSzPts val="1440"/>
              <a:buChar char="►"/>
            </a:pPr>
            <a:r>
              <a:rPr lang="en-IN" dirty="0"/>
              <a:t>Personal precautions</a:t>
            </a:r>
          </a:p>
          <a:p>
            <a:pPr marL="0" lvl="0" indent="0" algn="l" rtl="0">
              <a:spcBef>
                <a:spcPts val="0"/>
              </a:spcBef>
              <a:spcAft>
                <a:spcPts val="0"/>
              </a:spcAft>
              <a:buSzPts val="1440"/>
              <a:buNone/>
            </a:pPr>
            <a:endParaRPr lang="en-IN" dirty="0"/>
          </a:p>
          <a:p>
            <a:pPr marL="342900" lvl="0" indent="-342900" algn="l" rtl="0">
              <a:spcBef>
                <a:spcPts val="0"/>
              </a:spcBef>
              <a:spcAft>
                <a:spcPts val="0"/>
              </a:spcAft>
              <a:buSzPts val="1440"/>
              <a:buChar char="►"/>
            </a:pPr>
            <a:r>
              <a:rPr lang="en-IN" dirty="0"/>
              <a:t>Technical precautions</a:t>
            </a:r>
          </a:p>
          <a:p>
            <a:pPr marL="0" lvl="0" indent="0" algn="l" rtl="0">
              <a:spcBef>
                <a:spcPts val="0"/>
              </a:spcBef>
              <a:spcAft>
                <a:spcPts val="0"/>
              </a:spcAft>
              <a:buSzPts val="1440"/>
              <a:buNone/>
            </a:pPr>
            <a:endParaRPr lang="en-IN" dirty="0"/>
          </a:p>
          <a:p>
            <a:pPr marL="342900" lvl="0" indent="-342900" algn="l" rtl="0">
              <a:spcBef>
                <a:spcPts val="0"/>
              </a:spcBef>
              <a:spcAft>
                <a:spcPts val="0"/>
              </a:spcAft>
              <a:buSzPts val="1440"/>
              <a:buChar char="►"/>
            </a:pPr>
            <a:r>
              <a:rPr lang="en-IN" dirty="0"/>
              <a:t>Legislative precautions</a:t>
            </a:r>
          </a:p>
          <a:p>
            <a:pPr marL="0" lvl="0" indent="0" algn="l" rtl="0">
              <a:spcBef>
                <a:spcPts val="0"/>
              </a:spcBef>
              <a:spcAft>
                <a:spcPts val="0"/>
              </a:spcAft>
              <a:buSzPts val="1440"/>
              <a:buNone/>
            </a:pPr>
            <a:endParaRPr lang="en-IN" dirty="0"/>
          </a:p>
          <a:p>
            <a:pPr marL="342900" lvl="0" indent="-342900" algn="l" rtl="0">
              <a:spcBef>
                <a:spcPts val="0"/>
              </a:spcBef>
              <a:spcAft>
                <a:spcPts val="0"/>
              </a:spcAft>
              <a:buSzPts val="1440"/>
              <a:buChar char="►"/>
            </a:pPr>
            <a:r>
              <a:rPr lang="en-IN" dirty="0"/>
              <a:t>User’s precautions</a:t>
            </a:r>
          </a:p>
          <a:p>
            <a:pPr marL="0" lvl="0" indent="0" algn="l" rtl="0">
              <a:spcBef>
                <a:spcPts val="0"/>
              </a:spcBef>
              <a:spcAft>
                <a:spcPts val="0"/>
              </a:spcAft>
              <a:buSzPts val="1440"/>
              <a:buNone/>
            </a:pPr>
            <a:endParaRPr lang="en-IN" dirty="0"/>
          </a:p>
          <a:p>
            <a:pPr marL="342900" lvl="0" indent="-342900" algn="l" rtl="0">
              <a:spcBef>
                <a:spcPts val="0"/>
              </a:spcBef>
              <a:spcAft>
                <a:spcPts val="0"/>
              </a:spcAft>
              <a:buSzPts val="1440"/>
              <a:buChar char="►"/>
            </a:pPr>
            <a:r>
              <a:rPr lang="en-US" dirty="0"/>
              <a:t>Facebook: example of security solutions</a:t>
            </a:r>
            <a:endParaRPr lang="en-IN" dirty="0"/>
          </a:p>
          <a:p>
            <a:pPr marL="0" lvl="0" indent="0" algn="just" rtl="0">
              <a:spcBef>
                <a:spcPts val="0"/>
              </a:spcBef>
              <a:spcAft>
                <a:spcPts val="0"/>
              </a:spcAft>
              <a:buSzPts val="1440"/>
              <a:buNone/>
            </a:pPr>
            <a:r>
              <a:rPr lang="en-IN" dirty="0"/>
              <a:t>     </a:t>
            </a:r>
            <a:r>
              <a:rPr lang="en-US" dirty="0"/>
              <a:t>Recent solution on Facebook is not compliant with aforementioned requirements it is         not enough fast and simple for the most users. Although there is a possibility to define who can see your profile, who can search for you, which information about your   activities will be public, which information do you share with your friends, which information are available to Facebook applications etc., but only some users take time to adjust the security of their profile</a:t>
            </a:r>
            <a:endParaRPr dirty="0">
              <a:solidFill>
                <a:srgbClr val="FF0000"/>
              </a:solidFill>
            </a:endParaRPr>
          </a:p>
        </p:txBody>
      </p:sp>
      <p:sp>
        <p:nvSpPr>
          <p:cNvPr id="185" name="Google Shape;185;p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B622EF9D-5A3D-4401-ABB2-0527FFABA8A7}" type="datetime1">
              <a:rPr lang="en-US" smtClean="0"/>
              <a:pPr marL="0" lvl="0" indent="0" algn="r" rtl="0">
                <a:spcBef>
                  <a:spcPts val="0"/>
                </a:spcBef>
                <a:spcAft>
                  <a:spcPts val="0"/>
                </a:spcAft>
                <a:buNone/>
              </a:pPr>
              <a:t>29-Nov-21</a:t>
            </a:fld>
            <a:endParaRPr/>
          </a:p>
        </p:txBody>
      </p:sp>
      <p:sp>
        <p:nvSpPr>
          <p:cNvPr id="187" name="Google Shape;187;p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9</a:t>
            </a:fld>
            <a:endParaRPr/>
          </a:p>
        </p:txBody>
      </p: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945</Words>
  <Application>Microsoft Office PowerPoint</Application>
  <PresentationFormat>Custom</PresentationFormat>
  <Paragraphs>129</Paragraphs>
  <Slides>12</Slides>
  <Notes>7</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Poornima College of Engineering B. Tech. II Year (III Semester) NSP –I Phase Presentation Session: 2021-22</vt:lpstr>
      <vt:lpstr>Abstract</vt:lpstr>
      <vt:lpstr>Literature Review</vt:lpstr>
      <vt:lpstr>Slide 4</vt:lpstr>
      <vt:lpstr>SOCIAL NETWORKS</vt:lpstr>
      <vt:lpstr>Slide 6</vt:lpstr>
      <vt:lpstr>Testing social networks users</vt:lpstr>
      <vt:lpstr>Problem Statement  &amp; Objective</vt:lpstr>
      <vt:lpstr>Proposed Approach</vt:lpstr>
      <vt:lpstr>Conclusion and Future Scope</vt:lpstr>
      <vt:lpstr>References</vt:lpstr>
      <vt:lpstr>Thanks &amp; QA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Poornima College of Engineering B. Tech. II Year (III Semester) Session: 2021-22</dc:title>
  <dc:creator>india</dc:creator>
  <cp:lastModifiedBy>Windows User</cp:lastModifiedBy>
  <cp:revision>9</cp:revision>
  <dcterms:created xsi:type="dcterms:W3CDTF">2019-09-25T04:16:25Z</dcterms:created>
  <dcterms:modified xsi:type="dcterms:W3CDTF">2021-11-29T06:48:08Z</dcterms:modified>
</cp:coreProperties>
</file>