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8" r:id="rId20"/>
    <p:sldId id="279" r:id="rId21"/>
    <p:sldId id="280" r:id="rId22"/>
    <p:sldId id="281" r:id="rId23"/>
    <p:sldId id="283" r:id="rId24"/>
    <p:sldId id="284" r:id="rId25"/>
    <p:sldId id="285" r:id="rId26"/>
  </p:sldIdLst>
  <p:sldSz cx="9144000" cy="6858000" type="screen4x3"/>
  <p:notesSz cx="9942513" cy="6761163"/>
  <p:embeddedFontLst>
    <p:embeddedFont>
      <p:font typeface="Helvetica Neue" panose="020B060402020202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130">
          <p15:clr>
            <a:srgbClr val="A4A3A4"/>
          </p15:clr>
        </p15:guide>
        <p15:guide id="2" pos="3133">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NECZUBayibW9hiB+SXIQw1Wr4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BF2E2B-DFFF-4850-BFD3-FAC5CC5875E5}">
  <a:tblStyle styleId="{B1BF2E2B-DFFF-4850-BFD3-FAC5CC5875E5}" styleName="Table_0">
    <a:wholeTbl>
      <a:tcTxStyle b="off" i="off">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Helvetica"/>
          <a:ea typeface="Helvetica"/>
          <a:cs typeface="Helvetica"/>
        </a:font>
        <a:schemeClr val="lt1"/>
      </a:tcTxStyle>
      <a:tcStyle>
        <a:tcBdr/>
        <a:fill>
          <a:solidFill>
            <a:schemeClr val="accent4"/>
          </a:solidFill>
        </a:fill>
      </a:tcStyle>
    </a:lastCol>
    <a:firstCol>
      <a:tcTxStyle b="on" i="off">
        <a:font>
          <a:latin typeface="Helvetica"/>
          <a:ea typeface="Helvetica"/>
          <a:cs typeface="Helvetica"/>
        </a:font>
        <a:schemeClr val="lt1"/>
      </a:tcTxStyle>
      <a:tcStyle>
        <a:tcBdr/>
        <a:fill>
          <a:solidFill>
            <a:schemeClr val="accent4"/>
          </a:solidFill>
        </a:fill>
      </a:tcStyle>
    </a:firstCol>
    <a:lastRow>
      <a:tcTxStyle b="on" i="off">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20" y="44"/>
      </p:cViewPr>
      <p:guideLst>
        <p:guide orient="horz" pos="816"/>
        <p:guide pos="521"/>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30"/>
        <p:guide pos="313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32288" cy="3333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5635625" y="0"/>
            <a:ext cx="4333875" cy="33337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300163" y="3221038"/>
            <a:ext cx="7369175" cy="305117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00"/>
              </a:spcBef>
              <a:spcAft>
                <a:spcPts val="0"/>
              </a:spcAft>
              <a:buSzPts val="1400"/>
              <a:buNone/>
              <a:defRPr sz="1000" b="0" i="0" u="none" strike="noStrike" cap="none">
                <a:solidFill>
                  <a:srgbClr val="E36C0A"/>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438900"/>
            <a:ext cx="4332288" cy="3333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5635625" y="6438900"/>
            <a:ext cx="4333875" cy="3333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a:t>
            </a:fld>
            <a:endParaRPr sz="12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 name="Google Shape;25;p1:notes"/>
          <p:cNvSpPr txBox="1">
            <a:spLocks noGrp="1"/>
          </p:cNvSpPr>
          <p:nvPr>
            <p:ph type="body" idx="1"/>
          </p:nvPr>
        </p:nvSpPr>
        <p:spPr>
          <a:xfrm>
            <a:off x="1300163" y="3221038"/>
            <a:ext cx="7369175" cy="30511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843320f38d_4_15:notes"/>
          <p:cNvSpPr txBox="1">
            <a:spLocks noGrp="1"/>
          </p:cNvSpPr>
          <p:nvPr>
            <p:ph type="body" idx="1"/>
          </p:nvPr>
        </p:nvSpPr>
        <p:spPr>
          <a:xfrm>
            <a:off x="1300163" y="3221038"/>
            <a:ext cx="7369200" cy="3051300"/>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93" name="Google Shape;93;g3843320f38d_4_15:notes"/>
          <p:cNvSpPr>
            <a:spLocks noGrp="1" noRot="1" noChangeAspect="1"/>
          </p:cNvSpPr>
          <p:nvPr>
            <p:ph type="sldImg" idx="2"/>
          </p:nvPr>
        </p:nvSpPr>
        <p:spPr>
          <a:xfrm>
            <a:off x="3230563" y="500063"/>
            <a:ext cx="3400500" cy="2551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00" name="Google Shape;100;p9: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07" name="Google Shape;107;p10: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843320f38d_4_27:notes"/>
          <p:cNvSpPr txBox="1">
            <a:spLocks noGrp="1"/>
          </p:cNvSpPr>
          <p:nvPr>
            <p:ph type="body" idx="1"/>
          </p:nvPr>
        </p:nvSpPr>
        <p:spPr>
          <a:xfrm>
            <a:off x="1300163" y="3221038"/>
            <a:ext cx="7369200" cy="3051300"/>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14" name="Google Shape;114;g3843320f38d_4_27:notes"/>
          <p:cNvSpPr>
            <a:spLocks noGrp="1" noRot="1" noChangeAspect="1"/>
          </p:cNvSpPr>
          <p:nvPr>
            <p:ph type="sldImg" idx="2"/>
          </p:nvPr>
        </p:nvSpPr>
        <p:spPr>
          <a:xfrm>
            <a:off x="3230563" y="500063"/>
            <a:ext cx="3400500" cy="2551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21" name="Google Shape;121;p11: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27" name="Google Shape;127;p12: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33" name="Google Shape;133;p13: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8cfd2631b1_0_6:notes"/>
          <p:cNvSpPr txBox="1">
            <a:spLocks noGrp="1"/>
          </p:cNvSpPr>
          <p:nvPr>
            <p:ph type="body" idx="1"/>
          </p:nvPr>
        </p:nvSpPr>
        <p:spPr>
          <a:xfrm>
            <a:off x="1300163" y="3221038"/>
            <a:ext cx="7369200" cy="3051300"/>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41" name="Google Shape;141;g38cfd2631b1_0_6:notes"/>
          <p:cNvSpPr>
            <a:spLocks noGrp="1" noRot="1" noChangeAspect="1"/>
          </p:cNvSpPr>
          <p:nvPr>
            <p:ph type="sldImg" idx="2"/>
          </p:nvPr>
        </p:nvSpPr>
        <p:spPr>
          <a:xfrm>
            <a:off x="3230563" y="500063"/>
            <a:ext cx="3400500" cy="2551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49" name="Google Shape;149;p1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0: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79" name="Google Shape;179;p20: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 name="Google Shape;37;p2:notes"/>
          <p:cNvSpPr txBox="1">
            <a:spLocks noGrp="1"/>
          </p:cNvSpPr>
          <p:nvPr>
            <p:ph type="body" idx="1"/>
          </p:nvPr>
        </p:nvSpPr>
        <p:spPr>
          <a:xfrm>
            <a:off x="1300163" y="3221038"/>
            <a:ext cx="7369175" cy="305117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8" name="Google Shape;38;p2:notes"/>
          <p:cNvSpPr txBox="1">
            <a:spLocks noGrp="1"/>
          </p:cNvSpPr>
          <p:nvPr>
            <p:ph type="sldNum" idx="12"/>
          </p:nvPr>
        </p:nvSpPr>
        <p:spPr>
          <a:xfrm>
            <a:off x="5635625" y="6438900"/>
            <a:ext cx="4333875" cy="3333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1: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85" name="Google Shape;185;p21: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2: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92" name="Google Shape;192;p22: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99" name="Google Shape;199;p23: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5: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13" name="Google Shape;213;p25: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6: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19" name="Google Shape;219;p26: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8: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25" name="Google Shape;225;p28: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44" name="Google Shape;44;p3: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50" name="Google Shape;50;p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5: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56" name="Google Shape;56;p5: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6: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62" name="Google Shape;62;p6: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843320f38d_4_0:notes"/>
          <p:cNvSpPr>
            <a:spLocks noGrp="1" noRot="1" noChangeAspect="1"/>
          </p:cNvSpPr>
          <p:nvPr>
            <p:ph type="sldImg" idx="2"/>
          </p:nvPr>
        </p:nvSpPr>
        <p:spPr>
          <a:xfrm>
            <a:off x="3230563" y="500063"/>
            <a:ext cx="3400500" cy="2551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843320f38d_4_0:notes"/>
          <p:cNvSpPr txBox="1">
            <a:spLocks noGrp="1"/>
          </p:cNvSpPr>
          <p:nvPr>
            <p:ph type="body" idx="1"/>
          </p:nvPr>
        </p:nvSpPr>
        <p:spPr>
          <a:xfrm>
            <a:off x="1300163" y="3221038"/>
            <a:ext cx="7369200" cy="3051300"/>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70" name="Google Shape;70;g3843320f38d_4_0:notes"/>
          <p:cNvSpPr txBox="1">
            <a:spLocks noGrp="1"/>
          </p:cNvSpPr>
          <p:nvPr>
            <p:ph type="sldNum" idx="12"/>
          </p:nvPr>
        </p:nvSpPr>
        <p:spPr>
          <a:xfrm>
            <a:off x="5635625" y="6438900"/>
            <a:ext cx="4333800" cy="333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79" name="Google Shape;79;p7: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86" name="Google Shape;86;p8: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30"/>
          <p:cNvSpPr txBox="1">
            <a:spLocks noGrp="1"/>
          </p:cNvSpPr>
          <p:nvPr>
            <p:ph type="ctrTitle"/>
          </p:nvPr>
        </p:nvSpPr>
        <p:spPr>
          <a:xfrm>
            <a:off x="755373" y="685800"/>
            <a:ext cx="7901609" cy="1615966"/>
          </a:xfrm>
          <a:prstGeom prst="rect">
            <a:avLst/>
          </a:prstGeom>
          <a:solidFill>
            <a:srgbClr val="D2691E"/>
          </a:solidFill>
          <a:ln w="9525" cap="flat" cmpd="sng">
            <a:solidFill>
              <a:srgbClr val="D2691E"/>
            </a:solidFill>
            <a:prstDash val="solid"/>
            <a:round/>
            <a:headEnd type="none" w="sm" len="sm"/>
            <a:tailEnd type="none" w="sm" len="sm"/>
          </a:ln>
        </p:spPr>
        <p:txBody>
          <a:bodyPr spcFirstLastPara="1" wrap="square" lIns="91425" tIns="45700" rIns="91425" bIns="45700" anchor="ctr" anchorCtr="0">
            <a:noAutofit/>
          </a:bodyPr>
          <a:lstStyle>
            <a:lvl1pPr lvl="0" algn="ctr">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9"/>
        <p:cNvGrpSpPr/>
        <p:nvPr/>
      </p:nvGrpSpPr>
      <p:grpSpPr>
        <a:xfrm>
          <a:off x="0" y="0"/>
          <a:ext cx="0" cy="0"/>
          <a:chOff x="0" y="0"/>
          <a:chExt cx="0" cy="0"/>
        </a:xfrm>
      </p:grpSpPr>
      <p:sp>
        <p:nvSpPr>
          <p:cNvPr id="20" name="Google Shape;20;p31"/>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31"/>
          <p:cNvSpPr txBox="1">
            <a:spLocks noGrp="1"/>
          </p:cNvSpPr>
          <p:nvPr>
            <p:ph type="body" idx="1"/>
          </p:nvPr>
        </p:nvSpPr>
        <p:spPr>
          <a:xfrm>
            <a:off x="86197" y="782321"/>
            <a:ext cx="8953500" cy="5976288"/>
          </a:xfrm>
          <a:prstGeom prst="rect">
            <a:avLst/>
          </a:prstGeom>
          <a:noFill/>
          <a:ln>
            <a:noFill/>
          </a:ln>
        </p:spPr>
        <p:txBody>
          <a:bodyPr spcFirstLastPara="1" wrap="square" lIns="91425" tIns="45700" rIns="91425" bIns="45700" anchor="t" anchorCtr="0">
            <a:noAutofit/>
          </a:bodyPr>
          <a:lstStyle>
            <a:lvl1pPr marL="457200" lvl="0" indent="-371475"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marL="914400" lvl="1" indent="-3302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marL="1371600" lvl="2" indent="-3048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marL="1828800" lvl="3" indent="-304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marL="2286000" lvl="4" indent="-304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cxnSp>
        <p:nvCxnSpPr>
          <p:cNvPr id="22" name="Google Shape;22;p31"/>
          <p:cNvCxnSpPr/>
          <p:nvPr/>
        </p:nvCxnSpPr>
        <p:spPr>
          <a:xfrm>
            <a:off x="579120" y="6658235"/>
            <a:ext cx="7934960" cy="0"/>
          </a:xfrm>
          <a:prstGeom prst="straightConnector1">
            <a:avLst/>
          </a:prstGeom>
          <a:solidFill>
            <a:schemeClr val="accent1"/>
          </a:solidFill>
          <a:ln w="9525" cap="flat" cmpd="sng">
            <a:solidFill>
              <a:srgbClr val="005493"/>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0480" y="27846"/>
            <a:ext cx="8328751"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R="0" lvl="0" algn="l" rtl="0">
              <a:spcBef>
                <a:spcPts val="0"/>
              </a:spcBef>
              <a:spcAft>
                <a:spcPts val="0"/>
              </a:spcAft>
              <a:buSzPts val="1400"/>
              <a:buNone/>
              <a:defRPr sz="2400" b="1" i="0" u="none" strike="noStrike" cap="none">
                <a:solidFill>
                  <a:schemeClr val="lt1"/>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lt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lt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lt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lt1"/>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rgbClr val="006699"/>
                </a:solidFill>
                <a:latin typeface="Arial"/>
                <a:ea typeface="Arial"/>
                <a:cs typeface="Arial"/>
                <a:sym typeface="Arial"/>
              </a:defRPr>
            </a:lvl6pPr>
            <a:lvl7pPr marR="0" lvl="6" algn="ctr" rtl="0">
              <a:spcBef>
                <a:spcPts val="0"/>
              </a:spcBef>
              <a:spcAft>
                <a:spcPts val="0"/>
              </a:spcAft>
              <a:buSzPts val="1400"/>
              <a:buNone/>
              <a:defRPr sz="3200" b="1" i="0" u="none" strike="noStrike" cap="none">
                <a:solidFill>
                  <a:srgbClr val="006699"/>
                </a:solidFill>
                <a:latin typeface="Arial"/>
                <a:ea typeface="Arial"/>
                <a:cs typeface="Arial"/>
                <a:sym typeface="Arial"/>
              </a:defRPr>
            </a:lvl7pPr>
            <a:lvl8pPr marR="0" lvl="7" algn="ctr" rtl="0">
              <a:spcBef>
                <a:spcPts val="0"/>
              </a:spcBef>
              <a:spcAft>
                <a:spcPts val="0"/>
              </a:spcAft>
              <a:buSzPts val="1400"/>
              <a:buNone/>
              <a:defRPr sz="3200" b="1" i="0" u="none" strike="noStrike" cap="none">
                <a:solidFill>
                  <a:srgbClr val="006699"/>
                </a:solidFill>
                <a:latin typeface="Arial"/>
                <a:ea typeface="Arial"/>
                <a:cs typeface="Arial"/>
                <a:sym typeface="Arial"/>
              </a:defRPr>
            </a:lvl8pPr>
            <a:lvl9pPr marR="0" lvl="8" algn="ctr" rtl="0">
              <a:spcBef>
                <a:spcPts val="0"/>
              </a:spcBef>
              <a:spcAft>
                <a:spcPts val="0"/>
              </a:spcAft>
              <a:buSzPts val="1400"/>
              <a:buNone/>
              <a:defRPr sz="3200" b="1" i="0" u="none" strike="noStrike" cap="none">
                <a:solidFill>
                  <a:srgbClr val="006699"/>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6197" y="782321"/>
            <a:ext cx="8953500" cy="5831590"/>
          </a:xfrm>
          <a:prstGeom prst="rect">
            <a:avLst/>
          </a:prstGeom>
          <a:noFill/>
          <a:ln>
            <a:noFill/>
          </a:ln>
        </p:spPr>
        <p:txBody>
          <a:bodyPr spcFirstLastPara="1" wrap="square" lIns="91425" tIns="45700" rIns="91425" bIns="45700" anchor="t" anchorCtr="0">
            <a:noAutofit/>
          </a:bodyPr>
          <a:lstStyle>
            <a:lvl1pPr marL="457200" marR="0" lvl="0" indent="-371475" algn="just" rtl="0">
              <a:lnSpc>
                <a:spcPct val="150000"/>
              </a:lnSpc>
              <a:spcBef>
                <a:spcPts val="630"/>
              </a:spcBef>
              <a:spcAft>
                <a:spcPts val="0"/>
              </a:spcAft>
              <a:buClr>
                <a:schemeClr val="dk1"/>
              </a:buClr>
              <a:buSzPts val="225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30200" algn="just" rtl="0">
              <a:lnSpc>
                <a:spcPct val="150000"/>
              </a:lnSpc>
              <a:spcBef>
                <a:spcPts val="560"/>
              </a:spcBef>
              <a:spcAft>
                <a:spcPts val="0"/>
              </a:spcAft>
              <a:buClr>
                <a:schemeClr val="dk1"/>
              </a:buClr>
              <a:buSzPts val="1600"/>
              <a:buFont typeface="Courier New"/>
              <a:buChar char="o"/>
              <a:defRPr sz="1600" b="0" i="0" u="none" strike="noStrike" cap="none">
                <a:solidFill>
                  <a:schemeClr val="dk1"/>
                </a:solidFill>
                <a:latin typeface="Helvetica Neue"/>
                <a:ea typeface="Helvetica Neue"/>
                <a:cs typeface="Helvetica Neue"/>
                <a:sym typeface="Helvetica Neue"/>
              </a:defRPr>
            </a:lvl2pPr>
            <a:lvl3pPr marL="1371600" marR="0" lvl="2" indent="-304800" algn="just" rtl="0">
              <a:lnSpc>
                <a:spcPct val="150000"/>
              </a:lnSpc>
              <a:spcBef>
                <a:spcPts val="560"/>
              </a:spcBef>
              <a:spcAft>
                <a:spcPts val="0"/>
              </a:spcAft>
              <a:buClr>
                <a:srgbClr val="009900"/>
              </a:buClr>
              <a:buSzPts val="1200"/>
              <a:buFont typeface="Arimo"/>
              <a:buChar char="4"/>
              <a:defRPr sz="1600" b="0" i="0" u="none" strike="noStrike" cap="none">
                <a:solidFill>
                  <a:schemeClr val="dk1"/>
                </a:solidFill>
                <a:latin typeface="Helvetica Neue"/>
                <a:ea typeface="Helvetica Neue"/>
                <a:cs typeface="Helvetica Neue"/>
                <a:sym typeface="Helvetica Neue"/>
              </a:defRPr>
            </a:lvl3pPr>
            <a:lvl4pPr marL="1828800" marR="0" lvl="3" indent="-304800" algn="just" rtl="0">
              <a:lnSpc>
                <a:spcPct val="150000"/>
              </a:lnSpc>
              <a:spcBef>
                <a:spcPts val="560"/>
              </a:spcBef>
              <a:spcAft>
                <a:spcPts val="0"/>
              </a:spcAft>
              <a:buClr>
                <a:schemeClr val="hlink"/>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just" rtl="0">
              <a:lnSpc>
                <a:spcPct val="150000"/>
              </a:lnSpc>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2" name="Google Shape;12;p29"/>
          <p:cNvSpPr txBox="1"/>
          <p:nvPr/>
        </p:nvSpPr>
        <p:spPr>
          <a:xfrm>
            <a:off x="4259263" y="6126163"/>
            <a:ext cx="1928812" cy="24606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i="0" u="none" strike="noStrike" cap="none">
                <a:solidFill>
                  <a:schemeClr val="lt1"/>
                </a:solidFill>
                <a:latin typeface="Helvetica Neue"/>
                <a:ea typeface="Helvetica Neue"/>
                <a:cs typeface="Helvetica Neue"/>
                <a:sym typeface="Helvetica Neue"/>
              </a:rPr>
              <a:t>Monday, September 8, 2025</a:t>
            </a:r>
            <a:endParaRPr sz="1000" b="1" i="0" u="none" strike="noStrike" cap="none">
              <a:solidFill>
                <a:schemeClr val="lt1"/>
              </a:solidFill>
              <a:latin typeface="Helvetica Neue"/>
              <a:ea typeface="Helvetica Neue"/>
              <a:cs typeface="Helvetica Neue"/>
              <a:sym typeface="Helvetica Neue"/>
            </a:endParaRPr>
          </a:p>
        </p:txBody>
      </p:sp>
      <p:pic>
        <p:nvPicPr>
          <p:cNvPr id="13" name="Google Shape;13;p29" descr="JUIT Office Photos | Glassdoor"/>
          <p:cNvPicPr preferRelativeResize="0"/>
          <p:nvPr/>
        </p:nvPicPr>
        <p:blipFill rotWithShape="1">
          <a:blip r:embed="rId4">
            <a:alphaModFix/>
          </a:blip>
          <a:srcRect/>
          <a:stretch/>
        </p:blipFill>
        <p:spPr>
          <a:xfrm>
            <a:off x="8349072" y="42901"/>
            <a:ext cx="815248" cy="679009"/>
          </a:xfrm>
          <a:prstGeom prst="rect">
            <a:avLst/>
          </a:prstGeom>
          <a:noFill/>
          <a:ln>
            <a:noFill/>
          </a:ln>
        </p:spPr>
      </p:pic>
      <p:sp>
        <p:nvSpPr>
          <p:cNvPr id="14" name="Google Shape;14;p29"/>
          <p:cNvSpPr txBox="1"/>
          <p:nvPr/>
        </p:nvSpPr>
        <p:spPr>
          <a:xfrm>
            <a:off x="123673" y="6687228"/>
            <a:ext cx="8694256" cy="195391"/>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950" b="0" i="0" u="none" strike="noStrike" cap="none">
                <a:solidFill>
                  <a:srgbClr val="002060"/>
                </a:solidFill>
                <a:latin typeface="Palatino"/>
                <a:ea typeface="Palatino"/>
                <a:cs typeface="Palatino"/>
                <a:sym typeface="Palatino"/>
              </a:rPr>
              <a:t>       </a:t>
            </a:r>
            <a:r>
              <a:rPr lang="en-US" sz="900" b="0" i="0" u="none" strike="noStrike" cap="none">
                <a:solidFill>
                  <a:srgbClr val="002060"/>
                </a:solidFill>
                <a:latin typeface="Palatino"/>
                <a:ea typeface="Palatino"/>
                <a:cs typeface="Palatino"/>
                <a:sym typeface="Palatino"/>
              </a:rPr>
              <a:t>Major Project – I (18B19CI791) Mid-Term Evaluation | Department of CSE &amp; IT | AY 2025-26. </a:t>
            </a:r>
            <a:endParaRPr/>
          </a:p>
        </p:txBody>
      </p:sp>
      <p:sp>
        <p:nvSpPr>
          <p:cNvPr id="15" name="Google Shape;15;p29"/>
          <p:cNvSpPr txBox="1"/>
          <p:nvPr/>
        </p:nvSpPr>
        <p:spPr>
          <a:xfrm>
            <a:off x="8798560" y="6613912"/>
            <a:ext cx="259243" cy="24606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endParaRPr sz="950" b="0" i="0" u="none" strike="noStrike" cap="none">
              <a:solidFill>
                <a:srgbClr val="002060"/>
              </a:solidFill>
              <a:latin typeface="Palatino"/>
              <a:ea typeface="Palatino"/>
              <a:cs typeface="Palatino"/>
              <a:sym typeface="Palatino"/>
            </a:endParaRPr>
          </a:p>
        </p:txBody>
      </p:sp>
      <p:sp>
        <p:nvSpPr>
          <p:cNvPr id="16" name="Google Shape;16;p29"/>
          <p:cNvSpPr txBox="1"/>
          <p:nvPr/>
        </p:nvSpPr>
        <p:spPr>
          <a:xfrm>
            <a:off x="8798560" y="6644391"/>
            <a:ext cx="365760"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fld id="{00000000-1234-1234-1234-123412341234}" type="slidenum">
              <a:rPr lang="en-US" sz="900" b="0" i="0" u="none" strike="noStrike" cap="none">
                <a:solidFill>
                  <a:srgbClr val="005493"/>
                </a:solidFill>
                <a:latin typeface="Palatino"/>
                <a:ea typeface="Palatino"/>
                <a:cs typeface="Palatino"/>
                <a:sym typeface="Palatino"/>
              </a:rPr>
              <a:t>‹#›</a:t>
            </a:fld>
            <a:r>
              <a:rPr lang="en-US" sz="900" b="0" i="0" u="none" strike="noStrike" cap="none">
                <a:solidFill>
                  <a:srgbClr val="005493"/>
                </a:solidFill>
                <a:latin typeface="Palatino"/>
                <a:ea typeface="Palatino"/>
                <a:cs typeface="Palatino"/>
                <a:sym typeface="Palatino"/>
              </a:rPr>
              <a:t>.</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ubmed.ncbi.nlm.nih.gov/?term=Aggarwal+A&amp;cauthor_id=36826990" TargetMode="External"/><Relationship Id="rId7" Type="http://schemas.openxmlformats.org/officeDocument/2006/relationships/hyperlink" Target="https://pubmed.ncbi.nlm.nih.gov/?term=Qiao+S&amp;cauthor_id=3682699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pubmed.ncbi.nlm.nih.gov/?term=Li+X&amp;cauthor_id=36826990" TargetMode="External"/><Relationship Id="rId5" Type="http://schemas.openxmlformats.org/officeDocument/2006/relationships/hyperlink" Target="https://pubmed.ncbi.nlm.nih.gov/?term=Wu+D&amp;cauthor_id=36826990" TargetMode="External"/><Relationship Id="rId4" Type="http://schemas.openxmlformats.org/officeDocument/2006/relationships/hyperlink" Target="https://pubmed.ncbi.nlm.nih.gov/?term=Tam+CC&amp;cauthor_id=36826990"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qRT1V9iBx_mXAzGvfvluXpqV6QA3XgaE/view?usp=drive_lin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i.org/10.1007/s00146-025-02441-4" TargetMode="External"/><Relationship Id="rId3" Type="http://schemas.openxmlformats.org/officeDocument/2006/relationships/hyperlink" Target="https://doi.org/10.1007/s13721-025-00537-x" TargetMode="External"/><Relationship Id="rId7" Type="http://schemas.openxmlformats.org/officeDocument/2006/relationships/hyperlink" Target="https://doi.org/10.3390/computation702002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oi.org/10.1007/s00521-024-10916-6" TargetMode="External"/><Relationship Id="rId5" Type="http://schemas.openxmlformats.org/officeDocument/2006/relationships/hyperlink" Target="https://doi.org/10.48550/arXiv.2002.03140" TargetMode="External"/><Relationship Id="rId10" Type="http://schemas.openxmlformats.org/officeDocument/2006/relationships/hyperlink" Target="https://doi.org/10.1016/j.procs.2021.07.048" TargetMode="External"/><Relationship Id="rId4" Type="http://schemas.openxmlformats.org/officeDocument/2006/relationships/hyperlink" Target="https://doi.org/10.36948/ijfmr.2024.v06i03.21865" TargetMode="External"/><Relationship Id="rId9" Type="http://schemas.openxmlformats.org/officeDocument/2006/relationships/hyperlink" Target="https://doi.org/10.1038/s41586-025-08866-7"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doi.org/10.1007/s10209-024-01118-x" TargetMode="External"/><Relationship Id="rId3" Type="http://schemas.openxmlformats.org/officeDocument/2006/relationships/hyperlink" Target="https://www.irjet.net/archives/V10/i2/IRJET-V10I282.pdf" TargetMode="External"/><Relationship Id="rId7" Type="http://schemas.openxmlformats.org/officeDocument/2006/relationships/hyperlink" Target="https://doi.org/10.2196/4078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doi.org/10.22214/ijraset.2024.66090" TargetMode="External"/><Relationship Id="rId5" Type="http://schemas.openxmlformats.org/officeDocument/2006/relationships/hyperlink" Target="https://doi.org/10.1038/s41746-025-01858-x" TargetMode="External"/><Relationship Id="rId4" Type="http://schemas.openxmlformats.org/officeDocument/2006/relationships/hyperlink" Target="https://arxiv.org/abs/2411.12808?utm_source=chatgpt.co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Bb9x-624v7T8Cf_2gisjWqT1SMsjpXfE/view?usp=drive_lin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rive.google.com/file/d/1aVMP0yb6j0LdMKhxN9QexM4tIRyIh_QX/view?usp=drive_link" TargetMode="External"/><Relationship Id="rId5" Type="http://schemas.openxmlformats.org/officeDocument/2006/relationships/hyperlink" Target="https://www.ijfmr.com/publication-archive.php?volume=6&amp;issue=3#papers-index" TargetMode="External"/><Relationship Id="rId4" Type="http://schemas.openxmlformats.org/officeDocument/2006/relationships/hyperlink" Target="https://drive.google.com/file/d/14JVxj5-AxjGr5_DsJmTtPo3gwNCFJICs/view?usp=drive_link"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S3MIJ7MoJgPIgt8PsWG5IvNVdiExuN3N/view?usp=drive_lin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rive.google.com/file/d/1M31Zv-EUcdMj-iyHQraGQhI57-qsC8Fp/view?usp=drive_link" TargetMode="External"/><Relationship Id="rId4" Type="http://schemas.openxmlformats.org/officeDocument/2006/relationships/hyperlink" Target="https://drive.google.com/file/d/1L421GiybhlKIh_n8vwV230vYa6ddZEBH/view?usp=shar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Jfdgfi_0ZEklhjAIKue4eQ_az2aldMV/view?usp=drive_lin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ctrTitle"/>
          </p:nvPr>
        </p:nvSpPr>
        <p:spPr>
          <a:xfrm>
            <a:off x="0" y="3511380"/>
            <a:ext cx="9144000" cy="759871"/>
          </a:xfrm>
          <a:prstGeom prst="rect">
            <a:avLst/>
          </a:prstGeom>
          <a:solidFill>
            <a:srgbClr val="0037A4"/>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150000"/>
              </a:lnSpc>
              <a:spcBef>
                <a:spcPts val="0"/>
              </a:spcBef>
              <a:spcAft>
                <a:spcPts val="0"/>
              </a:spcAft>
              <a:buNone/>
            </a:pPr>
            <a:r>
              <a:rPr lang="en-US" sz="2800" b="1"/>
              <a:t>Project Title</a:t>
            </a:r>
            <a:endParaRPr sz="1400" b="1"/>
          </a:p>
        </p:txBody>
      </p:sp>
      <p:sp>
        <p:nvSpPr>
          <p:cNvPr id="28" name="Google Shape;28;p1"/>
          <p:cNvSpPr/>
          <p:nvPr/>
        </p:nvSpPr>
        <p:spPr>
          <a:xfrm>
            <a:off x="1457427" y="2108091"/>
            <a:ext cx="6229141" cy="1069524"/>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400" b="1" i="0" u="none" strike="noStrike" cap="none">
                <a:solidFill>
                  <a:schemeClr val="dk1"/>
                </a:solidFill>
                <a:latin typeface="Palatino"/>
                <a:ea typeface="Palatino"/>
                <a:cs typeface="Palatino"/>
                <a:sym typeface="Palatino"/>
              </a:rPr>
              <a:t>Major Project - I (18B19CI791) | AY 2025-26</a:t>
            </a:r>
            <a:endParaRPr/>
          </a:p>
          <a:p>
            <a:pPr marL="0" marR="0" lvl="0" indent="0" algn="ctr" rtl="0">
              <a:lnSpc>
                <a:spcPct val="150000"/>
              </a:lnSpc>
              <a:spcBef>
                <a:spcPts val="0"/>
              </a:spcBef>
              <a:spcAft>
                <a:spcPts val="0"/>
              </a:spcAft>
              <a:buNone/>
            </a:pPr>
            <a:r>
              <a:rPr lang="en-US" sz="2000" b="1" i="0" u="none" strike="noStrike" cap="none">
                <a:solidFill>
                  <a:schemeClr val="dk1"/>
                </a:solidFill>
                <a:latin typeface="Palatino"/>
                <a:ea typeface="Palatino"/>
                <a:cs typeface="Palatino"/>
                <a:sym typeface="Palatino"/>
              </a:rPr>
              <a:t>Mid-Term Evaluation | Sept 29 – Oct 03, 2025.</a:t>
            </a:r>
            <a:endParaRPr/>
          </a:p>
        </p:txBody>
      </p:sp>
      <p:sp>
        <p:nvSpPr>
          <p:cNvPr id="29" name="Google Shape;29;p1"/>
          <p:cNvSpPr txBox="1"/>
          <p:nvPr/>
        </p:nvSpPr>
        <p:spPr>
          <a:xfrm>
            <a:off x="517798" y="4498606"/>
            <a:ext cx="3620700" cy="271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Helvetica Neue"/>
                <a:ea typeface="Helvetica Neue"/>
                <a:cs typeface="Helvetica Neue"/>
                <a:sym typeface="Helvetica Neue"/>
              </a:rPr>
              <a:t>Group No.: 57</a:t>
            </a:r>
            <a:endParaRPr>
              <a:latin typeface="Helvetica Neue"/>
              <a:ea typeface="Helvetica Neue"/>
              <a:cs typeface="Helvetica Neue"/>
              <a:sym typeface="Helvetica Neue"/>
            </a:endParaRPr>
          </a:p>
          <a:p>
            <a:pPr marL="0" marR="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a:p>
            <a:pPr marL="0" marR="0" lvl="0" indent="0" algn="l" rtl="0">
              <a:lnSpc>
                <a:spcPct val="114000"/>
              </a:lnSpc>
              <a:spcBef>
                <a:spcPts val="0"/>
              </a:spcBef>
              <a:spcAft>
                <a:spcPts val="0"/>
              </a:spcAft>
              <a:buNone/>
            </a:pPr>
            <a:r>
              <a:rPr lang="en-US" sz="1600" b="1">
                <a:solidFill>
                  <a:schemeClr val="dk1"/>
                </a:solidFill>
                <a:latin typeface="Helvetica Neue"/>
                <a:ea typeface="Helvetica Neue"/>
                <a:cs typeface="Helvetica Neue"/>
                <a:sym typeface="Helvetica Neue"/>
              </a:rPr>
              <a:t>Team Member (s)</a:t>
            </a:r>
            <a:endParaRPr sz="1600" b="1">
              <a:solidFill>
                <a:schemeClr val="dk1"/>
              </a:solidFill>
              <a:latin typeface="Helvetica Neue"/>
              <a:ea typeface="Helvetica Neue"/>
              <a:cs typeface="Helvetica Neue"/>
              <a:sym typeface="Helvetica Neue"/>
            </a:endParaRPr>
          </a:p>
          <a:p>
            <a:pPr marL="457200" lvl="0" indent="-336550" algn="l" rtl="0">
              <a:lnSpc>
                <a:spcPct val="150000"/>
              </a:lnSpc>
              <a:spcBef>
                <a:spcPts val="0"/>
              </a:spcBef>
              <a:spcAft>
                <a:spcPts val="0"/>
              </a:spcAft>
              <a:buClr>
                <a:schemeClr val="dk1"/>
              </a:buClr>
              <a:buSzPts val="1700"/>
              <a:buFont typeface="Helvetica Neue"/>
              <a:buChar char="•"/>
            </a:pPr>
            <a:r>
              <a:rPr lang="en-US" sz="1500">
                <a:solidFill>
                  <a:schemeClr val="dk1"/>
                </a:solidFill>
                <a:latin typeface="Helvetica Neue"/>
                <a:ea typeface="Helvetica Neue"/>
                <a:cs typeface="Helvetica Neue"/>
                <a:sym typeface="Helvetica Neue"/>
              </a:rPr>
              <a:t>Sanya Sharma (221030213) </a:t>
            </a:r>
            <a:endParaRPr sz="1500">
              <a:solidFill>
                <a:schemeClr val="dk1"/>
              </a:solidFill>
              <a:latin typeface="Helvetica Neue"/>
              <a:ea typeface="Helvetica Neue"/>
              <a:cs typeface="Helvetica Neue"/>
              <a:sym typeface="Helvetica Neue"/>
            </a:endParaRPr>
          </a:p>
          <a:p>
            <a:pPr marL="457200" lvl="0" indent="-336550" algn="l" rtl="0">
              <a:lnSpc>
                <a:spcPct val="150000"/>
              </a:lnSpc>
              <a:spcBef>
                <a:spcPts val="0"/>
              </a:spcBef>
              <a:spcAft>
                <a:spcPts val="0"/>
              </a:spcAft>
              <a:buClr>
                <a:schemeClr val="dk1"/>
              </a:buClr>
              <a:buSzPts val="1700"/>
              <a:buFont typeface="Helvetica Neue"/>
              <a:buChar char="•"/>
            </a:pPr>
            <a:r>
              <a:rPr lang="en-US" sz="1500">
                <a:solidFill>
                  <a:schemeClr val="dk1"/>
                </a:solidFill>
                <a:latin typeface="Helvetica Neue"/>
                <a:ea typeface="Helvetica Neue"/>
                <a:cs typeface="Helvetica Neue"/>
                <a:sym typeface="Helvetica Neue"/>
              </a:rPr>
              <a:t>Vaibhav Raj (221030155)</a:t>
            </a:r>
            <a:endParaRPr sz="1500">
              <a:solidFill>
                <a:schemeClr val="dk1"/>
              </a:solidFill>
              <a:latin typeface="Helvetica Neue"/>
              <a:ea typeface="Helvetica Neue"/>
              <a:cs typeface="Helvetica Neue"/>
              <a:sym typeface="Helvetica Neue"/>
            </a:endParaRPr>
          </a:p>
          <a:p>
            <a:pPr marL="457200" lvl="0" indent="-336550" algn="l" rtl="0">
              <a:lnSpc>
                <a:spcPct val="150000"/>
              </a:lnSpc>
              <a:spcBef>
                <a:spcPts val="0"/>
              </a:spcBef>
              <a:spcAft>
                <a:spcPts val="0"/>
              </a:spcAft>
              <a:buClr>
                <a:schemeClr val="dk1"/>
              </a:buClr>
              <a:buSzPts val="1700"/>
              <a:buFont typeface="Helvetica Neue"/>
              <a:buChar char="•"/>
            </a:pPr>
            <a:r>
              <a:rPr lang="en-US" sz="1500">
                <a:solidFill>
                  <a:schemeClr val="dk1"/>
                </a:solidFill>
                <a:latin typeface="Helvetica Neue"/>
                <a:ea typeface="Helvetica Neue"/>
                <a:cs typeface="Helvetica Neue"/>
                <a:sym typeface="Helvetica Neue"/>
              </a:rPr>
              <a:t>Aashwin Thakur (221030093)</a:t>
            </a:r>
            <a:endParaRPr sz="1500">
              <a:solidFill>
                <a:schemeClr val="dk1"/>
              </a:solidFill>
              <a:latin typeface="Helvetica Neue"/>
              <a:ea typeface="Helvetica Neue"/>
              <a:cs typeface="Helvetica Neue"/>
              <a:sym typeface="Helvetica Neue"/>
            </a:endParaRPr>
          </a:p>
          <a:p>
            <a:pPr marL="457200" lvl="0" indent="-336550" algn="l" rtl="0">
              <a:lnSpc>
                <a:spcPct val="150000"/>
              </a:lnSpc>
              <a:spcBef>
                <a:spcPts val="0"/>
              </a:spcBef>
              <a:spcAft>
                <a:spcPts val="0"/>
              </a:spcAft>
              <a:buClr>
                <a:schemeClr val="dk1"/>
              </a:buClr>
              <a:buSzPts val="1700"/>
              <a:buFont typeface="Helvetica Neue"/>
              <a:buChar char="•"/>
            </a:pPr>
            <a:r>
              <a:rPr lang="en-US" sz="1500">
                <a:solidFill>
                  <a:schemeClr val="dk1"/>
                </a:solidFill>
                <a:latin typeface="Helvetica Neue"/>
                <a:ea typeface="Helvetica Neue"/>
                <a:cs typeface="Helvetica Neue"/>
                <a:sym typeface="Helvetica Neue"/>
              </a:rPr>
              <a:t>Bhawani Shankar (221030413)</a:t>
            </a:r>
            <a:endParaRPr sz="1700">
              <a:solidFill>
                <a:schemeClr val="dk1"/>
              </a:solidFill>
              <a:latin typeface="Helvetica Neue"/>
              <a:ea typeface="Helvetica Neue"/>
              <a:cs typeface="Helvetica Neue"/>
              <a:sym typeface="Helvetica Neue"/>
            </a:endParaRPr>
          </a:p>
          <a:p>
            <a:pPr marL="0" marR="0" lvl="0" indent="0" algn="ctr" rtl="0">
              <a:spcBef>
                <a:spcPts val="0"/>
              </a:spcBef>
              <a:spcAft>
                <a:spcPts val="0"/>
              </a:spcAft>
              <a:buNone/>
            </a:pPr>
            <a:endParaRPr sz="1600">
              <a:solidFill>
                <a:schemeClr val="dk1"/>
              </a:solidFill>
              <a:latin typeface="Helvetica Neue"/>
              <a:ea typeface="Helvetica Neue"/>
              <a:cs typeface="Helvetica Neue"/>
              <a:sym typeface="Helvetica Neue"/>
            </a:endParaRPr>
          </a:p>
        </p:txBody>
      </p:sp>
      <p:sp>
        <p:nvSpPr>
          <p:cNvPr id="30" name="Google Shape;30;p1"/>
          <p:cNvSpPr txBox="1"/>
          <p:nvPr/>
        </p:nvSpPr>
        <p:spPr>
          <a:xfrm>
            <a:off x="4871438" y="5041029"/>
            <a:ext cx="4118400" cy="116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Helvetica Neue"/>
                <a:ea typeface="Helvetica Neue"/>
                <a:cs typeface="Helvetica Neue"/>
                <a:sym typeface="Helvetica Neue"/>
              </a:rPr>
              <a:t>Supervisor</a:t>
            </a:r>
            <a:endParaRPr/>
          </a:p>
          <a:p>
            <a:pPr marL="342900" marR="0" lvl="0" indent="-342900" algn="l" rtl="0">
              <a:lnSpc>
                <a:spcPct val="125000"/>
              </a:lnSpc>
              <a:spcBef>
                <a:spcPts val="120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Name: Dr. Ravindara Bhatt</a:t>
            </a:r>
            <a:endParaRPr sz="1500">
              <a:solidFill>
                <a:schemeClr val="dk1"/>
              </a:solidFill>
              <a:latin typeface="Helvetica Neue"/>
              <a:ea typeface="Helvetica Neue"/>
              <a:cs typeface="Helvetica Neue"/>
              <a:sym typeface="Helvetica Neue"/>
            </a:endParaRPr>
          </a:p>
          <a:p>
            <a:pPr marL="342900" marR="0" lvl="0" indent="-342900" algn="l" rtl="0">
              <a:lnSpc>
                <a:spcPct val="125000"/>
              </a:lnSpc>
              <a:spcBef>
                <a:spcPts val="1200"/>
              </a:spcBef>
              <a:spcAft>
                <a:spcPts val="0"/>
              </a:spcAft>
              <a:buClr>
                <a:schemeClr val="dk1"/>
              </a:buClr>
              <a:buSzPts val="1500"/>
              <a:buFont typeface="Helvetica Neue"/>
              <a:buChar char="•"/>
            </a:pPr>
            <a:r>
              <a:rPr lang="en-US" sz="1500">
                <a:solidFill>
                  <a:schemeClr val="dk1"/>
                </a:solidFill>
                <a:latin typeface="Helvetica Neue"/>
                <a:ea typeface="Helvetica Neue"/>
                <a:cs typeface="Helvetica Neue"/>
                <a:sym typeface="Helvetica Neue"/>
              </a:rPr>
              <a:t>Designation: Associate Professor</a:t>
            </a:r>
            <a:endParaRPr sz="1500">
              <a:solidFill>
                <a:schemeClr val="dk1"/>
              </a:solidFill>
              <a:latin typeface="Helvetica Neue"/>
              <a:ea typeface="Helvetica Neue"/>
              <a:cs typeface="Helvetica Neue"/>
              <a:sym typeface="Helvetica Neue"/>
            </a:endParaRPr>
          </a:p>
        </p:txBody>
      </p:sp>
      <p:pic>
        <p:nvPicPr>
          <p:cNvPr id="31" name="Google Shape;31;p1"/>
          <p:cNvPicPr preferRelativeResize="0"/>
          <p:nvPr/>
        </p:nvPicPr>
        <p:blipFill rotWithShape="1">
          <a:blip r:embed="rId3">
            <a:alphaModFix/>
          </a:blip>
          <a:srcRect/>
          <a:stretch/>
        </p:blipFill>
        <p:spPr>
          <a:xfrm>
            <a:off x="6852492" y="-165253"/>
            <a:ext cx="1178805" cy="895833"/>
          </a:xfrm>
          <a:prstGeom prst="rect">
            <a:avLst/>
          </a:prstGeom>
          <a:noFill/>
          <a:ln>
            <a:noFill/>
          </a:ln>
        </p:spPr>
      </p:pic>
      <p:pic>
        <p:nvPicPr>
          <p:cNvPr id="32" name="Google Shape;32;p1"/>
          <p:cNvPicPr preferRelativeResize="0"/>
          <p:nvPr/>
        </p:nvPicPr>
        <p:blipFill rotWithShape="1">
          <a:blip r:embed="rId4">
            <a:alphaModFix/>
          </a:blip>
          <a:srcRect/>
          <a:stretch/>
        </p:blipFill>
        <p:spPr>
          <a:xfrm>
            <a:off x="8054901" y="160424"/>
            <a:ext cx="1015707" cy="345492"/>
          </a:xfrm>
          <a:prstGeom prst="rect">
            <a:avLst/>
          </a:prstGeom>
          <a:noFill/>
          <a:ln>
            <a:noFill/>
          </a:ln>
        </p:spPr>
      </p:pic>
      <p:pic>
        <p:nvPicPr>
          <p:cNvPr id="33" name="Google Shape;33;p1" descr="JUIT Office Photos | Glassdoor"/>
          <p:cNvPicPr preferRelativeResize="0"/>
          <p:nvPr/>
        </p:nvPicPr>
        <p:blipFill rotWithShape="1">
          <a:blip r:embed="rId5">
            <a:alphaModFix/>
          </a:blip>
          <a:srcRect/>
          <a:stretch/>
        </p:blipFill>
        <p:spPr>
          <a:xfrm>
            <a:off x="11017" y="93342"/>
            <a:ext cx="815248" cy="679009"/>
          </a:xfrm>
          <a:prstGeom prst="rect">
            <a:avLst/>
          </a:prstGeom>
          <a:noFill/>
          <a:ln>
            <a:noFill/>
          </a:ln>
        </p:spPr>
      </p:pic>
      <p:sp>
        <p:nvSpPr>
          <p:cNvPr id="34" name="Google Shape;34;p1"/>
          <p:cNvSpPr txBox="1"/>
          <p:nvPr/>
        </p:nvSpPr>
        <p:spPr>
          <a:xfrm>
            <a:off x="-2" y="601361"/>
            <a:ext cx="9144000" cy="1411285"/>
          </a:xfrm>
          <a:prstGeom prst="rect">
            <a:avLst/>
          </a:prstGeom>
          <a:noFill/>
          <a:ln>
            <a:noFill/>
          </a:ln>
        </p:spPr>
        <p:txBody>
          <a:bodyPr spcFirstLastPara="1" wrap="square" lIns="91425" tIns="45700" rIns="91425" bIns="45700" anchor="b" anchorCtr="0">
            <a:noAutofit/>
          </a:bodyPr>
          <a:lstStyle/>
          <a:p>
            <a:pPr marL="0" marR="0" lvl="0" indent="0" algn="ctr" rtl="0">
              <a:lnSpc>
                <a:spcPct val="121428"/>
              </a:lnSpc>
              <a:spcBef>
                <a:spcPts val="0"/>
              </a:spcBef>
              <a:spcAft>
                <a:spcPts val="0"/>
              </a:spcAft>
              <a:buNone/>
            </a:pPr>
            <a:r>
              <a:rPr lang="en-US" sz="2800" b="1" i="0" u="none" strike="noStrike">
                <a:solidFill>
                  <a:srgbClr val="000099"/>
                </a:solidFill>
                <a:latin typeface="Palatino"/>
                <a:ea typeface="Palatino"/>
                <a:cs typeface="Palatino"/>
                <a:sym typeface="Palatino"/>
              </a:rPr>
              <a:t>Jaypee University of Information Technology</a:t>
            </a:r>
            <a:endParaRPr/>
          </a:p>
          <a:p>
            <a:pPr marL="0" marR="0" lvl="0" indent="0" algn="ctr" rtl="0">
              <a:lnSpc>
                <a:spcPct val="130769"/>
              </a:lnSpc>
              <a:spcBef>
                <a:spcPts val="0"/>
              </a:spcBef>
              <a:spcAft>
                <a:spcPts val="0"/>
              </a:spcAft>
              <a:buClr>
                <a:srgbClr val="000099"/>
              </a:buClr>
              <a:buSzPts val="2600"/>
              <a:buFont typeface="Palatino"/>
              <a:buNone/>
            </a:pPr>
            <a:r>
              <a:rPr lang="en-US" sz="2600" b="1" i="0" u="none" strike="noStrike">
                <a:solidFill>
                  <a:srgbClr val="000099"/>
                </a:solidFill>
                <a:latin typeface="Palatino"/>
                <a:ea typeface="Palatino"/>
                <a:cs typeface="Palatino"/>
                <a:sym typeface="Palatino"/>
              </a:rPr>
              <a:t>Department of Computer Science and Engineering and Information Technology</a:t>
            </a:r>
            <a:endParaRPr sz="2600" b="1" i="0" u="none" strike="noStrike">
              <a:solidFill>
                <a:srgbClr val="002060"/>
              </a:solidFill>
              <a:latin typeface="Palatino"/>
              <a:ea typeface="Palatino"/>
              <a:cs typeface="Palatino"/>
              <a:sym typeface="Palati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3843320f38d_4_15"/>
          <p:cNvSpPr txBox="1">
            <a:spLocks noGrp="1"/>
          </p:cNvSpPr>
          <p:nvPr>
            <p:ph type="title"/>
          </p:nvPr>
        </p:nvSpPr>
        <p:spPr>
          <a:xfrm>
            <a:off x="40640" y="30480"/>
            <a:ext cx="8328900" cy="6942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7" lvl="0" indent="0" algn="l" rtl="0">
              <a:spcBef>
                <a:spcPts val="0"/>
              </a:spcBef>
              <a:spcAft>
                <a:spcPts val="0"/>
              </a:spcAft>
              <a:buNone/>
            </a:pPr>
            <a:r>
              <a:rPr lang="en-US" sz="2400"/>
              <a:t>Literature Review (cont…)</a:t>
            </a:r>
            <a:endParaRPr b="0"/>
          </a:p>
        </p:txBody>
      </p:sp>
      <p:sp>
        <p:nvSpPr>
          <p:cNvPr id="96" name="Google Shape;96;g3843320f38d_4_15"/>
          <p:cNvSpPr txBox="1"/>
          <p:nvPr/>
        </p:nvSpPr>
        <p:spPr>
          <a:xfrm>
            <a:off x="62420" y="724681"/>
            <a:ext cx="8956800" cy="5794800"/>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97" name="Google Shape;97;g3843320f38d_4_15"/>
          <p:cNvGraphicFramePr/>
          <p:nvPr/>
        </p:nvGraphicFramePr>
        <p:xfrm>
          <a:off x="63407" y="724673"/>
          <a:ext cx="3000000" cy="3000000"/>
        </p:xfrm>
        <a:graphic>
          <a:graphicData uri="http://schemas.openxmlformats.org/drawingml/2006/table">
            <a:tbl>
              <a:tblPr firstRow="1" bandRow="1">
                <a:noFill/>
                <a:tableStyleId>{B1BF2E2B-DFFF-4850-BFD3-FAC5CC5875E5}</a:tableStyleId>
              </a:tblPr>
              <a:tblGrid>
                <a:gridCol w="542250">
                  <a:extLst>
                    <a:ext uri="{9D8B030D-6E8A-4147-A177-3AD203B41FA5}">
                      <a16:colId xmlns:a16="http://schemas.microsoft.com/office/drawing/2014/main" val="20000"/>
                    </a:ext>
                  </a:extLst>
                </a:gridCol>
                <a:gridCol w="1604400">
                  <a:extLst>
                    <a:ext uri="{9D8B030D-6E8A-4147-A177-3AD203B41FA5}">
                      <a16:colId xmlns:a16="http://schemas.microsoft.com/office/drawing/2014/main" val="20001"/>
                    </a:ext>
                  </a:extLst>
                </a:gridCol>
                <a:gridCol w="1418500">
                  <a:extLst>
                    <a:ext uri="{9D8B030D-6E8A-4147-A177-3AD203B41FA5}">
                      <a16:colId xmlns:a16="http://schemas.microsoft.com/office/drawing/2014/main" val="20002"/>
                    </a:ext>
                  </a:extLst>
                </a:gridCol>
                <a:gridCol w="1608200">
                  <a:extLst>
                    <a:ext uri="{9D8B030D-6E8A-4147-A177-3AD203B41FA5}">
                      <a16:colId xmlns:a16="http://schemas.microsoft.com/office/drawing/2014/main" val="20003"/>
                    </a:ext>
                  </a:extLst>
                </a:gridCol>
                <a:gridCol w="18444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8373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extLst>
                  <a:ext uri="{0D108BD9-81ED-4DB2-BD59-A6C34878D82A}">
                    <a16:rowId xmlns:a16="http://schemas.microsoft.com/office/drawing/2014/main" val="10000"/>
                  </a:ext>
                </a:extLst>
              </a:tr>
              <a:tr h="1559450">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11.</a:t>
                      </a:r>
                      <a:endParaRPr/>
                    </a:p>
                  </a:txBody>
                  <a:tcPr marL="91450" marR="91450" marT="45725" marB="45725">
                    <a:lnL w="12700" cap="flat" cmpd="sng">
                      <a:solidFill>
                        <a:schemeClr val="lt1"/>
                      </a:solidFill>
                      <a:prstDash val="solid"/>
                      <a:round/>
                      <a:headEnd type="none" w="sm" len="sm"/>
                      <a:tailEnd type="none" w="sm" len="sm"/>
                    </a:lnL>
                    <a:lnR w="8475" cap="flat" cmpd="sng">
                      <a:solidFill>
                        <a:srgbClr val="CCCCCC"/>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None/>
                      </a:pPr>
                      <a:r>
                        <a:rPr lang="en-US" sz="1100" b="1"/>
                        <a:t>Duckki Lee</a:t>
                      </a:r>
                      <a:endParaRPr sz="1100" b="1"/>
                    </a:p>
                    <a:p>
                      <a:pPr marL="0" lvl="0" indent="0" algn="l" rtl="0">
                        <a:lnSpc>
                          <a:spcPct val="115000"/>
                        </a:lnSpc>
                        <a:spcBef>
                          <a:spcPts val="0"/>
                        </a:spcBef>
                        <a:spcAft>
                          <a:spcPts val="0"/>
                        </a:spcAft>
                        <a:buNone/>
                      </a:pPr>
                      <a:r>
                        <a:rPr lang="en-US" sz="1100" b="1"/>
                        <a:t>[2023]</a:t>
                      </a:r>
                      <a:endParaRPr sz="1100" b="1"/>
                    </a:p>
                    <a:p>
                      <a:pPr marL="0" lvl="0" indent="0" algn="l" rtl="0">
                        <a:lnSpc>
                          <a:spcPct val="115000"/>
                        </a:lnSpc>
                        <a:spcBef>
                          <a:spcPts val="0"/>
                        </a:spcBef>
                        <a:spcAft>
                          <a:spcPts val="0"/>
                        </a:spcAft>
                        <a:buNone/>
                      </a:pPr>
                      <a:r>
                        <a:rPr lang="en-US" sz="1100"/>
                        <a:t>AI-based Healthcare </a:t>
                      </a:r>
                      <a:endParaRPr sz="1100"/>
                    </a:p>
                    <a:p>
                      <a:pPr marL="0" lvl="0" indent="0" algn="l" rtl="0">
                        <a:lnSpc>
                          <a:spcPct val="115000"/>
                        </a:lnSpc>
                        <a:spcBef>
                          <a:spcPts val="0"/>
                        </a:spcBef>
                        <a:spcAft>
                          <a:spcPts val="0"/>
                        </a:spcAft>
                        <a:buNone/>
                      </a:pPr>
                      <a:r>
                        <a:rPr lang="en-US" sz="1100"/>
                        <a:t>Chatbot</a:t>
                      </a:r>
                      <a:endParaRPr sz="1100" b="1"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International Research Journal of Engineering and Technology (IRJET) </a:t>
                      </a:r>
                      <a:endParaRPr sz="1100" b="1">
                        <a:latin typeface="Arial"/>
                        <a:ea typeface="Arial"/>
                        <a:cs typeface="Arial"/>
                        <a:sym typeface="Arial"/>
                      </a:endParaRPr>
                    </a:p>
                    <a:p>
                      <a:pPr marL="0" marR="0" lvl="0" indent="0" algn="l" rtl="0">
                        <a:spcBef>
                          <a:spcPts val="0"/>
                        </a:spcBef>
                        <a:spcAft>
                          <a:spcPts val="0"/>
                        </a:spcAft>
                        <a:buNone/>
                      </a:pPr>
                      <a:endParaRPr sz="110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latin typeface="Arial"/>
                          <a:ea typeface="Arial"/>
                          <a:cs typeface="Arial"/>
                          <a:sym typeface="Arial"/>
                        </a:rPr>
                        <a:t>UK National Health Service </a:t>
                      </a:r>
                      <a:r>
                        <a:rPr lang="en-US" sz="1100">
                          <a:latin typeface="Arial"/>
                          <a:ea typeface="Arial"/>
                          <a:cs typeface="Arial"/>
                          <a:sym typeface="Arial"/>
                        </a:rPr>
                        <a:t>medical databases </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24-hour service,</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Personalized Services:more accurate and efficient, Low cost,</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Quick Response,</a:t>
                      </a:r>
                      <a:endParaRPr sz="1100">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Large-scale services.</a:t>
                      </a:r>
                      <a:endParaRPr sz="110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Accuracy of question responses:vast quantities of data, poor data quality leads to less accurate predictions. Privacy concerns, Limitations of medical diagnosis.</a:t>
                      </a:r>
                      <a:endParaRPr sz="110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extLst>
                  <a:ext uri="{0D108BD9-81ED-4DB2-BD59-A6C34878D82A}">
                    <a16:rowId xmlns:a16="http://schemas.microsoft.com/office/drawing/2014/main" val="10001"/>
                  </a:ext>
                </a:extLst>
              </a:tr>
              <a:tr h="954250">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12.</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latin typeface="Arial"/>
                          <a:ea typeface="Arial"/>
                          <a:cs typeface="Arial"/>
                          <a:sym typeface="Arial"/>
                        </a:rPr>
                        <a:t>Arun Babu et al. [2024]</a:t>
                      </a: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BERT-Based Medical Chatbot: Enhancing Healthcare Communication</a:t>
                      </a:r>
                      <a:endParaRPr sz="110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8475" cap="flat" cmpd="sng">
                      <a:solidFill>
                        <a:srgbClr val="000000"/>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Exploratory Research in Clinical and Social Pharmacy</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Field deployment with patient interactions; limited-scale pilot data (India).</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Improved </a:t>
                      </a:r>
                      <a:r>
                        <a:rPr lang="en-US" sz="1100" b="1">
                          <a:latin typeface="Arial"/>
                          <a:ea typeface="Arial"/>
                          <a:cs typeface="Arial"/>
                          <a:sym typeface="Arial"/>
                        </a:rPr>
                        <a:t>access to information</a:t>
                      </a:r>
                      <a:r>
                        <a:rPr lang="en-US" sz="1100">
                          <a:latin typeface="Arial"/>
                          <a:ea typeface="Arial"/>
                          <a:cs typeface="Arial"/>
                          <a:sym typeface="Arial"/>
                        </a:rPr>
                        <a:t>, reduced pressure on health staff, increased patient satisfaction and awareness.</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Limited scale, not validated clinically, accuracy concerns, dependency risks, and challenges with </a:t>
                      </a:r>
                      <a:r>
                        <a:rPr lang="en-US" sz="1100" b="1">
                          <a:latin typeface="Arial"/>
                          <a:ea typeface="Arial"/>
                          <a:cs typeface="Arial"/>
                          <a:sym typeface="Arial"/>
                        </a:rPr>
                        <a:t>language diversity</a:t>
                      </a:r>
                      <a:r>
                        <a:rPr lang="en-US" sz="1100">
                          <a:latin typeface="Arial"/>
                          <a:ea typeface="Arial"/>
                          <a:cs typeface="Arial"/>
                          <a:sym typeface="Arial"/>
                        </a:rPr>
                        <a:t>.</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extLst>
                  <a:ext uri="{0D108BD9-81ED-4DB2-BD59-A6C34878D82A}">
                    <a16:rowId xmlns:a16="http://schemas.microsoft.com/office/drawing/2014/main" val="10002"/>
                  </a:ext>
                </a:extLst>
              </a:tr>
              <a:tr h="1016600">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13.</a:t>
                      </a:r>
                      <a:endParaRPr sz="12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latin typeface="Arial"/>
                          <a:ea typeface="Arial"/>
                          <a:cs typeface="Arial"/>
                          <a:sym typeface="Arial"/>
                        </a:rPr>
                        <a:t>Yu He Ke et al. [2024]</a:t>
                      </a: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(PEACH) - a Large Language Model Chatbot for Perioperative Medicine</a:t>
                      </a:r>
                      <a:endParaRPr sz="1100" b="1">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marR="0" lvl="0" indent="0" algn="l" rtl="0">
                        <a:spcBef>
                          <a:spcPts val="0"/>
                        </a:spcBef>
                        <a:spcAft>
                          <a:spcPts val="0"/>
                        </a:spcAft>
                        <a:buClr>
                          <a:schemeClr val="dk1"/>
                        </a:buClr>
                        <a:buFont typeface="Arial"/>
                        <a:buNone/>
                      </a:pPr>
                      <a:r>
                        <a:rPr lang="en-US" sz="1100">
                          <a:latin typeface="Helvetica Neue"/>
                          <a:ea typeface="Helvetica Neue"/>
                          <a:cs typeface="Helvetica Neue"/>
                          <a:sym typeface="Helvetica Neue"/>
                        </a:rPr>
                        <a:t>npj Digital Medicine 2025</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Tested on medical dialogue datasets; evaluated with both </a:t>
                      </a:r>
                      <a:r>
                        <a:rPr lang="en-US" sz="1100" b="1">
                          <a:latin typeface="Arial"/>
                          <a:ea typeface="Arial"/>
                          <a:cs typeface="Arial"/>
                          <a:sym typeface="Arial"/>
                        </a:rPr>
                        <a:t>automatic metrics and human raters</a:t>
                      </a:r>
                      <a:r>
                        <a:rPr lang="en-US" sz="1100">
                          <a:latin typeface="Arial"/>
                          <a:ea typeface="Arial"/>
                          <a:cs typeface="Arial"/>
                          <a:sym typeface="Arial"/>
                        </a:rPr>
                        <a:t>.</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8475" cap="flat" cmpd="sng">
                      <a:solidFill>
                        <a:srgbClr val="CCCCCC"/>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Showed </a:t>
                      </a:r>
                      <a:r>
                        <a:rPr lang="en-US" sz="1100" b="1">
                          <a:latin typeface="Arial"/>
                          <a:ea typeface="Arial"/>
                          <a:cs typeface="Arial"/>
                          <a:sym typeface="Arial"/>
                        </a:rPr>
                        <a:t>higher empathy, personalization, and satisfaction</a:t>
                      </a:r>
                      <a:r>
                        <a:rPr lang="en-US" sz="1100">
                          <a:latin typeface="Arial"/>
                          <a:ea typeface="Arial"/>
                          <a:cs typeface="Arial"/>
                          <a:sym typeface="Arial"/>
                        </a:rPr>
                        <a:t> compared to baseline chatbots.</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Limited to text-based chats; potential risks of </a:t>
                      </a:r>
                      <a:r>
                        <a:rPr lang="en-US" sz="1100" b="1">
                          <a:latin typeface="Arial"/>
                          <a:ea typeface="Arial"/>
                          <a:cs typeface="Arial"/>
                          <a:sym typeface="Arial"/>
                        </a:rPr>
                        <a:t>bias, hallucinations, privacy issues</a:t>
                      </a:r>
                      <a:r>
                        <a:rPr lang="en-US" sz="1100">
                          <a:latin typeface="Arial"/>
                          <a:ea typeface="Arial"/>
                          <a:cs typeface="Arial"/>
                          <a:sym typeface="Arial"/>
                        </a:rPr>
                        <a:t>, and not yet validated in real-world clinical settings.</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8475" cap="flat" cmpd="sng">
                      <a:solidFill>
                        <a:srgbClr val="CCCCCC"/>
                      </a:solidFill>
                      <a:prstDash val="solid"/>
                      <a:round/>
                      <a:headEnd type="none" w="sm" len="sm"/>
                      <a:tailEnd type="none" w="sm" len="sm"/>
                    </a:lnB>
                    <a:solidFill>
                      <a:srgbClr val="D5D59B"/>
                    </a:solidFill>
                  </a:tcPr>
                </a:tc>
                <a:extLst>
                  <a:ext uri="{0D108BD9-81ED-4DB2-BD59-A6C34878D82A}">
                    <a16:rowId xmlns:a16="http://schemas.microsoft.com/office/drawing/2014/main" val="10003"/>
                  </a:ext>
                </a:extLst>
              </a:tr>
              <a:tr h="12036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14.</a:t>
                      </a:r>
                      <a:endParaRPr sz="12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latin typeface="Arial"/>
                          <a:ea typeface="Arial"/>
                          <a:cs typeface="Arial"/>
                          <a:sym typeface="Arial"/>
                        </a:rPr>
                        <a:t>Antoine Lizée et al. [2024]</a:t>
                      </a: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Conversational Medical AI: Ready for Practice</a:t>
                      </a:r>
                      <a:endParaRPr sz="1100" b="1">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8475" cap="flat" cmpd="sng">
                      <a:solidFill>
                        <a:srgbClr val="CCCCCC"/>
                      </a:solidFill>
                      <a:prstDash val="solid"/>
                      <a:round/>
                      <a:headEnd type="none" w="sm" len="sm"/>
                      <a:tailEnd type="none" w="sm" len="sm"/>
                    </a:lnB>
                    <a:solidFill>
                      <a:srgbClr val="F0F0DD"/>
                    </a:solidFill>
                  </a:tcPr>
                </a:tc>
                <a:tc>
                  <a:txBody>
                    <a:bodyPr/>
                    <a:lstStyle/>
                    <a:p>
                      <a:pPr marL="0" marR="0" lvl="0" indent="0" algn="l" rtl="0">
                        <a:spcBef>
                          <a:spcPts val="0"/>
                        </a:spcBef>
                        <a:spcAft>
                          <a:spcPts val="0"/>
                        </a:spcAft>
                        <a:buNone/>
                      </a:pPr>
                      <a:r>
                        <a:rPr lang="en-US" sz="1100" b="1">
                          <a:latin typeface="Arial"/>
                          <a:ea typeface="Arial"/>
                          <a:cs typeface="Arial"/>
                          <a:sym typeface="Arial"/>
                        </a:rPr>
                        <a:t>Preprint on arXiv</a:t>
                      </a:r>
                      <a:r>
                        <a:rPr lang="en-US" sz="1100">
                          <a:latin typeface="Arial"/>
                          <a:ea typeface="Arial"/>
                          <a:cs typeface="Arial"/>
                          <a:sym typeface="Arial"/>
                        </a:rPr>
                        <a:t> as a large-scale evaluation of physician-supervised LLM conversational agent[2024]</a:t>
                      </a:r>
                      <a:endParaRPr sz="1100" b="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8475" cap="flat" cmpd="sng">
                      <a:solidFill>
                        <a:srgbClr val="CCCCCC"/>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marR="0" lvl="0" indent="0" algn="l" rtl="0">
                        <a:lnSpc>
                          <a:spcPct val="115000"/>
                        </a:lnSpc>
                        <a:spcBef>
                          <a:spcPts val="0"/>
                        </a:spcBef>
                        <a:spcAft>
                          <a:spcPts val="0"/>
                        </a:spcAft>
                        <a:buNone/>
                      </a:pPr>
                      <a:r>
                        <a:rPr lang="en-US" sz="1100" b="1"/>
                        <a:t>926 real patient cases</a:t>
                      </a:r>
                      <a:r>
                        <a:rPr lang="en-US" sz="1100"/>
                        <a:t> over 3 weeks; Mo handled </a:t>
                      </a:r>
                      <a:r>
                        <a:rPr lang="en-US" sz="1100" b="1"/>
                        <a:t>298 complete interactions</a:t>
                      </a:r>
                      <a:r>
                        <a:rPr lang="en-US" sz="1100"/>
                        <a:t>; outcomes evaluated by patients and supervising physicians.</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Improved </a:t>
                      </a:r>
                      <a:r>
                        <a:rPr lang="en-US" sz="1100" b="1">
                          <a:latin typeface="Arial"/>
                          <a:ea typeface="Arial"/>
                          <a:cs typeface="Arial"/>
                          <a:sym typeface="Arial"/>
                        </a:rPr>
                        <a:t>clarity of information</a:t>
                      </a:r>
                      <a:r>
                        <a:rPr lang="en-US" sz="1100">
                          <a:latin typeface="Arial"/>
                          <a:ea typeface="Arial"/>
                          <a:cs typeface="Arial"/>
                          <a:sym typeface="Arial"/>
                        </a:rPr>
                        <a:t>, higher </a:t>
                      </a:r>
                      <a:r>
                        <a:rPr lang="en-US" sz="1100" b="1">
                          <a:latin typeface="Arial"/>
                          <a:ea typeface="Arial"/>
                          <a:cs typeface="Arial"/>
                          <a:sym typeface="Arial"/>
                        </a:rPr>
                        <a:t>patient satisfaction</a:t>
                      </a:r>
                      <a:r>
                        <a:rPr lang="en-US" sz="1100">
                          <a:latin typeface="Arial"/>
                          <a:ea typeface="Arial"/>
                          <a:cs typeface="Arial"/>
                          <a:sym typeface="Arial"/>
                        </a:rPr>
                        <a:t> and maintained trust/empathy; 95% of conversations rated “good” or “excellent” by GPs.</a:t>
                      </a:r>
                      <a:endParaRPr sz="1100" b="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38100" cap="flat" cmpd="sng">
                      <a:solidFill>
                        <a:schemeClr val="lt1"/>
                      </a:solidFill>
                      <a:prstDash val="solid"/>
                      <a:round/>
                      <a:headEnd type="none" w="sm" len="sm"/>
                      <a:tailEnd type="none" w="sm" len="sm"/>
                    </a:lnT>
                    <a:lnB w="8475" cap="flat" cmpd="sng">
                      <a:solidFill>
                        <a:srgbClr val="CCCCCC"/>
                      </a:solidFill>
                      <a:prstDash val="solid"/>
                      <a:round/>
                      <a:headEnd type="none" w="sm" len="sm"/>
                      <a:tailEnd type="none" w="sm" len="sm"/>
                    </a:lnB>
                    <a:solidFill>
                      <a:srgbClr val="F0F0DD"/>
                    </a:solidFill>
                  </a:tcPr>
                </a:tc>
                <a:tc>
                  <a:txBody>
                    <a:bodyPr/>
                    <a:lstStyle/>
                    <a:p>
                      <a:pPr marL="171450" marR="0" lvl="0" indent="-95250" algn="l" rtl="0">
                        <a:lnSpc>
                          <a:spcPct val="115000"/>
                        </a:lnSpc>
                        <a:spcBef>
                          <a:spcPts val="0"/>
                        </a:spcBef>
                        <a:spcAft>
                          <a:spcPts val="0"/>
                        </a:spcAft>
                        <a:buClr>
                          <a:schemeClr val="dk1"/>
                        </a:buClr>
                        <a:buSzPts val="1200"/>
                        <a:buFont typeface="Arial"/>
                        <a:buNone/>
                      </a:pPr>
                      <a:r>
                        <a:rPr lang="en-US" sz="1100" b="1"/>
                        <a:t>Limited to</a:t>
                      </a:r>
                      <a:r>
                        <a:rPr lang="en-US" sz="1100"/>
                        <a:t> </a:t>
                      </a:r>
                      <a:r>
                        <a:rPr lang="en-US" sz="1100" b="1"/>
                        <a:t>short-term trial (3 weeks); </a:t>
                      </a:r>
                      <a:r>
                        <a:rPr lang="en-US" sz="1100"/>
                        <a:t>physician supervision required for safety; tested in one healthcare setting,so generalizability is uncertain.</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 (cont…)</a:t>
            </a:r>
            <a:endParaRPr b="0"/>
          </a:p>
        </p:txBody>
      </p:sp>
      <p:sp>
        <p:nvSpPr>
          <p:cNvPr id="103" name="Google Shape;103;p9"/>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04" name="Google Shape;104;p9"/>
          <p:cNvGraphicFramePr/>
          <p:nvPr/>
        </p:nvGraphicFramePr>
        <p:xfrm>
          <a:off x="93631" y="724548"/>
          <a:ext cx="8923675" cy="6618559"/>
        </p:xfrm>
        <a:graphic>
          <a:graphicData uri="http://schemas.openxmlformats.org/drawingml/2006/table">
            <a:tbl>
              <a:tblPr firstRow="1" bandRow="1">
                <a:noFill/>
                <a:tableStyleId>{B1BF2E2B-DFFF-4850-BFD3-FAC5CC5875E5}</a:tableStyleId>
              </a:tblPr>
              <a:tblGrid>
                <a:gridCol w="542250">
                  <a:extLst>
                    <a:ext uri="{9D8B030D-6E8A-4147-A177-3AD203B41FA5}">
                      <a16:colId xmlns:a16="http://schemas.microsoft.com/office/drawing/2014/main" val="20000"/>
                    </a:ext>
                  </a:extLst>
                </a:gridCol>
                <a:gridCol w="1760275">
                  <a:extLst>
                    <a:ext uri="{9D8B030D-6E8A-4147-A177-3AD203B41FA5}">
                      <a16:colId xmlns:a16="http://schemas.microsoft.com/office/drawing/2014/main" val="20001"/>
                    </a:ext>
                  </a:extLst>
                </a:gridCol>
                <a:gridCol w="1465250">
                  <a:extLst>
                    <a:ext uri="{9D8B030D-6E8A-4147-A177-3AD203B41FA5}">
                      <a16:colId xmlns:a16="http://schemas.microsoft.com/office/drawing/2014/main" val="20002"/>
                    </a:ext>
                  </a:extLst>
                </a:gridCol>
                <a:gridCol w="142117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12036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15.</a:t>
                      </a:r>
                      <a:endParaRPr/>
                    </a:p>
                  </a:txBody>
                  <a:tcPr marL="91450" marR="91450" marT="45725" marB="45725">
                    <a:lnR w="8475" cap="flat" cmpd="sng">
                      <a:solidFill>
                        <a:srgbClr val="CCCCCC"/>
                      </a:solidFill>
                      <a:prstDash val="solid"/>
                      <a:round/>
                      <a:headEnd type="none" w="sm" len="sm"/>
                      <a:tailEnd type="none" w="sm" len="sm"/>
                    </a:lnR>
                    <a:solidFill>
                      <a:srgbClr val="D5D59B"/>
                    </a:solidFill>
                  </a:tcPr>
                </a:tc>
                <a:tc>
                  <a:txBody>
                    <a:bodyPr/>
                    <a:lstStyle/>
                    <a:p>
                      <a:pPr marL="0" lvl="0" indent="0" algn="l" rtl="0">
                        <a:lnSpc>
                          <a:spcPct val="115000"/>
                        </a:lnSpc>
                        <a:spcBef>
                          <a:spcPts val="0"/>
                        </a:spcBef>
                        <a:spcAft>
                          <a:spcPts val="0"/>
                        </a:spcAft>
                        <a:buNone/>
                      </a:pPr>
                      <a:r>
                        <a:rPr lang="en-US" sz="1100" b="1">
                          <a:solidFill>
                            <a:srgbClr val="444444"/>
                          </a:solidFill>
                        </a:rPr>
                        <a:t>Ms. Reshma Ashreen, Ms. Preethi M, Ms. Rukmini Bhat B</a:t>
                      </a:r>
                      <a:endParaRPr sz="1100" b="1">
                        <a:solidFill>
                          <a:srgbClr val="444444"/>
                        </a:solidFill>
                      </a:endParaRPr>
                    </a:p>
                    <a:p>
                      <a:pPr marL="0" lvl="0" indent="0" algn="l" rtl="0">
                        <a:lnSpc>
                          <a:spcPct val="115000"/>
                        </a:lnSpc>
                        <a:spcBef>
                          <a:spcPts val="0"/>
                        </a:spcBef>
                        <a:spcAft>
                          <a:spcPts val="0"/>
                        </a:spcAft>
                        <a:buNone/>
                      </a:pPr>
                      <a:r>
                        <a:rPr lang="en-US" sz="1100" b="1">
                          <a:solidFill>
                            <a:srgbClr val="444444"/>
                          </a:solidFill>
                        </a:rPr>
                        <a:t>[2024]</a:t>
                      </a:r>
                      <a:endParaRPr sz="1100" b="1">
                        <a:solidFill>
                          <a:srgbClr val="444444"/>
                        </a:solidFill>
                      </a:endParaRPr>
                    </a:p>
                    <a:p>
                      <a:pPr marL="0" lvl="0" indent="0" algn="l" rtl="0">
                        <a:lnSpc>
                          <a:spcPct val="115000"/>
                        </a:lnSpc>
                        <a:spcBef>
                          <a:spcPts val="0"/>
                        </a:spcBef>
                        <a:spcAft>
                          <a:spcPts val="0"/>
                        </a:spcAft>
                        <a:buNone/>
                      </a:pPr>
                      <a:r>
                        <a:rPr lang="en-US" sz="1100">
                          <a:solidFill>
                            <a:srgbClr val="444444"/>
                          </a:solidFill>
                        </a:rPr>
                        <a:t>Innovative Healthcare</a:t>
                      </a:r>
                      <a:endParaRPr sz="1100">
                        <a:solidFill>
                          <a:srgbClr val="444444"/>
                        </a:solidFill>
                      </a:endParaRPr>
                    </a:p>
                    <a:p>
                      <a:pPr marL="0" marR="0" lvl="0" indent="0" algn="l" rtl="0">
                        <a:lnSpc>
                          <a:spcPct val="115000"/>
                        </a:lnSpc>
                        <a:spcBef>
                          <a:spcPts val="0"/>
                        </a:spcBef>
                        <a:spcAft>
                          <a:spcPts val="0"/>
                        </a:spcAft>
                        <a:buNone/>
                      </a:pPr>
                      <a:r>
                        <a:rPr lang="en-US" sz="1100">
                          <a:solidFill>
                            <a:srgbClr val="444444"/>
                          </a:solidFill>
                        </a:rPr>
                        <a:t>Chatbot Using Artificial Intelligence and Machine Learning</a:t>
                      </a:r>
                      <a:endParaRPr sz="1100" b="0" i="0">
                        <a:solidFill>
                          <a:srgbClr val="444444"/>
                        </a:solidFill>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B w="847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International Journal For Research in Applied Science And Engineering Technology(IJRASET) [2024]</a:t>
                      </a:r>
                      <a:endParaRPr sz="1100" b="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solidFill>
                      <a:srgbClr val="D5D59B"/>
                    </a:solidFill>
                  </a:tcPr>
                </a:tc>
                <a:tc>
                  <a:txBody>
                    <a:bodyPr/>
                    <a:lstStyle/>
                    <a:p>
                      <a:pPr marL="0" marR="0" lvl="0" indent="0" algn="l" rtl="0">
                        <a:lnSpc>
                          <a:spcPct val="115000"/>
                        </a:lnSpc>
                        <a:spcBef>
                          <a:spcPts val="0"/>
                        </a:spcBef>
                        <a:spcAft>
                          <a:spcPts val="0"/>
                        </a:spcAft>
                        <a:buNone/>
                      </a:pPr>
                      <a:r>
                        <a:rPr lang="en-US" sz="1100" b="1">
                          <a:solidFill>
                            <a:srgbClr val="444444"/>
                          </a:solidFill>
                        </a:rPr>
                        <a:t>Dataset consists of 41 unique diseases and 133 columns of symptoms</a:t>
                      </a:r>
                      <a:r>
                        <a:rPr lang="en-US" sz="1100">
                          <a:solidFill>
                            <a:srgbClr val="444444"/>
                          </a:solidFill>
                        </a:rPr>
                        <a:t>. This dataset was obtained from a </a:t>
                      </a:r>
                      <a:r>
                        <a:rPr lang="en-US" sz="1100" b="1">
                          <a:solidFill>
                            <a:srgbClr val="444444"/>
                          </a:solidFill>
                        </a:rPr>
                        <a:t>Kaggle Repository</a:t>
                      </a:r>
                      <a:r>
                        <a:rPr lang="en-US" sz="1100">
                          <a:solidFill>
                            <a:srgbClr val="444444"/>
                          </a:solidFill>
                        </a:rPr>
                        <a:t> which was utilized for training the mode. This dataset consists of disease information from various healthcare related resources.</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CCCCCC"/>
                      </a:solidFill>
                      <a:prstDash val="solid"/>
                      <a:round/>
                      <a:headEnd type="none" w="sm" len="sm"/>
                      <a:tailEnd type="none" w="sm" len="sm"/>
                    </a:lnR>
                    <a:lnB w="847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100">
                          <a:solidFill>
                            <a:srgbClr val="444444"/>
                          </a:solidFill>
                        </a:rPr>
                        <a:t>For future enhancements, integrating more advanced </a:t>
                      </a:r>
                      <a:r>
                        <a:rPr lang="en-US" sz="1100" b="1">
                          <a:solidFill>
                            <a:srgbClr val="444444"/>
                          </a:solidFill>
                        </a:rPr>
                        <a:t>natural language processing (NLP)</a:t>
                      </a:r>
                      <a:r>
                        <a:rPr lang="en-US" sz="1100">
                          <a:solidFill>
                            <a:srgbClr val="444444"/>
                          </a:solidFill>
                        </a:rPr>
                        <a:t> models could enhance the chatbot\'s understanding of user queries, improving accuracy and response quality</a:t>
                      </a:r>
                      <a:endParaRPr sz="1100">
                        <a:solidFill>
                          <a:srgbClr val="444444"/>
                        </a:solidFill>
                      </a:endParaRPr>
                    </a:p>
                    <a:p>
                      <a:pPr marL="0" marR="0" lvl="0" indent="0" algn="l" rtl="0">
                        <a:lnSpc>
                          <a:spcPct val="115000"/>
                        </a:lnSpc>
                        <a:spcBef>
                          <a:spcPts val="0"/>
                        </a:spcBef>
                        <a:spcAft>
                          <a:spcPts val="0"/>
                        </a:spcAft>
                        <a:buNone/>
                      </a:pPr>
                      <a:endParaRPr sz="1100">
                        <a:solidFill>
                          <a:srgbClr val="444444"/>
                        </a:solidFill>
                        <a:latin typeface="Arial"/>
                        <a:ea typeface="Arial"/>
                        <a:cs typeface="Arial"/>
                        <a:sym typeface="Arial"/>
                      </a:endParaRPr>
                    </a:p>
                  </a:txBody>
                  <a:tcPr marL="76200" marR="76200" marT="25400" marB="25400">
                    <a:lnL w="8475" cap="flat" cmpd="sng">
                      <a:solidFill>
                        <a:srgbClr val="CCCCCC"/>
                      </a:solidFill>
                      <a:prstDash val="solid"/>
                      <a:round/>
                      <a:headEnd type="none" w="sm" len="sm"/>
                      <a:tailEnd type="none" w="sm" len="sm"/>
                    </a:lnL>
                    <a:lnR w="8475" cap="flat" cmpd="sng">
                      <a:solidFill>
                        <a:srgbClr val="CCCCCC"/>
                      </a:solidFill>
                      <a:prstDash val="solid"/>
                      <a:round/>
                      <a:headEnd type="none" w="sm" len="sm"/>
                      <a:tailEnd type="none" w="sm" len="sm"/>
                    </a:lnR>
                    <a:lnB w="8475" cap="flat" cmpd="sng">
                      <a:solidFill>
                        <a:srgbClr val="CCCCCC"/>
                      </a:solidFill>
                      <a:prstDash val="solid"/>
                      <a:round/>
                      <a:headEnd type="none" w="sm" len="sm"/>
                      <a:tailEnd type="none" w="sm" len="sm"/>
                    </a:lnB>
                    <a:solidFill>
                      <a:srgbClr val="FFFFFF"/>
                    </a:solidFill>
                  </a:tcPr>
                </a:tc>
                <a:tc>
                  <a:txBody>
                    <a:bodyPr/>
                    <a:lstStyle/>
                    <a:p>
                      <a:pPr marL="171450" marR="0" lvl="0" indent="-95250" algn="l" rtl="0">
                        <a:lnSpc>
                          <a:spcPct val="115000"/>
                        </a:lnSpc>
                        <a:spcBef>
                          <a:spcPts val="0"/>
                        </a:spcBef>
                        <a:spcAft>
                          <a:spcPts val="0"/>
                        </a:spcAft>
                        <a:buClr>
                          <a:schemeClr val="dk1"/>
                        </a:buClr>
                        <a:buSzPts val="1200"/>
                        <a:buFont typeface="Arial"/>
                        <a:buNone/>
                      </a:pPr>
                      <a:r>
                        <a:rPr lang="en-US" sz="1100">
                          <a:solidFill>
                            <a:srgbClr val="444444"/>
                          </a:solidFill>
                        </a:rPr>
                        <a:t>Face challenges related to accessibility, especially in remote or underserved areas where access to medical professionals may be limited.</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B w="847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165350">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16.</a:t>
                      </a:r>
                      <a:endParaRPr/>
                    </a:p>
                  </a:txBody>
                  <a:tcPr marL="91450" marR="91450" marT="45725" marB="45725">
                    <a:lnR w="8475" cap="flat" cmpd="sng">
                      <a:solidFill>
                        <a:srgbClr val="CCCCCC"/>
                      </a:solidFill>
                      <a:prstDash val="solid"/>
                      <a:round/>
                      <a:headEnd type="none" w="sm" len="sm"/>
                      <a:tailEnd type="none" w="sm" len="sm"/>
                    </a:lnR>
                    <a:solidFill>
                      <a:srgbClr val="F0F0DD"/>
                    </a:solidFill>
                  </a:tcPr>
                </a:tc>
                <a:tc>
                  <a:txBody>
                    <a:bodyPr/>
                    <a:lstStyle/>
                    <a:p>
                      <a:pPr marL="0" lvl="0" indent="0" algn="l" rtl="0">
                        <a:lnSpc>
                          <a:spcPct val="115000"/>
                        </a:lnSpc>
                        <a:spcBef>
                          <a:spcPts val="0"/>
                        </a:spcBef>
                        <a:spcAft>
                          <a:spcPts val="0"/>
                        </a:spcAft>
                        <a:buNone/>
                      </a:pPr>
                      <a:r>
                        <a:rPr lang="en-US" sz="1100" b="1">
                          <a:uFill>
                            <a:noFill/>
                          </a:uFill>
                          <a:latin typeface="Roboto"/>
                          <a:ea typeface="Roboto"/>
                          <a:cs typeface="Roboto"/>
                          <a:sym typeface="Roboto"/>
                          <a:hlinkClick r:id="rId3"/>
                        </a:rPr>
                        <a:t>Abhishek Aggarwal</a:t>
                      </a:r>
                      <a:r>
                        <a:rPr lang="en-US" sz="1100" b="1">
                          <a:latin typeface="Roboto"/>
                          <a:ea typeface="Roboto"/>
                          <a:cs typeface="Roboto"/>
                          <a:sym typeface="Roboto"/>
                        </a:rPr>
                        <a:t> , </a:t>
                      </a:r>
                      <a:r>
                        <a:rPr lang="en-US" sz="1100" b="1">
                          <a:uFill>
                            <a:noFill/>
                          </a:uFill>
                          <a:latin typeface="Roboto"/>
                          <a:ea typeface="Roboto"/>
                          <a:cs typeface="Roboto"/>
                          <a:sym typeface="Roboto"/>
                          <a:hlinkClick r:id="rId4"/>
                        </a:rPr>
                        <a:t>Cheuk Chi Tam</a:t>
                      </a:r>
                      <a:r>
                        <a:rPr lang="en-US" sz="1100" b="1">
                          <a:latin typeface="Roboto"/>
                          <a:ea typeface="Roboto"/>
                          <a:cs typeface="Roboto"/>
                          <a:sym typeface="Roboto"/>
                        </a:rPr>
                        <a:t> , </a:t>
                      </a:r>
                      <a:r>
                        <a:rPr lang="en-US" sz="1100" b="1">
                          <a:uFill>
                            <a:noFill/>
                          </a:uFill>
                          <a:latin typeface="Roboto"/>
                          <a:ea typeface="Roboto"/>
                          <a:cs typeface="Roboto"/>
                          <a:sym typeface="Roboto"/>
                          <a:hlinkClick r:id="rId5"/>
                        </a:rPr>
                        <a:t>Dezhi Wu</a:t>
                      </a:r>
                      <a:r>
                        <a:rPr lang="en-US" sz="1100" b="1">
                          <a:latin typeface="Roboto"/>
                          <a:ea typeface="Roboto"/>
                          <a:cs typeface="Roboto"/>
                          <a:sym typeface="Roboto"/>
                        </a:rPr>
                        <a:t>, </a:t>
                      </a:r>
                      <a:r>
                        <a:rPr lang="en-US" sz="1100" b="1">
                          <a:uFill>
                            <a:noFill/>
                          </a:uFill>
                          <a:latin typeface="Roboto"/>
                          <a:ea typeface="Roboto"/>
                          <a:cs typeface="Roboto"/>
                          <a:sym typeface="Roboto"/>
                          <a:hlinkClick r:id="rId6"/>
                        </a:rPr>
                        <a:t>Xiaoming Li</a:t>
                      </a:r>
                      <a:r>
                        <a:rPr lang="en-US" sz="1100" b="1">
                          <a:latin typeface="Roboto"/>
                          <a:ea typeface="Roboto"/>
                          <a:cs typeface="Roboto"/>
                          <a:sym typeface="Roboto"/>
                        </a:rPr>
                        <a:t>, </a:t>
                      </a:r>
                      <a:r>
                        <a:rPr lang="en-US" sz="1100" b="1">
                          <a:uFill>
                            <a:noFill/>
                          </a:uFill>
                          <a:latin typeface="Roboto"/>
                          <a:ea typeface="Roboto"/>
                          <a:cs typeface="Roboto"/>
                          <a:sym typeface="Roboto"/>
                          <a:hlinkClick r:id="rId7"/>
                        </a:rPr>
                        <a:t>Shan Qiao</a:t>
                      </a:r>
                      <a:endParaRPr sz="1100" b="1"/>
                    </a:p>
                    <a:p>
                      <a:pPr marL="0" lvl="0" indent="0" algn="l" rtl="0">
                        <a:lnSpc>
                          <a:spcPct val="115000"/>
                        </a:lnSpc>
                        <a:spcBef>
                          <a:spcPts val="0"/>
                        </a:spcBef>
                        <a:spcAft>
                          <a:spcPts val="0"/>
                        </a:spcAft>
                        <a:buNone/>
                      </a:pPr>
                      <a:r>
                        <a:rPr lang="en-US" sz="1100" b="1"/>
                        <a:t>[2023]</a:t>
                      </a:r>
                      <a:endParaRPr sz="1100" b="1"/>
                    </a:p>
                    <a:p>
                      <a:pPr marL="0" lvl="0" indent="0" algn="l" rtl="0">
                        <a:lnSpc>
                          <a:spcPct val="115000"/>
                        </a:lnSpc>
                        <a:spcBef>
                          <a:spcPts val="0"/>
                        </a:spcBef>
                        <a:spcAft>
                          <a:spcPts val="0"/>
                        </a:spcAft>
                        <a:buNone/>
                      </a:pPr>
                      <a:r>
                        <a:rPr lang="en-US" sz="1100"/>
                        <a:t>Artificial</a:t>
                      </a:r>
                      <a:r>
                        <a:rPr lang="en-US" sz="1100" b="1"/>
                        <a:t> </a:t>
                      </a:r>
                      <a:r>
                        <a:rPr lang="en-US" sz="1100"/>
                        <a:t>Intelligence-Based Chatbots for Promoting Health Behavioral Changes: Systematic Review.</a:t>
                      </a:r>
                      <a:endParaRPr sz="1100"/>
                    </a:p>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endParaRPr sz="1100" b="1"/>
                    </a:p>
                    <a:p>
                      <a:pPr marL="0" lvl="0" indent="0" algn="l" rtl="0">
                        <a:lnSpc>
                          <a:spcPct val="115000"/>
                        </a:lnSpc>
                        <a:spcBef>
                          <a:spcPts val="0"/>
                        </a:spcBef>
                        <a:spcAft>
                          <a:spcPts val="0"/>
                        </a:spcAft>
                        <a:buClr>
                          <a:schemeClr val="dk1"/>
                        </a:buClr>
                        <a:buSzPts val="1100"/>
                        <a:buFont typeface="Arial"/>
                        <a:buNone/>
                      </a:pPr>
                      <a:endParaRPr sz="1100" b="1">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National Library of Medicine;National Center for Biotechnology Information(NIH)</a:t>
                      </a:r>
                      <a:endParaRPr sz="1100">
                        <a:latin typeface="Helvetica Neue"/>
                        <a:ea typeface="Helvetica Neue"/>
                        <a:cs typeface="Helvetica Neue"/>
                        <a:sym typeface="Helvetica Neue"/>
                      </a:endParaRPr>
                    </a:p>
                    <a:p>
                      <a:pPr marL="0" marR="0" lvl="0" indent="0" algn="l" rtl="0">
                        <a:spcBef>
                          <a:spcPts val="0"/>
                        </a:spcBef>
                        <a:spcAft>
                          <a:spcPts val="0"/>
                        </a:spcAft>
                        <a:buNone/>
                      </a:pPr>
                      <a:r>
                        <a:rPr lang="en-US" sz="1100">
                          <a:latin typeface="Helvetica Neue"/>
                          <a:ea typeface="Helvetica Neue"/>
                          <a:cs typeface="Helvetica Neue"/>
                          <a:sym typeface="Helvetica Neue"/>
                        </a:rPr>
                        <a:t>[2023]</a:t>
                      </a:r>
                      <a:endParaRPr sz="110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solidFill>
                      <a:srgbClr val="F0F0DD"/>
                    </a:solidFill>
                  </a:tcPr>
                </a:tc>
                <a:tc>
                  <a:txBody>
                    <a:bodyPr/>
                    <a:lstStyle/>
                    <a:p>
                      <a:pPr marL="0" lvl="0" indent="0" algn="l" rtl="0">
                        <a:lnSpc>
                          <a:spcPct val="115000"/>
                        </a:lnSpc>
                        <a:spcBef>
                          <a:spcPts val="0"/>
                        </a:spcBef>
                        <a:spcAft>
                          <a:spcPts val="0"/>
                        </a:spcAft>
                        <a:buNone/>
                      </a:pPr>
                      <a:r>
                        <a:rPr lang="en-US" sz="1100">
                          <a:solidFill>
                            <a:srgbClr val="1B1B1B"/>
                          </a:solidFill>
                        </a:rPr>
                        <a:t>The Mohr’s </a:t>
                      </a:r>
                      <a:r>
                        <a:rPr lang="en-US" sz="1100" i="1">
                          <a:solidFill>
                            <a:srgbClr val="1B1B1B"/>
                          </a:solidFill>
                        </a:rPr>
                        <a:t>Model of Supportive accountability</a:t>
                      </a:r>
                      <a:r>
                        <a:rPr lang="en-US" sz="1100">
                          <a:solidFill>
                            <a:srgbClr val="1B1B1B"/>
                          </a:solidFill>
                        </a:rPr>
                        <a:t>, which states that the inclusion of human support in digital interventions increase engagement and</a:t>
                      </a:r>
                      <a:endParaRPr sz="1100">
                        <a:solidFill>
                          <a:srgbClr val="1B1B1B"/>
                        </a:solidFill>
                      </a:endParaRPr>
                    </a:p>
                    <a:p>
                      <a:pPr marL="0" lvl="0" indent="0" algn="l" rtl="0">
                        <a:lnSpc>
                          <a:spcPct val="115000"/>
                        </a:lnSpc>
                        <a:spcBef>
                          <a:spcPts val="0"/>
                        </a:spcBef>
                        <a:spcAft>
                          <a:spcPts val="0"/>
                        </a:spcAft>
                        <a:buNone/>
                      </a:pPr>
                      <a:r>
                        <a:rPr lang="en-US" sz="1100">
                          <a:solidFill>
                            <a:srgbClr val="1B1B1B"/>
                          </a:solidFill>
                        </a:rPr>
                        <a:t>Used to develop the reminder system in </a:t>
                      </a:r>
                      <a:r>
                        <a:rPr lang="en-US" sz="1100" b="1">
                          <a:solidFill>
                            <a:srgbClr val="1B1B1B"/>
                          </a:solidFill>
                        </a:rPr>
                        <a:t>Healthy Lifestyle Coaching Chatbot (HLCC)</a:t>
                      </a:r>
                      <a:endParaRPr sz="1100" b="1">
                        <a:solidFill>
                          <a:srgbClr val="1B1B1B"/>
                        </a:solidFill>
                      </a:endParaRPr>
                    </a:p>
                    <a:p>
                      <a:pPr marL="0" marR="0" lvl="0" indent="0" algn="l" rtl="0">
                        <a:lnSpc>
                          <a:spcPct val="115000"/>
                        </a:lnSpc>
                        <a:spcBef>
                          <a:spcPts val="0"/>
                        </a:spcBef>
                        <a:spcAft>
                          <a:spcPts val="0"/>
                        </a:spcAft>
                        <a:buNone/>
                      </a:pPr>
                      <a:endParaRPr sz="1100" b="0" i="0">
                        <a:solidFill>
                          <a:srgbClr val="1B1B1B"/>
                        </a:solidFill>
                        <a:latin typeface="Times New Roman"/>
                        <a:ea typeface="Times New Roman"/>
                        <a:cs typeface="Times New Roman"/>
                        <a:sym typeface="Times New Roman"/>
                      </a:endParaRPr>
                    </a:p>
                  </a:txBody>
                  <a:tcPr marL="76200" marR="76200" marT="25400" marB="25400">
                    <a:lnL w="8475" cap="flat" cmpd="sng">
                      <a:solidFill>
                        <a:srgbClr val="CCCCCC"/>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SzPts val="1100"/>
                        <a:buNone/>
                      </a:pPr>
                      <a:r>
                        <a:rPr lang="en-US" sz="1100">
                          <a:solidFill>
                            <a:srgbClr val="1B1B1B"/>
                          </a:solidFill>
                        </a:rPr>
                        <a:t>AI chatbots have immense potential to be integrated into existing behavior change services owing to their (1) the ease of integration</a:t>
                      </a:r>
                      <a:endParaRPr sz="1100">
                        <a:solidFill>
                          <a:srgbClr val="1B1B1B"/>
                        </a:solidFill>
                      </a:endParaRPr>
                    </a:p>
                    <a:p>
                      <a:pPr marL="0" lvl="0" indent="0" algn="l" rtl="0">
                        <a:lnSpc>
                          <a:spcPct val="115000"/>
                        </a:lnSpc>
                        <a:spcBef>
                          <a:spcPts val="0"/>
                        </a:spcBef>
                        <a:spcAft>
                          <a:spcPts val="0"/>
                        </a:spcAft>
                        <a:buSzPts val="1100"/>
                        <a:buNone/>
                      </a:pPr>
                      <a:r>
                        <a:rPr lang="en-US" sz="1100">
                          <a:solidFill>
                            <a:srgbClr val="1B1B1B"/>
                          </a:solidFill>
                        </a:rPr>
                        <a:t>(2) potential for affordability, accessibility, scalability, and sustainability</a:t>
                      </a:r>
                      <a:endParaRPr sz="1100">
                        <a:solidFill>
                          <a:srgbClr val="1B1B1B"/>
                        </a:solidFill>
                      </a:endParaRPr>
                    </a:p>
                    <a:p>
                      <a:pPr marL="0" lvl="0" indent="0" algn="l" rtl="0">
                        <a:lnSpc>
                          <a:spcPct val="115000"/>
                        </a:lnSpc>
                        <a:spcBef>
                          <a:spcPts val="0"/>
                        </a:spcBef>
                        <a:spcAft>
                          <a:spcPts val="0"/>
                        </a:spcAft>
                        <a:buClr>
                          <a:schemeClr val="dk1"/>
                        </a:buClr>
                        <a:buSzPts val="1100"/>
                        <a:buFont typeface="Arial"/>
                        <a:buNone/>
                      </a:pPr>
                      <a:r>
                        <a:rPr lang="en-US" sz="1100">
                          <a:solidFill>
                            <a:srgbClr val="1B1B1B"/>
                          </a:solidFill>
                        </a:rPr>
                        <a:t>(3) delivery of services to vulnerable populations on sensitive issues. </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76200" marR="0" lvl="0" indent="0" algn="l" rtl="0">
                        <a:lnSpc>
                          <a:spcPct val="115000"/>
                        </a:lnSpc>
                        <a:spcBef>
                          <a:spcPts val="0"/>
                        </a:spcBef>
                        <a:spcAft>
                          <a:spcPts val="0"/>
                        </a:spcAft>
                        <a:buClr>
                          <a:schemeClr val="dk1"/>
                        </a:buClr>
                        <a:buSzPts val="1200"/>
                        <a:buFont typeface="Arial"/>
                        <a:buNone/>
                      </a:pPr>
                      <a:r>
                        <a:rPr lang="en-US" sz="1100">
                          <a:solidFill>
                            <a:srgbClr val="1B1B1B"/>
                          </a:solidFill>
                        </a:rPr>
                        <a:t>The selected studies focused on only 3 behavioral outcomes: healthy lifestyle (physical activity and diet), smoking cessation, and treatment or medication adherence.</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 (cont…)</a:t>
            </a:r>
            <a:endParaRPr b="0"/>
          </a:p>
        </p:txBody>
      </p:sp>
      <p:sp>
        <p:nvSpPr>
          <p:cNvPr id="110" name="Google Shape;110;p10"/>
          <p:cNvSpPr txBox="1"/>
          <p:nvPr/>
        </p:nvSpPr>
        <p:spPr>
          <a:xfrm>
            <a:off x="93618" y="631031"/>
            <a:ext cx="8956800" cy="5794800"/>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11" name="Google Shape;111;p10"/>
          <p:cNvGraphicFramePr/>
          <p:nvPr/>
        </p:nvGraphicFramePr>
        <p:xfrm>
          <a:off x="47823" y="724548"/>
          <a:ext cx="8923675" cy="6272424"/>
        </p:xfrm>
        <a:graphic>
          <a:graphicData uri="http://schemas.openxmlformats.org/drawingml/2006/table">
            <a:tbl>
              <a:tblPr firstRow="1" bandRow="1">
                <a:noFill/>
                <a:tableStyleId>{B1BF2E2B-DFFF-4850-BFD3-FAC5CC5875E5}</a:tableStyleId>
              </a:tblPr>
              <a:tblGrid>
                <a:gridCol w="542250">
                  <a:extLst>
                    <a:ext uri="{9D8B030D-6E8A-4147-A177-3AD203B41FA5}">
                      <a16:colId xmlns:a16="http://schemas.microsoft.com/office/drawing/2014/main" val="20000"/>
                    </a:ext>
                  </a:extLst>
                </a:gridCol>
                <a:gridCol w="1760275">
                  <a:extLst>
                    <a:ext uri="{9D8B030D-6E8A-4147-A177-3AD203B41FA5}">
                      <a16:colId xmlns:a16="http://schemas.microsoft.com/office/drawing/2014/main" val="20001"/>
                    </a:ext>
                  </a:extLst>
                </a:gridCol>
                <a:gridCol w="1465250">
                  <a:extLst>
                    <a:ext uri="{9D8B030D-6E8A-4147-A177-3AD203B41FA5}">
                      <a16:colId xmlns:a16="http://schemas.microsoft.com/office/drawing/2014/main" val="20002"/>
                    </a:ext>
                  </a:extLst>
                </a:gridCol>
                <a:gridCol w="1530275">
                  <a:extLst>
                    <a:ext uri="{9D8B030D-6E8A-4147-A177-3AD203B41FA5}">
                      <a16:colId xmlns:a16="http://schemas.microsoft.com/office/drawing/2014/main" val="20003"/>
                    </a:ext>
                  </a:extLst>
                </a:gridCol>
                <a:gridCol w="17197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extLst>
                  <a:ext uri="{0D108BD9-81ED-4DB2-BD59-A6C34878D82A}">
                    <a16:rowId xmlns:a16="http://schemas.microsoft.com/office/drawing/2014/main" val="10000"/>
                  </a:ext>
                </a:extLst>
              </a:tr>
              <a:tr h="254037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17.</a:t>
                      </a:r>
                      <a:endParaRPr/>
                    </a:p>
                  </a:txBody>
                  <a:tcPr marL="91450" marR="91450" marT="45725" marB="45725">
                    <a:lnR w="8475" cap="flat" cmpd="sng">
                      <a:solidFill>
                        <a:srgbClr val="CCCCCC"/>
                      </a:solidFill>
                      <a:prstDash val="solid"/>
                      <a:round/>
                      <a:headEnd type="none" w="sm" len="sm"/>
                      <a:tailEnd type="none" w="sm" len="sm"/>
                    </a:lnR>
                    <a:solidFill>
                      <a:srgbClr val="D5D59B"/>
                    </a:solidFill>
                  </a:tcPr>
                </a:tc>
                <a:tc>
                  <a:txBody>
                    <a:bodyPr/>
                    <a:lstStyle/>
                    <a:p>
                      <a:pPr marL="0" lvl="0" indent="0" algn="l" rtl="0">
                        <a:lnSpc>
                          <a:spcPct val="115000"/>
                        </a:lnSpc>
                        <a:spcBef>
                          <a:spcPts val="0"/>
                        </a:spcBef>
                        <a:spcAft>
                          <a:spcPts val="0"/>
                        </a:spcAft>
                        <a:buNone/>
                      </a:pPr>
                      <a:r>
                        <a:rPr lang="en-US" sz="1100" b="1"/>
                        <a:t>Sri      Lalitha.Y,</a:t>
                      </a:r>
                      <a:endParaRPr sz="1100" b="1"/>
                    </a:p>
                    <a:p>
                      <a:pPr marL="0" lvl="0" indent="0" algn="l" rtl="0">
                        <a:lnSpc>
                          <a:spcPct val="115000"/>
                        </a:lnSpc>
                        <a:spcBef>
                          <a:spcPts val="0"/>
                        </a:spcBef>
                        <a:spcAft>
                          <a:spcPts val="0"/>
                        </a:spcAft>
                        <a:buNone/>
                      </a:pPr>
                      <a:r>
                        <a:rPr lang="en-US" sz="1100" b="1"/>
                        <a:t>Ganapathi Raju .N .V,</a:t>
                      </a:r>
                      <a:endParaRPr sz="1100" b="1"/>
                    </a:p>
                    <a:p>
                      <a:pPr marL="0" lvl="0" indent="0" algn="l" rtl="0">
                        <a:lnSpc>
                          <a:spcPct val="115000"/>
                        </a:lnSpc>
                        <a:spcBef>
                          <a:spcPts val="0"/>
                        </a:spcBef>
                        <a:spcAft>
                          <a:spcPts val="0"/>
                        </a:spcAft>
                        <a:buNone/>
                      </a:pPr>
                      <a:r>
                        <a:rPr lang="en-US" sz="1100" b="1"/>
                        <a:t>Ram TejaVanimireddy,Venkata Sai Kiran Mothe, Anil Nayak Nenavath</a:t>
                      </a:r>
                      <a:endParaRPr sz="1100" b="1"/>
                    </a:p>
                    <a:p>
                      <a:pPr marL="0" lvl="0" indent="0" algn="l" rtl="0">
                        <a:lnSpc>
                          <a:spcPct val="115000"/>
                        </a:lnSpc>
                        <a:spcBef>
                          <a:spcPts val="0"/>
                        </a:spcBef>
                        <a:spcAft>
                          <a:spcPts val="0"/>
                        </a:spcAft>
                        <a:buNone/>
                      </a:pPr>
                      <a:r>
                        <a:rPr lang="en-US" sz="1100" b="1"/>
                        <a:t>[2023]</a:t>
                      </a:r>
                      <a:endParaRPr sz="1100" b="1"/>
                    </a:p>
                    <a:p>
                      <a:pPr marL="0" lvl="0" indent="0" algn="l" rtl="0">
                        <a:lnSpc>
                          <a:spcPct val="115000"/>
                        </a:lnSpc>
                        <a:spcBef>
                          <a:spcPts val="0"/>
                        </a:spcBef>
                        <a:spcAft>
                          <a:spcPts val="0"/>
                        </a:spcAft>
                        <a:buNone/>
                      </a:pPr>
                      <a:r>
                        <a:rPr lang="en-US" sz="1100"/>
                        <a:t>Conversational AI Chatbot for Healthcare</a:t>
                      </a:r>
                      <a:endParaRPr sz="1100"/>
                    </a:p>
                    <a:p>
                      <a:pPr marL="0" lvl="0" indent="0" algn="l" rtl="0">
                        <a:lnSpc>
                          <a:spcPct val="115000"/>
                        </a:lnSpc>
                        <a:spcBef>
                          <a:spcPts val="0"/>
                        </a:spcBef>
                        <a:spcAft>
                          <a:spcPts val="0"/>
                        </a:spcAft>
                        <a:buNone/>
                      </a:pPr>
                      <a:endParaRPr sz="1100" b="1"/>
                    </a:p>
                    <a:p>
                      <a:pPr marL="0" lvl="0" indent="0" algn="l" rtl="0">
                        <a:lnSpc>
                          <a:spcPct val="115000"/>
                        </a:lnSpc>
                        <a:spcBef>
                          <a:spcPts val="0"/>
                        </a:spcBef>
                        <a:spcAft>
                          <a:spcPts val="0"/>
                        </a:spcAft>
                        <a:buNone/>
                      </a:pPr>
                      <a:endParaRPr sz="1100" b="1"/>
                    </a:p>
                    <a:p>
                      <a:pPr marL="0" marR="0" lvl="0" indent="0" algn="l" rtl="0">
                        <a:lnSpc>
                          <a:spcPct val="115000"/>
                        </a:lnSpc>
                        <a:spcBef>
                          <a:spcPts val="0"/>
                        </a:spcBef>
                        <a:spcAft>
                          <a:spcPts val="0"/>
                        </a:spcAft>
                        <a:buNone/>
                      </a:pPr>
                      <a:endParaRPr sz="1100" b="1"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E3S Web of Conferences 391</a:t>
                      </a:r>
                      <a:endParaRPr sz="1100">
                        <a:latin typeface="Helvetica Neue"/>
                        <a:ea typeface="Helvetica Neue"/>
                        <a:cs typeface="Helvetica Neue"/>
                        <a:sym typeface="Helvetica Neue"/>
                      </a:endParaRPr>
                    </a:p>
                    <a:p>
                      <a:pPr marL="0" marR="0" lvl="0" indent="0" algn="l" rtl="0">
                        <a:spcBef>
                          <a:spcPts val="0"/>
                        </a:spcBef>
                        <a:spcAft>
                          <a:spcPts val="0"/>
                        </a:spcAft>
                        <a:buNone/>
                      </a:pPr>
                      <a:r>
                        <a:rPr lang="en-US" sz="1100">
                          <a:latin typeface="Helvetica Neue"/>
                          <a:ea typeface="Helvetica Neue"/>
                          <a:cs typeface="Helvetica Neue"/>
                          <a:sym typeface="Helvetica Neue"/>
                        </a:rPr>
                        <a:t>[2023]</a:t>
                      </a:r>
                      <a:endParaRPr sz="1100" b="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The dataset is designed for </a:t>
                      </a:r>
                      <a:r>
                        <a:rPr lang="en-US" sz="1100" b="1">
                          <a:latin typeface="Arial"/>
                          <a:ea typeface="Arial"/>
                          <a:cs typeface="Arial"/>
                          <a:sym typeface="Arial"/>
                        </a:rPr>
                        <a:t>symptom recognition from text</a:t>
                      </a:r>
                      <a:r>
                        <a:rPr lang="en-US" sz="1100">
                          <a:latin typeface="Arial"/>
                          <a:ea typeface="Arial"/>
                          <a:cs typeface="Arial"/>
                          <a:sym typeface="Arial"/>
                        </a:rPr>
                        <a:t>. By mapping symptoms to intents and tags, it helps in </a:t>
                      </a:r>
                      <a:r>
                        <a:rPr lang="en-US" sz="1100" b="1">
                          <a:latin typeface="Arial"/>
                          <a:ea typeface="Arial"/>
                          <a:cs typeface="Arial"/>
                          <a:sym typeface="Arial"/>
                        </a:rPr>
                        <a:t>identifying the type of sickness based on described symptoms</a:t>
                      </a:r>
                      <a:r>
                        <a:rPr lang="en-US" sz="1100">
                          <a:latin typeface="Arial"/>
                          <a:ea typeface="Arial"/>
                          <a:cs typeface="Arial"/>
                          <a:sym typeface="Arial"/>
                        </a:rPr>
                        <a:t>.</a:t>
                      </a:r>
                      <a:endParaRPr sz="1100" b="1"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None/>
                      </a:pPr>
                      <a:r>
                        <a:rPr lang="en-US" sz="1100"/>
                        <a:t>Using text and/or voice, chatbots are pieces of computer software that mimic real-world discussions</a:t>
                      </a:r>
                      <a:endParaRPr sz="1100"/>
                    </a:p>
                    <a:p>
                      <a:pPr marL="0" lvl="0" indent="0" algn="l" rtl="0">
                        <a:lnSpc>
                          <a:spcPct val="115000"/>
                        </a:lnSpc>
                        <a:spcBef>
                          <a:spcPts val="0"/>
                        </a:spcBef>
                        <a:spcAft>
                          <a:spcPts val="0"/>
                        </a:spcAft>
                        <a:buNone/>
                      </a:pPr>
                      <a:r>
                        <a:rPr lang="en-US" sz="1100"/>
                        <a:t>at any time of day, thousands of individuals can converse with chatbots at once.</a:t>
                      </a:r>
                      <a:endParaRPr sz="1100"/>
                    </a:p>
                    <a:p>
                      <a:pPr marL="0" lvl="0" indent="0" algn="l" rtl="0">
                        <a:lnSpc>
                          <a:spcPct val="115000"/>
                        </a:lnSpc>
                        <a:spcBef>
                          <a:spcPts val="0"/>
                        </a:spcBef>
                        <a:spcAft>
                          <a:spcPts val="0"/>
                        </a:spcAft>
                        <a:buNone/>
                      </a:pPr>
                      <a:endParaRPr sz="1100"/>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User may discover more about their illness and the medical professionals who specialised in it. The use of speech and facial recognition by counsellors to forge closer connections with patients will be replicated by future technologies</a:t>
                      </a:r>
                      <a:endParaRPr sz="1100" b="0" i="0">
                        <a:latin typeface="Helvetica Neue"/>
                        <a:ea typeface="Helvetica Neue"/>
                        <a:cs typeface="Helvetica Neue"/>
                        <a:sym typeface="Helvetica Neue"/>
                      </a:endParaRPr>
                    </a:p>
                  </a:txBody>
                  <a:tcPr marL="76200" marR="76200" marT="25400" marB="2540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8F9FA"/>
                    </a:solidFill>
                  </a:tcPr>
                </a:tc>
                <a:extLst>
                  <a:ext uri="{0D108BD9-81ED-4DB2-BD59-A6C34878D82A}">
                    <a16:rowId xmlns:a16="http://schemas.microsoft.com/office/drawing/2014/main" val="10001"/>
                  </a:ext>
                </a:extLst>
              </a:tr>
              <a:tr h="2676100">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18.</a:t>
                      </a:r>
                      <a:endParaRPr/>
                    </a:p>
                  </a:txBody>
                  <a:tcPr marL="91450" marR="91450" marT="45725" marB="45725">
                    <a:lnR w="8475" cap="flat" cmpd="sng">
                      <a:solidFill>
                        <a:srgbClr val="CCCCCC"/>
                      </a:solidFill>
                      <a:prstDash val="solid"/>
                      <a:round/>
                      <a:headEnd type="none" w="sm" len="sm"/>
                      <a:tailEnd type="none" w="sm" len="sm"/>
                    </a:lnR>
                    <a:solidFill>
                      <a:srgbClr val="F0F0DD"/>
                    </a:solidFill>
                  </a:tcPr>
                </a:tc>
                <a:tc>
                  <a:txBody>
                    <a:bodyPr/>
                    <a:lstStyle/>
                    <a:p>
                      <a:pPr marL="0" lvl="0" indent="0" algn="l" rtl="0">
                        <a:lnSpc>
                          <a:spcPct val="115000"/>
                        </a:lnSpc>
                        <a:spcBef>
                          <a:spcPts val="0"/>
                        </a:spcBef>
                        <a:spcAft>
                          <a:spcPts val="0"/>
                        </a:spcAft>
                        <a:buNone/>
                      </a:pPr>
                      <a:r>
                        <a:rPr lang="en-US" sz="1100" b="1"/>
                        <a:t>Jack Ng Kok Wah</a:t>
                      </a:r>
                      <a:endParaRPr sz="1100" b="1"/>
                    </a:p>
                    <a:p>
                      <a:pPr marL="0" lvl="0" indent="0" algn="l" rtl="0">
                        <a:lnSpc>
                          <a:spcPct val="115000"/>
                        </a:lnSpc>
                        <a:spcBef>
                          <a:spcPts val="0"/>
                        </a:spcBef>
                        <a:spcAft>
                          <a:spcPts val="0"/>
                        </a:spcAft>
                        <a:buNone/>
                      </a:pPr>
                      <a:r>
                        <a:rPr lang="en-US" sz="1100" b="1"/>
                        <a:t>[2025]</a:t>
                      </a:r>
                      <a:endParaRPr sz="1100" b="1"/>
                    </a:p>
                    <a:p>
                      <a:pPr marL="0" lvl="0" indent="0" algn="l" rtl="0">
                        <a:lnSpc>
                          <a:spcPct val="115000"/>
                        </a:lnSpc>
                        <a:spcBef>
                          <a:spcPts val="0"/>
                        </a:spcBef>
                        <a:spcAft>
                          <a:spcPts val="0"/>
                        </a:spcAft>
                        <a:buNone/>
                      </a:pPr>
                      <a:r>
                        <a:rPr lang="en-US" sz="1100"/>
                        <a:t>Revolutionizing e-health: the transformative role of AI-Powered hybrid chatbot in healthcare solutions</a:t>
                      </a:r>
                      <a:endParaRPr sz="1100"/>
                    </a:p>
                    <a:p>
                      <a:pPr marL="0" lvl="0" indent="0" algn="l" rtl="0">
                        <a:lnSpc>
                          <a:spcPct val="115000"/>
                        </a:lnSpc>
                        <a:spcBef>
                          <a:spcPts val="0"/>
                        </a:spcBef>
                        <a:spcAft>
                          <a:spcPts val="0"/>
                        </a:spcAft>
                        <a:buNone/>
                      </a:pPr>
                      <a:endParaRPr sz="1100" b="1">
                        <a:solidFill>
                          <a:srgbClr val="5C5C5C"/>
                        </a:solidFill>
                      </a:endParaRPr>
                    </a:p>
                    <a:p>
                      <a:pPr marL="0" lvl="0" indent="0" algn="l" rtl="0">
                        <a:lnSpc>
                          <a:spcPct val="115000"/>
                        </a:lnSpc>
                        <a:spcBef>
                          <a:spcPts val="0"/>
                        </a:spcBef>
                        <a:spcAft>
                          <a:spcPts val="0"/>
                        </a:spcAft>
                        <a:buNone/>
                      </a:pPr>
                      <a:endParaRPr sz="1100" b="1">
                        <a:solidFill>
                          <a:srgbClr val="5C5C5C"/>
                        </a:solidFill>
                      </a:endParaRPr>
                    </a:p>
                    <a:p>
                      <a:pPr marL="0" marR="0" lvl="0" indent="0" algn="l" rtl="0">
                        <a:lnSpc>
                          <a:spcPct val="115000"/>
                        </a:lnSpc>
                        <a:spcBef>
                          <a:spcPts val="0"/>
                        </a:spcBef>
                        <a:spcAft>
                          <a:spcPts val="0"/>
                        </a:spcAft>
                        <a:buNone/>
                      </a:pP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Frontiers Public Health [2025]</a:t>
                      </a:r>
                      <a:endParaRPr sz="1100" b="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Information on sample populations and settings was extracted to</a:t>
                      </a:r>
                      <a:endParaRPr sz="1100">
                        <a:solidFill>
                          <a:srgbClr val="141515"/>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understand the study scope and its relevance to diverse healthcare</a:t>
                      </a:r>
                      <a:endParaRPr sz="1100">
                        <a:solidFill>
                          <a:srgbClr val="141515"/>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contexts.To ensure data accuracy and</a:t>
                      </a:r>
                      <a:endParaRPr sz="1100">
                        <a:solidFill>
                          <a:srgbClr val="141515"/>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reliability, all extracted information was reviewed and validated by a</a:t>
                      </a:r>
                      <a:endParaRPr sz="1100">
                        <a:solidFill>
                          <a:srgbClr val="141515"/>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secondary reviewer.</a:t>
                      </a:r>
                      <a:endParaRPr sz="1100">
                        <a:latin typeface="Helvetica Neue"/>
                        <a:ea typeface="Helvetica Neue"/>
                        <a:cs typeface="Helvetica Neue"/>
                        <a:sym typeface="Helvetica Neue"/>
                      </a:endParaRPr>
                    </a:p>
                  </a:txBody>
                  <a:tcPr marL="91450" marR="91450" marT="45725" marB="45725">
                    <a:lnR w="8475" cap="flat" cmpd="sng">
                      <a:solidFill>
                        <a:srgbClr val="CCCCCC"/>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None/>
                      </a:pPr>
                      <a:r>
                        <a:rPr lang="en-US" sz="1100">
                          <a:solidFill>
                            <a:srgbClr val="141515"/>
                          </a:solidFill>
                        </a:rPr>
                        <a:t>Used for improving patient</a:t>
                      </a:r>
                      <a:endParaRPr sz="1100">
                        <a:solidFill>
                          <a:srgbClr val="141515"/>
                        </a:solidFill>
                      </a:endParaRPr>
                    </a:p>
                    <a:p>
                      <a:pPr marL="0" lvl="0" indent="0" algn="l" rtl="0">
                        <a:lnSpc>
                          <a:spcPct val="115000"/>
                        </a:lnSpc>
                        <a:spcBef>
                          <a:spcPts val="0"/>
                        </a:spcBef>
                        <a:spcAft>
                          <a:spcPts val="0"/>
                        </a:spcAft>
                        <a:buNone/>
                      </a:pPr>
                      <a:r>
                        <a:rPr lang="en-US" sz="1100">
                          <a:solidFill>
                            <a:srgbClr val="141515"/>
                          </a:solidFill>
                        </a:rPr>
                        <a:t>engagement in preventive care</a:t>
                      </a:r>
                      <a:endParaRPr sz="1100">
                        <a:solidFill>
                          <a:srgbClr val="141515"/>
                        </a:solidFill>
                      </a:endParaRPr>
                    </a:p>
                    <a:p>
                      <a:pPr marL="0" lvl="0" indent="0" algn="l" rtl="0">
                        <a:lnSpc>
                          <a:spcPct val="115000"/>
                        </a:lnSpc>
                        <a:spcBef>
                          <a:spcPts val="0"/>
                        </a:spcBef>
                        <a:spcAft>
                          <a:spcPts val="0"/>
                        </a:spcAft>
                        <a:buNone/>
                      </a:pPr>
                      <a:r>
                        <a:rPr lang="en-US" sz="1100">
                          <a:solidFill>
                            <a:srgbClr val="141515"/>
                          </a:solidFill>
                        </a:rPr>
                        <a:t>Used in real-time monitoring of</a:t>
                      </a:r>
                      <a:endParaRPr sz="1100">
                        <a:solidFill>
                          <a:srgbClr val="141515"/>
                        </a:solidFill>
                      </a:endParaRPr>
                    </a:p>
                    <a:p>
                      <a:pPr marL="0" lvl="0" indent="0" algn="l" rtl="0">
                        <a:lnSpc>
                          <a:spcPct val="115000"/>
                        </a:lnSpc>
                        <a:spcBef>
                          <a:spcPts val="0"/>
                        </a:spcBef>
                        <a:spcAft>
                          <a:spcPts val="0"/>
                        </a:spcAft>
                        <a:buNone/>
                      </a:pPr>
                      <a:r>
                        <a:rPr lang="en-US" sz="1100">
                          <a:solidFill>
                            <a:srgbClr val="141515"/>
                          </a:solidFill>
                        </a:rPr>
                        <a:t>chronic conditions</a:t>
                      </a:r>
                      <a:endParaRPr sz="1100">
                        <a:solidFill>
                          <a:srgbClr val="141515"/>
                        </a:solidFill>
                      </a:endParaRPr>
                    </a:p>
                    <a:p>
                      <a:pPr marL="0" lvl="0" indent="0" algn="l" rtl="0">
                        <a:lnSpc>
                          <a:spcPct val="115000"/>
                        </a:lnSpc>
                        <a:spcBef>
                          <a:spcPts val="0"/>
                        </a:spcBef>
                        <a:spcAft>
                          <a:spcPts val="0"/>
                        </a:spcAft>
                        <a:buNone/>
                      </a:pPr>
                      <a:r>
                        <a:rPr lang="en-US" sz="1100">
                          <a:solidFill>
                            <a:srgbClr val="141515"/>
                          </a:solidFill>
                        </a:rPr>
                        <a:t>Explored hybrid AI platforms</a:t>
                      </a:r>
                      <a:endParaRPr sz="1100">
                        <a:solidFill>
                          <a:srgbClr val="141515"/>
                        </a:solidFill>
                      </a:endParaRPr>
                    </a:p>
                    <a:p>
                      <a:pPr marL="0" lvl="0" indent="0" algn="l" rtl="0">
                        <a:lnSpc>
                          <a:spcPct val="115000"/>
                        </a:lnSpc>
                        <a:spcBef>
                          <a:spcPts val="0"/>
                        </a:spcBef>
                        <a:spcAft>
                          <a:spcPts val="0"/>
                        </a:spcAft>
                        <a:buNone/>
                      </a:pPr>
                      <a:r>
                        <a:rPr lang="en-US" sz="1100">
                          <a:solidFill>
                            <a:srgbClr val="141515"/>
                          </a:solidFill>
                        </a:rPr>
                        <a:t>combining human and AI</a:t>
                      </a:r>
                      <a:endParaRPr sz="1100">
                        <a:solidFill>
                          <a:srgbClr val="141515"/>
                        </a:solidFill>
                      </a:endParaRPr>
                    </a:p>
                    <a:p>
                      <a:pPr marL="0" lvl="0" indent="0" algn="l" rtl="0">
                        <a:lnSpc>
                          <a:spcPct val="115000"/>
                        </a:lnSpc>
                        <a:spcBef>
                          <a:spcPts val="0"/>
                        </a:spcBef>
                        <a:spcAft>
                          <a:spcPts val="0"/>
                        </a:spcAft>
                        <a:buNone/>
                      </a:pPr>
                      <a:r>
                        <a:rPr lang="en-US" sz="1100">
                          <a:solidFill>
                            <a:srgbClr val="141515"/>
                          </a:solidFill>
                        </a:rPr>
                        <a:t>elements</a:t>
                      </a:r>
                      <a:endParaRPr sz="1100">
                        <a:solidFill>
                          <a:srgbClr val="141515"/>
                        </a:solidFill>
                      </a:endParaRPr>
                    </a:p>
                    <a:p>
                      <a:pPr marL="0" lvl="0" indent="0" algn="l" rtl="0">
                        <a:lnSpc>
                          <a:spcPct val="115000"/>
                        </a:lnSpc>
                        <a:spcBef>
                          <a:spcPts val="0"/>
                        </a:spcBef>
                        <a:spcAft>
                          <a:spcPts val="0"/>
                        </a:spcAft>
                        <a:buNone/>
                      </a:pPr>
                      <a:r>
                        <a:rPr lang="en-US" sz="1100">
                          <a:solidFill>
                            <a:srgbClr val="141515"/>
                          </a:solidFill>
                        </a:rPr>
                        <a:t>Enhanced customer service in</a:t>
                      </a:r>
                      <a:endParaRPr sz="1100">
                        <a:solidFill>
                          <a:srgbClr val="141515"/>
                        </a:solidFill>
                      </a:endParaRPr>
                    </a:p>
                    <a:p>
                      <a:pPr marL="0" marR="0" lvl="0" indent="0" algn="l" rtl="0">
                        <a:lnSpc>
                          <a:spcPct val="115000"/>
                        </a:lnSpc>
                        <a:spcBef>
                          <a:spcPts val="0"/>
                        </a:spcBef>
                        <a:spcAft>
                          <a:spcPts val="0"/>
                        </a:spcAft>
                        <a:buNone/>
                      </a:pPr>
                      <a:r>
                        <a:rPr lang="en-US" sz="1100">
                          <a:solidFill>
                            <a:srgbClr val="141515"/>
                          </a:solidFill>
                        </a:rPr>
                        <a:t>healthcare and other sectors</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Limitations in processing power and data requirements,</a:t>
                      </a:r>
                      <a:endParaRPr sz="1100">
                        <a:solidFill>
                          <a:srgbClr val="141515"/>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AI chatbots offer vast potential in enhancing healthcare delivery,</a:t>
                      </a:r>
                      <a:endParaRPr sz="1100">
                        <a:solidFill>
                          <a:srgbClr val="141515"/>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challenges remain in terms of user trust, data privacy, integration, and</a:t>
                      </a:r>
                      <a:endParaRPr sz="1100">
                        <a:solidFill>
                          <a:srgbClr val="141515"/>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Arial"/>
                          <a:ea typeface="Arial"/>
                          <a:cs typeface="Arial"/>
                          <a:sym typeface="Arial"/>
                        </a:rPr>
                        <a:t>ensuring accuracy in complex medical scenarios.</a:t>
                      </a:r>
                      <a:endParaRPr sz="1100">
                        <a:solidFill>
                          <a:srgbClr val="141515"/>
                        </a:solidFill>
                        <a:latin typeface="Arial"/>
                        <a:ea typeface="Arial"/>
                        <a:cs typeface="Arial"/>
                        <a:sym typeface="Arial"/>
                      </a:endParaRPr>
                    </a:p>
                    <a:p>
                      <a:pPr marL="171450" marR="0" lvl="0" indent="-95250" algn="l" rtl="0">
                        <a:spcBef>
                          <a:spcPts val="0"/>
                        </a:spcBef>
                        <a:spcAft>
                          <a:spcPts val="0"/>
                        </a:spcAft>
                        <a:buClr>
                          <a:schemeClr val="dk1"/>
                        </a:buClr>
                        <a:buSzPts val="1200"/>
                        <a:buFont typeface="Arial"/>
                        <a:buNone/>
                      </a:pPr>
                      <a:endParaRPr sz="110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solidFill>
                      <a:srgbClr val="F0F0DD"/>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3843320f38d_4_27"/>
          <p:cNvSpPr txBox="1">
            <a:spLocks noGrp="1"/>
          </p:cNvSpPr>
          <p:nvPr>
            <p:ph type="title"/>
          </p:nvPr>
        </p:nvSpPr>
        <p:spPr>
          <a:xfrm>
            <a:off x="40640" y="30480"/>
            <a:ext cx="8328900" cy="6942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7" lvl="0" indent="0" algn="l" rtl="0">
              <a:spcBef>
                <a:spcPts val="0"/>
              </a:spcBef>
              <a:spcAft>
                <a:spcPts val="0"/>
              </a:spcAft>
              <a:buNone/>
            </a:pPr>
            <a:r>
              <a:rPr lang="en-US" sz="2400"/>
              <a:t>Literature Review (cont…)</a:t>
            </a:r>
            <a:endParaRPr b="0"/>
          </a:p>
        </p:txBody>
      </p:sp>
      <p:sp>
        <p:nvSpPr>
          <p:cNvPr id="117" name="Google Shape;117;g3843320f38d_4_27"/>
          <p:cNvSpPr txBox="1"/>
          <p:nvPr/>
        </p:nvSpPr>
        <p:spPr>
          <a:xfrm>
            <a:off x="62445" y="631031"/>
            <a:ext cx="8956800" cy="5794800"/>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18" name="Google Shape;118;g3843320f38d_4_27"/>
          <p:cNvGraphicFramePr/>
          <p:nvPr/>
        </p:nvGraphicFramePr>
        <p:xfrm>
          <a:off x="47810" y="724678"/>
          <a:ext cx="3000000" cy="3000000"/>
        </p:xfrm>
        <a:graphic>
          <a:graphicData uri="http://schemas.openxmlformats.org/drawingml/2006/table">
            <a:tbl>
              <a:tblPr firstRow="1" bandRow="1">
                <a:noFill/>
                <a:tableStyleId>{B1BF2E2B-DFFF-4850-BFD3-FAC5CC5875E5}</a:tableStyleId>
              </a:tblPr>
              <a:tblGrid>
                <a:gridCol w="542250">
                  <a:extLst>
                    <a:ext uri="{9D8B030D-6E8A-4147-A177-3AD203B41FA5}">
                      <a16:colId xmlns:a16="http://schemas.microsoft.com/office/drawing/2014/main" val="20000"/>
                    </a:ext>
                  </a:extLst>
                </a:gridCol>
                <a:gridCol w="1760275">
                  <a:extLst>
                    <a:ext uri="{9D8B030D-6E8A-4147-A177-3AD203B41FA5}">
                      <a16:colId xmlns:a16="http://schemas.microsoft.com/office/drawing/2014/main" val="20001"/>
                    </a:ext>
                  </a:extLst>
                </a:gridCol>
                <a:gridCol w="1465250">
                  <a:extLst>
                    <a:ext uri="{9D8B030D-6E8A-4147-A177-3AD203B41FA5}">
                      <a16:colId xmlns:a16="http://schemas.microsoft.com/office/drawing/2014/main" val="20002"/>
                    </a:ext>
                  </a:extLst>
                </a:gridCol>
                <a:gridCol w="142117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extLst>
                  <a:ext uri="{0D108BD9-81ED-4DB2-BD59-A6C34878D82A}">
                    <a16:rowId xmlns:a16="http://schemas.microsoft.com/office/drawing/2014/main" val="10000"/>
                  </a:ext>
                </a:extLst>
              </a:tr>
              <a:tr h="2540375">
                <a:tc>
                  <a:txBody>
                    <a:bodyPr/>
                    <a:lstStyle/>
                    <a:p>
                      <a:pPr marL="0" marR="0" lvl="0" indent="0" algn="ctr" rtl="0">
                        <a:spcBef>
                          <a:spcPts val="0"/>
                        </a:spcBef>
                        <a:spcAft>
                          <a:spcPts val="0"/>
                        </a:spcAft>
                        <a:buNone/>
                      </a:pPr>
                      <a:r>
                        <a:rPr lang="en-US" sz="1100" b="0" i="0">
                          <a:latin typeface="Helvetica Neue"/>
                          <a:ea typeface="Helvetica Neue"/>
                          <a:cs typeface="Helvetica Neue"/>
                          <a:sym typeface="Helvetica Neue"/>
                        </a:rPr>
                        <a:t>19.</a:t>
                      </a:r>
                      <a:endParaRPr sz="1100"/>
                    </a:p>
                  </a:txBody>
                  <a:tcPr marL="91450" marR="91450" marT="45725" marB="45725">
                    <a:lnL w="12700" cap="flat" cmpd="sng">
                      <a:solidFill>
                        <a:schemeClr val="lt1"/>
                      </a:solidFill>
                      <a:prstDash val="solid"/>
                      <a:round/>
                      <a:headEnd type="none" w="sm" len="sm"/>
                      <a:tailEnd type="none" w="sm" len="sm"/>
                    </a:lnL>
                    <a:lnR w="8475" cap="flat" cmpd="sng">
                      <a:solidFill>
                        <a:srgbClr val="CCCCCC"/>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None/>
                      </a:pPr>
                      <a:r>
                        <a:rPr lang="en-US" sz="1100" b="1">
                          <a:solidFill>
                            <a:srgbClr val="222222"/>
                          </a:solidFill>
                        </a:rPr>
                        <a:t>Elia Grassini,MarinaBuzzi,</a:t>
                      </a:r>
                      <a:endParaRPr sz="1100" b="1">
                        <a:solidFill>
                          <a:srgbClr val="222222"/>
                        </a:solidFill>
                      </a:endParaRPr>
                    </a:p>
                    <a:p>
                      <a:pPr marL="0" lvl="0" indent="0" algn="l" rtl="0">
                        <a:lnSpc>
                          <a:spcPct val="115000"/>
                        </a:lnSpc>
                        <a:spcBef>
                          <a:spcPts val="0"/>
                        </a:spcBef>
                        <a:spcAft>
                          <a:spcPts val="0"/>
                        </a:spcAft>
                        <a:buNone/>
                      </a:pPr>
                      <a:r>
                        <a:rPr lang="en-US" sz="1100" b="1">
                          <a:solidFill>
                            <a:srgbClr val="222222"/>
                          </a:solidFill>
                        </a:rPr>
                        <a:t>Barbara Leporin,Alina Vozna[2024]</a:t>
                      </a:r>
                      <a:endParaRPr sz="1100">
                        <a:solidFill>
                          <a:srgbClr val="434343"/>
                        </a:solidFill>
                      </a:endParaRPr>
                    </a:p>
                    <a:p>
                      <a:pPr marL="0" lvl="0" indent="0" algn="l" rtl="0">
                        <a:lnSpc>
                          <a:spcPct val="120000"/>
                        </a:lnSpc>
                        <a:spcBef>
                          <a:spcPts val="300"/>
                        </a:spcBef>
                        <a:spcAft>
                          <a:spcPts val="600"/>
                        </a:spcAft>
                        <a:buNone/>
                      </a:pPr>
                      <a:r>
                        <a:rPr lang="en-US" sz="1100">
                          <a:solidFill>
                            <a:srgbClr val="222222"/>
                          </a:solidFill>
                        </a:rPr>
                        <a:t>A systematic review of chatbots in inclusive healthcare: insights from the last 5 years</a:t>
                      </a:r>
                      <a:endParaRPr sz="1100" b="0" i="0">
                        <a:solidFill>
                          <a:srgbClr val="222222"/>
                        </a:solidFill>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Universal Access in the Information Society [2024]</a:t>
                      </a:r>
                      <a:endParaRPr sz="1100">
                        <a:latin typeface="Helvetica Neue"/>
                        <a:ea typeface="Helvetica Neue"/>
                        <a:cs typeface="Helvetica Neue"/>
                        <a:sym typeface="Helvetica Neue"/>
                      </a:endParaRPr>
                    </a:p>
                    <a:p>
                      <a:pPr marL="0" marR="0" lvl="0" indent="0" algn="l" rtl="0">
                        <a:spcBef>
                          <a:spcPts val="0"/>
                        </a:spcBef>
                        <a:spcAft>
                          <a:spcPts val="0"/>
                        </a:spcAft>
                        <a:buNone/>
                      </a:pPr>
                      <a:endParaRPr sz="110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solidFill>
                            <a:srgbClr val="222222"/>
                          </a:solidFill>
                        </a:rPr>
                        <a:t>Confirm that chatbots applied to the healthcare sector are </a:t>
                      </a:r>
                      <a:r>
                        <a:rPr lang="en-US" sz="1100" b="1">
                          <a:solidFill>
                            <a:srgbClr val="222222"/>
                          </a:solidFill>
                        </a:rPr>
                        <a:t>formidable tools,</a:t>
                      </a:r>
                      <a:r>
                        <a:rPr lang="en-US" sz="1100">
                          <a:solidFill>
                            <a:srgbClr val="222222"/>
                          </a:solidFill>
                        </a:rPr>
                        <a:t> constantly evolving, both in terms of the services offered and in terms of the technologies used.</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15000"/>
                        </a:lnSpc>
                        <a:spcBef>
                          <a:spcPts val="0"/>
                        </a:spcBef>
                        <a:spcAft>
                          <a:spcPts val="0"/>
                        </a:spcAft>
                        <a:buNone/>
                      </a:pPr>
                      <a:r>
                        <a:rPr lang="en-US" sz="1100">
                          <a:solidFill>
                            <a:srgbClr val="222222"/>
                          </a:solidFill>
                        </a:rPr>
                        <a:t>Guaranteeing </a:t>
                      </a:r>
                      <a:r>
                        <a:rPr lang="en-US" sz="1100" b="1">
                          <a:solidFill>
                            <a:srgbClr val="222222"/>
                          </a:solidFill>
                        </a:rPr>
                        <a:t>vocal and visual answers </a:t>
                      </a:r>
                      <a:r>
                        <a:rPr lang="en-US" sz="1100">
                          <a:solidFill>
                            <a:srgbClr val="222222"/>
                          </a:solidFill>
                        </a:rPr>
                        <a:t>or inputs but also facilitating their </a:t>
                      </a:r>
                      <a:r>
                        <a:rPr lang="en-US" sz="1100" b="1">
                          <a:solidFill>
                            <a:srgbClr val="222222"/>
                          </a:solidFill>
                        </a:rPr>
                        <a:t>navigation in the best possible way</a:t>
                      </a:r>
                      <a:r>
                        <a:rPr lang="en-US" sz="1100">
                          <a:solidFill>
                            <a:srgbClr val="222222"/>
                          </a:solidFill>
                        </a:rPr>
                        <a:t> and </a:t>
                      </a:r>
                      <a:r>
                        <a:rPr lang="en-US" sz="1100" b="1">
                          <a:solidFill>
                            <a:srgbClr val="222222"/>
                          </a:solidFill>
                        </a:rPr>
                        <a:t>designed keeping accessibility.</a:t>
                      </a:r>
                      <a:endParaRPr sz="1100" b="1"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US" sz="1100">
                          <a:solidFill>
                            <a:srgbClr val="222222"/>
                          </a:solidFill>
                        </a:rPr>
                        <a:t>Some refers to the symptoms but others are only based on the input parameters,However, a part of these is aimed at a more specific category of users focusing precisely on a single disease.</a:t>
                      </a:r>
                      <a:endParaRPr sz="1100" b="0" i="0">
                        <a:solidFill>
                          <a:srgbClr val="222222"/>
                        </a:solidFill>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676100">
                <a:tc>
                  <a:txBody>
                    <a:bodyPr/>
                    <a:lstStyle/>
                    <a:p>
                      <a:pPr marL="0" marR="0" lvl="0" indent="0" algn="ctr" rtl="0">
                        <a:spcBef>
                          <a:spcPts val="0"/>
                        </a:spcBef>
                        <a:spcAft>
                          <a:spcPts val="0"/>
                        </a:spcAft>
                        <a:buNone/>
                      </a:pPr>
                      <a:r>
                        <a:rPr lang="en-US" sz="1100" b="0" i="0">
                          <a:latin typeface="Helvetica Neue"/>
                          <a:ea typeface="Helvetica Neue"/>
                          <a:cs typeface="Helvetica Neue"/>
                          <a:sym typeface="Helvetica Neue"/>
                        </a:rPr>
                        <a:t>20.</a:t>
                      </a:r>
                      <a:endParaRPr sz="11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uFill>
                            <a:noFill/>
                          </a:uFill>
                          <a:latin typeface="Arial"/>
                          <a:ea typeface="Arial"/>
                          <a:cs typeface="Arial"/>
                          <a:sym typeface="Arial"/>
                          <a:hlinkClick r:id="rId3"/>
                        </a:rPr>
                        <a:t>Jitendra  Singh, Brandi Sillerud,  Advitya Singh  </a:t>
                      </a: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b="1">
                          <a:uFill>
                            <a:noFill/>
                          </a:uFill>
                          <a:latin typeface="Arial"/>
                          <a:ea typeface="Arial"/>
                          <a:cs typeface="Arial"/>
                          <a:sym typeface="Arial"/>
                          <a:hlinkClick r:id="rId3"/>
                        </a:rPr>
                        <a:t>[2023] </a:t>
                      </a:r>
                      <a:r>
                        <a:rPr lang="en-US" sz="1100" b="1">
                          <a:latin typeface="Arial"/>
                          <a:ea typeface="Arial"/>
                          <a:cs typeface="Arial"/>
                          <a:sym typeface="Arial"/>
                        </a:rPr>
                        <a:t>  </a:t>
                      </a:r>
                      <a:endParaRPr sz="11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Artificial Intelligence, chatbot and ChatGPT in healthcare - narrative review of historical evolution, current application, and change management approach to increase adoption</a:t>
                      </a:r>
                      <a:endParaRPr sz="110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8475" cap="flat" cmpd="sng">
                      <a:solidFill>
                        <a:srgbClr val="000000"/>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marR="0" lvl="0" indent="0" algn="l" rtl="0">
                        <a:spcBef>
                          <a:spcPts val="0"/>
                        </a:spcBef>
                        <a:spcAft>
                          <a:spcPts val="0"/>
                        </a:spcAft>
                        <a:buNone/>
                      </a:pPr>
                      <a:r>
                        <a:rPr lang="en-US" sz="1100">
                          <a:latin typeface="Arial"/>
                          <a:ea typeface="Arial"/>
                          <a:cs typeface="Arial"/>
                          <a:sym typeface="Arial"/>
                        </a:rPr>
                        <a:t>Journal of Medical Artificial Intelligence</a:t>
                      </a:r>
                      <a:endParaRPr sz="1100">
                        <a:latin typeface="Arial"/>
                        <a:ea typeface="Arial"/>
                        <a:cs typeface="Arial"/>
                        <a:sym typeface="Arial"/>
                      </a:endParaRPr>
                    </a:p>
                    <a:p>
                      <a:pPr marL="0" marR="0" lvl="0" indent="0" algn="l" rtl="0">
                        <a:spcBef>
                          <a:spcPts val="0"/>
                        </a:spcBef>
                        <a:spcAft>
                          <a:spcPts val="0"/>
                        </a:spcAft>
                        <a:buNone/>
                      </a:pPr>
                      <a:r>
                        <a:rPr lang="en-US" sz="1100">
                          <a:latin typeface="Arial"/>
                          <a:ea typeface="Arial"/>
                          <a:cs typeface="Arial"/>
                          <a:sym typeface="Arial"/>
                        </a:rPr>
                        <a:t> [2023]</a:t>
                      </a:r>
                      <a:endParaRPr sz="1100">
                        <a:latin typeface="Arial"/>
                        <a:ea typeface="Arial"/>
                        <a:cs typeface="Arial"/>
                        <a:sym typeface="Arial"/>
                      </a:endParaRPr>
                    </a:p>
                  </a:txBody>
                  <a:tcPr marL="91450" marR="91450" marT="45725" marB="45725">
                    <a:lnL w="12700" cap="flat" cmpd="sng">
                      <a:solidFill>
                        <a:schemeClr val="lt1"/>
                      </a:solidFill>
                      <a:prstDash val="solid"/>
                      <a:round/>
                      <a:headEnd type="none" w="sm" len="sm"/>
                      <a:tailEnd type="none" w="sm" len="sm"/>
                    </a:lnL>
                    <a:lnR w="8475" cap="flat" cmpd="sng">
                      <a:solidFill>
                        <a:srgbClr val="CCCCCC"/>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n-US" sz="1100"/>
                        <a:t>Compiled English‑language peer‑reviewed manuscripts (2012‑2023) identified via the search strategy; no primary patient data were generated.</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8F9FA"/>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n-US" sz="1100">
                          <a:latin typeface="Arial"/>
                          <a:ea typeface="Arial"/>
                          <a:cs typeface="Arial"/>
                          <a:sym typeface="Arial"/>
                        </a:rPr>
                        <a:t>AI achieves ~99% accuracy in mammogram interpretation, surpassing experts in image diagnoses. AI tools could reduce US healthcare spending by up to 10% (~$360 billion), and chatbots like ChatGPT streamline administrative tasks, easing clinician workload.</a:t>
                      </a:r>
                      <a:endParaRPr sz="1100" b="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lnT w="8475" cap="flat" cmpd="sng">
                      <a:solidFill>
                        <a:srgbClr val="000000"/>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171450" marR="0" lvl="0" indent="-95250" algn="l" rtl="0">
                        <a:lnSpc>
                          <a:spcPct val="115000"/>
                        </a:lnSpc>
                        <a:spcBef>
                          <a:spcPts val="1200"/>
                        </a:spcBef>
                        <a:spcAft>
                          <a:spcPts val="1200"/>
                        </a:spcAft>
                        <a:buClr>
                          <a:schemeClr val="dk1"/>
                        </a:buClr>
                        <a:buSzPts val="1200"/>
                        <a:buFont typeface="Arial"/>
                        <a:buNone/>
                      </a:pPr>
                      <a:r>
                        <a:rPr lang="en-US" sz="1100"/>
                        <a:t>Adoption is hampered by </a:t>
                      </a:r>
                      <a:r>
                        <a:rPr lang="en-US" sz="1100" u="sng"/>
                        <a:t>limited access to high‑quality data</a:t>
                      </a:r>
                      <a:r>
                        <a:rPr lang="en-US" sz="1100"/>
                        <a:t>, strict privacy and regulatory barriers, lack of model transparency and bias that reduce trust, plus </a:t>
                      </a:r>
                      <a:r>
                        <a:rPr lang="en-US" sz="1100" u="sng"/>
                        <a:t>security risks</a:t>
                      </a:r>
                      <a:r>
                        <a:rPr lang="en-US" sz="1100"/>
                        <a:t> and potential job displacement for repetitive‑task role.</a:t>
                      </a:r>
                      <a:endParaRPr sz="1100" b="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8F9FA"/>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1"/>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Design</a:t>
            </a:r>
            <a:endParaRPr/>
          </a:p>
        </p:txBody>
      </p:sp>
      <p:sp>
        <p:nvSpPr>
          <p:cNvPr id="124" name="Google Shape;124;p11"/>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900" b="1" dirty="0">
                <a:solidFill>
                  <a:schemeClr val="dk1"/>
                </a:solidFill>
              </a:rPr>
              <a:t>1. User Access &amp; Authentication</a:t>
            </a:r>
            <a:endParaRPr sz="1900" b="1" dirty="0">
              <a:solidFill>
                <a:schemeClr val="dk1"/>
              </a:solidFill>
            </a:endParaRPr>
          </a:p>
          <a:p>
            <a:pPr marL="457200" lvl="0" indent="-349250" algn="l" rtl="0">
              <a:lnSpc>
                <a:spcPct val="115000"/>
              </a:lnSpc>
              <a:spcBef>
                <a:spcPts val="1200"/>
              </a:spcBef>
              <a:spcAft>
                <a:spcPts val="0"/>
              </a:spcAft>
              <a:buClr>
                <a:schemeClr val="dk1"/>
              </a:buClr>
              <a:buSzPts val="1900"/>
              <a:buChar char="●"/>
            </a:pPr>
            <a:r>
              <a:rPr lang="en-US" sz="1900" dirty="0">
                <a:solidFill>
                  <a:schemeClr val="dk1"/>
                </a:solidFill>
              </a:rPr>
              <a:t>User opens chatbot and logs in/signs up.</a:t>
            </a:r>
            <a:endParaRPr sz="1900" dirty="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dirty="0">
                <a:solidFill>
                  <a:schemeClr val="dk1"/>
                </a:solidFill>
              </a:rPr>
              <a:t>System verifies credentials and grants access.</a:t>
            </a:r>
            <a:endParaRPr sz="1900" dirty="0">
              <a:solidFill>
                <a:schemeClr val="dk1"/>
              </a:solidFill>
            </a:endParaRPr>
          </a:p>
          <a:p>
            <a:pPr marL="0" lvl="0" indent="0" algn="l" rtl="0">
              <a:lnSpc>
                <a:spcPct val="115000"/>
              </a:lnSpc>
              <a:spcBef>
                <a:spcPts val="1400"/>
              </a:spcBef>
              <a:spcAft>
                <a:spcPts val="0"/>
              </a:spcAft>
              <a:buNone/>
            </a:pPr>
            <a:r>
              <a:rPr lang="en-US" sz="1900" b="1" dirty="0">
                <a:solidFill>
                  <a:schemeClr val="dk1"/>
                </a:solidFill>
              </a:rPr>
              <a:t>2. Query Submission &amp; Processing</a:t>
            </a:r>
            <a:endParaRPr sz="1900" b="1" dirty="0">
              <a:solidFill>
                <a:schemeClr val="dk1"/>
              </a:solidFill>
            </a:endParaRPr>
          </a:p>
          <a:p>
            <a:pPr marL="457200" lvl="0" indent="-349250" algn="l" rtl="0">
              <a:lnSpc>
                <a:spcPct val="115000"/>
              </a:lnSpc>
              <a:spcBef>
                <a:spcPts val="1200"/>
              </a:spcBef>
              <a:spcAft>
                <a:spcPts val="0"/>
              </a:spcAft>
              <a:buClr>
                <a:schemeClr val="dk1"/>
              </a:buClr>
              <a:buSzPts val="1900"/>
              <a:buChar char="●"/>
            </a:pPr>
            <a:r>
              <a:rPr lang="en-US" sz="1900" dirty="0">
                <a:solidFill>
                  <a:schemeClr val="dk1"/>
                </a:solidFill>
              </a:rPr>
              <a:t>User submits a health query.</a:t>
            </a:r>
            <a:endParaRPr sz="1900" dirty="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dirty="0">
                <a:solidFill>
                  <a:schemeClr val="dk1"/>
                </a:solidFill>
              </a:rPr>
              <a:t>System decides whether to:</a:t>
            </a:r>
            <a:endParaRPr sz="1900" dirty="0">
              <a:solidFill>
                <a:schemeClr val="dk1"/>
              </a:solidFill>
            </a:endParaRPr>
          </a:p>
          <a:p>
            <a:pPr marL="914400" lvl="1" indent="-349250" algn="l" rtl="0">
              <a:lnSpc>
                <a:spcPct val="115000"/>
              </a:lnSpc>
              <a:spcBef>
                <a:spcPts val="0"/>
              </a:spcBef>
              <a:spcAft>
                <a:spcPts val="0"/>
              </a:spcAft>
              <a:buClr>
                <a:schemeClr val="dk1"/>
              </a:buClr>
              <a:buSzPts val="1900"/>
              <a:buChar char="○"/>
            </a:pPr>
            <a:r>
              <a:rPr lang="en-US" sz="1900" dirty="0">
                <a:solidFill>
                  <a:schemeClr val="dk1"/>
                </a:solidFill>
              </a:rPr>
              <a:t>Predict disease (symptoms),</a:t>
            </a:r>
            <a:endParaRPr sz="1900" dirty="0">
              <a:solidFill>
                <a:schemeClr val="dk1"/>
              </a:solidFill>
            </a:endParaRPr>
          </a:p>
          <a:p>
            <a:pPr marL="914400" lvl="1" indent="-349250" algn="l" rtl="0">
              <a:lnSpc>
                <a:spcPct val="115000"/>
              </a:lnSpc>
              <a:spcBef>
                <a:spcPts val="0"/>
              </a:spcBef>
              <a:spcAft>
                <a:spcPts val="0"/>
              </a:spcAft>
              <a:buClr>
                <a:schemeClr val="dk1"/>
              </a:buClr>
              <a:buSzPts val="1900"/>
              <a:buChar char="○"/>
            </a:pPr>
            <a:r>
              <a:rPr lang="en-US" sz="1900" dirty="0">
                <a:solidFill>
                  <a:schemeClr val="dk1"/>
                </a:solidFill>
              </a:rPr>
              <a:t>Provide health advice (knowledge base),</a:t>
            </a:r>
            <a:endParaRPr sz="1900" dirty="0">
              <a:solidFill>
                <a:schemeClr val="dk1"/>
              </a:solidFill>
            </a:endParaRPr>
          </a:p>
          <a:p>
            <a:pPr marL="914400" lvl="1" indent="-349250" algn="l" rtl="0">
              <a:lnSpc>
                <a:spcPct val="115000"/>
              </a:lnSpc>
              <a:spcBef>
                <a:spcPts val="0"/>
              </a:spcBef>
              <a:spcAft>
                <a:spcPts val="0"/>
              </a:spcAft>
              <a:buClr>
                <a:schemeClr val="dk1"/>
              </a:buClr>
              <a:buSzPts val="1900"/>
              <a:buChar char="○"/>
            </a:pPr>
            <a:r>
              <a:rPr lang="en-US" sz="1900" dirty="0">
                <a:solidFill>
                  <a:schemeClr val="dk1"/>
                </a:solidFill>
              </a:rPr>
              <a:t>Find nearby hospitals (location service).</a:t>
            </a:r>
            <a:endParaRPr sz="1900" dirty="0">
              <a:solidFill>
                <a:schemeClr val="dk1"/>
              </a:solidFill>
            </a:endParaRPr>
          </a:p>
          <a:p>
            <a:pPr marL="0" lvl="0" indent="0" algn="l" rtl="0">
              <a:lnSpc>
                <a:spcPct val="115000"/>
              </a:lnSpc>
              <a:spcBef>
                <a:spcPts val="1400"/>
              </a:spcBef>
              <a:spcAft>
                <a:spcPts val="0"/>
              </a:spcAft>
              <a:buNone/>
            </a:pPr>
            <a:r>
              <a:rPr lang="en-US" sz="1900" b="1" dirty="0">
                <a:solidFill>
                  <a:schemeClr val="dk1"/>
                </a:solidFill>
              </a:rPr>
              <a:t>3. Response Delivery</a:t>
            </a:r>
            <a:endParaRPr sz="1900" b="1" dirty="0">
              <a:solidFill>
                <a:schemeClr val="dk1"/>
              </a:solidFill>
            </a:endParaRPr>
          </a:p>
          <a:p>
            <a:pPr marL="457200" lvl="0" indent="-349250" algn="l" rtl="0">
              <a:lnSpc>
                <a:spcPct val="115000"/>
              </a:lnSpc>
              <a:spcBef>
                <a:spcPts val="1200"/>
              </a:spcBef>
              <a:spcAft>
                <a:spcPts val="0"/>
              </a:spcAft>
              <a:buClr>
                <a:schemeClr val="dk1"/>
              </a:buClr>
              <a:buSzPts val="1900"/>
              <a:buChar char="●"/>
            </a:pPr>
            <a:r>
              <a:rPr lang="en-US" sz="1900" dirty="0">
                <a:solidFill>
                  <a:schemeClr val="dk1"/>
                </a:solidFill>
              </a:rPr>
              <a:t>System generates response.</a:t>
            </a:r>
            <a:endParaRPr sz="1900" dirty="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dirty="0">
                <a:solidFill>
                  <a:schemeClr val="dk1"/>
                </a:solidFill>
              </a:rPr>
              <a:t>Chatbot displays disease info, advice, or hospital details.</a:t>
            </a:r>
            <a:endParaRPr sz="1900" dirty="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dirty="0">
                <a:solidFill>
                  <a:schemeClr val="dk1"/>
                </a:solidFill>
              </a:rPr>
              <a:t>User can continue chatting or save info.</a:t>
            </a:r>
            <a:endParaRPr sz="1900" b="1"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2"/>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Design </a:t>
            </a:r>
            <a:r>
              <a:rPr lang="en-US" sz="2400" b="0"/>
              <a:t>(cont…)</a:t>
            </a:r>
            <a:endParaRPr b="0"/>
          </a:p>
        </p:txBody>
      </p:sp>
      <p:sp>
        <p:nvSpPr>
          <p:cNvPr id="130" name="Google Shape;130;p12"/>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2400"/>
              </a:spcBef>
              <a:spcAft>
                <a:spcPts val="0"/>
              </a:spcAft>
              <a:buNone/>
            </a:pPr>
            <a:r>
              <a:rPr lang="en-US" sz="1900" b="1">
                <a:solidFill>
                  <a:schemeClr val="dk1"/>
                </a:solidFill>
              </a:rPr>
              <a:t>Admin Management &amp; Continuous Learning</a:t>
            </a:r>
            <a:endParaRPr sz="1900" b="1">
              <a:solidFill>
                <a:schemeClr val="dk1"/>
              </a:solidFill>
            </a:endParaRPr>
          </a:p>
          <a:p>
            <a:pPr marL="457200" lvl="0" indent="-349250" algn="l" rtl="0">
              <a:lnSpc>
                <a:spcPct val="115000"/>
              </a:lnSpc>
              <a:spcBef>
                <a:spcPts val="1200"/>
              </a:spcBef>
              <a:spcAft>
                <a:spcPts val="0"/>
              </a:spcAft>
              <a:buClr>
                <a:schemeClr val="dk1"/>
              </a:buClr>
              <a:buSzPts val="1900"/>
              <a:buChar char="●"/>
            </a:pPr>
            <a:r>
              <a:rPr lang="en-US" sz="1900">
                <a:solidFill>
                  <a:schemeClr val="dk1"/>
                </a:solidFill>
              </a:rPr>
              <a:t>Manage diseases, Q&amp;A pairs, and keywords.</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Monitor user queries and system usage.</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Retrain the model to improve accuracy.</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Keeps medical knowledge updated and relevant.</a:t>
            </a:r>
            <a:endParaRPr sz="1900">
              <a:solidFill>
                <a:schemeClr val="dk1"/>
              </a:solidFill>
            </a:endParaRPr>
          </a:p>
          <a:p>
            <a:pPr marL="0" lvl="0" indent="0" algn="l" rtl="0">
              <a:lnSpc>
                <a:spcPct val="115000"/>
              </a:lnSpc>
              <a:spcBef>
                <a:spcPts val="2400"/>
              </a:spcBef>
              <a:spcAft>
                <a:spcPts val="0"/>
              </a:spcAft>
              <a:buNone/>
            </a:pPr>
            <a:r>
              <a:rPr lang="en-US" sz="1900" b="1">
                <a:solidFill>
                  <a:schemeClr val="dk1"/>
                </a:solidFill>
              </a:rPr>
              <a:t>Final User Experience</a:t>
            </a:r>
            <a:endParaRPr sz="1900" b="1">
              <a:solidFill>
                <a:schemeClr val="dk1"/>
              </a:solidFill>
            </a:endParaRPr>
          </a:p>
          <a:p>
            <a:pPr marL="457200" lvl="0" indent="-349250" algn="l" rtl="0">
              <a:lnSpc>
                <a:spcPct val="115000"/>
              </a:lnSpc>
              <a:spcBef>
                <a:spcPts val="1200"/>
              </a:spcBef>
              <a:spcAft>
                <a:spcPts val="0"/>
              </a:spcAft>
              <a:buClr>
                <a:schemeClr val="dk1"/>
              </a:buClr>
              <a:buSzPts val="1900"/>
              <a:buChar char="●"/>
            </a:pPr>
            <a:r>
              <a:rPr lang="en-US" sz="1900">
                <a:solidFill>
                  <a:schemeClr val="dk1"/>
                </a:solidFill>
              </a:rPr>
              <a:t>Instant, personalized healthcare guidance.</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Location-based hospital/clinic recommendations.</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Preventive advice and symptom checks.</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Quick, reliable access to health information.</a:t>
            </a:r>
            <a:endParaRPr sz="1900">
              <a:solidFill>
                <a:schemeClr val="dk1"/>
              </a:solidFill>
            </a:endParaRPr>
          </a:p>
          <a:p>
            <a:pPr marL="0" marR="0" lvl="0" indent="0" algn="just" rtl="0">
              <a:lnSpc>
                <a:spcPct val="150000"/>
              </a:lnSpc>
              <a:spcBef>
                <a:spcPts val="1200"/>
              </a:spcBef>
              <a:spcAft>
                <a:spcPts val="0"/>
              </a:spcAft>
              <a:buNone/>
            </a:pPr>
            <a:endParaRPr sz="2000" b="1">
              <a:solidFill>
                <a:schemeClr val="dk1"/>
              </a:solidFill>
            </a:endParaRPr>
          </a:p>
          <a:p>
            <a:pPr marL="0" marR="0" lvl="0" indent="0" algn="just" rtl="0">
              <a:lnSpc>
                <a:spcPct val="150000"/>
              </a:lnSpc>
              <a:spcBef>
                <a:spcPts val="630"/>
              </a:spcBef>
              <a:spcAft>
                <a:spcPts val="0"/>
              </a:spcAft>
              <a:buNone/>
            </a:pPr>
            <a:endParaRPr sz="2000" b="1">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Design </a:t>
            </a:r>
            <a:r>
              <a:rPr lang="en-US" sz="2400" b="0"/>
              <a:t>(cont…)</a:t>
            </a:r>
            <a:endParaRPr b="0"/>
          </a:p>
        </p:txBody>
      </p:sp>
      <p:sp>
        <p:nvSpPr>
          <p:cNvPr id="136" name="Google Shape;136;p13"/>
          <p:cNvSpPr txBox="1"/>
          <p:nvPr/>
        </p:nvSpPr>
        <p:spPr>
          <a:xfrm>
            <a:off x="827100" y="709275"/>
            <a:ext cx="7067400" cy="56049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630"/>
              </a:spcBef>
              <a:spcAft>
                <a:spcPts val="0"/>
              </a:spcAft>
              <a:buNone/>
            </a:pPr>
            <a:endParaRPr sz="1800">
              <a:solidFill>
                <a:schemeClr val="dk1"/>
              </a:solidFill>
              <a:latin typeface="Helvetica Neue"/>
              <a:ea typeface="Helvetica Neue"/>
              <a:cs typeface="Helvetica Neue"/>
              <a:sym typeface="Helvetica Neue"/>
            </a:endParaRPr>
          </a:p>
        </p:txBody>
      </p:sp>
      <p:pic>
        <p:nvPicPr>
          <p:cNvPr id="137" name="Google Shape;137;p13"/>
          <p:cNvPicPr preferRelativeResize="0"/>
          <p:nvPr/>
        </p:nvPicPr>
        <p:blipFill>
          <a:blip r:embed="rId3">
            <a:alphaModFix/>
          </a:blip>
          <a:stretch>
            <a:fillRect/>
          </a:stretch>
        </p:blipFill>
        <p:spPr>
          <a:xfrm>
            <a:off x="1503300" y="709238"/>
            <a:ext cx="5715000" cy="5604976"/>
          </a:xfrm>
          <a:prstGeom prst="rect">
            <a:avLst/>
          </a:prstGeom>
          <a:noFill/>
          <a:ln>
            <a:noFill/>
          </a:ln>
        </p:spPr>
      </p:pic>
      <p:sp>
        <p:nvSpPr>
          <p:cNvPr id="138" name="Google Shape;138;p13"/>
          <p:cNvSpPr txBox="1"/>
          <p:nvPr/>
        </p:nvSpPr>
        <p:spPr>
          <a:xfrm>
            <a:off x="2082575" y="6118625"/>
            <a:ext cx="482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            </a:t>
            </a:r>
            <a:r>
              <a:rPr lang="en-US">
                <a:solidFill>
                  <a:schemeClr val="dk1"/>
                </a:solidFill>
                <a:latin typeface="Times New Roman"/>
                <a:ea typeface="Times New Roman"/>
                <a:cs typeface="Times New Roman"/>
                <a:sym typeface="Times New Roman"/>
              </a:rPr>
              <a:t>           Fig1:</a:t>
            </a:r>
            <a:r>
              <a:rPr lang="en-US" b="1">
                <a:solidFill>
                  <a:schemeClr val="dk1"/>
                </a:solidFill>
                <a:latin typeface="Times New Roman"/>
                <a:ea typeface="Times New Roman"/>
                <a:cs typeface="Times New Roman"/>
                <a:sym typeface="Times New Roman"/>
              </a:rPr>
              <a:t>Project Flowchart</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38cfd2631b1_0_6"/>
          <p:cNvSpPr txBox="1">
            <a:spLocks noGrp="1"/>
          </p:cNvSpPr>
          <p:nvPr>
            <p:ph type="title"/>
          </p:nvPr>
        </p:nvSpPr>
        <p:spPr>
          <a:xfrm>
            <a:off x="40640" y="30480"/>
            <a:ext cx="8328900" cy="6942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7" lvl="0" indent="0" algn="l" rtl="0">
              <a:spcBef>
                <a:spcPts val="0"/>
              </a:spcBef>
              <a:spcAft>
                <a:spcPts val="0"/>
              </a:spcAft>
              <a:buNone/>
            </a:pPr>
            <a:r>
              <a:rPr lang="en-US" sz="2400"/>
              <a:t>Project Design </a:t>
            </a:r>
            <a:r>
              <a:rPr lang="en-US" sz="2400" b="0"/>
              <a:t>(cont…)</a:t>
            </a:r>
            <a:endParaRPr b="0"/>
          </a:p>
        </p:txBody>
      </p:sp>
      <p:sp>
        <p:nvSpPr>
          <p:cNvPr id="144" name="Google Shape;144;g38cfd2631b1_0_6"/>
          <p:cNvSpPr txBox="1"/>
          <p:nvPr/>
        </p:nvSpPr>
        <p:spPr>
          <a:xfrm>
            <a:off x="1155700" y="724675"/>
            <a:ext cx="6565800" cy="5506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630"/>
              </a:spcBef>
              <a:spcAft>
                <a:spcPts val="0"/>
              </a:spcAft>
              <a:buNone/>
            </a:pPr>
            <a:endParaRPr sz="1800">
              <a:solidFill>
                <a:schemeClr val="dk1"/>
              </a:solidFill>
              <a:latin typeface="Helvetica Neue"/>
              <a:ea typeface="Helvetica Neue"/>
              <a:cs typeface="Helvetica Neue"/>
              <a:sym typeface="Helvetica Neue"/>
            </a:endParaRPr>
          </a:p>
        </p:txBody>
      </p:sp>
      <p:sp>
        <p:nvSpPr>
          <p:cNvPr id="145" name="Google Shape;145;g38cfd2631b1_0_6"/>
          <p:cNvSpPr txBox="1"/>
          <p:nvPr/>
        </p:nvSpPr>
        <p:spPr>
          <a:xfrm>
            <a:off x="2082575" y="6118625"/>
            <a:ext cx="482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dk1"/>
                </a:solidFill>
                <a:latin typeface="Helvetica Neue"/>
                <a:ea typeface="Helvetica Neue"/>
                <a:cs typeface="Helvetica Neue"/>
                <a:sym typeface="Helvetica Neue"/>
              </a:rPr>
              <a:t>                       </a:t>
            </a:r>
            <a:r>
              <a:rPr lang="en-US" sz="1500">
                <a:solidFill>
                  <a:schemeClr val="dk1"/>
                </a:solidFill>
                <a:latin typeface="Times New Roman"/>
                <a:ea typeface="Times New Roman"/>
                <a:cs typeface="Times New Roman"/>
                <a:sym typeface="Times New Roman"/>
              </a:rPr>
              <a:t>Fig2.</a:t>
            </a:r>
            <a:r>
              <a:rPr lang="en-US" sz="1500" b="1">
                <a:solidFill>
                  <a:schemeClr val="dk1"/>
                </a:solidFill>
                <a:latin typeface="Times New Roman"/>
                <a:ea typeface="Times New Roman"/>
                <a:cs typeface="Times New Roman"/>
                <a:sym typeface="Times New Roman"/>
              </a:rPr>
              <a:t> Activity Diagram</a:t>
            </a:r>
            <a:endParaRPr sz="1500">
              <a:solidFill>
                <a:schemeClr val="dk1"/>
              </a:solidFill>
              <a:latin typeface="Helvetica Neue"/>
              <a:ea typeface="Helvetica Neue"/>
              <a:cs typeface="Helvetica Neue"/>
              <a:sym typeface="Helvetica Neue"/>
            </a:endParaRPr>
          </a:p>
        </p:txBody>
      </p:sp>
      <p:pic>
        <p:nvPicPr>
          <p:cNvPr id="146" name="Google Shape;146;g38cfd2631b1_0_6"/>
          <p:cNvPicPr preferRelativeResize="0"/>
          <p:nvPr/>
        </p:nvPicPr>
        <p:blipFill>
          <a:blip r:embed="rId3">
            <a:alphaModFix/>
          </a:blip>
          <a:stretch>
            <a:fillRect/>
          </a:stretch>
        </p:blipFill>
        <p:spPr>
          <a:xfrm>
            <a:off x="1124800" y="870375"/>
            <a:ext cx="6894400" cy="5248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Tools, Technologies and Languages</a:t>
            </a:r>
            <a:endParaRPr b="0"/>
          </a:p>
        </p:txBody>
      </p:sp>
      <p:sp>
        <p:nvSpPr>
          <p:cNvPr id="152" name="Google Shape;152;p14"/>
          <p:cNvSpPr txBox="1"/>
          <p:nvPr/>
        </p:nvSpPr>
        <p:spPr>
          <a:xfrm>
            <a:off x="93650" y="724550"/>
            <a:ext cx="8956800" cy="5908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None/>
            </a:pPr>
            <a:r>
              <a:rPr lang="en-US" sz="1900" b="1">
                <a:solidFill>
                  <a:schemeClr val="dk1"/>
                </a:solidFill>
              </a:rPr>
              <a:t>Programming</a:t>
            </a:r>
            <a:endParaRPr sz="1900" b="1">
              <a:solidFill>
                <a:schemeClr val="dk1"/>
              </a:solidFill>
            </a:endParaRPr>
          </a:p>
          <a:p>
            <a:pPr marL="457200" lvl="0" indent="-349250" algn="l" rtl="0">
              <a:lnSpc>
                <a:spcPct val="115000"/>
              </a:lnSpc>
              <a:spcBef>
                <a:spcPts val="1200"/>
              </a:spcBef>
              <a:spcAft>
                <a:spcPts val="0"/>
              </a:spcAft>
              <a:buClr>
                <a:schemeClr val="dk1"/>
              </a:buClr>
              <a:buSzPts val="1900"/>
              <a:buChar char="●"/>
            </a:pPr>
            <a:r>
              <a:rPr lang="en-US" sz="1900">
                <a:solidFill>
                  <a:schemeClr val="dk1"/>
                </a:solidFill>
              </a:rPr>
              <a:t>Python (ML, chatbot logic)</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Django/Flask (Backend)</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HTML, CSS, JavaScript (Frontend)</a:t>
            </a:r>
            <a:endParaRPr sz="1900">
              <a:solidFill>
                <a:schemeClr val="dk1"/>
              </a:solidFill>
            </a:endParaRPr>
          </a:p>
          <a:p>
            <a:pPr marL="0" lvl="0" indent="0" algn="l" rtl="0">
              <a:lnSpc>
                <a:spcPct val="115000"/>
              </a:lnSpc>
              <a:spcBef>
                <a:spcPts val="1400"/>
              </a:spcBef>
              <a:spcAft>
                <a:spcPts val="0"/>
              </a:spcAft>
              <a:buNone/>
            </a:pPr>
            <a:r>
              <a:rPr lang="en-US" sz="1900" b="1">
                <a:solidFill>
                  <a:schemeClr val="dk1"/>
                </a:solidFill>
              </a:rPr>
              <a:t>Machine Learning &amp; NLP</a:t>
            </a:r>
            <a:endParaRPr sz="1900" b="1">
              <a:solidFill>
                <a:schemeClr val="dk1"/>
              </a:solidFill>
            </a:endParaRPr>
          </a:p>
          <a:p>
            <a:pPr marL="457200" lvl="0" indent="-349250" algn="l" rtl="0">
              <a:lnSpc>
                <a:spcPct val="115000"/>
              </a:lnSpc>
              <a:spcBef>
                <a:spcPts val="1200"/>
              </a:spcBef>
              <a:spcAft>
                <a:spcPts val="0"/>
              </a:spcAft>
              <a:buClr>
                <a:schemeClr val="dk1"/>
              </a:buClr>
              <a:buSzPts val="1900"/>
              <a:buChar char="●"/>
            </a:pPr>
            <a:r>
              <a:rPr lang="en-US" sz="1900">
                <a:solidFill>
                  <a:schemeClr val="dk1"/>
                </a:solidFill>
              </a:rPr>
              <a:t>Scikit-learn (Random Forest, preprocessing)</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NLP (text processing &amp; understanding)</a:t>
            </a:r>
            <a:endParaRPr sz="1900">
              <a:solidFill>
                <a:schemeClr val="dk1"/>
              </a:solidFill>
            </a:endParaRPr>
          </a:p>
          <a:p>
            <a:pPr marL="0" lvl="0" indent="0" algn="l" rtl="0">
              <a:lnSpc>
                <a:spcPct val="115000"/>
              </a:lnSpc>
              <a:spcBef>
                <a:spcPts val="1400"/>
              </a:spcBef>
              <a:spcAft>
                <a:spcPts val="0"/>
              </a:spcAft>
              <a:buNone/>
            </a:pPr>
            <a:r>
              <a:rPr lang="en-US" sz="1900" b="1">
                <a:solidFill>
                  <a:schemeClr val="dk1"/>
                </a:solidFill>
              </a:rPr>
              <a:t>Libraries</a:t>
            </a:r>
            <a:endParaRPr sz="1900" b="1">
              <a:solidFill>
                <a:schemeClr val="dk1"/>
              </a:solidFill>
            </a:endParaRPr>
          </a:p>
          <a:p>
            <a:pPr marL="457200" lvl="0" indent="-349250" algn="l" rtl="0">
              <a:lnSpc>
                <a:spcPct val="115000"/>
              </a:lnSpc>
              <a:spcBef>
                <a:spcPts val="1200"/>
              </a:spcBef>
              <a:spcAft>
                <a:spcPts val="0"/>
              </a:spcAft>
              <a:buClr>
                <a:schemeClr val="dk1"/>
              </a:buClr>
              <a:buSzPts val="1900"/>
              <a:buChar char="●"/>
            </a:pPr>
            <a:r>
              <a:rPr lang="en-US" sz="1900">
                <a:solidFill>
                  <a:schemeClr val="dk1"/>
                </a:solidFill>
              </a:rPr>
              <a:t>NumPy, Pandas (data handling)</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US" sz="1900">
                <a:solidFill>
                  <a:schemeClr val="dk1"/>
                </a:solidFill>
              </a:rPr>
              <a:t>Matplotlib/Seaborn (visualization)</a:t>
            </a:r>
            <a:endParaRPr sz="1900">
              <a:solidFill>
                <a:schemeClr val="dk1"/>
              </a:solidFill>
            </a:endParaRPr>
          </a:p>
          <a:p>
            <a:pPr marL="457200" lvl="0" indent="0" algn="just" rtl="0">
              <a:lnSpc>
                <a:spcPct val="115000"/>
              </a:lnSpc>
              <a:spcBef>
                <a:spcPts val="1200"/>
              </a:spcBef>
              <a:spcAft>
                <a:spcPts val="1200"/>
              </a:spcAft>
              <a:buNone/>
            </a:pPr>
            <a:endParaRPr sz="1900"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Work Plan till End-Term Evaluation</a:t>
            </a:r>
            <a:endParaRPr/>
          </a:p>
        </p:txBody>
      </p:sp>
      <p:sp>
        <p:nvSpPr>
          <p:cNvPr id="182" name="Google Shape;182;p20"/>
          <p:cNvSpPr txBox="1"/>
          <p:nvPr/>
        </p:nvSpPr>
        <p:spPr>
          <a:xfrm>
            <a:off x="77125" y="858800"/>
            <a:ext cx="8995200" cy="5693400"/>
          </a:xfrm>
          <a:prstGeom prst="rect">
            <a:avLst/>
          </a:prstGeom>
          <a:noFill/>
          <a:ln>
            <a:noFill/>
          </a:ln>
        </p:spPr>
        <p:txBody>
          <a:bodyPr spcFirstLastPara="1" wrap="square" lIns="91425" tIns="45700" rIns="91425" bIns="45700" anchor="t" anchorCtr="0">
            <a:noAutofit/>
          </a:bodyPr>
          <a:lstStyle/>
          <a:p>
            <a:pPr marL="457200" lvl="0" indent="-349250" algn="l" rtl="0">
              <a:lnSpc>
                <a:spcPct val="115000"/>
              </a:lnSpc>
              <a:spcBef>
                <a:spcPts val="1200"/>
              </a:spcBef>
              <a:spcAft>
                <a:spcPts val="0"/>
              </a:spcAft>
              <a:buClr>
                <a:schemeClr val="dk1"/>
              </a:buClr>
              <a:buSzPts val="1900"/>
              <a:buAutoNum type="arabicPeriod"/>
            </a:pPr>
            <a:r>
              <a:rPr lang="en-US" sz="1900" b="1">
                <a:solidFill>
                  <a:schemeClr val="dk1"/>
                </a:solidFill>
              </a:rPr>
              <a:t>Dataset &amp; Model Training</a:t>
            </a:r>
            <a:r>
              <a:rPr lang="en-US" sz="1900">
                <a:solidFill>
                  <a:schemeClr val="dk1"/>
                </a:solidFill>
              </a:rPr>
              <a:t>Collect healthcare Q&amp;A and symptom–disease datasets, clean, preprocess, and train ML/NLP model.</a:t>
            </a:r>
            <a:br>
              <a:rPr lang="en-US" sz="1900">
                <a:solidFill>
                  <a:schemeClr val="dk1"/>
                </a:solidFill>
              </a:rPr>
            </a:br>
            <a:endParaRPr sz="1900">
              <a:solidFill>
                <a:schemeClr val="dk1"/>
              </a:solidFill>
            </a:endParaRPr>
          </a:p>
          <a:p>
            <a:pPr marL="457200" lvl="0" indent="-349250" algn="l" rtl="0">
              <a:lnSpc>
                <a:spcPct val="115000"/>
              </a:lnSpc>
              <a:spcBef>
                <a:spcPts val="0"/>
              </a:spcBef>
              <a:spcAft>
                <a:spcPts val="0"/>
              </a:spcAft>
              <a:buClr>
                <a:schemeClr val="dk1"/>
              </a:buClr>
              <a:buSzPts val="1900"/>
              <a:buAutoNum type="arabicPeriod"/>
            </a:pPr>
            <a:r>
              <a:rPr lang="en-US" sz="1900" b="1">
                <a:solidFill>
                  <a:schemeClr val="dk1"/>
                </a:solidFill>
              </a:rPr>
              <a:t>Backend Integration</a:t>
            </a:r>
            <a:r>
              <a:rPr lang="en-US" sz="1900">
                <a:solidFill>
                  <a:schemeClr val="dk1"/>
                </a:solidFill>
              </a:rPr>
              <a:t> – Develop backend, connect ML model, implement intent detection, knowledge base retrieval, and hospital search API.</a:t>
            </a:r>
            <a:br>
              <a:rPr lang="en-US" sz="1900">
                <a:solidFill>
                  <a:schemeClr val="dk1"/>
                </a:solidFill>
              </a:rPr>
            </a:br>
            <a:endParaRPr sz="1900">
              <a:solidFill>
                <a:schemeClr val="dk1"/>
              </a:solidFill>
            </a:endParaRPr>
          </a:p>
          <a:p>
            <a:pPr marL="457200" lvl="0" indent="-349250" algn="l" rtl="0">
              <a:lnSpc>
                <a:spcPct val="115000"/>
              </a:lnSpc>
              <a:spcBef>
                <a:spcPts val="0"/>
              </a:spcBef>
              <a:spcAft>
                <a:spcPts val="0"/>
              </a:spcAft>
              <a:buClr>
                <a:schemeClr val="dk1"/>
              </a:buClr>
              <a:buSzPts val="1900"/>
              <a:buAutoNum type="arabicPeriod"/>
            </a:pPr>
            <a:r>
              <a:rPr lang="en-US" sz="1900" b="1">
                <a:solidFill>
                  <a:schemeClr val="dk1"/>
                </a:solidFill>
              </a:rPr>
              <a:t>Frontend Development</a:t>
            </a:r>
            <a:r>
              <a:rPr lang="en-US" sz="1900">
                <a:solidFill>
                  <a:schemeClr val="dk1"/>
                </a:solidFill>
              </a:rPr>
              <a:t> – Build chatbot interface (login/signup, query submission, real-time responses, user dashboard).</a:t>
            </a:r>
            <a:br>
              <a:rPr lang="en-US" sz="1900">
                <a:solidFill>
                  <a:schemeClr val="dk1"/>
                </a:solidFill>
              </a:rPr>
            </a:br>
            <a:endParaRPr sz="1900">
              <a:solidFill>
                <a:schemeClr val="dk1"/>
              </a:solidFill>
            </a:endParaRPr>
          </a:p>
          <a:p>
            <a:pPr marL="457200" lvl="0" indent="-349250" algn="l" rtl="0">
              <a:lnSpc>
                <a:spcPct val="115000"/>
              </a:lnSpc>
              <a:spcBef>
                <a:spcPts val="0"/>
              </a:spcBef>
              <a:spcAft>
                <a:spcPts val="0"/>
              </a:spcAft>
              <a:buClr>
                <a:schemeClr val="dk1"/>
              </a:buClr>
              <a:buSzPts val="1900"/>
              <a:buAutoNum type="arabicPeriod"/>
            </a:pPr>
            <a:r>
              <a:rPr lang="en-US" sz="1900" b="1">
                <a:solidFill>
                  <a:schemeClr val="dk1"/>
                </a:solidFill>
              </a:rPr>
              <a:t>Testing &amp; Admin Module</a:t>
            </a:r>
            <a:r>
              <a:rPr lang="en-US" sz="1900">
                <a:solidFill>
                  <a:schemeClr val="dk1"/>
                </a:solidFill>
              </a:rPr>
              <a:t> – Test with queries, fine-tune responses, and set up admin dashboard for managing Q&amp;A, monitoring, and retraining.</a:t>
            </a:r>
            <a:endParaRPr sz="1900">
              <a:solidFill>
                <a:schemeClr val="dk1"/>
              </a:solidFill>
            </a:endParaRPr>
          </a:p>
          <a:p>
            <a:pPr marL="457200" lvl="0" indent="0" algn="l" rtl="0">
              <a:lnSpc>
                <a:spcPct val="115000"/>
              </a:lnSpc>
              <a:spcBef>
                <a:spcPts val="1200"/>
              </a:spcBef>
              <a:spcAft>
                <a:spcPts val="1200"/>
              </a:spcAft>
              <a:buNone/>
            </a:pPr>
            <a:endParaRPr sz="1900"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2"/>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Outline</a:t>
            </a:r>
            <a:endParaRPr/>
          </a:p>
        </p:txBody>
      </p:sp>
      <p:sp>
        <p:nvSpPr>
          <p:cNvPr id="41" name="Google Shape;41;p2"/>
          <p:cNvSpPr txBox="1"/>
          <p:nvPr/>
        </p:nvSpPr>
        <p:spPr>
          <a:xfrm>
            <a:off x="93600" y="724550"/>
            <a:ext cx="8956800" cy="5912100"/>
          </a:xfrm>
          <a:prstGeom prst="rect">
            <a:avLst/>
          </a:prstGeom>
          <a:noFill/>
          <a:ln>
            <a:noFill/>
          </a:ln>
        </p:spPr>
        <p:txBody>
          <a:bodyPr spcFirstLastPara="1" wrap="square" lIns="91425" tIns="45700" rIns="91425" bIns="45700" anchor="t" anchorCtr="0">
            <a:noAutofit/>
          </a:bodyPr>
          <a:lstStyle/>
          <a:p>
            <a:pPr marL="552450" marR="0" lvl="0" indent="-457200" algn="just" rtl="0">
              <a:lnSpc>
                <a:spcPct val="115000"/>
              </a:lnSpc>
              <a:spcBef>
                <a:spcPts val="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Introduction</a:t>
            </a:r>
            <a:endParaRPr sz="1900" dirty="0">
              <a:solidFill>
                <a:schemeClr val="dk1"/>
              </a:solidFill>
              <a:latin typeface="Helvetica Neue"/>
              <a:ea typeface="Helvetica Neue"/>
              <a:cs typeface="Helvetica Neue"/>
              <a:sym typeface="Helvetica Neue"/>
            </a:endParaRPr>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Problem Statement</a:t>
            </a:r>
            <a:endParaRPr sz="1900" dirty="0"/>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Objectives</a:t>
            </a:r>
            <a:endParaRPr sz="1900" dirty="0"/>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Literature Review</a:t>
            </a:r>
            <a:endParaRPr sz="1900" dirty="0"/>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Project Design</a:t>
            </a:r>
            <a:endParaRPr sz="1900" dirty="0"/>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Tools, Technologies and Languages</a:t>
            </a:r>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Work Plan till End-Term Evaluation</a:t>
            </a:r>
            <a:endParaRPr sz="1900" dirty="0"/>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Project Plan</a:t>
            </a:r>
            <a:endParaRPr sz="1900" dirty="0"/>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Work Contribution and Attendance</a:t>
            </a:r>
            <a:endParaRPr sz="1900" dirty="0"/>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Supervisor Interactions</a:t>
            </a:r>
            <a:endParaRPr sz="1900" dirty="0"/>
          </a:p>
          <a:p>
            <a:pPr marL="552450" marR="0" lvl="0" indent="-457200" algn="just" rtl="0">
              <a:lnSpc>
                <a:spcPct val="115000"/>
              </a:lnSpc>
              <a:spcBef>
                <a:spcPts val="490"/>
              </a:spcBef>
              <a:spcAft>
                <a:spcPts val="0"/>
              </a:spcAft>
              <a:buClr>
                <a:schemeClr val="dk1"/>
              </a:buClr>
              <a:buSzPts val="1750"/>
              <a:buFont typeface="+mj-lt"/>
              <a:buAutoNum type="arabicPeriod"/>
            </a:pPr>
            <a:r>
              <a:rPr lang="en-US" sz="1900" dirty="0">
                <a:solidFill>
                  <a:schemeClr val="dk1"/>
                </a:solidFill>
                <a:latin typeface="Helvetica Neue"/>
                <a:ea typeface="Helvetica Neue"/>
                <a:cs typeface="Helvetica Neue"/>
                <a:sym typeface="Helvetica Neue"/>
              </a:rPr>
              <a:t>References</a:t>
            </a:r>
            <a:endParaRPr sz="1900" dirty="0"/>
          </a:p>
          <a:p>
            <a:pPr marL="0" marR="0" lvl="0" indent="0" algn="just" rtl="0">
              <a:lnSpc>
                <a:spcPct val="100000"/>
              </a:lnSpc>
              <a:spcBef>
                <a:spcPts val="490"/>
              </a:spcBef>
              <a:spcAft>
                <a:spcPts val="0"/>
              </a:spcAft>
              <a:buClr>
                <a:schemeClr val="dk1"/>
              </a:buClr>
              <a:buSzPts val="1750"/>
              <a:buFont typeface="Arial"/>
              <a:buNone/>
            </a:pPr>
            <a:endParaRPr sz="1400" dirty="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Project Plan</a:t>
            </a:r>
            <a:endParaRPr/>
          </a:p>
        </p:txBody>
      </p:sp>
      <p:sp>
        <p:nvSpPr>
          <p:cNvPr id="188" name="Google Shape;188;p21"/>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endParaRPr/>
          </a:p>
        </p:txBody>
      </p:sp>
      <p:pic>
        <p:nvPicPr>
          <p:cNvPr id="189" name="Google Shape;189;p21" title="Screenshot 2025-09-26 at 11.21.48 AM.png"/>
          <p:cNvPicPr preferRelativeResize="0"/>
          <p:nvPr/>
        </p:nvPicPr>
        <p:blipFill>
          <a:blip r:embed="rId3">
            <a:alphaModFix/>
          </a:blip>
          <a:stretch>
            <a:fillRect/>
          </a:stretch>
        </p:blipFill>
        <p:spPr>
          <a:xfrm>
            <a:off x="256350" y="931825"/>
            <a:ext cx="8598227" cy="49943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Work Contribution and Attendance</a:t>
            </a:r>
            <a:endParaRPr b="0"/>
          </a:p>
        </p:txBody>
      </p:sp>
      <p:sp>
        <p:nvSpPr>
          <p:cNvPr id="195" name="Google Shape;195;p22"/>
          <p:cNvSpPr txBox="1"/>
          <p:nvPr/>
        </p:nvSpPr>
        <p:spPr>
          <a:xfrm>
            <a:off x="77118" y="804231"/>
            <a:ext cx="8956714" cy="5172419"/>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196" name="Google Shape;196;p22"/>
          <p:cNvGraphicFramePr/>
          <p:nvPr>
            <p:extLst>
              <p:ext uri="{D42A27DB-BD31-4B8C-83A1-F6EECF244321}">
                <p14:modId xmlns:p14="http://schemas.microsoft.com/office/powerpoint/2010/main" val="1654380202"/>
              </p:ext>
            </p:extLst>
          </p:nvPr>
        </p:nvGraphicFramePr>
        <p:xfrm>
          <a:off x="174121" y="1330111"/>
          <a:ext cx="8859711" cy="4723658"/>
        </p:xfrm>
        <a:graphic>
          <a:graphicData uri="http://schemas.openxmlformats.org/drawingml/2006/table">
            <a:tbl>
              <a:tblPr firstRow="1" bandRow="1">
                <a:noFill/>
                <a:tableStyleId>{B1BF2E2B-DFFF-4850-BFD3-FAC5CC5875E5}</a:tableStyleId>
              </a:tblPr>
              <a:tblGrid>
                <a:gridCol w="1792142">
                  <a:extLst>
                    <a:ext uri="{9D8B030D-6E8A-4147-A177-3AD203B41FA5}">
                      <a16:colId xmlns:a16="http://schemas.microsoft.com/office/drawing/2014/main" val="20000"/>
                    </a:ext>
                  </a:extLst>
                </a:gridCol>
                <a:gridCol w="1149069">
                  <a:extLst>
                    <a:ext uri="{9D8B030D-6E8A-4147-A177-3AD203B41FA5}">
                      <a16:colId xmlns:a16="http://schemas.microsoft.com/office/drawing/2014/main" val="20001"/>
                    </a:ext>
                  </a:extLst>
                </a:gridCol>
                <a:gridCol w="3859901">
                  <a:extLst>
                    <a:ext uri="{9D8B030D-6E8A-4147-A177-3AD203B41FA5}">
                      <a16:colId xmlns:a16="http://schemas.microsoft.com/office/drawing/2014/main" val="20002"/>
                    </a:ext>
                  </a:extLst>
                </a:gridCol>
                <a:gridCol w="1100517">
                  <a:extLst>
                    <a:ext uri="{9D8B030D-6E8A-4147-A177-3AD203B41FA5}">
                      <a16:colId xmlns:a16="http://schemas.microsoft.com/office/drawing/2014/main" val="20003"/>
                    </a:ext>
                  </a:extLst>
                </a:gridCol>
                <a:gridCol w="958082">
                  <a:extLst>
                    <a:ext uri="{9D8B030D-6E8A-4147-A177-3AD203B41FA5}">
                      <a16:colId xmlns:a16="http://schemas.microsoft.com/office/drawing/2014/main" val="20005"/>
                    </a:ext>
                  </a:extLst>
                </a:gridCol>
              </a:tblGrid>
              <a:tr h="671640">
                <a:tc gridSpan="5">
                  <a:txBody>
                    <a:bodyPr/>
                    <a:lstStyle/>
                    <a:p>
                      <a:pPr marL="0" marR="0" lvl="0" indent="0" algn="l" rtl="0">
                        <a:spcBef>
                          <a:spcPts val="0"/>
                        </a:spcBef>
                        <a:spcAft>
                          <a:spcPts val="0"/>
                        </a:spcAft>
                        <a:buNone/>
                      </a:pPr>
                      <a:r>
                        <a:rPr lang="en-US" sz="1300" b="1" i="0" dirty="0">
                          <a:solidFill>
                            <a:schemeClr val="dk1"/>
                          </a:solidFill>
                          <a:latin typeface="Helvetica Neue"/>
                          <a:ea typeface="Helvetica Neue"/>
                          <a:cs typeface="Helvetica Neue"/>
                          <a:sym typeface="Helvetica Neue"/>
                        </a:rPr>
                        <a:t>GitHub Repository URL: </a:t>
                      </a:r>
                      <a:r>
                        <a:rPr lang="en-US" sz="1300" b="0" i="0" dirty="0">
                          <a:solidFill>
                            <a:schemeClr val="dk1"/>
                          </a:solidFill>
                          <a:latin typeface="Helvetica Neue"/>
                          <a:ea typeface="Helvetica Neue"/>
                          <a:cs typeface="Helvetica Neue"/>
                          <a:sym typeface="Helvetica Neue"/>
                        </a:rPr>
                        <a:t>https://github.com/Sanya528/AI-powered-healthcare-chatbot-system.git</a:t>
                      </a:r>
                      <a:endParaRPr b="0" dirty="0"/>
                    </a:p>
                  </a:txBody>
                  <a:tcPr marL="91450" marR="91450" marT="45725" marB="45725" anchor="ctr">
                    <a:solidFill>
                      <a:srgbClr val="D5D59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94432">
                <a:tc>
                  <a:txBody>
                    <a:bodyPr/>
                    <a:lstStyle/>
                    <a:p>
                      <a:pPr marL="0" marR="0" lvl="0" indent="0" algn="l" rtl="0">
                        <a:spcBef>
                          <a:spcPts val="0"/>
                        </a:spcBef>
                        <a:spcAft>
                          <a:spcPts val="0"/>
                        </a:spcAft>
                        <a:buNone/>
                      </a:pPr>
                      <a:r>
                        <a:rPr lang="en-US" sz="1400" b="0" i="0">
                          <a:solidFill>
                            <a:schemeClr val="dk1"/>
                          </a:solidFill>
                          <a:latin typeface="Helvetica Neue"/>
                          <a:ea typeface="Helvetica Neue"/>
                          <a:cs typeface="Helvetica Neue"/>
                          <a:sym typeface="Helvetica Neue"/>
                        </a:rPr>
                        <a:t>Team Member</a:t>
                      </a:r>
                      <a:endParaRPr sz="1400"/>
                    </a:p>
                  </a:txBody>
                  <a:tcPr marL="91450" marR="91450" marT="45725" marB="45725">
                    <a:solidFill>
                      <a:srgbClr val="D5D59B"/>
                    </a:solidFill>
                  </a:tcPr>
                </a:tc>
                <a:tc>
                  <a:txBody>
                    <a:bodyPr/>
                    <a:lstStyle/>
                    <a:p>
                      <a:pPr marL="0" marR="0" lvl="0" indent="0" algn="l" rtl="0">
                        <a:spcBef>
                          <a:spcPts val="0"/>
                        </a:spcBef>
                        <a:spcAft>
                          <a:spcPts val="0"/>
                        </a:spcAft>
                        <a:buNone/>
                      </a:pPr>
                      <a:r>
                        <a:rPr lang="en-US" sz="1400" b="0" i="0">
                          <a:solidFill>
                            <a:schemeClr val="dk1"/>
                          </a:solidFill>
                          <a:latin typeface="Helvetica Neue"/>
                          <a:ea typeface="Helvetica Neue"/>
                          <a:cs typeface="Helvetica Neue"/>
                          <a:sym typeface="Helvetica Neue"/>
                        </a:rPr>
                        <a:t>Roll No.</a:t>
                      </a:r>
                      <a:endParaRPr sz="1400"/>
                    </a:p>
                  </a:txBody>
                  <a:tcPr marL="91450" marR="91450" marT="45725" marB="45725">
                    <a:solidFill>
                      <a:srgbClr val="D5D59B"/>
                    </a:solidFill>
                  </a:tcPr>
                </a:tc>
                <a:tc>
                  <a:txBody>
                    <a:bodyPr/>
                    <a:lstStyle/>
                    <a:p>
                      <a:pPr marL="0" marR="0" lvl="0" indent="0" algn="l" rtl="0">
                        <a:spcBef>
                          <a:spcPts val="0"/>
                        </a:spcBef>
                        <a:spcAft>
                          <a:spcPts val="0"/>
                        </a:spcAft>
                        <a:buNone/>
                      </a:pPr>
                      <a:r>
                        <a:rPr lang="en-US" sz="1400" b="0" i="0">
                          <a:solidFill>
                            <a:schemeClr val="dk1"/>
                          </a:solidFill>
                          <a:latin typeface="Helvetica Neue"/>
                          <a:ea typeface="Helvetica Neue"/>
                          <a:cs typeface="Helvetica Neue"/>
                          <a:sym typeface="Helvetica Neue"/>
                        </a:rPr>
                        <a:t>Work Done</a:t>
                      </a:r>
                      <a:endParaRPr sz="1400"/>
                    </a:p>
                    <a:p>
                      <a:pPr marL="0" marR="0" lvl="0" indent="0" algn="l" rtl="0">
                        <a:spcBef>
                          <a:spcPts val="0"/>
                        </a:spcBef>
                        <a:spcAft>
                          <a:spcPts val="0"/>
                        </a:spcAft>
                        <a:buNone/>
                      </a:pPr>
                      <a:r>
                        <a:rPr lang="en-US" sz="1400" b="0" i="0">
                          <a:solidFill>
                            <a:schemeClr val="dk1"/>
                          </a:solidFill>
                          <a:latin typeface="Helvetica Neue"/>
                          <a:ea typeface="Helvetica Neue"/>
                          <a:cs typeface="Helvetica Neue"/>
                          <a:sym typeface="Helvetica Neue"/>
                        </a:rPr>
                        <a:t>(provide complete details)</a:t>
                      </a:r>
                      <a:endParaRPr sz="1400"/>
                    </a:p>
                  </a:txBody>
                  <a:tcPr marL="91450" marR="91450" marT="45725" marB="45725">
                    <a:solidFill>
                      <a:srgbClr val="D5D59B"/>
                    </a:solidFill>
                  </a:tcPr>
                </a:tc>
                <a:tc>
                  <a:txBody>
                    <a:bodyPr/>
                    <a:lstStyle/>
                    <a:p>
                      <a:pPr marL="0" marR="0" lvl="0" indent="0" algn="l" rtl="0">
                        <a:lnSpc>
                          <a:spcPct val="100000"/>
                        </a:lnSpc>
                        <a:spcBef>
                          <a:spcPts val="0"/>
                        </a:spcBef>
                        <a:spcAft>
                          <a:spcPts val="0"/>
                        </a:spcAft>
                        <a:buClr>
                          <a:schemeClr val="dk1"/>
                        </a:buClr>
                        <a:buSzPts val="1300"/>
                        <a:buFont typeface="Helvetica Neue"/>
                        <a:buNone/>
                      </a:pPr>
                      <a:r>
                        <a:rPr lang="en-US" sz="1400" b="0" i="0">
                          <a:solidFill>
                            <a:schemeClr val="dk1"/>
                          </a:solidFill>
                          <a:latin typeface="Helvetica Neue"/>
                          <a:ea typeface="Helvetica Neue"/>
                          <a:cs typeface="Helvetica Neue"/>
                          <a:sym typeface="Helvetica Neue"/>
                        </a:rPr>
                        <a:t>Work Contribution (%)</a:t>
                      </a:r>
                      <a:endParaRPr sz="1400"/>
                    </a:p>
                  </a:txBody>
                  <a:tcPr marL="91450" marR="91450" marT="45725" marB="45725">
                    <a:solidFill>
                      <a:srgbClr val="D5D59B"/>
                    </a:solidFill>
                  </a:tcPr>
                </a:tc>
                <a:tc>
                  <a:txBody>
                    <a:bodyPr/>
                    <a:lstStyle/>
                    <a:p>
                      <a:pPr marL="0" marR="0" lvl="0" indent="0" algn="l" rtl="0">
                        <a:spcBef>
                          <a:spcPts val="0"/>
                        </a:spcBef>
                        <a:spcAft>
                          <a:spcPts val="0"/>
                        </a:spcAft>
                        <a:buNone/>
                      </a:pPr>
                      <a:r>
                        <a:rPr lang="en-US" sz="1400" b="0" i="0">
                          <a:solidFill>
                            <a:schemeClr val="dk1"/>
                          </a:solidFill>
                          <a:latin typeface="Helvetica Neue"/>
                          <a:ea typeface="Helvetica Neue"/>
                          <a:cs typeface="Helvetica Neue"/>
                          <a:sym typeface="Helvetica Neue"/>
                        </a:rPr>
                        <a:t>Lab Attendance (%)</a:t>
                      </a:r>
                      <a:endParaRPr sz="1400"/>
                    </a:p>
                  </a:txBody>
                  <a:tcPr marL="91450" marR="91450" marT="45725" marB="45725">
                    <a:solidFill>
                      <a:srgbClr val="D5D59B"/>
                    </a:solidFill>
                  </a:tcPr>
                </a:tc>
                <a:extLst>
                  <a:ext uri="{0D108BD9-81ED-4DB2-BD59-A6C34878D82A}">
                    <a16:rowId xmlns:a16="http://schemas.microsoft.com/office/drawing/2014/main" val="10001"/>
                  </a:ext>
                </a:extLst>
              </a:tr>
              <a:tr h="786009">
                <a:tc>
                  <a:txBody>
                    <a:bodyPr/>
                    <a:lstStyle/>
                    <a:p>
                      <a:pPr marL="0" marR="0" lvl="0" indent="0" algn="l" rtl="0">
                        <a:spcBef>
                          <a:spcPts val="0"/>
                        </a:spcBef>
                        <a:spcAft>
                          <a:spcPts val="0"/>
                        </a:spcAft>
                        <a:buNone/>
                      </a:pPr>
                      <a:r>
                        <a:rPr lang="en-US" sz="1400" dirty="0"/>
                        <a:t>1.Sanya Sharma</a:t>
                      </a:r>
                      <a:endParaRPr sz="1400" dirty="0"/>
                    </a:p>
                  </a:txBody>
                  <a:tcPr marL="91450" marR="91450" marT="45725" marB="45725">
                    <a:solidFill>
                      <a:srgbClr val="F4F9ED"/>
                    </a:solidFill>
                  </a:tcPr>
                </a:tc>
                <a:tc>
                  <a:txBody>
                    <a:bodyPr/>
                    <a:lstStyle/>
                    <a:p>
                      <a:pPr marL="0" marR="0" lvl="0" indent="0" algn="l" rtl="0">
                        <a:spcBef>
                          <a:spcPts val="0"/>
                        </a:spcBef>
                        <a:spcAft>
                          <a:spcPts val="0"/>
                        </a:spcAft>
                        <a:buNone/>
                      </a:pPr>
                      <a:r>
                        <a:rPr lang="en-US" sz="1400">
                          <a:latin typeface="Helvetica Neue"/>
                          <a:ea typeface="Helvetica Neue"/>
                          <a:cs typeface="Helvetica Neue"/>
                          <a:sym typeface="Helvetica Neue"/>
                        </a:rPr>
                        <a:t>221030213</a:t>
                      </a:r>
                      <a:endParaRPr sz="1400" b="0" i="0">
                        <a:latin typeface="Helvetica Neue"/>
                        <a:ea typeface="Helvetica Neue"/>
                        <a:cs typeface="Helvetica Neue"/>
                        <a:sym typeface="Helvetica Neue"/>
                      </a:endParaRPr>
                    </a:p>
                  </a:txBody>
                  <a:tcPr marL="91450" marR="91450" marT="45725" marB="45725">
                    <a:solidFill>
                      <a:srgbClr val="F4F9ED"/>
                    </a:solidFill>
                  </a:tcPr>
                </a:tc>
                <a:tc>
                  <a:txBody>
                    <a:bodyPr/>
                    <a:lstStyle/>
                    <a:p>
                      <a:pPr marL="457200" lvl="0" indent="-311150" algn="l" rtl="0">
                        <a:spcBef>
                          <a:spcPts val="0"/>
                        </a:spcBef>
                        <a:spcAft>
                          <a:spcPts val="0"/>
                        </a:spcAft>
                        <a:buSzPts val="1300"/>
                        <a:buFont typeface="Helvetica Neue"/>
                        <a:buChar char="●"/>
                      </a:pPr>
                      <a:r>
                        <a:rPr lang="en-US" sz="1400" dirty="0">
                          <a:latin typeface="Helvetica Neue"/>
                          <a:ea typeface="Helvetica Neue"/>
                          <a:cs typeface="Helvetica Neue"/>
                          <a:sym typeface="Helvetica Neue"/>
                        </a:rPr>
                        <a:t>Literature Review (5 Research papers) </a:t>
                      </a:r>
                      <a:endParaRPr sz="1400" dirty="0">
                        <a:latin typeface="Helvetica Neue"/>
                        <a:ea typeface="Helvetica Neue"/>
                        <a:cs typeface="Helvetica Neue"/>
                        <a:sym typeface="Helvetica Neue"/>
                      </a:endParaRPr>
                    </a:p>
                    <a:p>
                      <a:pPr marL="457200" lvl="0" indent="-311150" algn="l" rtl="0">
                        <a:spcBef>
                          <a:spcPts val="0"/>
                        </a:spcBef>
                        <a:spcAft>
                          <a:spcPts val="0"/>
                        </a:spcAft>
                        <a:buSzPts val="1300"/>
                        <a:buFont typeface="Helvetica Neue"/>
                        <a:buChar char="●"/>
                      </a:pPr>
                      <a:r>
                        <a:rPr lang="en-US" sz="1400" dirty="0">
                          <a:latin typeface="Helvetica Neue"/>
                          <a:ea typeface="Helvetica Neue"/>
                          <a:cs typeface="Helvetica Neue"/>
                          <a:sym typeface="Helvetica Neue"/>
                        </a:rPr>
                        <a:t>Report writing</a:t>
                      </a:r>
                      <a:endParaRPr sz="1400" dirty="0">
                        <a:latin typeface="Helvetica Neue"/>
                        <a:ea typeface="Helvetica Neue"/>
                        <a:cs typeface="Helvetica Neue"/>
                        <a:sym typeface="Helvetica Neue"/>
                      </a:endParaRPr>
                    </a:p>
                    <a:p>
                      <a:pPr marL="0" marR="0" lvl="0" indent="0" algn="l" rtl="0">
                        <a:spcBef>
                          <a:spcPts val="0"/>
                        </a:spcBef>
                        <a:spcAft>
                          <a:spcPts val="0"/>
                        </a:spcAft>
                        <a:buNone/>
                      </a:pPr>
                      <a:endParaRPr sz="1400" b="0" i="0" dirty="0">
                        <a:latin typeface="Helvetica Neue"/>
                        <a:ea typeface="Helvetica Neue"/>
                        <a:cs typeface="Helvetica Neue"/>
                        <a:sym typeface="Helvetica Neue"/>
                      </a:endParaRPr>
                    </a:p>
                  </a:txBody>
                  <a:tcPr marL="91450" marR="91450" marT="45725" marB="45725">
                    <a:solidFill>
                      <a:srgbClr val="F4F9ED"/>
                    </a:solidFill>
                  </a:tcPr>
                </a:tc>
                <a:tc>
                  <a:txBody>
                    <a:bodyPr/>
                    <a:lstStyle/>
                    <a:p>
                      <a:pPr marL="0" marR="0" lvl="0" indent="0" algn="l"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25%</a:t>
                      </a:r>
                      <a:endParaRPr sz="1400" b="0" i="0">
                        <a:latin typeface="Helvetica Neue"/>
                        <a:ea typeface="Helvetica Neue"/>
                        <a:cs typeface="Helvetica Neue"/>
                        <a:sym typeface="Helvetica Neue"/>
                      </a:endParaRPr>
                    </a:p>
                  </a:txBody>
                  <a:tcPr marL="91450" marR="91450" marT="45725" marB="45725">
                    <a:solidFill>
                      <a:srgbClr val="F4F9ED"/>
                    </a:solidFill>
                  </a:tcPr>
                </a:tc>
                <a:tc>
                  <a:txBody>
                    <a:bodyPr/>
                    <a:lstStyle/>
                    <a:p>
                      <a:pPr marL="0" marR="0" lvl="0" indent="0" algn="l" rtl="0">
                        <a:spcBef>
                          <a:spcPts val="0"/>
                        </a:spcBef>
                        <a:spcAft>
                          <a:spcPts val="0"/>
                        </a:spcAft>
                        <a:buClr>
                          <a:schemeClr val="dk1"/>
                        </a:buClr>
                        <a:buSzPts val="1300"/>
                        <a:buFont typeface="Arial"/>
                        <a:buNone/>
                      </a:pPr>
                      <a:r>
                        <a:rPr lang="en-US" sz="1400" dirty="0">
                          <a:latin typeface="Helvetica Neue"/>
                          <a:ea typeface="Helvetica Neue"/>
                          <a:cs typeface="Helvetica Neue"/>
                          <a:sym typeface="Helvetica Neue"/>
                        </a:rPr>
                        <a:t>100%</a:t>
                      </a:r>
                      <a:endParaRPr sz="1400" b="0" i="0" dirty="0">
                        <a:latin typeface="Helvetica Neue"/>
                        <a:ea typeface="Helvetica Neue"/>
                        <a:cs typeface="Helvetica Neue"/>
                        <a:sym typeface="Helvetica Neue"/>
                      </a:endParaRPr>
                    </a:p>
                  </a:txBody>
                  <a:tcPr marL="91450" marR="91450" marT="45725" marB="45725">
                    <a:solidFill>
                      <a:srgbClr val="F4F9ED"/>
                    </a:solidFill>
                  </a:tcPr>
                </a:tc>
                <a:extLst>
                  <a:ext uri="{0D108BD9-81ED-4DB2-BD59-A6C34878D82A}">
                    <a16:rowId xmlns:a16="http://schemas.microsoft.com/office/drawing/2014/main" val="10002"/>
                  </a:ext>
                </a:extLst>
              </a:tr>
              <a:tr h="803580">
                <a:tc>
                  <a:txBody>
                    <a:bodyPr/>
                    <a:lstStyle/>
                    <a:p>
                      <a:pPr marL="0" marR="0" lvl="0" indent="0" algn="l" rtl="0">
                        <a:spcBef>
                          <a:spcPts val="0"/>
                        </a:spcBef>
                        <a:spcAft>
                          <a:spcPts val="0"/>
                        </a:spcAft>
                        <a:buNone/>
                      </a:pPr>
                      <a:r>
                        <a:rPr lang="en-US" sz="1400" b="0" i="0" dirty="0">
                          <a:latin typeface="Helvetica Neue"/>
                          <a:ea typeface="Helvetica Neue"/>
                          <a:cs typeface="Helvetica Neue"/>
                          <a:sym typeface="Helvetica Neue"/>
                        </a:rPr>
                        <a:t>2. Vaibhav</a:t>
                      </a:r>
                      <a:r>
                        <a:rPr lang="en-IN" sz="1400" b="0" i="0" dirty="0">
                          <a:latin typeface="Helvetica Neue"/>
                          <a:ea typeface="Helvetica Neue"/>
                          <a:cs typeface="Helvetica Neue"/>
                          <a:sym typeface="Helvetica Neue"/>
                        </a:rPr>
                        <a:t> Raj</a:t>
                      </a:r>
                      <a:endParaRPr lang="en-IN" sz="1400" dirty="0"/>
                    </a:p>
                  </a:txBody>
                  <a:tcPr marL="91450" marR="91450" marT="45725" marB="45725">
                    <a:solidFill>
                      <a:srgbClr val="F0F0DD"/>
                    </a:solidFill>
                  </a:tcPr>
                </a:tc>
                <a:tc>
                  <a:txBody>
                    <a:bodyPr/>
                    <a:lstStyle/>
                    <a:p>
                      <a:pPr marL="0" marR="0" lvl="0" indent="0" algn="l" rtl="0">
                        <a:spcBef>
                          <a:spcPts val="0"/>
                        </a:spcBef>
                        <a:spcAft>
                          <a:spcPts val="0"/>
                        </a:spcAft>
                        <a:buNone/>
                      </a:pPr>
                      <a:r>
                        <a:rPr lang="en-US" sz="1400">
                          <a:latin typeface="Helvetica Neue"/>
                          <a:ea typeface="Helvetica Neue"/>
                          <a:cs typeface="Helvetica Neue"/>
                          <a:sym typeface="Helvetica Neue"/>
                        </a:rPr>
                        <a:t>221030155</a:t>
                      </a:r>
                      <a:endParaRPr sz="14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457200" lvl="0" indent="-311150" algn="l" rtl="0">
                        <a:spcBef>
                          <a:spcPts val="0"/>
                        </a:spcBef>
                        <a:spcAft>
                          <a:spcPts val="0"/>
                        </a:spcAft>
                        <a:buClr>
                          <a:schemeClr val="dk1"/>
                        </a:buClr>
                        <a:buSzPts val="1300"/>
                        <a:buFont typeface="Helvetica Neue"/>
                        <a:buChar char="●"/>
                      </a:pPr>
                      <a:r>
                        <a:rPr lang="en-US" sz="1400" dirty="0">
                          <a:latin typeface="Helvetica Neue"/>
                          <a:ea typeface="Helvetica Neue"/>
                          <a:cs typeface="Helvetica Neue"/>
                          <a:sym typeface="Helvetica Neue"/>
                        </a:rPr>
                        <a:t>Literature Review (5 Research papers) </a:t>
                      </a:r>
                      <a:endParaRPr sz="1400" dirty="0">
                        <a:latin typeface="Helvetica Neue"/>
                        <a:ea typeface="Helvetica Neue"/>
                        <a:cs typeface="Helvetica Neue"/>
                        <a:sym typeface="Helvetica Neue"/>
                      </a:endParaRPr>
                    </a:p>
                    <a:p>
                      <a:pPr marL="457200" lvl="0" indent="-311150" algn="l" rtl="0">
                        <a:spcBef>
                          <a:spcPts val="0"/>
                        </a:spcBef>
                        <a:spcAft>
                          <a:spcPts val="0"/>
                        </a:spcAft>
                        <a:buClr>
                          <a:schemeClr val="dk1"/>
                        </a:buClr>
                        <a:buSzPts val="1300"/>
                        <a:buFont typeface="Helvetica Neue"/>
                        <a:buChar char="●"/>
                      </a:pPr>
                      <a:r>
                        <a:rPr lang="en-US" sz="1400" dirty="0">
                          <a:latin typeface="Helvetica Neue"/>
                          <a:ea typeface="Helvetica Neue"/>
                          <a:cs typeface="Helvetica Neue"/>
                          <a:sym typeface="Helvetica Neue"/>
                        </a:rPr>
                        <a:t>Report writing</a:t>
                      </a:r>
                      <a:endParaRPr sz="1400" b="0" i="0" dirty="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25%</a:t>
                      </a:r>
                      <a:endParaRPr sz="1400" b="0" i="0">
                        <a:latin typeface="Helvetica Neue"/>
                        <a:ea typeface="Helvetica Neue"/>
                        <a:cs typeface="Helvetica Neue"/>
                        <a:sym typeface="Helvetica Neue"/>
                      </a:endParaRPr>
                    </a:p>
                  </a:txBody>
                  <a:tcPr marL="91450" marR="91450" marT="45725" marB="45725">
                    <a:solidFill>
                      <a:srgbClr val="F0F0DD"/>
                    </a:solidFill>
                  </a:tcPr>
                </a:tc>
                <a:tc>
                  <a:txBody>
                    <a:bodyPr/>
                    <a:lstStyle/>
                    <a:p>
                      <a:pPr marL="0" marR="0" lvl="0" indent="0" algn="l"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100%</a:t>
                      </a:r>
                      <a:endParaRPr sz="1400" b="0" i="0">
                        <a:latin typeface="Helvetica Neue"/>
                        <a:ea typeface="Helvetica Neue"/>
                        <a:cs typeface="Helvetica Neue"/>
                        <a:sym typeface="Helvetica Neue"/>
                      </a:endParaRPr>
                    </a:p>
                  </a:txBody>
                  <a:tcPr marL="91450" marR="91450" marT="45725" marB="45725">
                    <a:solidFill>
                      <a:srgbClr val="F0F0DD"/>
                    </a:solidFill>
                  </a:tcPr>
                </a:tc>
                <a:extLst>
                  <a:ext uri="{0D108BD9-81ED-4DB2-BD59-A6C34878D82A}">
                    <a16:rowId xmlns:a16="http://schemas.microsoft.com/office/drawing/2014/main" val="10003"/>
                  </a:ext>
                </a:extLst>
              </a:tr>
              <a:tr h="896972">
                <a:tc>
                  <a:txBody>
                    <a:bodyPr/>
                    <a:lstStyle/>
                    <a:p>
                      <a:pPr marL="0" marR="0" lvl="0" indent="0" algn="l" rtl="0">
                        <a:spcBef>
                          <a:spcPts val="0"/>
                        </a:spcBef>
                        <a:spcAft>
                          <a:spcPts val="0"/>
                        </a:spcAft>
                        <a:buNone/>
                      </a:pPr>
                      <a:r>
                        <a:rPr lang="en-US" sz="1400" b="0" i="0">
                          <a:latin typeface="Helvetica Neue"/>
                          <a:ea typeface="Helvetica Neue"/>
                          <a:cs typeface="Helvetica Neue"/>
                          <a:sym typeface="Helvetica Neue"/>
                        </a:rPr>
                        <a:t>3.Aashwin Thakur</a:t>
                      </a:r>
                      <a:endParaRPr sz="1400"/>
                    </a:p>
                  </a:txBody>
                  <a:tcPr marL="91450" marR="91450" marT="45725" marB="45725">
                    <a:solidFill>
                      <a:srgbClr val="F4F9ED"/>
                    </a:solidFill>
                  </a:tcPr>
                </a:tc>
                <a:tc>
                  <a:txBody>
                    <a:bodyPr/>
                    <a:lstStyle/>
                    <a:p>
                      <a:pPr marL="0" marR="0" lvl="0" indent="0" algn="l" rtl="0">
                        <a:spcBef>
                          <a:spcPts val="0"/>
                        </a:spcBef>
                        <a:spcAft>
                          <a:spcPts val="0"/>
                        </a:spcAft>
                        <a:buNone/>
                      </a:pPr>
                      <a:r>
                        <a:rPr lang="en-US" sz="1400">
                          <a:latin typeface="Helvetica Neue"/>
                          <a:ea typeface="Helvetica Neue"/>
                          <a:cs typeface="Helvetica Neue"/>
                          <a:sym typeface="Helvetica Neue"/>
                        </a:rPr>
                        <a:t>221030093</a:t>
                      </a:r>
                      <a:endParaRPr sz="1400" b="0" i="0">
                        <a:latin typeface="Helvetica Neue"/>
                        <a:ea typeface="Helvetica Neue"/>
                        <a:cs typeface="Helvetica Neue"/>
                        <a:sym typeface="Helvetica Neue"/>
                      </a:endParaRPr>
                    </a:p>
                  </a:txBody>
                  <a:tcPr marL="91450" marR="91450" marT="45725" marB="45725">
                    <a:solidFill>
                      <a:srgbClr val="F4F9ED"/>
                    </a:solidFill>
                  </a:tcPr>
                </a:tc>
                <a:tc>
                  <a:txBody>
                    <a:bodyPr/>
                    <a:lstStyle/>
                    <a:p>
                      <a:pPr marL="457200" lvl="0" indent="-311150" algn="l" rtl="0">
                        <a:spcBef>
                          <a:spcPts val="0"/>
                        </a:spcBef>
                        <a:spcAft>
                          <a:spcPts val="0"/>
                        </a:spcAft>
                        <a:buClr>
                          <a:schemeClr val="dk1"/>
                        </a:buClr>
                        <a:buSzPts val="1300"/>
                        <a:buFont typeface="Helvetica Neue"/>
                        <a:buChar char="●"/>
                      </a:pPr>
                      <a:r>
                        <a:rPr lang="en-US" sz="1400" dirty="0">
                          <a:latin typeface="Helvetica Neue"/>
                          <a:ea typeface="Helvetica Neue"/>
                          <a:cs typeface="Helvetica Neue"/>
                          <a:sym typeface="Helvetica Neue"/>
                        </a:rPr>
                        <a:t>Literature Review (5 Research papers) </a:t>
                      </a:r>
                      <a:endParaRPr sz="1400" dirty="0">
                        <a:latin typeface="Helvetica Neue"/>
                        <a:ea typeface="Helvetica Neue"/>
                        <a:cs typeface="Helvetica Neue"/>
                        <a:sym typeface="Helvetica Neue"/>
                      </a:endParaRPr>
                    </a:p>
                    <a:p>
                      <a:pPr marL="457200" lvl="0" indent="-311150" algn="l" rtl="0">
                        <a:spcBef>
                          <a:spcPts val="0"/>
                        </a:spcBef>
                        <a:spcAft>
                          <a:spcPts val="0"/>
                        </a:spcAft>
                        <a:buClr>
                          <a:schemeClr val="dk1"/>
                        </a:buClr>
                        <a:buSzPts val="1300"/>
                        <a:buFont typeface="Helvetica Neue"/>
                        <a:buChar char="●"/>
                      </a:pPr>
                      <a:r>
                        <a:rPr lang="en-US" sz="1400" dirty="0">
                          <a:latin typeface="Helvetica Neue"/>
                          <a:ea typeface="Helvetica Neue"/>
                          <a:cs typeface="Helvetica Neue"/>
                          <a:sym typeface="Helvetica Neue"/>
                        </a:rPr>
                        <a:t>PPT Design</a:t>
                      </a:r>
                      <a:endParaRPr sz="1400" dirty="0">
                        <a:latin typeface="Helvetica Neue"/>
                        <a:ea typeface="Helvetica Neue"/>
                        <a:cs typeface="Helvetica Neue"/>
                        <a:sym typeface="Helvetica Neue"/>
                      </a:endParaRPr>
                    </a:p>
                    <a:p>
                      <a:pPr marL="171450" marR="0" lvl="0" indent="-88900" algn="l" rtl="0">
                        <a:spcBef>
                          <a:spcPts val="0"/>
                        </a:spcBef>
                        <a:spcAft>
                          <a:spcPts val="0"/>
                        </a:spcAft>
                        <a:buClr>
                          <a:schemeClr val="dk1"/>
                        </a:buClr>
                        <a:buSzPts val="1300"/>
                        <a:buFont typeface="Arial"/>
                        <a:buNone/>
                      </a:pPr>
                      <a:endParaRPr sz="1400" b="0" i="0" dirty="0">
                        <a:latin typeface="Helvetica Neue"/>
                        <a:ea typeface="Helvetica Neue"/>
                        <a:cs typeface="Helvetica Neue"/>
                        <a:sym typeface="Helvetica Neue"/>
                      </a:endParaRPr>
                    </a:p>
                    <a:p>
                      <a:pPr marL="171450" marR="0" lvl="0" indent="-88900" algn="l" rtl="0">
                        <a:spcBef>
                          <a:spcPts val="0"/>
                        </a:spcBef>
                        <a:spcAft>
                          <a:spcPts val="0"/>
                        </a:spcAft>
                        <a:buClr>
                          <a:schemeClr val="dk1"/>
                        </a:buClr>
                        <a:buSzPts val="1300"/>
                        <a:buFont typeface="Arial"/>
                        <a:buNone/>
                      </a:pPr>
                      <a:endParaRPr sz="1400" b="0" i="0" dirty="0">
                        <a:latin typeface="Helvetica Neue"/>
                        <a:ea typeface="Helvetica Neue"/>
                        <a:cs typeface="Helvetica Neue"/>
                        <a:sym typeface="Helvetica Neue"/>
                      </a:endParaRPr>
                    </a:p>
                  </a:txBody>
                  <a:tcPr marL="91450" marR="91450" marT="45725" marB="45725">
                    <a:solidFill>
                      <a:srgbClr val="F4F9ED"/>
                    </a:solidFill>
                  </a:tcPr>
                </a:tc>
                <a:tc>
                  <a:txBody>
                    <a:bodyPr/>
                    <a:lstStyle/>
                    <a:p>
                      <a:pPr marL="0" marR="0" lvl="0" indent="0" algn="l"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25%</a:t>
                      </a:r>
                      <a:endParaRPr sz="1400" b="0" i="0">
                        <a:latin typeface="Helvetica Neue"/>
                        <a:ea typeface="Helvetica Neue"/>
                        <a:cs typeface="Helvetica Neue"/>
                        <a:sym typeface="Helvetica Neue"/>
                      </a:endParaRPr>
                    </a:p>
                  </a:txBody>
                  <a:tcPr marL="91450" marR="91450" marT="45725" marB="45725">
                    <a:solidFill>
                      <a:srgbClr val="F4F9ED"/>
                    </a:solidFill>
                  </a:tcPr>
                </a:tc>
                <a:tc>
                  <a:txBody>
                    <a:bodyPr/>
                    <a:lstStyle/>
                    <a:p>
                      <a:pPr marL="0" marR="0" lvl="0" indent="0" algn="l"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100%</a:t>
                      </a:r>
                      <a:endParaRPr sz="1400" b="0" i="0">
                        <a:latin typeface="Helvetica Neue"/>
                        <a:ea typeface="Helvetica Neue"/>
                        <a:cs typeface="Helvetica Neue"/>
                        <a:sym typeface="Helvetica Neue"/>
                      </a:endParaRPr>
                    </a:p>
                  </a:txBody>
                  <a:tcPr marL="91450" marR="91450" marT="45725" marB="45725">
                    <a:solidFill>
                      <a:srgbClr val="F4F9ED"/>
                    </a:solidFill>
                  </a:tcPr>
                </a:tc>
                <a:extLst>
                  <a:ext uri="{0D108BD9-81ED-4DB2-BD59-A6C34878D82A}">
                    <a16:rowId xmlns:a16="http://schemas.microsoft.com/office/drawing/2014/main" val="10004"/>
                  </a:ext>
                </a:extLst>
              </a:tr>
              <a:tr h="786009">
                <a:tc>
                  <a:txBody>
                    <a:bodyPr/>
                    <a:lstStyle/>
                    <a:p>
                      <a:pPr marL="0" marR="0" lvl="0" indent="0" algn="l" rtl="0">
                        <a:spcBef>
                          <a:spcPts val="0"/>
                        </a:spcBef>
                        <a:spcAft>
                          <a:spcPts val="0"/>
                        </a:spcAft>
                        <a:buNone/>
                      </a:pPr>
                      <a:r>
                        <a:rPr lang="en-US" sz="1400" b="0" i="0" dirty="0">
                          <a:latin typeface="Helvetica Neue"/>
                          <a:ea typeface="Helvetica Neue"/>
                          <a:cs typeface="Helvetica Neue"/>
                          <a:sym typeface="Helvetica Neue"/>
                        </a:rPr>
                        <a:t>4. Bhawani </a:t>
                      </a:r>
                      <a:r>
                        <a:rPr lang="en-US" sz="1400" dirty="0">
                          <a:latin typeface="Helvetica Neue"/>
                          <a:ea typeface="Helvetica Neue"/>
                          <a:cs typeface="Helvetica Neue"/>
                          <a:sym typeface="Helvetica Neue"/>
                        </a:rPr>
                        <a:t>Shankar</a:t>
                      </a:r>
                      <a:endParaRPr sz="1400" dirty="0">
                        <a:latin typeface="Helvetica Neue"/>
                        <a:ea typeface="Helvetica Neue"/>
                        <a:cs typeface="Helvetica Neue"/>
                        <a:sym typeface="Helvetica Neue"/>
                      </a:endParaRPr>
                    </a:p>
                  </a:txBody>
                  <a:tcPr marL="91450" marR="91450" marT="45725" marB="45725">
                    <a:solidFill>
                      <a:srgbClr val="F4F9ED"/>
                    </a:solidFill>
                  </a:tcPr>
                </a:tc>
                <a:tc>
                  <a:txBody>
                    <a:bodyPr/>
                    <a:lstStyle/>
                    <a:p>
                      <a:pPr marL="0" marR="0" lvl="0" indent="0" algn="l" rtl="0">
                        <a:spcBef>
                          <a:spcPts val="0"/>
                        </a:spcBef>
                        <a:spcAft>
                          <a:spcPts val="0"/>
                        </a:spcAft>
                        <a:buNone/>
                      </a:pPr>
                      <a:r>
                        <a:rPr lang="en-US" sz="1400">
                          <a:latin typeface="Helvetica Neue"/>
                          <a:ea typeface="Helvetica Neue"/>
                          <a:cs typeface="Helvetica Neue"/>
                          <a:sym typeface="Helvetica Neue"/>
                        </a:rPr>
                        <a:t>221030413</a:t>
                      </a:r>
                      <a:endParaRPr sz="1400" b="0" i="0">
                        <a:latin typeface="Helvetica Neue"/>
                        <a:ea typeface="Helvetica Neue"/>
                        <a:cs typeface="Helvetica Neue"/>
                        <a:sym typeface="Helvetica Neue"/>
                      </a:endParaRPr>
                    </a:p>
                  </a:txBody>
                  <a:tcPr marL="91450" marR="91450" marT="45725" marB="45725">
                    <a:solidFill>
                      <a:srgbClr val="F4F9ED"/>
                    </a:solidFill>
                  </a:tcPr>
                </a:tc>
                <a:tc>
                  <a:txBody>
                    <a:bodyPr/>
                    <a:lstStyle/>
                    <a:p>
                      <a:pPr marL="457200" lvl="0" indent="-311150" algn="l" rtl="0">
                        <a:spcBef>
                          <a:spcPts val="0"/>
                        </a:spcBef>
                        <a:spcAft>
                          <a:spcPts val="0"/>
                        </a:spcAft>
                        <a:buClr>
                          <a:schemeClr val="dk1"/>
                        </a:buClr>
                        <a:buSzPts val="1300"/>
                        <a:buFont typeface="Helvetica Neue"/>
                        <a:buChar char="●"/>
                      </a:pPr>
                      <a:r>
                        <a:rPr lang="en-US" sz="1400" dirty="0">
                          <a:latin typeface="Helvetica Neue"/>
                          <a:ea typeface="Helvetica Neue"/>
                          <a:cs typeface="Helvetica Neue"/>
                          <a:sym typeface="Helvetica Neue"/>
                        </a:rPr>
                        <a:t>Literature Review (5 Research papers) </a:t>
                      </a:r>
                      <a:endParaRPr sz="1400" dirty="0">
                        <a:latin typeface="Helvetica Neue"/>
                        <a:ea typeface="Helvetica Neue"/>
                        <a:cs typeface="Helvetica Neue"/>
                        <a:sym typeface="Helvetica Neue"/>
                      </a:endParaRPr>
                    </a:p>
                    <a:p>
                      <a:pPr marL="457200" lvl="0" indent="-311150" algn="l" rtl="0">
                        <a:spcBef>
                          <a:spcPts val="0"/>
                        </a:spcBef>
                        <a:spcAft>
                          <a:spcPts val="0"/>
                        </a:spcAft>
                        <a:buClr>
                          <a:schemeClr val="dk1"/>
                        </a:buClr>
                        <a:buSzPts val="1300"/>
                        <a:buFont typeface="Helvetica Neue"/>
                        <a:buChar char="●"/>
                      </a:pPr>
                      <a:r>
                        <a:rPr lang="en-US" sz="1400" dirty="0">
                          <a:latin typeface="Helvetica Neue"/>
                          <a:ea typeface="Helvetica Neue"/>
                          <a:cs typeface="Helvetica Neue"/>
                          <a:sym typeface="Helvetica Neue"/>
                        </a:rPr>
                        <a:t>PPT Design</a:t>
                      </a:r>
                      <a:endParaRPr sz="1400" dirty="0">
                        <a:latin typeface="Helvetica Neue"/>
                        <a:ea typeface="Helvetica Neue"/>
                        <a:cs typeface="Helvetica Neue"/>
                        <a:sym typeface="Helvetica Neue"/>
                      </a:endParaRPr>
                    </a:p>
                    <a:p>
                      <a:pPr marL="457200" marR="0" lvl="0" indent="0" algn="l" rtl="0">
                        <a:spcBef>
                          <a:spcPts val="0"/>
                        </a:spcBef>
                        <a:spcAft>
                          <a:spcPts val="0"/>
                        </a:spcAft>
                        <a:buNone/>
                      </a:pPr>
                      <a:endParaRPr sz="1400" dirty="0">
                        <a:latin typeface="Helvetica Neue"/>
                        <a:ea typeface="Helvetica Neue"/>
                        <a:cs typeface="Helvetica Neue"/>
                        <a:sym typeface="Helvetica Neue"/>
                      </a:endParaRPr>
                    </a:p>
                  </a:txBody>
                  <a:tcPr marL="91450" marR="91450" marT="45725" marB="45725">
                    <a:solidFill>
                      <a:srgbClr val="F4F9ED"/>
                    </a:solidFill>
                  </a:tcPr>
                </a:tc>
                <a:tc>
                  <a:txBody>
                    <a:bodyPr/>
                    <a:lstStyle/>
                    <a:p>
                      <a:pPr marL="0" marR="0" lvl="0" indent="0" algn="l"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25%</a:t>
                      </a:r>
                      <a:endParaRPr sz="1400" b="0" i="0">
                        <a:latin typeface="Helvetica Neue"/>
                        <a:ea typeface="Helvetica Neue"/>
                        <a:cs typeface="Helvetica Neue"/>
                        <a:sym typeface="Helvetica Neue"/>
                      </a:endParaRPr>
                    </a:p>
                  </a:txBody>
                  <a:tcPr marL="91450" marR="91450" marT="45725" marB="45725">
                    <a:solidFill>
                      <a:srgbClr val="F4F9ED"/>
                    </a:solidFill>
                  </a:tcPr>
                </a:tc>
                <a:tc>
                  <a:txBody>
                    <a:bodyPr/>
                    <a:lstStyle/>
                    <a:p>
                      <a:pPr marL="0" marR="0" lvl="0" indent="0" algn="l" rtl="0">
                        <a:spcBef>
                          <a:spcPts val="0"/>
                        </a:spcBef>
                        <a:spcAft>
                          <a:spcPts val="0"/>
                        </a:spcAft>
                        <a:buClr>
                          <a:schemeClr val="dk1"/>
                        </a:buClr>
                        <a:buSzPts val="1300"/>
                        <a:buFont typeface="Arial"/>
                        <a:buNone/>
                      </a:pPr>
                      <a:r>
                        <a:rPr lang="en-US" sz="1400" dirty="0">
                          <a:latin typeface="Helvetica Neue"/>
                          <a:ea typeface="Helvetica Neue"/>
                          <a:cs typeface="Helvetica Neue"/>
                          <a:sym typeface="Helvetica Neue"/>
                        </a:rPr>
                        <a:t>100%</a:t>
                      </a:r>
                      <a:endParaRPr sz="1400" b="0" i="0" dirty="0">
                        <a:latin typeface="Helvetica Neue"/>
                        <a:ea typeface="Helvetica Neue"/>
                        <a:cs typeface="Helvetica Neue"/>
                        <a:sym typeface="Helvetica Neue"/>
                      </a:endParaRPr>
                    </a:p>
                  </a:txBody>
                  <a:tcPr marL="91450" marR="91450" marT="45725" marB="45725">
                    <a:solidFill>
                      <a:srgbClr val="F4F9E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dirty="0"/>
              <a:t>Supervisor </a:t>
            </a:r>
            <a:r>
              <a:rPr lang="en-US" dirty="0"/>
              <a:t>Interactions </a:t>
            </a:r>
            <a:endParaRPr b="0" dirty="0"/>
          </a:p>
        </p:txBody>
      </p:sp>
      <p:sp>
        <p:nvSpPr>
          <p:cNvPr id="202" name="Google Shape;202;p23"/>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203" name="Google Shape;203;p23"/>
          <p:cNvGraphicFramePr/>
          <p:nvPr>
            <p:extLst>
              <p:ext uri="{D42A27DB-BD31-4B8C-83A1-F6EECF244321}">
                <p14:modId xmlns:p14="http://schemas.microsoft.com/office/powerpoint/2010/main" val="4085416669"/>
              </p:ext>
            </p:extLst>
          </p:nvPr>
        </p:nvGraphicFramePr>
        <p:xfrm>
          <a:off x="110168" y="881350"/>
          <a:ext cx="8835525" cy="4256245"/>
        </p:xfrm>
        <a:graphic>
          <a:graphicData uri="http://schemas.openxmlformats.org/drawingml/2006/table">
            <a:tbl>
              <a:tblPr firstRow="1" bandRow="1">
                <a:noFill/>
                <a:tableStyleId>{B1BF2E2B-DFFF-4850-BFD3-FAC5CC5875E5}</a:tableStyleId>
              </a:tblPr>
              <a:tblGrid>
                <a:gridCol w="651825">
                  <a:extLst>
                    <a:ext uri="{9D8B030D-6E8A-4147-A177-3AD203B41FA5}">
                      <a16:colId xmlns:a16="http://schemas.microsoft.com/office/drawing/2014/main" val="20000"/>
                    </a:ext>
                  </a:extLst>
                </a:gridCol>
                <a:gridCol w="1364250">
                  <a:extLst>
                    <a:ext uri="{9D8B030D-6E8A-4147-A177-3AD203B41FA5}">
                      <a16:colId xmlns:a16="http://schemas.microsoft.com/office/drawing/2014/main" val="20001"/>
                    </a:ext>
                  </a:extLst>
                </a:gridCol>
                <a:gridCol w="5596575">
                  <a:extLst>
                    <a:ext uri="{9D8B030D-6E8A-4147-A177-3AD203B41FA5}">
                      <a16:colId xmlns:a16="http://schemas.microsoft.com/office/drawing/2014/main" val="20002"/>
                    </a:ext>
                  </a:extLst>
                </a:gridCol>
                <a:gridCol w="1222875">
                  <a:extLst>
                    <a:ext uri="{9D8B030D-6E8A-4147-A177-3AD203B41FA5}">
                      <a16:colId xmlns:a16="http://schemas.microsoft.com/office/drawing/2014/main" val="20003"/>
                    </a:ext>
                  </a:extLst>
                </a:gridCol>
              </a:tblGrid>
              <a:tr h="426075">
                <a:tc gridSpan="4">
                  <a:txBody>
                    <a:bodyPr/>
                    <a:lstStyle/>
                    <a:p>
                      <a:pPr marL="0" marR="0" lvl="0" indent="0" algn="ctr" rtl="0">
                        <a:spcBef>
                          <a:spcPts val="0"/>
                        </a:spcBef>
                        <a:spcAft>
                          <a:spcPts val="0"/>
                        </a:spcAft>
                        <a:buNone/>
                      </a:pPr>
                      <a:r>
                        <a:rPr lang="en-US" sz="1300" b="1" i="0">
                          <a:solidFill>
                            <a:schemeClr val="dk1"/>
                          </a:solidFill>
                          <a:latin typeface="Helvetica Neue"/>
                          <a:ea typeface="Helvetica Neue"/>
                          <a:cs typeface="Helvetica Neue"/>
                          <a:sym typeface="Helvetica Neue"/>
                        </a:rPr>
                        <a:t>No. of Meetings with Supervisor: 4</a:t>
                      </a:r>
                      <a:endParaRPr/>
                    </a:p>
                  </a:txBody>
                  <a:tcPr marL="91450" marR="91450" marT="45725" marB="45725" anchor="ctr">
                    <a:solidFill>
                      <a:srgbClr val="D5D59B"/>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7400">
                <a:tc>
                  <a:txBody>
                    <a:bodyPr/>
                    <a:lstStyle/>
                    <a:p>
                      <a:pPr marL="0" marR="0" lvl="0" indent="0" algn="ctr" rtl="0">
                        <a:spcBef>
                          <a:spcPts val="0"/>
                        </a:spcBef>
                        <a:spcAft>
                          <a:spcPts val="0"/>
                        </a:spcAft>
                        <a:buNone/>
                      </a:pPr>
                      <a:r>
                        <a:rPr lang="en-US" sz="1400" b="0" i="0">
                          <a:solidFill>
                            <a:schemeClr val="dk1"/>
                          </a:solidFill>
                          <a:latin typeface="Helvetica Neue"/>
                          <a:ea typeface="Helvetica Neue"/>
                          <a:cs typeface="Helvetica Neue"/>
                          <a:sym typeface="Helvetica Neue"/>
                        </a:rPr>
                        <a:t>Week No.</a:t>
                      </a:r>
                      <a:endParaRPr sz="1400"/>
                    </a:p>
                  </a:txBody>
                  <a:tcPr marL="91450" marR="91450" marT="45725" marB="45725">
                    <a:solidFill>
                      <a:srgbClr val="D5D59B"/>
                    </a:solidFill>
                  </a:tcPr>
                </a:tc>
                <a:tc>
                  <a:txBody>
                    <a:bodyPr/>
                    <a:lstStyle/>
                    <a:p>
                      <a:pPr marL="0" marR="0" lvl="0" indent="0" algn="ctr" rtl="0">
                        <a:spcBef>
                          <a:spcPts val="0"/>
                        </a:spcBef>
                        <a:spcAft>
                          <a:spcPts val="0"/>
                        </a:spcAft>
                        <a:buNone/>
                      </a:pPr>
                      <a:r>
                        <a:rPr lang="en-US" sz="1400" b="0" i="0">
                          <a:solidFill>
                            <a:schemeClr val="dk1"/>
                          </a:solidFill>
                          <a:latin typeface="Helvetica Neue"/>
                          <a:ea typeface="Helvetica Neue"/>
                          <a:cs typeface="Helvetica Neue"/>
                          <a:sym typeface="Helvetica Neue"/>
                        </a:rPr>
                        <a:t>Duration</a:t>
                      </a:r>
                      <a:endParaRPr sz="1400"/>
                    </a:p>
                  </a:txBody>
                  <a:tcPr marL="91450" marR="91450" marT="45725" marB="45725">
                    <a:solidFill>
                      <a:srgbClr val="D5D59B"/>
                    </a:solidFill>
                  </a:tcPr>
                </a:tc>
                <a:tc>
                  <a:txBody>
                    <a:bodyPr/>
                    <a:lstStyle/>
                    <a:p>
                      <a:pPr marL="0" marR="0" lvl="0" indent="0" algn="ctr" rtl="0">
                        <a:spcBef>
                          <a:spcPts val="0"/>
                        </a:spcBef>
                        <a:spcAft>
                          <a:spcPts val="0"/>
                        </a:spcAft>
                        <a:buNone/>
                      </a:pPr>
                      <a:r>
                        <a:rPr lang="en-US" sz="1400" b="0" i="0">
                          <a:solidFill>
                            <a:schemeClr val="dk1"/>
                          </a:solidFill>
                          <a:latin typeface="Helvetica Neue"/>
                          <a:ea typeface="Helvetica Neue"/>
                          <a:cs typeface="Helvetica Neue"/>
                          <a:sym typeface="Helvetica Neue"/>
                        </a:rPr>
                        <a:t>Remarks (</a:t>
                      </a:r>
                      <a:r>
                        <a:rPr lang="en-US" sz="1400" b="1" i="0">
                          <a:solidFill>
                            <a:schemeClr val="dk1"/>
                          </a:solidFill>
                          <a:latin typeface="Helvetica Neue"/>
                          <a:ea typeface="Helvetica Neue"/>
                          <a:cs typeface="Helvetica Neue"/>
                          <a:sym typeface="Helvetica Neue"/>
                        </a:rPr>
                        <a:t>as mentioned in the weekly log</a:t>
                      </a:r>
                      <a:r>
                        <a:rPr lang="en-US" sz="1400" b="0" i="0">
                          <a:solidFill>
                            <a:schemeClr val="dk1"/>
                          </a:solidFill>
                          <a:latin typeface="Helvetica Neue"/>
                          <a:ea typeface="Helvetica Neue"/>
                          <a:cs typeface="Helvetica Neue"/>
                          <a:sym typeface="Helvetica Neue"/>
                        </a:rPr>
                        <a:t>)</a:t>
                      </a:r>
                      <a:endParaRPr sz="1400"/>
                    </a:p>
                  </a:txBody>
                  <a:tcPr marL="91450" marR="91450" marT="45725" marB="45725">
                    <a:solidFill>
                      <a:srgbClr val="D5D59B"/>
                    </a:solidFill>
                  </a:tcPr>
                </a:tc>
                <a:tc>
                  <a:txBody>
                    <a:bodyPr/>
                    <a:lstStyle/>
                    <a:p>
                      <a:pPr marL="0" marR="0" lvl="0" indent="0" algn="ctr" rtl="0">
                        <a:spcBef>
                          <a:spcPts val="0"/>
                        </a:spcBef>
                        <a:spcAft>
                          <a:spcPts val="0"/>
                        </a:spcAft>
                        <a:buNone/>
                      </a:pPr>
                      <a:r>
                        <a:rPr lang="en-US" sz="1400" b="0" i="0">
                          <a:solidFill>
                            <a:schemeClr val="dk1"/>
                          </a:solidFill>
                          <a:latin typeface="Helvetica Neue"/>
                          <a:ea typeface="Helvetica Neue"/>
                          <a:cs typeface="Helvetica Neue"/>
                          <a:sym typeface="Helvetica Neue"/>
                        </a:rPr>
                        <a:t>Incorporated</a:t>
                      </a:r>
                      <a:endParaRPr sz="1400"/>
                    </a:p>
                    <a:p>
                      <a:pPr marL="0" marR="0" lvl="0" indent="0" algn="ctr" rtl="0">
                        <a:spcBef>
                          <a:spcPts val="0"/>
                        </a:spcBef>
                        <a:spcAft>
                          <a:spcPts val="0"/>
                        </a:spcAft>
                        <a:buNone/>
                      </a:pPr>
                      <a:r>
                        <a:rPr lang="en-US" sz="1400" b="0" i="0">
                          <a:solidFill>
                            <a:schemeClr val="dk1"/>
                          </a:solidFill>
                          <a:latin typeface="Helvetica Neue"/>
                          <a:ea typeface="Helvetica Neue"/>
                          <a:cs typeface="Helvetica Neue"/>
                          <a:sym typeface="Helvetica Neue"/>
                        </a:rPr>
                        <a:t>(Yes/No)</a:t>
                      </a:r>
                      <a:endParaRPr sz="1400"/>
                    </a:p>
                  </a:txBody>
                  <a:tcPr marL="91450" marR="91450" marT="45725" marB="45725">
                    <a:solidFill>
                      <a:srgbClr val="D5D59B"/>
                    </a:solidFill>
                  </a:tcPr>
                </a:tc>
                <a:extLst>
                  <a:ext uri="{0D108BD9-81ED-4DB2-BD59-A6C34878D82A}">
                    <a16:rowId xmlns:a16="http://schemas.microsoft.com/office/drawing/2014/main" val="10001"/>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1.</a:t>
                      </a:r>
                      <a:endParaRPr sz="1400"/>
                    </a:p>
                  </a:txBody>
                  <a:tcPr marL="91450" marR="91450" marT="45725" marB="45725">
                    <a:solidFill>
                      <a:srgbClr val="F4F9ED"/>
                    </a:solidFill>
                  </a:tcPr>
                </a:tc>
                <a:tc>
                  <a:txBody>
                    <a:bodyPr/>
                    <a:lstStyle/>
                    <a:p>
                      <a:pPr marL="0" marR="0" lvl="0" indent="0" algn="ctr" rtl="0">
                        <a:spcBef>
                          <a:spcPts val="0"/>
                        </a:spcBef>
                        <a:spcAft>
                          <a:spcPts val="0"/>
                        </a:spcAft>
                        <a:buNone/>
                      </a:pPr>
                      <a:r>
                        <a:rPr lang="en-US" sz="1400">
                          <a:latin typeface="Helvetica Neue"/>
                          <a:ea typeface="Helvetica Neue"/>
                          <a:cs typeface="Helvetica Neue"/>
                          <a:sym typeface="Helvetica Neue"/>
                        </a:rPr>
                        <a:t>25</a:t>
                      </a:r>
                      <a:r>
                        <a:rPr lang="en-US" sz="1400" b="0" i="0">
                          <a:latin typeface="Helvetica Neue"/>
                          <a:ea typeface="Helvetica Neue"/>
                          <a:cs typeface="Helvetica Neue"/>
                          <a:sym typeface="Helvetica Neue"/>
                        </a:rPr>
                        <a:t>/8/2025 </a:t>
                      </a:r>
                      <a:endParaRPr sz="1400"/>
                    </a:p>
                    <a:p>
                      <a:pPr marL="0" marR="0" lvl="0" indent="0" algn="ctr" rtl="0">
                        <a:spcBef>
                          <a:spcPts val="0"/>
                        </a:spcBef>
                        <a:spcAft>
                          <a:spcPts val="0"/>
                        </a:spcAft>
                        <a:buNone/>
                      </a:pPr>
                      <a:r>
                        <a:rPr lang="en-US" sz="1400" b="0" i="0">
                          <a:latin typeface="Helvetica Neue"/>
                          <a:ea typeface="Helvetica Neue"/>
                          <a:cs typeface="Helvetica Neue"/>
                          <a:sym typeface="Helvetica Neue"/>
                        </a:rPr>
                        <a:t>to</a:t>
                      </a:r>
                      <a:endParaRPr sz="1400"/>
                    </a:p>
                    <a:p>
                      <a:pPr marL="0" marR="0" lvl="0" indent="0" algn="ctr" rtl="0">
                        <a:lnSpc>
                          <a:spcPct val="100000"/>
                        </a:lnSpc>
                        <a:spcBef>
                          <a:spcPts val="0"/>
                        </a:spcBef>
                        <a:spcAft>
                          <a:spcPts val="0"/>
                        </a:spcAft>
                        <a:buClr>
                          <a:schemeClr val="dk1"/>
                        </a:buClr>
                        <a:buSzPts val="1300"/>
                        <a:buFont typeface="Helvetica Neue"/>
                        <a:buNone/>
                      </a:pPr>
                      <a:r>
                        <a:rPr lang="en-US" sz="1400">
                          <a:latin typeface="Helvetica Neue"/>
                          <a:ea typeface="Helvetica Neue"/>
                          <a:cs typeface="Helvetica Neue"/>
                          <a:sym typeface="Helvetica Neue"/>
                        </a:rPr>
                        <a:t>31</a:t>
                      </a:r>
                      <a:r>
                        <a:rPr lang="en-US" sz="1400" b="0" i="0">
                          <a:latin typeface="Helvetica Neue"/>
                          <a:ea typeface="Helvetica Neue"/>
                          <a:cs typeface="Helvetica Neue"/>
                          <a:sym typeface="Helvetica Neue"/>
                        </a:rPr>
                        <a:t>/8/2025</a:t>
                      </a:r>
                      <a:endParaRPr sz="1400"/>
                    </a:p>
                  </a:txBody>
                  <a:tcPr marL="91450" marR="91450" marT="45725" marB="45725">
                    <a:solidFill>
                      <a:srgbClr val="F4F9ED"/>
                    </a:solidFill>
                  </a:tcPr>
                </a:tc>
                <a:tc>
                  <a:txBody>
                    <a:bodyPr/>
                    <a:lstStyle/>
                    <a:p>
                      <a:pPr marL="171450" marR="0" lvl="0" indent="-171450" algn="l" rtl="0">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Finalised project and its title</a:t>
                      </a:r>
                      <a:endParaRPr sz="1400"/>
                    </a:p>
                    <a:p>
                      <a:pPr marL="171450" marR="0" lvl="0" indent="-171450" algn="l" rtl="0">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Laid out the major objectives of the project</a:t>
                      </a:r>
                      <a:endParaRPr sz="1400"/>
                    </a:p>
                  </a:txBody>
                  <a:tcPr marL="91450" marR="91450" marT="45725" marB="45725">
                    <a:solidFill>
                      <a:srgbClr val="F4F9ED"/>
                    </a:solidFill>
                  </a:tcPr>
                </a:tc>
                <a:tc>
                  <a:txBody>
                    <a:bodyPr/>
                    <a:lstStyle/>
                    <a:p>
                      <a:pPr marL="0" marR="0" lvl="0" indent="0" algn="ctr"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Yes</a:t>
                      </a:r>
                      <a:endParaRPr sz="1400" b="0" i="0">
                        <a:latin typeface="Helvetica Neue"/>
                        <a:ea typeface="Helvetica Neue"/>
                        <a:cs typeface="Helvetica Neue"/>
                        <a:sym typeface="Helvetica Neue"/>
                      </a:endParaRPr>
                    </a:p>
                  </a:txBody>
                  <a:tcPr marL="91450" marR="91450" marT="45725" marB="45725">
                    <a:solidFill>
                      <a:srgbClr val="F4F9ED"/>
                    </a:solidFill>
                  </a:tcPr>
                </a:tc>
                <a:extLst>
                  <a:ext uri="{0D108BD9-81ED-4DB2-BD59-A6C34878D82A}">
                    <a16:rowId xmlns:a16="http://schemas.microsoft.com/office/drawing/2014/main" val="10002"/>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2.</a:t>
                      </a:r>
                      <a:endParaRPr sz="1400"/>
                    </a:p>
                  </a:txBody>
                  <a:tcPr marL="91450" marR="91450" marT="45725" marB="45725">
                    <a:solidFill>
                      <a:srgbClr val="F0F0DD"/>
                    </a:solidFill>
                  </a:tcPr>
                </a:tc>
                <a:tc>
                  <a:txBody>
                    <a:bodyPr/>
                    <a:lstStyle/>
                    <a:p>
                      <a:pPr marL="0" marR="0" lvl="0" indent="0" algn="ctr" rtl="0">
                        <a:spcBef>
                          <a:spcPts val="0"/>
                        </a:spcBef>
                        <a:spcAft>
                          <a:spcPts val="0"/>
                        </a:spcAft>
                        <a:buNone/>
                      </a:pPr>
                      <a:r>
                        <a:rPr lang="en-US" sz="1400">
                          <a:latin typeface="Helvetica Neue"/>
                          <a:ea typeface="Helvetica Neue"/>
                          <a:cs typeface="Helvetica Neue"/>
                          <a:sym typeface="Helvetica Neue"/>
                        </a:rPr>
                        <a:t>08</a:t>
                      </a:r>
                      <a:r>
                        <a:rPr lang="en-US" sz="1400" b="0" i="0">
                          <a:latin typeface="Helvetica Neue"/>
                          <a:ea typeface="Helvetica Neue"/>
                          <a:cs typeface="Helvetica Neue"/>
                          <a:sym typeface="Helvetica Neue"/>
                        </a:rPr>
                        <a:t>/</a:t>
                      </a:r>
                      <a:r>
                        <a:rPr lang="en-US" sz="1400">
                          <a:latin typeface="Helvetica Neue"/>
                          <a:ea typeface="Helvetica Neue"/>
                          <a:cs typeface="Helvetica Neue"/>
                          <a:sym typeface="Helvetica Neue"/>
                        </a:rPr>
                        <a:t>9</a:t>
                      </a:r>
                      <a:r>
                        <a:rPr lang="en-US" sz="1400" b="0" i="0">
                          <a:latin typeface="Helvetica Neue"/>
                          <a:ea typeface="Helvetica Neue"/>
                          <a:cs typeface="Helvetica Neue"/>
                          <a:sym typeface="Helvetica Neue"/>
                        </a:rPr>
                        <a:t>/2025 </a:t>
                      </a:r>
                      <a:endParaRPr sz="1400"/>
                    </a:p>
                    <a:p>
                      <a:pPr marL="0" marR="0" lvl="0" indent="0" algn="ctr" rtl="0">
                        <a:spcBef>
                          <a:spcPts val="0"/>
                        </a:spcBef>
                        <a:spcAft>
                          <a:spcPts val="0"/>
                        </a:spcAft>
                        <a:buNone/>
                      </a:pPr>
                      <a:r>
                        <a:rPr lang="en-US" sz="1400" b="0" i="0">
                          <a:latin typeface="Helvetica Neue"/>
                          <a:ea typeface="Helvetica Neue"/>
                          <a:cs typeface="Helvetica Neue"/>
                          <a:sym typeface="Helvetica Neue"/>
                        </a:rPr>
                        <a:t>to</a:t>
                      </a:r>
                      <a:endParaRPr sz="1400"/>
                    </a:p>
                    <a:p>
                      <a:pPr marL="0" marR="0" lvl="0" indent="0" algn="ctr" rtl="0">
                        <a:lnSpc>
                          <a:spcPct val="100000"/>
                        </a:lnSpc>
                        <a:spcBef>
                          <a:spcPts val="0"/>
                        </a:spcBef>
                        <a:spcAft>
                          <a:spcPts val="0"/>
                        </a:spcAft>
                        <a:buClr>
                          <a:schemeClr val="dk1"/>
                        </a:buClr>
                        <a:buSzPts val="1300"/>
                        <a:buFont typeface="Helvetica Neue"/>
                        <a:buNone/>
                      </a:pPr>
                      <a:r>
                        <a:rPr lang="en-US" sz="1400">
                          <a:latin typeface="Helvetica Neue"/>
                          <a:ea typeface="Helvetica Neue"/>
                          <a:cs typeface="Helvetica Neue"/>
                          <a:sym typeface="Helvetica Neue"/>
                        </a:rPr>
                        <a:t>14</a:t>
                      </a:r>
                      <a:r>
                        <a:rPr lang="en-US" sz="1400" b="0" i="0">
                          <a:latin typeface="Helvetica Neue"/>
                          <a:ea typeface="Helvetica Neue"/>
                          <a:cs typeface="Helvetica Neue"/>
                          <a:sym typeface="Helvetica Neue"/>
                        </a:rPr>
                        <a:t>/9/2025</a:t>
                      </a:r>
                      <a:endParaRPr sz="1400"/>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Project review related work &amp; technologies</a:t>
                      </a:r>
                      <a:endParaRPr sz="1400"/>
                    </a:p>
                    <a:p>
                      <a:pPr marL="171450" marR="0" lvl="0" indent="-171450" algn="l" rtl="0">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Read and analyse 1-2 research papers each</a:t>
                      </a:r>
                      <a:endParaRPr sz="1400"/>
                    </a:p>
                  </a:txBody>
                  <a:tcPr marL="91450" marR="91450" marT="45725" marB="45725">
                    <a:solidFill>
                      <a:srgbClr val="F0F0DD"/>
                    </a:solidFill>
                  </a:tcPr>
                </a:tc>
                <a:tc>
                  <a:txBody>
                    <a:bodyPr/>
                    <a:lstStyle/>
                    <a:p>
                      <a:pPr marL="0" marR="0" lvl="0" indent="0" algn="ctr"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Yes</a:t>
                      </a:r>
                      <a:endParaRPr sz="1400" b="0" i="0">
                        <a:latin typeface="Helvetica Neue"/>
                        <a:ea typeface="Helvetica Neue"/>
                        <a:cs typeface="Helvetica Neue"/>
                        <a:sym typeface="Helvetica Neue"/>
                      </a:endParaRPr>
                    </a:p>
                  </a:txBody>
                  <a:tcPr marL="91450" marR="91450" marT="45725" marB="45725">
                    <a:solidFill>
                      <a:srgbClr val="F0F0DD"/>
                    </a:solidFill>
                  </a:tcPr>
                </a:tc>
                <a:extLst>
                  <a:ext uri="{0D108BD9-81ED-4DB2-BD59-A6C34878D82A}">
                    <a16:rowId xmlns:a16="http://schemas.microsoft.com/office/drawing/2014/main" val="10003"/>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3.</a:t>
                      </a:r>
                      <a:endParaRPr sz="1400"/>
                    </a:p>
                  </a:txBody>
                  <a:tcPr marL="91450" marR="91450" marT="45725" marB="45725">
                    <a:solidFill>
                      <a:srgbClr val="F4F9ED"/>
                    </a:solidFill>
                  </a:tcPr>
                </a:tc>
                <a:tc>
                  <a:txBody>
                    <a:bodyPr/>
                    <a:lstStyle/>
                    <a:p>
                      <a:pPr marL="0" marR="0" lvl="0" indent="0" algn="ctr" rtl="0">
                        <a:spcBef>
                          <a:spcPts val="0"/>
                        </a:spcBef>
                        <a:spcAft>
                          <a:spcPts val="0"/>
                        </a:spcAft>
                        <a:buNone/>
                      </a:pPr>
                      <a:r>
                        <a:rPr lang="en-US" sz="1400">
                          <a:latin typeface="Helvetica Neue"/>
                          <a:ea typeface="Helvetica Neue"/>
                          <a:cs typeface="Helvetica Neue"/>
                          <a:sym typeface="Helvetica Neue"/>
                        </a:rPr>
                        <a:t>15</a:t>
                      </a:r>
                      <a:r>
                        <a:rPr lang="en-US" sz="1400" b="0" i="0">
                          <a:latin typeface="Helvetica Neue"/>
                          <a:ea typeface="Helvetica Neue"/>
                          <a:cs typeface="Helvetica Neue"/>
                          <a:sym typeface="Helvetica Neue"/>
                        </a:rPr>
                        <a:t>/9/2025 </a:t>
                      </a:r>
                      <a:endParaRPr sz="1400"/>
                    </a:p>
                    <a:p>
                      <a:pPr marL="0" marR="0" lvl="0" indent="0" algn="ctr" rtl="0">
                        <a:spcBef>
                          <a:spcPts val="0"/>
                        </a:spcBef>
                        <a:spcAft>
                          <a:spcPts val="0"/>
                        </a:spcAft>
                        <a:buNone/>
                      </a:pPr>
                      <a:r>
                        <a:rPr lang="en-US" sz="1400" b="0" i="0">
                          <a:latin typeface="Helvetica Neue"/>
                          <a:ea typeface="Helvetica Neue"/>
                          <a:cs typeface="Helvetica Neue"/>
                          <a:sym typeface="Helvetica Neue"/>
                        </a:rPr>
                        <a:t>to</a:t>
                      </a:r>
                      <a:endParaRPr sz="1400"/>
                    </a:p>
                    <a:p>
                      <a:pPr marL="0" marR="0" lvl="0" indent="0" algn="ctr" rtl="0">
                        <a:lnSpc>
                          <a:spcPct val="100000"/>
                        </a:lnSpc>
                        <a:spcBef>
                          <a:spcPts val="0"/>
                        </a:spcBef>
                        <a:spcAft>
                          <a:spcPts val="0"/>
                        </a:spcAft>
                        <a:buClr>
                          <a:schemeClr val="dk1"/>
                        </a:buClr>
                        <a:buSzPts val="1300"/>
                        <a:buFont typeface="Helvetica Neue"/>
                        <a:buNone/>
                      </a:pPr>
                      <a:r>
                        <a:rPr lang="en-US" sz="1400">
                          <a:latin typeface="Helvetica Neue"/>
                          <a:ea typeface="Helvetica Neue"/>
                          <a:cs typeface="Helvetica Neue"/>
                          <a:sym typeface="Helvetica Neue"/>
                        </a:rPr>
                        <a:t>21</a:t>
                      </a:r>
                      <a:r>
                        <a:rPr lang="en-US" sz="1400" b="0" i="0">
                          <a:latin typeface="Helvetica Neue"/>
                          <a:ea typeface="Helvetica Neue"/>
                          <a:cs typeface="Helvetica Neue"/>
                          <a:sym typeface="Helvetica Neue"/>
                        </a:rPr>
                        <a:t>/9/2025</a:t>
                      </a:r>
                      <a:endParaRPr sz="1400"/>
                    </a:p>
                  </a:txBody>
                  <a:tcPr marL="91450" marR="91450" marT="45725" marB="45725">
                    <a:solidFill>
                      <a:srgbClr val="F4F9ED"/>
                    </a:solidFill>
                  </a:tcPr>
                </a:tc>
                <a:tc>
                  <a:txBody>
                    <a:bodyPr/>
                    <a:lstStyle/>
                    <a:p>
                      <a:pPr marL="171450" marR="0" lvl="0" indent="-171450" algn="l" rtl="0">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Review 2-3 research papers more</a:t>
                      </a:r>
                      <a:endParaRPr sz="1400"/>
                    </a:p>
                    <a:p>
                      <a:pPr marL="171450" marR="0" lvl="0" indent="-171450" algn="l" rtl="0">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Prepare PPT for the mid term evaluation</a:t>
                      </a:r>
                      <a:endParaRPr sz="1400"/>
                    </a:p>
                    <a:p>
                      <a:pPr marL="171450" marR="0" lvl="0" indent="-171450" algn="l" rtl="0">
                        <a:lnSpc>
                          <a:spcPct val="100000"/>
                        </a:lnSpc>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Work on first draft of project report</a:t>
                      </a:r>
                      <a:endParaRPr sz="1400"/>
                    </a:p>
                  </a:txBody>
                  <a:tcPr marL="91450" marR="91450" marT="45725" marB="45725">
                    <a:solidFill>
                      <a:srgbClr val="F4F9ED"/>
                    </a:solidFill>
                  </a:tcPr>
                </a:tc>
                <a:tc>
                  <a:txBody>
                    <a:bodyPr/>
                    <a:lstStyle/>
                    <a:p>
                      <a:pPr marL="0" marR="0" lvl="0" indent="0" algn="ctr" rtl="0">
                        <a:spcBef>
                          <a:spcPts val="0"/>
                        </a:spcBef>
                        <a:spcAft>
                          <a:spcPts val="0"/>
                        </a:spcAft>
                        <a:buClr>
                          <a:schemeClr val="dk1"/>
                        </a:buClr>
                        <a:buSzPts val="1300"/>
                        <a:buFont typeface="Arial"/>
                        <a:buNone/>
                      </a:pPr>
                      <a:r>
                        <a:rPr lang="en-US" sz="1400">
                          <a:latin typeface="Helvetica Neue"/>
                          <a:ea typeface="Helvetica Neue"/>
                          <a:cs typeface="Helvetica Neue"/>
                          <a:sym typeface="Helvetica Neue"/>
                        </a:rPr>
                        <a:t>Yes</a:t>
                      </a:r>
                      <a:endParaRPr sz="1400" b="0" i="0">
                        <a:latin typeface="Helvetica Neue"/>
                        <a:ea typeface="Helvetica Neue"/>
                        <a:cs typeface="Helvetica Neue"/>
                        <a:sym typeface="Helvetica Neue"/>
                      </a:endParaRPr>
                    </a:p>
                  </a:txBody>
                  <a:tcPr marL="91450" marR="91450" marT="45725" marB="45725">
                    <a:solidFill>
                      <a:srgbClr val="F4F9ED"/>
                    </a:solidFill>
                  </a:tcPr>
                </a:tc>
                <a:extLst>
                  <a:ext uri="{0D108BD9-81ED-4DB2-BD59-A6C34878D82A}">
                    <a16:rowId xmlns:a16="http://schemas.microsoft.com/office/drawing/2014/main" val="10004"/>
                  </a:ext>
                </a:extLst>
              </a:tr>
              <a:tr h="8280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4.</a:t>
                      </a:r>
                      <a:endParaRPr sz="1400"/>
                    </a:p>
                  </a:txBody>
                  <a:tcPr marL="91450" marR="91450" marT="45725" marB="45725">
                    <a:solidFill>
                      <a:srgbClr val="F0F0DD"/>
                    </a:solidFill>
                  </a:tcPr>
                </a:tc>
                <a:tc>
                  <a:txBody>
                    <a:bodyPr/>
                    <a:lstStyle/>
                    <a:p>
                      <a:pPr marL="0" marR="0" lvl="0" indent="0" algn="ctr" rtl="0">
                        <a:spcBef>
                          <a:spcPts val="0"/>
                        </a:spcBef>
                        <a:spcAft>
                          <a:spcPts val="0"/>
                        </a:spcAft>
                        <a:buNone/>
                      </a:pPr>
                      <a:r>
                        <a:rPr lang="en-US" sz="1400">
                          <a:latin typeface="Helvetica Neue"/>
                          <a:ea typeface="Helvetica Neue"/>
                          <a:cs typeface="Helvetica Neue"/>
                          <a:sym typeface="Helvetica Neue"/>
                        </a:rPr>
                        <a:t>22</a:t>
                      </a:r>
                      <a:r>
                        <a:rPr lang="en-US" sz="1400" b="0" i="0">
                          <a:latin typeface="Helvetica Neue"/>
                          <a:ea typeface="Helvetica Neue"/>
                          <a:cs typeface="Helvetica Neue"/>
                          <a:sym typeface="Helvetica Neue"/>
                        </a:rPr>
                        <a:t>/9/2025 </a:t>
                      </a:r>
                      <a:endParaRPr sz="1400"/>
                    </a:p>
                    <a:p>
                      <a:pPr marL="0" marR="0" lvl="0" indent="0" algn="ctr" rtl="0">
                        <a:spcBef>
                          <a:spcPts val="0"/>
                        </a:spcBef>
                        <a:spcAft>
                          <a:spcPts val="0"/>
                        </a:spcAft>
                        <a:buNone/>
                      </a:pPr>
                      <a:r>
                        <a:rPr lang="en-US" sz="1400" b="0" i="0">
                          <a:latin typeface="Helvetica Neue"/>
                          <a:ea typeface="Helvetica Neue"/>
                          <a:cs typeface="Helvetica Neue"/>
                          <a:sym typeface="Helvetica Neue"/>
                        </a:rPr>
                        <a:t>to</a:t>
                      </a:r>
                      <a:endParaRPr sz="1400"/>
                    </a:p>
                    <a:p>
                      <a:pPr marL="0" marR="0" lvl="0" indent="0" algn="ctr" rtl="0">
                        <a:lnSpc>
                          <a:spcPct val="100000"/>
                        </a:lnSpc>
                        <a:spcBef>
                          <a:spcPts val="0"/>
                        </a:spcBef>
                        <a:spcAft>
                          <a:spcPts val="0"/>
                        </a:spcAft>
                        <a:buClr>
                          <a:schemeClr val="dk1"/>
                        </a:buClr>
                        <a:buSzPts val="1300"/>
                        <a:buFont typeface="Helvetica Neue"/>
                        <a:buNone/>
                      </a:pPr>
                      <a:r>
                        <a:rPr lang="en-US" sz="1400">
                          <a:latin typeface="Helvetica Neue"/>
                          <a:ea typeface="Helvetica Neue"/>
                          <a:cs typeface="Helvetica Neue"/>
                          <a:sym typeface="Helvetica Neue"/>
                        </a:rPr>
                        <a:t>28</a:t>
                      </a:r>
                      <a:r>
                        <a:rPr lang="en-US" sz="1400" b="0" i="0">
                          <a:latin typeface="Helvetica Neue"/>
                          <a:ea typeface="Helvetica Neue"/>
                          <a:cs typeface="Helvetica Neue"/>
                          <a:sym typeface="Helvetica Neue"/>
                        </a:rPr>
                        <a:t>/9/2025</a:t>
                      </a:r>
                      <a:endParaRPr sz="1400"/>
                    </a:p>
                  </a:txBody>
                  <a:tcPr marL="91450" marR="91450" marT="45725" marB="45725">
                    <a:solidFill>
                      <a:srgbClr val="F0F0DD"/>
                    </a:solidFill>
                  </a:tcPr>
                </a:tc>
                <a:tc>
                  <a:txBody>
                    <a:bodyPr/>
                    <a:lstStyle/>
                    <a:p>
                      <a:pPr marL="171450" marR="0" lvl="0" indent="-171450" algn="l" rtl="0">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Make final changes in the PPT for final submission</a:t>
                      </a:r>
                      <a:endParaRPr sz="1400"/>
                    </a:p>
                    <a:p>
                      <a:pPr marL="171450" marR="0" lvl="0" indent="-171450" algn="l" rtl="0">
                        <a:spcBef>
                          <a:spcPts val="0"/>
                        </a:spcBef>
                        <a:spcAft>
                          <a:spcPts val="0"/>
                        </a:spcAft>
                        <a:buClr>
                          <a:schemeClr val="dk1"/>
                        </a:buClr>
                        <a:buSzPts val="1300"/>
                        <a:buFont typeface="Arial"/>
                        <a:buChar char="•"/>
                      </a:pPr>
                      <a:r>
                        <a:rPr lang="en-US" sz="1400">
                          <a:latin typeface="Helvetica Neue"/>
                          <a:ea typeface="Helvetica Neue"/>
                          <a:cs typeface="Helvetica Neue"/>
                          <a:sym typeface="Helvetica Neue"/>
                        </a:rPr>
                        <a:t>Completion of first draft of report </a:t>
                      </a:r>
                      <a:endParaRPr sz="1400"/>
                    </a:p>
                    <a:p>
                      <a:pPr marL="171450" marR="0" lvl="0" indent="-171450" algn="l" rtl="0">
                        <a:lnSpc>
                          <a:spcPct val="100000"/>
                        </a:lnSpc>
                        <a:spcBef>
                          <a:spcPts val="0"/>
                        </a:spcBef>
                        <a:spcAft>
                          <a:spcPts val="0"/>
                        </a:spcAft>
                        <a:buClr>
                          <a:schemeClr val="dk1"/>
                        </a:buClr>
                        <a:buSzPts val="1300"/>
                        <a:buFont typeface="Arial"/>
                        <a:buChar char="•"/>
                      </a:pPr>
                      <a:r>
                        <a:rPr lang="en-US" sz="1400"/>
                        <a:t>Maintaining the github repository</a:t>
                      </a:r>
                      <a:endParaRPr sz="1400"/>
                    </a:p>
                  </a:txBody>
                  <a:tcPr marL="91450" marR="91450" marT="45725" marB="45725">
                    <a:solidFill>
                      <a:srgbClr val="F0F0DD"/>
                    </a:solidFill>
                  </a:tcPr>
                </a:tc>
                <a:tc>
                  <a:txBody>
                    <a:bodyPr/>
                    <a:lstStyle/>
                    <a:p>
                      <a:pPr marL="0" marR="0" lvl="0" indent="0" algn="ctr" rtl="0">
                        <a:spcBef>
                          <a:spcPts val="0"/>
                        </a:spcBef>
                        <a:spcAft>
                          <a:spcPts val="0"/>
                        </a:spcAft>
                        <a:buClr>
                          <a:schemeClr val="dk1"/>
                        </a:buClr>
                        <a:buSzPts val="1300"/>
                        <a:buFont typeface="Arial"/>
                        <a:buNone/>
                      </a:pPr>
                      <a:r>
                        <a:rPr lang="en-US" sz="1400" dirty="0">
                          <a:latin typeface="Helvetica Neue"/>
                          <a:ea typeface="Helvetica Neue"/>
                          <a:cs typeface="Helvetica Neue"/>
                          <a:sym typeface="Helvetica Neue"/>
                        </a:rPr>
                        <a:t>Yes</a:t>
                      </a:r>
                      <a:endParaRPr sz="1400" b="0" i="0" dirty="0">
                        <a:latin typeface="Helvetica Neue"/>
                        <a:ea typeface="Helvetica Neue"/>
                        <a:cs typeface="Helvetica Neue"/>
                        <a:sym typeface="Helvetica Neue"/>
                      </a:endParaRPr>
                    </a:p>
                  </a:txBody>
                  <a:tcPr marL="91450" marR="91450" marT="45725" marB="45725">
                    <a:solidFill>
                      <a:srgbClr val="F0F0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References</a:t>
            </a:r>
            <a:endParaRPr/>
          </a:p>
        </p:txBody>
      </p:sp>
      <p:sp>
        <p:nvSpPr>
          <p:cNvPr id="216" name="Google Shape;216;p25"/>
          <p:cNvSpPr txBox="1"/>
          <p:nvPr/>
        </p:nvSpPr>
        <p:spPr>
          <a:xfrm>
            <a:off x="114300" y="724550"/>
            <a:ext cx="8842500" cy="5794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[1]</a:t>
            </a:r>
            <a:r>
              <a:rPr lang="en-US" sz="1000">
                <a:solidFill>
                  <a:schemeClr val="dk1"/>
                </a:solidFill>
                <a:latin typeface="Helvetica Neue"/>
                <a:ea typeface="Helvetica Neue"/>
                <a:cs typeface="Helvetica Neue"/>
                <a:sym typeface="Helvetica Neue"/>
              </a:rPr>
              <a:t> S. A. Alsalamah, S. Alsalamah, H. Alsalamah, H. Alsalamah, and C.-T. Lu, "Virtual healthcare bot (VHC-Bot): a person-centered AI chatbot for transforming patient care and healthcare workforce dynamics," </a:t>
            </a:r>
            <a:r>
              <a:rPr lang="en-US" sz="1000" i="1">
                <a:solidFill>
                  <a:schemeClr val="dk1"/>
                </a:solidFill>
                <a:latin typeface="Helvetica Neue"/>
                <a:ea typeface="Helvetica Neue"/>
                <a:cs typeface="Helvetica Neue"/>
                <a:sym typeface="Helvetica Neue"/>
              </a:rPr>
              <a:t>Network Modeling Analysis in Health Informatics and Bioinformatics</a:t>
            </a:r>
            <a:r>
              <a:rPr lang="en-US" sz="1000">
                <a:solidFill>
                  <a:schemeClr val="dk1"/>
                </a:solidFill>
                <a:latin typeface="Helvetica Neue"/>
                <a:ea typeface="Helvetica Neue"/>
                <a:cs typeface="Helvetica Neue"/>
                <a:sym typeface="Helvetica Neue"/>
              </a:rPr>
              <a:t>, vol. 14, no. 1, Jun. 2025. [Online]. Available: </a:t>
            </a:r>
            <a:r>
              <a:rPr lang="en-US" sz="1000" u="sng">
                <a:solidFill>
                  <a:schemeClr val="hlink"/>
                </a:solidFill>
                <a:latin typeface="Helvetica Neue"/>
                <a:ea typeface="Helvetica Neue"/>
                <a:cs typeface="Helvetica Neue"/>
                <a:sym typeface="Helvetica Neue"/>
                <a:hlinkClick r:id="rId3"/>
              </a:rPr>
              <a:t>https://doi.org/10.1007/s13721-025-00537-x</a:t>
            </a: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[2] </a:t>
            </a:r>
            <a:r>
              <a:rPr lang="en-US" sz="1000">
                <a:solidFill>
                  <a:schemeClr val="dk1"/>
                </a:solidFill>
                <a:latin typeface="Helvetica Neue"/>
                <a:ea typeface="Helvetica Neue"/>
                <a:cs typeface="Helvetica Neue"/>
                <a:sym typeface="Helvetica Neue"/>
              </a:rPr>
              <a:t>A. Zagade, V. Killedar, O. Mane, G. Nitalikar, and S. Bhosale, "AI-based medical chatbot for healthcare assistance," </a:t>
            </a:r>
            <a:r>
              <a:rPr lang="en-US" sz="1000" i="1">
                <a:solidFill>
                  <a:schemeClr val="dk1"/>
                </a:solidFill>
                <a:latin typeface="Helvetica Neue"/>
                <a:ea typeface="Helvetica Neue"/>
                <a:cs typeface="Helvetica Neue"/>
                <a:sym typeface="Helvetica Neue"/>
              </a:rPr>
              <a:t>International Journal for Multidisciplinary Research (IJFMR)</a:t>
            </a:r>
            <a:r>
              <a:rPr lang="en-US" sz="1000">
                <a:solidFill>
                  <a:schemeClr val="dk1"/>
                </a:solidFill>
                <a:latin typeface="Helvetica Neue"/>
                <a:ea typeface="Helvetica Neue"/>
                <a:cs typeface="Helvetica Neue"/>
                <a:sym typeface="Helvetica Neue"/>
              </a:rPr>
              <a:t>, vol. 6, no. 3, pp. –, May–Jun. 2024. [Online]. Available:</a:t>
            </a:r>
            <a:r>
              <a:rPr lang="en-US" sz="1000">
                <a:solidFill>
                  <a:schemeClr val="dk1"/>
                </a:solidFill>
                <a:uFill>
                  <a:noFill/>
                </a:u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 </a:t>
            </a:r>
            <a:r>
              <a:rPr lang="en-US" sz="1000" u="sng">
                <a:solidFill>
                  <a:schemeClr val="hlink"/>
                </a:solidFill>
                <a:latin typeface="Helvetica Neue"/>
                <a:ea typeface="Helvetica Neue"/>
                <a:cs typeface="Helvetica Neue"/>
                <a:sym typeface="Helvetica Neue"/>
                <a:hlinkClick r:id="rId4"/>
              </a:rPr>
              <a:t>https://doi.org/10.36948/ijfmr.2024.v06i03.21865</a:t>
            </a:r>
            <a:r>
              <a:rPr lang="en-US" sz="1000" b="1">
                <a:solidFill>
                  <a:schemeClr val="dk1"/>
                </a:solidFill>
                <a:latin typeface="Helvetica Neue"/>
                <a:ea typeface="Helvetica Neue"/>
                <a:cs typeface="Helvetica Neue"/>
                <a:sym typeface="Helvetica Neue"/>
              </a:rPr>
              <a:t> </a:t>
            </a:r>
            <a:endParaRPr sz="1000" b="1">
              <a:solidFill>
                <a:schemeClr val="dk1"/>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[3] </a:t>
            </a:r>
            <a:r>
              <a:rPr lang="en-US" sz="1000">
                <a:solidFill>
                  <a:schemeClr val="dk1"/>
                </a:solidFill>
                <a:latin typeface="Helvetica Neue"/>
                <a:ea typeface="Helvetica Neue"/>
                <a:cs typeface="Helvetica Neue"/>
                <a:sym typeface="Helvetica Neue"/>
              </a:rPr>
              <a:t>Q. Bao, L. Ni, and J. Liu, "HHH: An online medical chatbot system based on knowledge graph and hierarchical bi-directional attention," in </a:t>
            </a:r>
            <a:r>
              <a:rPr lang="en-US" sz="1000" i="1">
                <a:solidFill>
                  <a:schemeClr val="dk1"/>
                </a:solidFill>
                <a:latin typeface="Helvetica Neue"/>
                <a:ea typeface="Helvetica Neue"/>
                <a:cs typeface="Helvetica Neue"/>
                <a:sym typeface="Helvetica Neue"/>
              </a:rPr>
              <a:t>Proc. Australasian Computer Science Week Multiconference (ACSW)</a:t>
            </a:r>
            <a:r>
              <a:rPr lang="en-US" sz="1000">
                <a:solidFill>
                  <a:schemeClr val="dk1"/>
                </a:solidFill>
                <a:latin typeface="Helvetica Neue"/>
                <a:ea typeface="Helvetica Neue"/>
                <a:cs typeface="Helvetica Neue"/>
                <a:sym typeface="Helvetica Neue"/>
              </a:rPr>
              <a:t>, 2020, pp. 1–10. [Online]. Available:</a:t>
            </a:r>
            <a:r>
              <a:rPr lang="en-US" sz="1000">
                <a:solidFill>
                  <a:schemeClr val="dk1"/>
                </a:solidFill>
                <a:uFill>
                  <a:noFill/>
                </a:uFill>
                <a:latin typeface="Helvetica Neue"/>
                <a:ea typeface="Helvetica Neue"/>
                <a:cs typeface="Helvetica Neue"/>
                <a:sym typeface="Helvetica Neue"/>
                <a:hlinkClick r:id="rId5">
                  <a:extLst>
                    <a:ext uri="{A12FA001-AC4F-418D-AE19-62706E023703}">
                      <ahyp:hlinkClr xmlns:ahyp="http://schemas.microsoft.com/office/drawing/2018/hyperlinkcolor" val="tx"/>
                    </a:ext>
                  </a:extLst>
                </a:hlinkClick>
              </a:rPr>
              <a:t> </a:t>
            </a:r>
            <a:r>
              <a:rPr lang="en-US" sz="1000" u="sng">
                <a:solidFill>
                  <a:schemeClr val="hlink"/>
                </a:solidFill>
                <a:latin typeface="Helvetica Neue"/>
                <a:ea typeface="Helvetica Neue"/>
                <a:cs typeface="Helvetica Neue"/>
                <a:sym typeface="Helvetica Neue"/>
                <a:hlinkClick r:id="rId5"/>
              </a:rPr>
              <a:t>https://doi.org/10.48550/arXiv.2002.03140</a:t>
            </a:r>
            <a:endParaRPr sz="1000" b="1">
              <a:solidFill>
                <a:schemeClr val="dk1"/>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[4] </a:t>
            </a:r>
            <a:r>
              <a:rPr lang="en-US" sz="1000">
                <a:solidFill>
                  <a:schemeClr val="dk1"/>
                </a:solidFill>
                <a:latin typeface="Helvetica Neue"/>
                <a:ea typeface="Helvetica Neue"/>
                <a:cs typeface="Helvetica Neue"/>
                <a:sym typeface="Helvetica Neue"/>
              </a:rPr>
              <a:t>B. M. Hassan and S. M. Elagamy, "Personalized medical recommendation system with machine learning," </a:t>
            </a:r>
            <a:r>
              <a:rPr lang="en-US" sz="1000" i="1">
                <a:solidFill>
                  <a:schemeClr val="dk1"/>
                </a:solidFill>
                <a:latin typeface="Helvetica Neue"/>
                <a:ea typeface="Helvetica Neue"/>
                <a:cs typeface="Helvetica Neue"/>
                <a:sym typeface="Helvetica Neue"/>
              </a:rPr>
              <a:t>Neural Computing and Applications</a:t>
            </a:r>
            <a:r>
              <a:rPr lang="en-US" sz="1000">
                <a:solidFill>
                  <a:schemeClr val="dk1"/>
                </a:solidFill>
                <a:latin typeface="Helvetica Neue"/>
                <a:ea typeface="Helvetica Neue"/>
                <a:cs typeface="Helvetica Neue"/>
                <a:sym typeface="Helvetica Neue"/>
              </a:rPr>
              <a:t>, vol. 37, no. 9, pp. 6431–6447, Jan. 2025. [Online]. Available: </a:t>
            </a:r>
            <a:r>
              <a:rPr lang="en-US" sz="1000" u="sng">
                <a:solidFill>
                  <a:schemeClr val="hlink"/>
                </a:solidFill>
                <a:latin typeface="Helvetica Neue"/>
                <a:ea typeface="Helvetica Neue"/>
                <a:cs typeface="Helvetica Neue"/>
                <a:sym typeface="Helvetica Neue"/>
                <a:hlinkClick r:id="rId6"/>
              </a:rPr>
              <a:t>https://doi.org/10.1007/s00521-024-10916-6</a:t>
            </a:r>
            <a:r>
              <a:rPr lang="en-US" sz="1000">
                <a:solidFill>
                  <a:schemeClr val="dk1"/>
                </a:solidFill>
                <a:latin typeface="Helvetica Neue"/>
                <a:ea typeface="Helvetica Neue"/>
                <a:cs typeface="Helvetica Neue"/>
                <a:sym typeface="Helvetica Neue"/>
              </a:rPr>
              <a:t> </a:t>
            </a:r>
            <a:endParaRPr sz="1000" b="1">
              <a:solidFill>
                <a:schemeClr val="dk1"/>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[5] </a:t>
            </a:r>
            <a:r>
              <a:rPr lang="en-US" sz="1000">
                <a:solidFill>
                  <a:schemeClr val="dk1"/>
                </a:solidFill>
                <a:latin typeface="Helvetica Neue"/>
                <a:ea typeface="Helvetica Neue"/>
                <a:cs typeface="Helvetica Neue"/>
                <a:sym typeface="Helvetica Neue"/>
              </a:rPr>
              <a:t>A. K. Sahoo, C. Pradhan, R. K. Barik, and H. Dubey, "DeepReco: Deep learning based health recommender system using collaborative filtering," </a:t>
            </a:r>
            <a:r>
              <a:rPr lang="en-US" sz="1000" i="1">
                <a:solidFill>
                  <a:schemeClr val="dk1"/>
                </a:solidFill>
                <a:latin typeface="Helvetica Neue"/>
                <a:ea typeface="Helvetica Neue"/>
                <a:cs typeface="Helvetica Neue"/>
                <a:sym typeface="Helvetica Neue"/>
              </a:rPr>
              <a:t>Computation</a:t>
            </a:r>
            <a:r>
              <a:rPr lang="en-US" sz="1000">
                <a:solidFill>
                  <a:schemeClr val="dk1"/>
                </a:solidFill>
                <a:latin typeface="Helvetica Neue"/>
                <a:ea typeface="Helvetica Neue"/>
                <a:cs typeface="Helvetica Neue"/>
                <a:sym typeface="Helvetica Neue"/>
              </a:rPr>
              <a:t>, vol. 7, no. 2, p. 25, May 2019. [Online]. Available: </a:t>
            </a:r>
            <a:r>
              <a:rPr lang="en-US" sz="1000" u="sng">
                <a:solidFill>
                  <a:schemeClr val="hlink"/>
                </a:solidFill>
                <a:latin typeface="Helvetica Neue"/>
                <a:ea typeface="Helvetica Neue"/>
                <a:cs typeface="Helvetica Neue"/>
                <a:sym typeface="Helvetica Neue"/>
                <a:hlinkClick r:id="rId7"/>
              </a:rPr>
              <a:t>https://doi.org/10.3390/computation7020025</a:t>
            </a:r>
            <a:r>
              <a:rPr lang="en-US" sz="1000">
                <a:solidFill>
                  <a:schemeClr val="dk1"/>
                </a:solidFill>
                <a:latin typeface="Helvetica Neue"/>
                <a:ea typeface="Helvetica Neue"/>
                <a:cs typeface="Helvetica Neue"/>
                <a:sym typeface="Helvetica Neue"/>
              </a:rPr>
              <a:t> </a:t>
            </a:r>
            <a:endParaRPr sz="1000" b="1">
              <a:solidFill>
                <a:schemeClr val="dk1"/>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[6]</a:t>
            </a:r>
            <a:r>
              <a:rPr lang="en-US" sz="1000">
                <a:solidFill>
                  <a:schemeClr val="dk1"/>
                </a:solidFill>
                <a:latin typeface="Helvetica Neue"/>
                <a:ea typeface="Helvetica Neue"/>
                <a:cs typeface="Helvetica Neue"/>
                <a:sym typeface="Helvetica Neue"/>
              </a:rPr>
              <a:t> T. Sharon, "Techno-Solutionism and the empathetic medical chatbot," </a:t>
            </a:r>
            <a:r>
              <a:rPr lang="en-US" sz="1000" i="1">
                <a:solidFill>
                  <a:schemeClr val="dk1"/>
                </a:solidFill>
                <a:latin typeface="Helvetica Neue"/>
                <a:ea typeface="Helvetica Neue"/>
                <a:cs typeface="Helvetica Neue"/>
                <a:sym typeface="Helvetica Neue"/>
              </a:rPr>
              <a:t>AI &amp; Society</a:t>
            </a:r>
            <a:r>
              <a:rPr lang="en-US" sz="1000">
                <a:solidFill>
                  <a:schemeClr val="dk1"/>
                </a:solidFill>
                <a:latin typeface="Helvetica Neue"/>
                <a:ea typeface="Helvetica Neue"/>
                <a:cs typeface="Helvetica Neue"/>
                <a:sym typeface="Helvetica Neue"/>
              </a:rPr>
              <a:t>, 2025. [Online]Available: </a:t>
            </a:r>
            <a:r>
              <a:rPr lang="en-US" sz="1000" u="sng">
                <a:solidFill>
                  <a:schemeClr val="hlink"/>
                </a:solidFill>
                <a:latin typeface="Helvetica Neue"/>
                <a:ea typeface="Helvetica Neue"/>
                <a:cs typeface="Helvetica Neue"/>
                <a:sym typeface="Helvetica Neue"/>
                <a:hlinkClick r:id="rId8"/>
              </a:rPr>
              <a:t>https://doi.org/10.1007/s00146-025-02441-4</a:t>
            </a:r>
            <a:endParaRPr sz="1000">
              <a:solidFill>
                <a:schemeClr val="dk1"/>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[7] </a:t>
            </a:r>
            <a:r>
              <a:rPr lang="en-US" sz="1000">
                <a:solidFill>
                  <a:schemeClr val="dk1"/>
                </a:solidFill>
                <a:latin typeface="Helvetica Neue"/>
                <a:ea typeface="Helvetica Neue"/>
                <a:cs typeface="Helvetica Neue"/>
                <a:sym typeface="Helvetica Neue"/>
              </a:rPr>
              <a:t>T. Tu, J. A. Wulff, T. H. Liu, et al., "Towards Conversational Diagnostic AI," </a:t>
            </a:r>
            <a:r>
              <a:rPr lang="en-US" sz="1000" i="1">
                <a:solidFill>
                  <a:schemeClr val="dk1"/>
                </a:solidFill>
                <a:latin typeface="Helvetica Neue"/>
                <a:ea typeface="Helvetica Neue"/>
                <a:cs typeface="Helvetica Neue"/>
                <a:sym typeface="Helvetica Neue"/>
              </a:rPr>
              <a:t>Nature</a:t>
            </a:r>
            <a:r>
              <a:rPr lang="en-US" sz="1000">
                <a:solidFill>
                  <a:schemeClr val="dk1"/>
                </a:solidFill>
                <a:latin typeface="Helvetica Neue"/>
                <a:ea typeface="Helvetica Neue"/>
                <a:cs typeface="Helvetica Neue"/>
                <a:sym typeface="Helvetica Neue"/>
              </a:rPr>
              <a:t>, vol. 635, pp. 93–100, Jan. 2025. [Online]Available: </a:t>
            </a:r>
            <a:r>
              <a:rPr lang="en-US" sz="1000" u="sng">
                <a:solidFill>
                  <a:schemeClr val="hlink"/>
                </a:solidFill>
                <a:latin typeface="Helvetica Neue"/>
                <a:ea typeface="Helvetica Neue"/>
                <a:cs typeface="Helvetica Neue"/>
                <a:sym typeface="Helvetica Neue"/>
                <a:hlinkClick r:id="rId9"/>
              </a:rPr>
              <a:t>https://doi.org/10.1038/s41586-025-08866-7</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[8]</a:t>
            </a:r>
            <a:r>
              <a:rPr lang="en-US" sz="1000">
                <a:solidFill>
                  <a:schemeClr val="dk1"/>
                </a:solidFill>
                <a:latin typeface="Helvetica Neue"/>
                <a:ea typeface="Helvetica Neue"/>
                <a:cs typeface="Helvetica Neue"/>
                <a:sym typeface="Helvetica Neue"/>
              </a:rPr>
              <a:t> Nishita Rai, Smriti Sharma, Saumya Bansal, and Himani Bansal. 2024.Medibot : An AI powered chatbot. In 2024 Sixteenth International Conference on Contemporary Computing (IC3-2024) (IC3 2024), August 08–10, 2024, Noida,India.</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Clr>
                <a:schemeClr val="dk1"/>
              </a:buClr>
              <a:buSzPts val="1100"/>
              <a:buFont typeface="Arial"/>
              <a:buNone/>
            </a:pPr>
            <a:r>
              <a:rPr lang="en-US" sz="1000" b="1">
                <a:solidFill>
                  <a:schemeClr val="dk1"/>
                </a:solidFill>
                <a:latin typeface="Helvetica Neue"/>
                <a:ea typeface="Helvetica Neue"/>
                <a:cs typeface="Helvetica Neue"/>
                <a:sym typeface="Helvetica Neue"/>
              </a:rPr>
              <a:t>[9]</a:t>
            </a:r>
            <a:r>
              <a:rPr lang="en-US" sz="1000">
                <a:solidFill>
                  <a:schemeClr val="dk1"/>
                </a:solidFill>
                <a:latin typeface="Helvetica Neue"/>
                <a:ea typeface="Helvetica Neue"/>
                <a:cs typeface="Helvetica Neue"/>
                <a:sym typeface="Helvetica Neue"/>
              </a:rPr>
              <a:t> Urmil Bharti, Deepali Bajaj,”Medbot: Conversational Artificial Intelligence Powered Chatbot for Delivering Tele-Health after COVID-19”IEEE Xplore ISBN: 978-1-7281-5371-1</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Clr>
                <a:schemeClr val="dk1"/>
              </a:buClr>
              <a:buSzPts val="1100"/>
              <a:buFont typeface="Arial"/>
              <a:buNone/>
            </a:pPr>
            <a:r>
              <a:rPr lang="en-US" sz="1000" b="1">
                <a:solidFill>
                  <a:schemeClr val="dk1"/>
                </a:solidFill>
                <a:latin typeface="Helvetica Neue"/>
                <a:ea typeface="Helvetica Neue"/>
                <a:cs typeface="Helvetica Neue"/>
                <a:sym typeface="Helvetica Neue"/>
              </a:rPr>
              <a:t>[10] </a:t>
            </a:r>
            <a:r>
              <a:rPr lang="en-US" sz="1000">
                <a:solidFill>
                  <a:schemeClr val="dk1"/>
                </a:solidFill>
                <a:latin typeface="Helvetica Neue"/>
                <a:ea typeface="Helvetica Neue"/>
                <a:cs typeface="Helvetica Neue"/>
                <a:sym typeface="Helvetica Neue"/>
              </a:rPr>
              <a:t>Achtaich Khadija, Fagroud Fatima Zahra, and Achtaich Naceur. 2021. AI-Powered Health Chatbots: Toward a general architecture. Procedia Comput. Sci. 191, C (2021), 355–360. </a:t>
            </a:r>
            <a:r>
              <a:rPr lang="en-US" sz="1000" u="sng">
                <a:solidFill>
                  <a:schemeClr val="dk1"/>
                </a:solidFill>
                <a:latin typeface="Helvetica Neue"/>
                <a:ea typeface="Helvetica Neue"/>
                <a:cs typeface="Helvetica Neue"/>
                <a:sym typeface="Helvetica Neue"/>
                <a:hlinkClick r:id="rId10">
                  <a:extLst>
                    <a:ext uri="{A12FA001-AC4F-418D-AE19-62706E023703}">
                      <ahyp:hlinkClr xmlns:ahyp="http://schemas.microsoft.com/office/drawing/2018/hyperlinkcolor" val="tx"/>
                    </a:ext>
                  </a:extLst>
                </a:hlinkClick>
              </a:rPr>
              <a:t>https://doi.org/10.1016/j.procs.2021.07.048</a:t>
            </a:r>
            <a:endParaRPr sz="1000">
              <a:solidFill>
                <a:schemeClr val="dk1"/>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endParaRPr sz="1000">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References </a:t>
            </a:r>
            <a:r>
              <a:rPr lang="en-US" sz="2400" b="0"/>
              <a:t>(cont…)</a:t>
            </a:r>
            <a:endParaRPr/>
          </a:p>
        </p:txBody>
      </p:sp>
      <p:sp>
        <p:nvSpPr>
          <p:cNvPr id="222" name="Google Shape;222;p26"/>
          <p:cNvSpPr txBox="1"/>
          <p:nvPr/>
        </p:nvSpPr>
        <p:spPr>
          <a:xfrm>
            <a:off x="61532" y="757472"/>
            <a:ext cx="8956800" cy="57948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[11]</a:t>
            </a:r>
            <a:r>
              <a:rPr lang="en-US" sz="1000">
                <a:solidFill>
                  <a:schemeClr val="dk1"/>
                </a:solidFill>
                <a:latin typeface="Helvetica Neue"/>
                <a:ea typeface="Helvetica Neue"/>
                <a:cs typeface="Helvetica Neue"/>
                <a:sym typeface="Helvetica Neue"/>
              </a:rPr>
              <a:t> Duckki Lee,”AI- based healthcare bot”,</a:t>
            </a:r>
            <a:r>
              <a:rPr lang="en-US" sz="1000" u="sng">
                <a:solidFill>
                  <a:schemeClr val="hlink"/>
                </a:solidFill>
                <a:latin typeface="Helvetica Neue"/>
                <a:ea typeface="Helvetica Neue"/>
                <a:cs typeface="Helvetica Neue"/>
                <a:sym typeface="Helvetica Neue"/>
                <a:hlinkClick r:id="rId3"/>
              </a:rPr>
              <a:t>https://www.irjet.net/archives/V10/i2/IRJET-V10I282.pdf</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[12] </a:t>
            </a:r>
            <a:r>
              <a:rPr lang="en-US" sz="1000">
                <a:solidFill>
                  <a:schemeClr val="dk1"/>
                </a:solidFill>
                <a:latin typeface="Helvetica Neue"/>
                <a:ea typeface="Helvetica Neue"/>
                <a:cs typeface="Helvetica Neue"/>
                <a:sym typeface="Helvetica Neue"/>
              </a:rPr>
              <a:t>A. Babu and S. B. Boddu, "BERT-Based medical chatbot: Enhancing healthcare communication through natural language understanding," </a:t>
            </a:r>
            <a:r>
              <a:rPr lang="en-US" sz="1000" i="1">
                <a:solidFill>
                  <a:schemeClr val="dk1"/>
                </a:solidFill>
                <a:latin typeface="Helvetica Neue"/>
                <a:ea typeface="Helvetica Neue"/>
                <a:cs typeface="Helvetica Neue"/>
                <a:sym typeface="Helvetica Neue"/>
              </a:rPr>
              <a:t>Exploratory Research in Clinical and Social Pharmacy</a:t>
            </a:r>
            <a:r>
              <a:rPr lang="en-US" sz="1000">
                <a:solidFill>
                  <a:schemeClr val="dk1"/>
                </a:solidFill>
                <a:latin typeface="Helvetica Neue"/>
                <a:ea typeface="Helvetica Neue"/>
                <a:cs typeface="Helvetica Neue"/>
                <a:sym typeface="Helvetica Neue"/>
              </a:rPr>
              <a:t>, vol. 5, pp. 100227, 2024. [Online] </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[13]</a:t>
            </a:r>
            <a:r>
              <a:rPr lang="en-US" sz="1000">
                <a:solidFill>
                  <a:schemeClr val="dk1"/>
                </a:solidFill>
                <a:latin typeface="Helvetica Neue"/>
                <a:ea typeface="Helvetica Neue"/>
                <a:cs typeface="Helvetica Neue"/>
                <a:sym typeface="Helvetica Neue"/>
              </a:rPr>
              <a:t> A. Lizée, P.-A. Beaucoté, J. Whitbeck, M. Doumeingts, A. Beaugnon, and I. Feldhaus, "Conversational Medical AI: Ready for Practice," </a:t>
            </a:r>
            <a:r>
              <a:rPr lang="en-US" sz="1000" i="1">
                <a:solidFill>
                  <a:schemeClr val="dk1"/>
                </a:solidFill>
                <a:latin typeface="Helvetica Neue"/>
                <a:ea typeface="Helvetica Neue"/>
                <a:cs typeface="Helvetica Neue"/>
                <a:sym typeface="Helvetica Neue"/>
              </a:rPr>
              <a:t>arXiv preprint</a:t>
            </a:r>
            <a:r>
              <a:rPr lang="en-US" sz="1000">
                <a:solidFill>
                  <a:schemeClr val="dk1"/>
                </a:solidFill>
                <a:latin typeface="Helvetica Neue"/>
                <a:ea typeface="Helvetica Neue"/>
                <a:cs typeface="Helvetica Neue"/>
                <a:sym typeface="Helvetica Neue"/>
              </a:rPr>
              <a:t>, Nov. 2024. [Online] Available: </a:t>
            </a:r>
            <a:r>
              <a:rPr lang="en-US" sz="1000" u="sng">
                <a:solidFill>
                  <a:schemeClr val="dk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https://arxiv.org/abs/2411.12808</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Clr>
                <a:schemeClr val="dk1"/>
              </a:buClr>
              <a:buSzPts val="1100"/>
              <a:buFont typeface="Arial"/>
              <a:buNone/>
            </a:pPr>
            <a:r>
              <a:rPr lang="en-US" sz="1000" b="1">
                <a:solidFill>
                  <a:schemeClr val="dk1"/>
                </a:solidFill>
                <a:latin typeface="Helvetica Neue"/>
                <a:ea typeface="Helvetica Neue"/>
                <a:cs typeface="Helvetica Neue"/>
                <a:sym typeface="Helvetica Neue"/>
              </a:rPr>
              <a:t>[14] </a:t>
            </a:r>
            <a:r>
              <a:rPr lang="en-US" sz="1000">
                <a:solidFill>
                  <a:schemeClr val="dk1"/>
                </a:solidFill>
                <a:latin typeface="Helvetica Neue"/>
                <a:ea typeface="Helvetica Neue"/>
                <a:cs typeface="Helvetica Neue"/>
                <a:sym typeface="Helvetica Neue"/>
              </a:rPr>
              <a:t>Y. H. Ke, L. Jin, K. Elangovan, et al., "Clinical and economic impact of a large language model in perioperative medicine: a randomized crossover trial," </a:t>
            </a:r>
            <a:r>
              <a:rPr lang="en-US" sz="1000" i="1">
                <a:solidFill>
                  <a:schemeClr val="dk1"/>
                </a:solidFill>
                <a:latin typeface="Helvetica Neue"/>
                <a:ea typeface="Helvetica Neue"/>
                <a:cs typeface="Helvetica Neue"/>
                <a:sym typeface="Helvetica Neue"/>
              </a:rPr>
              <a:t>npj Digital Medicine</a:t>
            </a:r>
            <a:r>
              <a:rPr lang="en-US" sz="1000">
                <a:solidFill>
                  <a:schemeClr val="dk1"/>
                </a:solidFill>
                <a:latin typeface="Helvetica Neue"/>
                <a:ea typeface="Helvetica Neue"/>
                <a:cs typeface="Helvetica Neue"/>
                <a:sym typeface="Helvetica Neue"/>
              </a:rPr>
              <a:t>, vol. 8, no. 1, pp. 1–11, Jan. 2025. [Online] Available: </a:t>
            </a:r>
            <a:r>
              <a:rPr lang="en-US" sz="1000" u="sng">
                <a:solidFill>
                  <a:schemeClr val="dk1"/>
                </a:solidFill>
                <a:latin typeface="Helvetica Neue"/>
                <a:ea typeface="Helvetica Neue"/>
                <a:cs typeface="Helvetica Neue"/>
                <a:sym typeface="Helvetica Neue"/>
                <a:hlinkClick r:id="rId5">
                  <a:extLst>
                    <a:ext uri="{A12FA001-AC4F-418D-AE19-62706E023703}">
                      <ahyp:hlinkClr xmlns:ahyp="http://schemas.microsoft.com/office/drawing/2018/hyperlinkcolor" val="tx"/>
                    </a:ext>
                  </a:extLst>
                </a:hlinkClick>
              </a:rPr>
              <a:t>https://doi.org/10.1038/s41746-025-01858-x</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Clr>
                <a:schemeClr val="dk1"/>
              </a:buClr>
              <a:buSzPts val="1100"/>
              <a:buFont typeface="Arial"/>
              <a:buNone/>
            </a:pPr>
            <a:r>
              <a:rPr lang="en-US" sz="1000" b="1">
                <a:solidFill>
                  <a:schemeClr val="dk1"/>
                </a:solidFill>
                <a:latin typeface="Helvetica Neue"/>
                <a:ea typeface="Helvetica Neue"/>
                <a:cs typeface="Helvetica Neue"/>
                <a:sym typeface="Helvetica Neue"/>
              </a:rPr>
              <a:t>[15]</a:t>
            </a:r>
            <a:r>
              <a:rPr lang="en-US" sz="1000">
                <a:solidFill>
                  <a:schemeClr val="dk1"/>
                </a:solidFill>
                <a:latin typeface="Helvetica Neue"/>
                <a:ea typeface="Helvetica Neue"/>
                <a:cs typeface="Helvetica Neue"/>
                <a:sym typeface="Helvetica Neue"/>
              </a:rPr>
              <a:t> M. P. M. M. R. B. B. Ms. Reshma Ashreen, "Innovative Healthcare Chatbot Using Artificial Intelligence and Machine Learning," </a:t>
            </a:r>
            <a:r>
              <a:rPr lang="en-US" sz="1000" i="1">
                <a:solidFill>
                  <a:schemeClr val="dk1"/>
                </a:solidFill>
                <a:latin typeface="Helvetica Neue"/>
                <a:ea typeface="Helvetica Neue"/>
                <a:cs typeface="Helvetica Neue"/>
                <a:sym typeface="Helvetica Neue"/>
              </a:rPr>
              <a:t>Ijraset Journal For Research in Applied Science and Engineering Technology, </a:t>
            </a:r>
            <a:r>
              <a:rPr lang="en-US" sz="1000">
                <a:solidFill>
                  <a:schemeClr val="dk1"/>
                </a:solidFill>
                <a:latin typeface="Helvetica Neue"/>
                <a:ea typeface="Helvetica Neue"/>
                <a:cs typeface="Helvetica Neue"/>
                <a:sym typeface="Helvetica Neue"/>
              </a:rPr>
              <a:t>vol. 12, no. 2024, </a:t>
            </a:r>
            <a:r>
              <a:rPr lang="en-US" sz="1000">
                <a:solidFill>
                  <a:srgbClr val="222222"/>
                </a:solidFill>
                <a:latin typeface="Helvetica Neue"/>
                <a:ea typeface="Helvetica Neue"/>
                <a:cs typeface="Helvetica Neue"/>
                <a:sym typeface="Helvetica Neue"/>
              </a:rPr>
              <a:t>pp. 1627-1632, 2024. </a:t>
            </a:r>
            <a:r>
              <a:rPr lang="en-US" sz="1000">
                <a:solidFill>
                  <a:srgbClr val="222222"/>
                </a:solidFill>
                <a:highlight>
                  <a:srgbClr val="FFFFFF"/>
                </a:highlight>
                <a:latin typeface="Helvetica Neue"/>
                <a:ea typeface="Helvetica Neue"/>
                <a:cs typeface="Helvetica Neue"/>
                <a:sym typeface="Helvetica Neue"/>
              </a:rPr>
              <a:t> </a:t>
            </a:r>
            <a:r>
              <a:rPr lang="en-US" sz="1000" u="sng">
                <a:solidFill>
                  <a:srgbClr val="0563C1"/>
                </a:solidFill>
                <a:latin typeface="Helvetica Neue"/>
                <a:ea typeface="Helvetica Neue"/>
                <a:cs typeface="Helvetica Neue"/>
                <a:sym typeface="Helvetica Neue"/>
                <a:hlinkClick r:id="rId6">
                  <a:extLst>
                    <a:ext uri="{A12FA001-AC4F-418D-AE19-62706E023703}">
                      <ahyp:hlinkClr xmlns:ahyp="http://schemas.microsoft.com/office/drawing/2018/hyperlinkcolor" val="tx"/>
                    </a:ext>
                  </a:extLst>
                </a:hlinkClick>
              </a:rPr>
              <a:t>https://doi.org/10.22214/ijraset.2024.66090</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Clr>
                <a:schemeClr val="dk1"/>
              </a:buClr>
              <a:buSzPts val="1100"/>
              <a:buFont typeface="Arial"/>
              <a:buNone/>
            </a:pPr>
            <a:r>
              <a:rPr lang="en-US" sz="1000" b="1">
                <a:solidFill>
                  <a:schemeClr val="dk1"/>
                </a:solidFill>
                <a:latin typeface="Helvetica Neue"/>
                <a:ea typeface="Helvetica Neue"/>
                <a:cs typeface="Helvetica Neue"/>
                <a:sym typeface="Helvetica Neue"/>
              </a:rPr>
              <a:t>[16]</a:t>
            </a:r>
            <a:r>
              <a:rPr lang="en-US" sz="1000">
                <a:solidFill>
                  <a:schemeClr val="dk1"/>
                </a:solidFill>
                <a:latin typeface="Helvetica Neue"/>
                <a:ea typeface="Helvetica Neue"/>
                <a:cs typeface="Helvetica Neue"/>
                <a:sym typeface="Helvetica Neue"/>
              </a:rPr>
              <a:t> </a:t>
            </a:r>
            <a:r>
              <a:rPr lang="en-US" sz="1000">
                <a:solidFill>
                  <a:srgbClr val="222222"/>
                </a:solidFill>
                <a:highlight>
                  <a:srgbClr val="FFFFFF"/>
                </a:highlight>
                <a:latin typeface="Helvetica Neue"/>
                <a:ea typeface="Helvetica Neue"/>
                <a:cs typeface="Helvetica Neue"/>
                <a:sym typeface="Helvetica Neue"/>
              </a:rPr>
              <a:t>A. T. C. C. W. D. L. X. &amp;. Q. S. Aggarwal, "Artificial Intelligence-Based Chatbots for Promoting Health Behavioral Changes: Systematic Review.," </a:t>
            </a:r>
            <a:r>
              <a:rPr lang="en-US" sz="1000" i="1">
                <a:solidFill>
                  <a:srgbClr val="222222"/>
                </a:solidFill>
                <a:latin typeface="Helvetica Neue"/>
                <a:ea typeface="Helvetica Neue"/>
                <a:cs typeface="Helvetica Neue"/>
                <a:sym typeface="Helvetica Neue"/>
              </a:rPr>
              <a:t>Journal of medical Internet research, </a:t>
            </a:r>
            <a:r>
              <a:rPr lang="en-US" sz="1000">
                <a:solidFill>
                  <a:srgbClr val="222222"/>
                </a:solidFill>
                <a:highlight>
                  <a:srgbClr val="FFFFFF"/>
                </a:highlight>
                <a:latin typeface="Helvetica Neue"/>
                <a:ea typeface="Helvetica Neue"/>
                <a:cs typeface="Helvetica Neue"/>
                <a:sym typeface="Helvetica Neue"/>
              </a:rPr>
              <a:t>no. 2023, 2023. </a:t>
            </a:r>
            <a:r>
              <a:rPr lang="en-US" sz="1000" u="sng">
                <a:solidFill>
                  <a:srgbClr val="1155CC"/>
                </a:solidFill>
                <a:latin typeface="Helvetica Neue"/>
                <a:ea typeface="Helvetica Neue"/>
                <a:cs typeface="Helvetica Neue"/>
                <a:sym typeface="Helvetica Neue"/>
                <a:hlinkClick r:id="rId7">
                  <a:extLst>
                    <a:ext uri="{A12FA001-AC4F-418D-AE19-62706E023703}">
                      <ahyp:hlinkClr xmlns:ahyp="http://schemas.microsoft.com/office/drawing/2018/hyperlinkcolor" val="tx"/>
                    </a:ext>
                  </a:extLst>
                </a:hlinkClick>
              </a:rPr>
              <a:t>https://doi.org/10.2196/40789</a:t>
            </a:r>
            <a:endParaRPr sz="1000">
              <a:solidFill>
                <a:schemeClr val="dk1"/>
              </a:solidFill>
              <a:latin typeface="Helvetica Neue"/>
              <a:ea typeface="Helvetica Neue"/>
              <a:cs typeface="Helvetica Neue"/>
              <a:sym typeface="Helvetica Neue"/>
            </a:endParaRPr>
          </a:p>
          <a:p>
            <a:pPr marL="0" lvl="0" indent="0" algn="just" rtl="0">
              <a:lnSpc>
                <a:spcPct val="150000"/>
              </a:lnSpc>
              <a:spcBef>
                <a:spcPts val="490"/>
              </a:spcBef>
              <a:spcAft>
                <a:spcPts val="0"/>
              </a:spcAft>
              <a:buClr>
                <a:schemeClr val="dk1"/>
              </a:buClr>
              <a:buSzPts val="1100"/>
              <a:buFont typeface="Arial"/>
              <a:buNone/>
            </a:pPr>
            <a:r>
              <a:rPr lang="en-US" sz="1000" b="1">
                <a:solidFill>
                  <a:schemeClr val="dk1"/>
                </a:solidFill>
                <a:latin typeface="Helvetica Neue"/>
                <a:ea typeface="Helvetica Neue"/>
                <a:cs typeface="Helvetica Neue"/>
                <a:sym typeface="Helvetica Neue"/>
              </a:rPr>
              <a:t>[17] </a:t>
            </a:r>
            <a:r>
              <a:rPr lang="en-US" sz="1000">
                <a:solidFill>
                  <a:srgbClr val="222222"/>
                </a:solidFill>
                <a:highlight>
                  <a:srgbClr val="FFFFFF"/>
                </a:highlight>
                <a:latin typeface="Helvetica Neue"/>
                <a:ea typeface="Helvetica Neue"/>
                <a:cs typeface="Helvetica Neue"/>
                <a:sym typeface="Helvetica Neue"/>
              </a:rPr>
              <a:t>S. &amp;. N. G. &amp;. V. R. &amp;. M. V. &amp;. N. A. Y., "Conversational AI Chatbot for HealthCare," in </a:t>
            </a:r>
            <a:r>
              <a:rPr lang="en-US" sz="1000" i="1">
                <a:solidFill>
                  <a:srgbClr val="222222"/>
                </a:solidFill>
                <a:latin typeface="Helvetica Neue"/>
                <a:ea typeface="Helvetica Neue"/>
                <a:cs typeface="Helvetica Neue"/>
                <a:sym typeface="Helvetica Neue"/>
              </a:rPr>
              <a:t>E3S Web of Conferences.</a:t>
            </a:r>
            <a:r>
              <a:rPr lang="en-US" sz="1000">
                <a:solidFill>
                  <a:srgbClr val="222222"/>
                </a:solidFill>
                <a:highlight>
                  <a:srgbClr val="FFFFFF"/>
                </a:highlight>
                <a:latin typeface="Helvetica Neue"/>
                <a:ea typeface="Helvetica Neue"/>
                <a:cs typeface="Helvetica Neue"/>
                <a:sym typeface="Helvetica Neue"/>
              </a:rPr>
              <a:t>, 2023. 10.1051/e3sconf/202339101114</a:t>
            </a:r>
            <a:r>
              <a:rPr lang="en-US" sz="1000">
                <a:solidFill>
                  <a:schemeClr val="dk1"/>
                </a:solidFill>
                <a:latin typeface="Helvetica Neue"/>
                <a:ea typeface="Helvetica Neue"/>
                <a:cs typeface="Helvetica Neue"/>
                <a:sym typeface="Helvetica Neue"/>
              </a:rPr>
              <a:t> </a:t>
            </a:r>
            <a:endParaRPr sz="1000">
              <a:solidFill>
                <a:schemeClr val="dk1"/>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chemeClr val="dk1"/>
                </a:solidFill>
                <a:latin typeface="Helvetica Neue"/>
                <a:ea typeface="Helvetica Neue"/>
                <a:cs typeface="Helvetica Neue"/>
                <a:sym typeface="Helvetica Neue"/>
              </a:rPr>
              <a:t>[18] </a:t>
            </a:r>
            <a:r>
              <a:rPr lang="en-US" sz="1000">
                <a:solidFill>
                  <a:srgbClr val="141515"/>
                </a:solidFill>
                <a:latin typeface="Helvetica Neue"/>
                <a:ea typeface="Helvetica Neue"/>
                <a:cs typeface="Helvetica Neue"/>
                <a:sym typeface="Helvetica Neue"/>
              </a:rPr>
              <a:t>Wah JNK (2025) Revolutionizing e-health: the transformative role of AI-powered hybrid chatbots in healthcare solutions. Front. Public Health 13:1530799.10.3389/fpubh.2025.1530799</a:t>
            </a:r>
            <a:endParaRPr sz="1000">
              <a:solidFill>
                <a:srgbClr val="141515"/>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rgbClr val="141515"/>
                </a:solidFill>
                <a:latin typeface="Helvetica Neue"/>
                <a:ea typeface="Helvetica Neue"/>
                <a:cs typeface="Helvetica Neue"/>
                <a:sym typeface="Helvetica Neue"/>
              </a:rPr>
              <a:t>[19]</a:t>
            </a:r>
            <a:r>
              <a:rPr lang="en-US" sz="1000">
                <a:solidFill>
                  <a:srgbClr val="141515"/>
                </a:solidFill>
                <a:latin typeface="Helvetica Neue"/>
                <a:ea typeface="Helvetica Neue"/>
                <a:cs typeface="Helvetica Neue"/>
                <a:sym typeface="Helvetica Neue"/>
              </a:rPr>
              <a:t> </a:t>
            </a:r>
            <a:r>
              <a:rPr lang="en-US" sz="1000">
                <a:solidFill>
                  <a:srgbClr val="222222"/>
                </a:solidFill>
                <a:highlight>
                  <a:srgbClr val="FFFFFF"/>
                </a:highlight>
                <a:latin typeface="Helvetica Neue"/>
                <a:ea typeface="Helvetica Neue"/>
                <a:cs typeface="Helvetica Neue"/>
                <a:sym typeface="Helvetica Neue"/>
              </a:rPr>
              <a:t>E. B. M. L. B. e. a. Grassini, "A systematic review of chatbots in inclusive healthcare: insights from the last 5 years.," </a:t>
            </a:r>
            <a:r>
              <a:rPr lang="en-US" sz="1000" i="1">
                <a:solidFill>
                  <a:srgbClr val="222222"/>
                </a:solidFill>
                <a:latin typeface="Helvetica Neue"/>
                <a:ea typeface="Helvetica Neue"/>
                <a:cs typeface="Helvetica Neue"/>
                <a:sym typeface="Helvetica Neue"/>
              </a:rPr>
              <a:t>Univ Access Inf Soc 24, </a:t>
            </a:r>
            <a:r>
              <a:rPr lang="en-US" sz="1000">
                <a:solidFill>
                  <a:srgbClr val="222222"/>
                </a:solidFill>
                <a:highlight>
                  <a:srgbClr val="FFFFFF"/>
                </a:highlight>
                <a:latin typeface="Helvetica Neue"/>
                <a:ea typeface="Helvetica Neue"/>
                <a:cs typeface="Helvetica Neue"/>
                <a:sym typeface="Helvetica Neue"/>
              </a:rPr>
              <a:t>vol. 24, no. 2025, pp. 195-203, 2025. </a:t>
            </a:r>
            <a:r>
              <a:rPr lang="en-US" sz="1000" u="sng">
                <a:solidFill>
                  <a:srgbClr val="1155CC"/>
                </a:solidFill>
                <a:latin typeface="Helvetica Neue"/>
                <a:ea typeface="Helvetica Neue"/>
                <a:cs typeface="Helvetica Neue"/>
                <a:sym typeface="Helvetica Neue"/>
                <a:hlinkClick r:id="rId8">
                  <a:extLst>
                    <a:ext uri="{A12FA001-AC4F-418D-AE19-62706E023703}">
                      <ahyp:hlinkClr xmlns:ahyp="http://schemas.microsoft.com/office/drawing/2018/hyperlinkcolor" val="tx"/>
                    </a:ext>
                  </a:extLst>
                </a:hlinkClick>
              </a:rPr>
              <a:t>https://doi.org/10.1007/s10209-024-01118-x</a:t>
            </a:r>
            <a:endParaRPr sz="1000">
              <a:solidFill>
                <a:srgbClr val="141515"/>
              </a:solidFill>
              <a:latin typeface="Helvetica Neue"/>
              <a:ea typeface="Helvetica Neue"/>
              <a:cs typeface="Helvetica Neue"/>
              <a:sym typeface="Helvetica Neue"/>
            </a:endParaRPr>
          </a:p>
          <a:p>
            <a:pPr marL="0" marR="0" lvl="0" indent="0" algn="just" rtl="0">
              <a:lnSpc>
                <a:spcPct val="150000"/>
              </a:lnSpc>
              <a:spcBef>
                <a:spcPts val="490"/>
              </a:spcBef>
              <a:spcAft>
                <a:spcPts val="0"/>
              </a:spcAft>
              <a:buNone/>
            </a:pPr>
            <a:r>
              <a:rPr lang="en-US" sz="1000" b="1">
                <a:solidFill>
                  <a:srgbClr val="141515"/>
                </a:solidFill>
                <a:latin typeface="Helvetica Neue"/>
                <a:ea typeface="Helvetica Neue"/>
                <a:cs typeface="Helvetica Neue"/>
                <a:sym typeface="Helvetica Neue"/>
              </a:rPr>
              <a:t>[20] </a:t>
            </a:r>
            <a:r>
              <a:rPr lang="en-US" sz="1000">
                <a:solidFill>
                  <a:srgbClr val="222222"/>
                </a:solidFill>
                <a:highlight>
                  <a:srgbClr val="FFFFFF"/>
                </a:highlight>
                <a:latin typeface="Helvetica Neue"/>
                <a:ea typeface="Helvetica Neue"/>
                <a:cs typeface="Helvetica Neue"/>
                <a:sym typeface="Helvetica Neue"/>
              </a:rPr>
              <a:t>S. B. S. A. Singh J, "Artificial intelligence, chatbots and ChatGPT in healthcare—narrative review of historical evolution, current application, and change management approach to increase adoption," </a:t>
            </a:r>
            <a:r>
              <a:rPr lang="en-US" sz="1000" i="1">
                <a:solidFill>
                  <a:srgbClr val="222222"/>
                </a:solidFill>
                <a:latin typeface="Helvetica Neue"/>
                <a:ea typeface="Helvetica Neue"/>
                <a:cs typeface="Helvetica Neue"/>
                <a:sym typeface="Helvetica Neue"/>
              </a:rPr>
              <a:t>J Med Artif Intell, </a:t>
            </a:r>
            <a:r>
              <a:rPr lang="en-US" sz="1000">
                <a:solidFill>
                  <a:srgbClr val="222222"/>
                </a:solidFill>
                <a:highlight>
                  <a:srgbClr val="FFFFFF"/>
                </a:highlight>
                <a:latin typeface="Helvetica Neue"/>
                <a:ea typeface="Helvetica Neue"/>
                <a:cs typeface="Helvetica Neue"/>
                <a:sym typeface="Helvetica Neue"/>
              </a:rPr>
              <a:t>vol. 6, no. 2023, pp. 23-92, 2023. 10.21037/jmai-23-92</a:t>
            </a:r>
            <a:endParaRPr sz="1000">
              <a:solidFill>
                <a:srgbClr val="14151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p:nvPr/>
        </p:nvSpPr>
        <p:spPr>
          <a:xfrm>
            <a:off x="77118" y="804231"/>
            <a:ext cx="8956714" cy="5960125"/>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a:solidFill>
                <a:schemeClr val="dk1"/>
              </a:solidFill>
              <a:latin typeface="Helvetica Neue"/>
              <a:ea typeface="Helvetica Neue"/>
              <a:cs typeface="Helvetica Neue"/>
              <a:sym typeface="Helvetica Neue"/>
            </a:endParaRPr>
          </a:p>
          <a:p>
            <a:pPr marL="95250" marR="0" lvl="0" indent="0" algn="ctr" rtl="0">
              <a:lnSpc>
                <a:spcPct val="150000"/>
              </a:lnSpc>
              <a:spcBef>
                <a:spcPts val="700"/>
              </a:spcBef>
              <a:spcAft>
                <a:spcPts val="0"/>
              </a:spcAft>
              <a:buClr>
                <a:schemeClr val="dk1"/>
              </a:buClr>
              <a:buSzPts val="2500"/>
              <a:buFont typeface="Arial"/>
              <a:buNone/>
            </a:pPr>
            <a:endParaRPr sz="2000" b="1">
              <a:solidFill>
                <a:schemeClr val="dk1"/>
              </a:solidFill>
              <a:latin typeface="Helvetica Neue"/>
              <a:ea typeface="Helvetica Neue"/>
              <a:cs typeface="Helvetica Neue"/>
              <a:sym typeface="Helvetica Neue"/>
            </a:endParaRPr>
          </a:p>
          <a:p>
            <a:pPr marL="95250" marR="0" lvl="0" indent="0" algn="ctr" rtl="0">
              <a:lnSpc>
                <a:spcPct val="150000"/>
              </a:lnSpc>
              <a:spcBef>
                <a:spcPts val="700"/>
              </a:spcBef>
              <a:spcAft>
                <a:spcPts val="0"/>
              </a:spcAft>
              <a:buClr>
                <a:schemeClr val="dk1"/>
              </a:buClr>
              <a:buSzPts val="2500"/>
              <a:buFont typeface="Arial"/>
              <a:buNone/>
            </a:pPr>
            <a:r>
              <a:rPr lang="en-US" sz="2000" b="1">
                <a:solidFill>
                  <a:schemeClr val="dk1"/>
                </a:solidFill>
                <a:latin typeface="Helvetica Neue"/>
                <a:ea typeface="Helvetica Neue"/>
                <a:cs typeface="Helvetica Neue"/>
                <a:sym typeface="Helvetica Neue"/>
              </a:rPr>
              <a:t>Thanks</a:t>
            </a:r>
            <a:r>
              <a:rPr lang="en-US" sz="1400">
                <a:solidFill>
                  <a:schemeClr val="dk1"/>
                </a:solidFill>
                <a:latin typeface="Helvetica Neue"/>
                <a:ea typeface="Helvetica Neue"/>
                <a:cs typeface="Helvetica Neue"/>
                <a:sym typeface="Helvetica Neue"/>
              </a:rPr>
              <a:t>.</a:t>
            </a:r>
            <a:endParaRPr/>
          </a:p>
        </p:txBody>
      </p:sp>
      <p:pic>
        <p:nvPicPr>
          <p:cNvPr id="228" name="Google Shape;228;p28" descr="🙏"/>
          <p:cNvPicPr preferRelativeResize="0"/>
          <p:nvPr/>
        </p:nvPicPr>
        <p:blipFill rotWithShape="1">
          <a:blip r:embed="rId3">
            <a:alphaModFix/>
          </a:blip>
          <a:srcRect/>
          <a:stretch/>
        </p:blipFill>
        <p:spPr>
          <a:xfrm>
            <a:off x="4189164" y="2663328"/>
            <a:ext cx="765672" cy="765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Introduction</a:t>
            </a:r>
            <a:endParaRPr/>
          </a:p>
        </p:txBody>
      </p:sp>
      <p:sp>
        <p:nvSpPr>
          <p:cNvPr id="47" name="Google Shape;47;p3"/>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900" dirty="0">
                <a:solidFill>
                  <a:schemeClr val="dk1"/>
                </a:solidFill>
                <a:latin typeface="Helvetica Neue"/>
                <a:ea typeface="Helvetica Neue"/>
                <a:cs typeface="Helvetica Neue"/>
                <a:sym typeface="Helvetica Neue"/>
              </a:rPr>
              <a:t>Healthcare plays a vital role in keeping society healthy and productive. But even today, many people face delays in getting medical help because of overcrowded hospitals, lack of doctors, and the long distance to proper healthcare facilities.</a:t>
            </a:r>
            <a:endParaRPr sz="1900" dirty="0">
              <a:solidFill>
                <a:schemeClr val="dk1"/>
              </a:solidFill>
              <a:latin typeface="Helvetica Neue"/>
              <a:ea typeface="Helvetica Neue"/>
              <a:cs typeface="Helvetica Neue"/>
              <a:sym typeface="Helvetica Neue"/>
            </a:endParaRPr>
          </a:p>
          <a:p>
            <a:pPr marL="0" lvl="0" indent="0" algn="just" rtl="0">
              <a:lnSpc>
                <a:spcPct val="115000"/>
              </a:lnSpc>
              <a:spcBef>
                <a:spcPts val="1200"/>
              </a:spcBef>
              <a:spcAft>
                <a:spcPts val="0"/>
              </a:spcAft>
              <a:buClr>
                <a:schemeClr val="dk1"/>
              </a:buClr>
              <a:buSzPts val="1100"/>
              <a:buFont typeface="Arial"/>
              <a:buNone/>
            </a:pPr>
            <a:r>
              <a:rPr lang="en-US" sz="1900" dirty="0">
                <a:solidFill>
                  <a:schemeClr val="dk1"/>
                </a:solidFill>
                <a:latin typeface="Helvetica Neue"/>
                <a:ea typeface="Helvetica Neue"/>
                <a:cs typeface="Helvetica Neue"/>
                <a:sym typeface="Helvetica Neue"/>
              </a:rPr>
              <a:t>This project presents an </a:t>
            </a:r>
            <a:r>
              <a:rPr lang="en-US" sz="1900" b="1" dirty="0">
                <a:solidFill>
                  <a:schemeClr val="dk1"/>
                </a:solidFill>
                <a:latin typeface="Helvetica Neue"/>
                <a:ea typeface="Helvetica Neue"/>
                <a:cs typeface="Helvetica Neue"/>
                <a:sym typeface="Helvetica Neue"/>
              </a:rPr>
              <a:t>AI-Powered Healthcare Chatbot</a:t>
            </a:r>
            <a:r>
              <a:rPr lang="en-US" sz="1900" dirty="0">
                <a:solidFill>
                  <a:schemeClr val="dk1"/>
                </a:solidFill>
                <a:latin typeface="Helvetica Neue"/>
                <a:ea typeface="Helvetica Neue"/>
                <a:cs typeface="Helvetica Neue"/>
                <a:sym typeface="Helvetica Neue"/>
              </a:rPr>
              <a:t>, designed to make healthcare more accessible by giving people quick and reliable medical support.</a:t>
            </a:r>
            <a:endParaRPr sz="1900" dirty="0">
              <a:solidFill>
                <a:schemeClr val="dk1"/>
              </a:solidFill>
              <a:latin typeface="Helvetica Neue"/>
              <a:ea typeface="Helvetica Neue"/>
              <a:cs typeface="Helvetica Neue"/>
              <a:sym typeface="Helvetica Neue"/>
            </a:endParaRPr>
          </a:p>
          <a:p>
            <a:pPr marL="565150" lvl="0" indent="-457200" algn="just" rtl="0">
              <a:lnSpc>
                <a:spcPct val="115000"/>
              </a:lnSpc>
              <a:spcBef>
                <a:spcPts val="1200"/>
              </a:spcBef>
              <a:spcAft>
                <a:spcPts val="0"/>
              </a:spcAft>
              <a:buClr>
                <a:schemeClr val="dk1"/>
              </a:buClr>
              <a:buSzPts val="1900"/>
              <a:buFont typeface="+mj-lt"/>
              <a:buAutoNum type="arabicPeriod"/>
            </a:pPr>
            <a:r>
              <a:rPr lang="en-US" sz="1900" b="1" dirty="0">
                <a:solidFill>
                  <a:schemeClr val="dk1"/>
                </a:solidFill>
                <a:latin typeface="Helvetica Neue"/>
                <a:ea typeface="Helvetica Neue"/>
                <a:cs typeface="Helvetica Neue"/>
                <a:sym typeface="Helvetica Neue"/>
              </a:rPr>
              <a:t>Instant Health Support</a:t>
            </a:r>
            <a:r>
              <a:rPr lang="en-US" sz="1900" dirty="0">
                <a:solidFill>
                  <a:schemeClr val="dk1"/>
                </a:solidFill>
                <a:latin typeface="Helvetica Neue"/>
                <a:ea typeface="Helvetica Neue"/>
                <a:cs typeface="Helvetica Neue"/>
                <a:sym typeface="Helvetica Neue"/>
              </a:rPr>
              <a:t> – Answers health questions, checks symptoms, and provides preventive tips.</a:t>
            </a:r>
            <a:endParaRPr sz="1900" dirty="0">
              <a:solidFill>
                <a:schemeClr val="dk1"/>
              </a:solidFill>
              <a:latin typeface="Helvetica Neue"/>
              <a:ea typeface="Helvetica Neue"/>
              <a:cs typeface="Helvetica Neue"/>
              <a:sym typeface="Helvetica Neue"/>
            </a:endParaRPr>
          </a:p>
          <a:p>
            <a:pPr marL="565150" lvl="0" indent="-457200" algn="just" rtl="0">
              <a:lnSpc>
                <a:spcPct val="115000"/>
              </a:lnSpc>
              <a:spcBef>
                <a:spcPts val="0"/>
              </a:spcBef>
              <a:spcAft>
                <a:spcPts val="0"/>
              </a:spcAft>
              <a:buClr>
                <a:schemeClr val="dk1"/>
              </a:buClr>
              <a:buSzPts val="1900"/>
              <a:buFont typeface="+mj-lt"/>
              <a:buAutoNum type="arabicPeriod"/>
            </a:pPr>
            <a:r>
              <a:rPr lang="en-US" sz="1900" b="1" dirty="0">
                <a:solidFill>
                  <a:schemeClr val="dk1"/>
                </a:solidFill>
                <a:latin typeface="Helvetica Neue"/>
                <a:ea typeface="Helvetica Neue"/>
                <a:cs typeface="Helvetica Neue"/>
                <a:sym typeface="Helvetica Neue"/>
              </a:rPr>
              <a:t>Smart Recommendations</a:t>
            </a:r>
            <a:r>
              <a:rPr lang="en-US" sz="1900" dirty="0">
                <a:solidFill>
                  <a:schemeClr val="dk1"/>
                </a:solidFill>
                <a:latin typeface="Helvetica Neue"/>
                <a:ea typeface="Helvetica Neue"/>
                <a:cs typeface="Helvetica Neue"/>
                <a:sym typeface="Helvetica Neue"/>
              </a:rPr>
              <a:t> – Suggests nearby hospitals and clinics based on the user’s location.</a:t>
            </a:r>
            <a:endParaRPr sz="1900" dirty="0">
              <a:solidFill>
                <a:schemeClr val="dk1"/>
              </a:solidFill>
              <a:latin typeface="Helvetica Neue"/>
              <a:ea typeface="Helvetica Neue"/>
              <a:cs typeface="Helvetica Neue"/>
              <a:sym typeface="Helvetica Neue"/>
            </a:endParaRPr>
          </a:p>
          <a:p>
            <a:pPr marL="565150" lvl="0" indent="-457200" algn="just" rtl="0">
              <a:lnSpc>
                <a:spcPct val="115000"/>
              </a:lnSpc>
              <a:spcBef>
                <a:spcPts val="0"/>
              </a:spcBef>
              <a:spcAft>
                <a:spcPts val="0"/>
              </a:spcAft>
              <a:buClr>
                <a:schemeClr val="dk1"/>
              </a:buClr>
              <a:buSzPts val="1900"/>
              <a:buFont typeface="+mj-lt"/>
              <a:buAutoNum type="arabicPeriod"/>
            </a:pPr>
            <a:r>
              <a:rPr lang="en-US" sz="1900" b="1" dirty="0">
                <a:solidFill>
                  <a:schemeClr val="dk1"/>
                </a:solidFill>
                <a:latin typeface="Helvetica Neue"/>
                <a:ea typeface="Helvetica Neue"/>
                <a:cs typeface="Helvetica Neue"/>
                <a:sym typeface="Helvetica Neue"/>
              </a:rPr>
              <a:t>Easy-to-Use Platform</a:t>
            </a:r>
            <a:r>
              <a:rPr lang="en-US" sz="1900" dirty="0">
                <a:solidFill>
                  <a:schemeClr val="dk1"/>
                </a:solidFill>
                <a:latin typeface="Helvetica Neue"/>
                <a:ea typeface="Helvetica Neue"/>
                <a:cs typeface="Helvetica Neue"/>
                <a:sym typeface="Helvetica Neue"/>
              </a:rPr>
              <a:t> – A web-based system that allows users to get help anytime.</a:t>
            </a:r>
            <a:endParaRPr sz="1900" dirty="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Problem Statement</a:t>
            </a:r>
            <a:endParaRPr/>
          </a:p>
        </p:txBody>
      </p:sp>
      <p:sp>
        <p:nvSpPr>
          <p:cNvPr id="53" name="Google Shape;53;p4"/>
          <p:cNvSpPr txBox="1"/>
          <p:nvPr/>
        </p:nvSpPr>
        <p:spPr>
          <a:xfrm>
            <a:off x="93600" y="1007925"/>
            <a:ext cx="8956800" cy="5575200"/>
          </a:xfrm>
          <a:prstGeom prst="rect">
            <a:avLst/>
          </a:prstGeom>
          <a:noFill/>
          <a:ln>
            <a:noFill/>
          </a:ln>
        </p:spPr>
        <p:txBody>
          <a:bodyPr spcFirstLastPara="1" wrap="square" lIns="91425" tIns="45700" rIns="91425" bIns="45700" anchor="t" anchorCtr="0">
            <a:noAutofit/>
          </a:bodyPr>
          <a:lstStyle/>
          <a:p>
            <a:pPr marL="0" lvl="0" indent="0" rtl="0">
              <a:lnSpc>
                <a:spcPct val="150000"/>
              </a:lnSpc>
              <a:spcBef>
                <a:spcPts val="0"/>
              </a:spcBef>
              <a:spcAft>
                <a:spcPts val="0"/>
              </a:spcAft>
              <a:buClr>
                <a:schemeClr val="dk1"/>
              </a:buClr>
              <a:buSzPts val="1100"/>
              <a:buFont typeface="Arial"/>
              <a:buNone/>
            </a:pPr>
            <a:r>
              <a:rPr lang="en-US" sz="1900" dirty="0">
                <a:solidFill>
                  <a:schemeClr val="dk1"/>
                </a:solidFill>
                <a:latin typeface="Helvetica Neue"/>
                <a:ea typeface="Helvetica Neue"/>
                <a:cs typeface="Helvetica Neue"/>
                <a:sym typeface="Helvetica Neue"/>
              </a:rPr>
              <a:t>Timely and affordable medical care is a major challenge in India</a:t>
            </a:r>
            <a:br>
              <a:rPr lang="en-US" sz="1900" dirty="0">
                <a:solidFill>
                  <a:schemeClr val="dk1"/>
                </a:solidFill>
                <a:latin typeface="Helvetica Neue"/>
                <a:ea typeface="Helvetica Neue"/>
                <a:cs typeface="Helvetica Neue"/>
                <a:sym typeface="Helvetica Neue"/>
              </a:rPr>
            </a:br>
            <a:endParaRPr sz="1900" dirty="0">
              <a:solidFill>
                <a:schemeClr val="dk1"/>
              </a:solidFill>
              <a:latin typeface="Helvetica Neue"/>
              <a:ea typeface="Helvetica Neue"/>
              <a:cs typeface="Helvetica Neue"/>
              <a:sym typeface="Helvetica Neue"/>
            </a:endParaRPr>
          </a:p>
          <a:p>
            <a:pPr marL="0" lvl="0" indent="0" rtl="0">
              <a:lnSpc>
                <a:spcPct val="150000"/>
              </a:lnSpc>
              <a:spcBef>
                <a:spcPts val="0"/>
              </a:spcBef>
              <a:spcAft>
                <a:spcPts val="0"/>
              </a:spcAft>
              <a:buClr>
                <a:schemeClr val="dk1"/>
              </a:buClr>
              <a:buSzPts val="1100"/>
              <a:buFont typeface="Arial"/>
              <a:buNone/>
            </a:pPr>
            <a:r>
              <a:rPr lang="en-US" sz="1900" dirty="0">
                <a:solidFill>
                  <a:schemeClr val="dk1"/>
                </a:solidFill>
                <a:latin typeface="Helvetica Neue"/>
                <a:ea typeface="Helvetica Neue"/>
                <a:cs typeface="Helvetica Neue"/>
                <a:sym typeface="Helvetica Neue"/>
              </a:rPr>
              <a:t>Rural areas face </a:t>
            </a:r>
            <a:r>
              <a:rPr lang="en-US" sz="1900" b="1" dirty="0">
                <a:solidFill>
                  <a:schemeClr val="dk1"/>
                </a:solidFill>
                <a:latin typeface="Helvetica Neue"/>
                <a:ea typeface="Helvetica Neue"/>
                <a:cs typeface="Helvetica Neue"/>
                <a:sym typeface="Helvetica Neue"/>
              </a:rPr>
              <a:t>long distances, few doctors, high costs, and crowded hospitals</a:t>
            </a:r>
            <a:br>
              <a:rPr lang="en-US" sz="1900" b="1" dirty="0">
                <a:solidFill>
                  <a:schemeClr val="dk1"/>
                </a:solidFill>
                <a:latin typeface="Helvetica Neue"/>
                <a:ea typeface="Helvetica Neue"/>
                <a:cs typeface="Helvetica Neue"/>
                <a:sym typeface="Helvetica Neue"/>
              </a:rPr>
            </a:br>
            <a:endParaRPr sz="1900" b="1" dirty="0">
              <a:solidFill>
                <a:schemeClr val="dk1"/>
              </a:solidFill>
              <a:latin typeface="Helvetica Neue"/>
              <a:ea typeface="Helvetica Neue"/>
              <a:cs typeface="Helvetica Neue"/>
              <a:sym typeface="Helvetica Neue"/>
            </a:endParaRPr>
          </a:p>
          <a:p>
            <a:pPr marL="0" lvl="0" indent="0" rtl="0">
              <a:lnSpc>
                <a:spcPct val="150000"/>
              </a:lnSpc>
              <a:spcBef>
                <a:spcPts val="0"/>
              </a:spcBef>
              <a:spcAft>
                <a:spcPts val="0"/>
              </a:spcAft>
              <a:buClr>
                <a:schemeClr val="dk1"/>
              </a:buClr>
              <a:buSzPts val="1100"/>
              <a:buFont typeface="Arial"/>
              <a:buNone/>
            </a:pPr>
            <a:r>
              <a:rPr lang="en-US" sz="1900" dirty="0">
                <a:solidFill>
                  <a:schemeClr val="dk1"/>
                </a:solidFill>
                <a:latin typeface="Helvetica Neue"/>
                <a:ea typeface="Helvetica Neue"/>
                <a:cs typeface="Helvetica Neue"/>
                <a:sym typeface="Helvetica Neue"/>
              </a:rPr>
              <a:t>Delayed treatment often </a:t>
            </a:r>
            <a:r>
              <a:rPr lang="en-US" sz="1900" b="1" dirty="0">
                <a:solidFill>
                  <a:schemeClr val="dk1"/>
                </a:solidFill>
                <a:latin typeface="Helvetica Neue"/>
                <a:ea typeface="Helvetica Neue"/>
                <a:cs typeface="Helvetica Neue"/>
                <a:sym typeface="Helvetica Neue"/>
              </a:rPr>
              <a:t>puts lives at risk in emergencies</a:t>
            </a:r>
            <a:br>
              <a:rPr lang="en-US" sz="1900" b="1" dirty="0">
                <a:solidFill>
                  <a:schemeClr val="dk1"/>
                </a:solidFill>
                <a:latin typeface="Helvetica Neue"/>
                <a:ea typeface="Helvetica Neue"/>
                <a:cs typeface="Helvetica Neue"/>
                <a:sym typeface="Helvetica Neue"/>
              </a:rPr>
            </a:br>
            <a:endParaRPr sz="1900" b="1" dirty="0">
              <a:solidFill>
                <a:schemeClr val="dk1"/>
              </a:solidFill>
              <a:latin typeface="Helvetica Neue"/>
              <a:ea typeface="Helvetica Neue"/>
              <a:cs typeface="Helvetica Neue"/>
              <a:sym typeface="Helvetica Neue"/>
            </a:endParaRPr>
          </a:p>
          <a:p>
            <a:pPr marL="0" lvl="0" indent="0" rtl="0">
              <a:lnSpc>
                <a:spcPct val="150000"/>
              </a:lnSpc>
              <a:spcBef>
                <a:spcPts val="0"/>
              </a:spcBef>
              <a:spcAft>
                <a:spcPts val="0"/>
              </a:spcAft>
              <a:buClr>
                <a:schemeClr val="dk1"/>
              </a:buClr>
              <a:buSzPts val="1100"/>
              <a:buFont typeface="Arial"/>
              <a:buNone/>
            </a:pPr>
            <a:r>
              <a:rPr lang="en-US" sz="1900" dirty="0">
                <a:solidFill>
                  <a:schemeClr val="dk1"/>
                </a:solidFill>
                <a:latin typeface="Helvetica Neue"/>
                <a:ea typeface="Helvetica Neue"/>
                <a:cs typeface="Helvetica Neue"/>
                <a:sym typeface="Helvetica Neue"/>
              </a:rPr>
              <a:t>No </a:t>
            </a:r>
            <a:r>
              <a:rPr lang="en-US" sz="1900" b="1" dirty="0">
                <a:solidFill>
                  <a:schemeClr val="dk1"/>
                </a:solidFill>
                <a:latin typeface="Helvetica Neue"/>
                <a:ea typeface="Helvetica Neue"/>
                <a:cs typeface="Helvetica Neue"/>
                <a:sym typeface="Helvetica Neue"/>
              </a:rPr>
              <a:t>single, easy-to-use platform</a:t>
            </a:r>
            <a:r>
              <a:rPr lang="en-US" sz="1900" dirty="0">
                <a:solidFill>
                  <a:schemeClr val="dk1"/>
                </a:solidFill>
                <a:latin typeface="Helvetica Neue"/>
                <a:ea typeface="Helvetica Neue"/>
                <a:cs typeface="Helvetica Neue"/>
                <a:sym typeface="Helvetica Neue"/>
              </a:rPr>
              <a:t> for instant guidance, symptom checking, and nearby facility suggestions</a:t>
            </a:r>
            <a:br>
              <a:rPr lang="en-US" sz="1900" dirty="0">
                <a:solidFill>
                  <a:schemeClr val="dk1"/>
                </a:solidFill>
                <a:latin typeface="Helvetica Neue"/>
                <a:ea typeface="Helvetica Neue"/>
                <a:cs typeface="Helvetica Neue"/>
                <a:sym typeface="Helvetica Neue"/>
              </a:rPr>
            </a:br>
            <a:endParaRPr sz="1900" dirty="0">
              <a:solidFill>
                <a:schemeClr val="dk1"/>
              </a:solidFill>
              <a:latin typeface="Helvetica Neue"/>
              <a:ea typeface="Helvetica Neue"/>
              <a:cs typeface="Helvetica Neue"/>
              <a:sym typeface="Helvetica Neue"/>
            </a:endParaRPr>
          </a:p>
          <a:p>
            <a:pPr marL="0" lvl="0" indent="0" rtl="0">
              <a:lnSpc>
                <a:spcPct val="150000"/>
              </a:lnSpc>
              <a:spcBef>
                <a:spcPts val="0"/>
              </a:spcBef>
              <a:spcAft>
                <a:spcPts val="0"/>
              </a:spcAft>
              <a:buClr>
                <a:schemeClr val="dk1"/>
              </a:buClr>
              <a:buSzPts val="1100"/>
              <a:buFont typeface="Arial"/>
              <a:buNone/>
            </a:pPr>
            <a:r>
              <a:rPr lang="en-US" sz="1900" dirty="0">
                <a:solidFill>
                  <a:schemeClr val="dk1"/>
                </a:solidFill>
                <a:latin typeface="Helvetica Neue"/>
                <a:ea typeface="Helvetica Neue"/>
                <a:cs typeface="Helvetica Neue"/>
                <a:sym typeface="Helvetica Neue"/>
              </a:rPr>
              <a:t>People remain dependent on </a:t>
            </a:r>
            <a:r>
              <a:rPr lang="en-US" sz="1900" b="1" dirty="0">
                <a:solidFill>
                  <a:schemeClr val="dk1"/>
                </a:solidFill>
                <a:latin typeface="Helvetica Neue"/>
                <a:ea typeface="Helvetica Neue"/>
                <a:cs typeface="Helvetica Neue"/>
                <a:sym typeface="Helvetica Neue"/>
              </a:rPr>
              <a:t>slow or limited healthcare systems</a:t>
            </a:r>
            <a:endParaRPr sz="1900" b="1" dirty="0">
              <a:solidFill>
                <a:schemeClr val="dk1"/>
              </a:solidFill>
              <a:latin typeface="Helvetica Neue"/>
              <a:ea typeface="Helvetica Neue"/>
              <a:cs typeface="Helvetica Neue"/>
              <a:sym typeface="Helvetica Neue"/>
            </a:endParaRPr>
          </a:p>
          <a:p>
            <a:pPr marL="0" lvl="0" indent="0" algn="just" rtl="0">
              <a:lnSpc>
                <a:spcPct val="150000"/>
              </a:lnSpc>
              <a:spcBef>
                <a:spcPts val="0"/>
              </a:spcBef>
              <a:spcAft>
                <a:spcPts val="0"/>
              </a:spcAft>
              <a:buClr>
                <a:schemeClr val="dk1"/>
              </a:buClr>
              <a:buSzPts val="1100"/>
              <a:buFont typeface="Arial"/>
              <a:buNone/>
            </a:pPr>
            <a:endParaRPr sz="1900" dirty="0">
              <a:latin typeface="Helvetica Neue"/>
              <a:ea typeface="Helvetica Neue"/>
              <a:cs typeface="Helvetica Neue"/>
              <a:sym typeface="Helvetica Neue"/>
            </a:endParaRPr>
          </a:p>
          <a:p>
            <a:pPr marL="0" marR="0" lvl="0" indent="0" algn="just" rtl="0">
              <a:lnSpc>
                <a:spcPct val="150000"/>
              </a:lnSpc>
              <a:spcBef>
                <a:spcPts val="0"/>
              </a:spcBef>
              <a:spcAft>
                <a:spcPts val="0"/>
              </a:spcAft>
              <a:buNone/>
            </a:pPr>
            <a:endParaRPr sz="1900" dirty="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a:t>Objectives</a:t>
            </a:r>
            <a:endParaRPr/>
          </a:p>
        </p:txBody>
      </p:sp>
      <p:sp>
        <p:nvSpPr>
          <p:cNvPr id="59" name="Google Shape;59;p5"/>
          <p:cNvSpPr txBox="1"/>
          <p:nvPr/>
        </p:nvSpPr>
        <p:spPr>
          <a:xfrm>
            <a:off x="77118" y="804232"/>
            <a:ext cx="8956714" cy="576182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900" b="1">
                <a:solidFill>
                  <a:schemeClr val="dk1"/>
                </a:solidFill>
                <a:latin typeface="Helvetica Neue"/>
                <a:ea typeface="Helvetica Neue"/>
                <a:cs typeface="Helvetica Neue"/>
                <a:sym typeface="Helvetica Neue"/>
              </a:rPr>
              <a:t>The project has three main objectives:</a:t>
            </a:r>
            <a:endParaRPr sz="1900" b="1">
              <a:solidFill>
                <a:schemeClr val="dk1"/>
              </a:solidFill>
              <a:latin typeface="Helvetica Neue"/>
              <a:ea typeface="Helvetica Neue"/>
              <a:cs typeface="Helvetica Neue"/>
              <a:sym typeface="Helvetica Neue"/>
            </a:endParaRPr>
          </a:p>
          <a:p>
            <a:pPr marL="457200" lvl="0" indent="-349250" algn="just" rtl="0">
              <a:lnSpc>
                <a:spcPct val="150000"/>
              </a:lnSpc>
              <a:spcBef>
                <a:spcPts val="0"/>
              </a:spcBef>
              <a:spcAft>
                <a:spcPts val="0"/>
              </a:spcAft>
              <a:buClr>
                <a:schemeClr val="dk1"/>
              </a:buClr>
              <a:buSzPts val="1900"/>
              <a:buFont typeface="Times New Roman"/>
              <a:buAutoNum type="arabicPeriod"/>
            </a:pPr>
            <a:r>
              <a:rPr lang="en-US" sz="1900" b="1">
                <a:solidFill>
                  <a:schemeClr val="dk1"/>
                </a:solidFill>
                <a:latin typeface="Helvetica Neue"/>
                <a:ea typeface="Helvetica Neue"/>
                <a:cs typeface="Helvetica Neue"/>
                <a:sym typeface="Helvetica Neue"/>
              </a:rPr>
              <a:t>Offer Personalized Healthcare Support </a:t>
            </a:r>
            <a:r>
              <a:rPr lang="en-US" sz="1900">
                <a:solidFill>
                  <a:schemeClr val="dk1"/>
                </a:solidFill>
                <a:latin typeface="Helvetica Neue"/>
                <a:ea typeface="Helvetica Neue"/>
                <a:cs typeface="Helvetica Neue"/>
                <a:sym typeface="Helvetica Neue"/>
              </a:rPr>
              <a:t>that can respond to general health inquiries, offer preventative advice, and give users accurate information right away.</a:t>
            </a:r>
            <a:endParaRPr sz="1900">
              <a:solidFill>
                <a:schemeClr val="dk1"/>
              </a:solidFill>
              <a:latin typeface="Helvetica Neue"/>
              <a:ea typeface="Helvetica Neue"/>
              <a:cs typeface="Helvetica Neue"/>
              <a:sym typeface="Helvetica Neue"/>
            </a:endParaRPr>
          </a:p>
          <a:p>
            <a:pPr marL="457200" lvl="0" indent="-349250" algn="just" rtl="0">
              <a:lnSpc>
                <a:spcPct val="150000"/>
              </a:lnSpc>
              <a:spcBef>
                <a:spcPts val="0"/>
              </a:spcBef>
              <a:spcAft>
                <a:spcPts val="0"/>
              </a:spcAft>
              <a:buClr>
                <a:schemeClr val="dk1"/>
              </a:buClr>
              <a:buSzPts val="1900"/>
              <a:buFont typeface="Times New Roman"/>
              <a:buAutoNum type="arabicPeriod"/>
            </a:pPr>
            <a:r>
              <a:rPr lang="en-US" sz="1900" b="1">
                <a:solidFill>
                  <a:schemeClr val="dk1"/>
                </a:solidFill>
                <a:latin typeface="Helvetica Neue"/>
                <a:ea typeface="Helvetica Neue"/>
                <a:cs typeface="Helvetica Neue"/>
                <a:sym typeface="Helvetica Neue"/>
              </a:rPr>
              <a:t>To create a modular user-admin system</a:t>
            </a:r>
            <a:r>
              <a:rPr lang="en-US" sz="1900">
                <a:solidFill>
                  <a:schemeClr val="dk1"/>
                </a:solidFill>
                <a:latin typeface="Helvetica Neue"/>
                <a:ea typeface="Helvetica Neue"/>
                <a:cs typeface="Helvetica Neue"/>
                <a:sym typeface="Helvetica Neue"/>
              </a:rPr>
              <a:t> that lets users communicate with the chatbot and lets administrators handle inquiries, train the model, and keep an eye on registered users.</a:t>
            </a:r>
            <a:endParaRPr sz="1900">
              <a:solidFill>
                <a:schemeClr val="dk1"/>
              </a:solidFill>
              <a:latin typeface="Helvetica Neue"/>
              <a:ea typeface="Helvetica Neue"/>
              <a:cs typeface="Helvetica Neue"/>
              <a:sym typeface="Helvetica Neue"/>
            </a:endParaRPr>
          </a:p>
          <a:p>
            <a:pPr marL="457200" lvl="0" indent="-349250" algn="just" rtl="0">
              <a:lnSpc>
                <a:spcPct val="150000"/>
              </a:lnSpc>
              <a:spcBef>
                <a:spcPts val="0"/>
              </a:spcBef>
              <a:spcAft>
                <a:spcPts val="0"/>
              </a:spcAft>
              <a:buClr>
                <a:schemeClr val="dk1"/>
              </a:buClr>
              <a:buSzPts val="1900"/>
              <a:buFont typeface="Times New Roman"/>
              <a:buAutoNum type="arabicPeriod"/>
            </a:pPr>
            <a:r>
              <a:rPr lang="en-US" sz="1900" b="1">
                <a:solidFill>
                  <a:schemeClr val="dk1"/>
                </a:solidFill>
                <a:latin typeface="Helvetica Neue"/>
                <a:ea typeface="Helvetica Neue"/>
                <a:cs typeface="Helvetica Neue"/>
                <a:sym typeface="Helvetica Neue"/>
              </a:rPr>
              <a:t>To incorporate location-based services</a:t>
            </a:r>
            <a:r>
              <a:rPr lang="en-US" sz="1900">
                <a:solidFill>
                  <a:schemeClr val="dk1"/>
                </a:solidFill>
                <a:latin typeface="Helvetica Neue"/>
                <a:ea typeface="Helvetica Neue"/>
                <a:cs typeface="Helvetica Neue"/>
                <a:sym typeface="Helvetica Neue"/>
              </a:rPr>
              <a:t> through APIs (like the Google Places API) that assist users in locating hospitals, clinics, and doctors in their area, particularly during emergencies.</a:t>
            </a:r>
            <a:endParaRPr sz="19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a:t>
            </a:r>
            <a:endParaRPr b="0"/>
          </a:p>
        </p:txBody>
      </p:sp>
      <p:sp>
        <p:nvSpPr>
          <p:cNvPr id="65" name="Google Shape;65;p6"/>
          <p:cNvSpPr txBox="1"/>
          <p:nvPr/>
        </p:nvSpPr>
        <p:spPr>
          <a:xfrm>
            <a:off x="93593" y="724556"/>
            <a:ext cx="8956800" cy="5794800"/>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66" name="Google Shape;66;p6"/>
          <p:cNvGraphicFramePr/>
          <p:nvPr/>
        </p:nvGraphicFramePr>
        <p:xfrm>
          <a:off x="63396" y="755721"/>
          <a:ext cx="8923675" cy="5398046"/>
        </p:xfrm>
        <a:graphic>
          <a:graphicData uri="http://schemas.openxmlformats.org/drawingml/2006/table">
            <a:tbl>
              <a:tblPr firstRow="1" bandRow="1">
                <a:noFill/>
                <a:tableStyleId>{B1BF2E2B-DFFF-4850-BFD3-FAC5CC5875E5}</a:tableStyleId>
              </a:tblPr>
              <a:tblGrid>
                <a:gridCol w="542250">
                  <a:extLst>
                    <a:ext uri="{9D8B030D-6E8A-4147-A177-3AD203B41FA5}">
                      <a16:colId xmlns:a16="http://schemas.microsoft.com/office/drawing/2014/main" val="20000"/>
                    </a:ext>
                  </a:extLst>
                </a:gridCol>
                <a:gridCol w="1760275">
                  <a:extLst>
                    <a:ext uri="{9D8B030D-6E8A-4147-A177-3AD203B41FA5}">
                      <a16:colId xmlns:a16="http://schemas.microsoft.com/office/drawing/2014/main" val="20001"/>
                    </a:ext>
                  </a:extLst>
                </a:gridCol>
                <a:gridCol w="1465250">
                  <a:extLst>
                    <a:ext uri="{9D8B030D-6E8A-4147-A177-3AD203B41FA5}">
                      <a16:colId xmlns:a16="http://schemas.microsoft.com/office/drawing/2014/main" val="20002"/>
                    </a:ext>
                  </a:extLst>
                </a:gridCol>
                <a:gridCol w="142117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Paper Title </a:t>
                      </a:r>
                      <a:br>
                        <a:rPr lang="en-US" sz="1400" b="0" i="0" u="none" strike="noStrike" cap="none">
                          <a:latin typeface="Helvetica Neue"/>
                          <a:ea typeface="Helvetica Neue"/>
                          <a:cs typeface="Helvetica Neue"/>
                          <a:sym typeface="Helvetica Neue"/>
                        </a:rPr>
                      </a:br>
                      <a:r>
                        <a:rPr lang="en-US" sz="1400" b="0" i="0" u="none" strike="noStrike" cap="none">
                          <a:latin typeface="Helvetica Neue"/>
                          <a:ea typeface="Helvetica Neue"/>
                          <a:cs typeface="Helvetica Neue"/>
                          <a:sym typeface="Helvetica Neue"/>
                        </a:rPr>
                        <a:t>[Citation]</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Conference</a:t>
                      </a:r>
                      <a:br>
                        <a:rPr lang="en-US" sz="1400" b="0" i="0" u="none" strike="noStrike" cap="none">
                          <a:latin typeface="Helvetica Neue"/>
                          <a:ea typeface="Helvetica Neue"/>
                          <a:cs typeface="Helvetica Neue"/>
                          <a:sym typeface="Helvetica Neue"/>
                        </a:rPr>
                      </a:br>
                      <a:r>
                        <a:rPr lang="en-US" sz="1400" b="0" i="0" u="none" strike="noStrike" cap="none">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1203625">
                <a:tc>
                  <a:txBody>
                    <a:bodyPr/>
                    <a:lstStyle/>
                    <a:p>
                      <a:pPr marL="0" marR="0" lvl="0" indent="0" algn="ctr" rtl="0">
                        <a:spcBef>
                          <a:spcPts val="0"/>
                        </a:spcBef>
                        <a:spcAft>
                          <a:spcPts val="0"/>
                        </a:spcAft>
                        <a:buNone/>
                      </a:pPr>
                      <a:r>
                        <a:rPr lang="en-US" sz="1200" b="0" i="0" u="none" strike="noStrike" cap="none">
                          <a:latin typeface="Helvetica Neue"/>
                          <a:ea typeface="Helvetica Neue"/>
                          <a:cs typeface="Helvetica Neue"/>
                          <a:sym typeface="Helvetica Neue"/>
                        </a:rPr>
                        <a:t>1.</a:t>
                      </a:r>
                      <a:endParaRPr/>
                    </a:p>
                  </a:txBody>
                  <a:tcPr marL="91450" marR="91450" marT="45725" marB="45725">
                    <a:lnR w="8475" cap="flat" cmpd="sng">
                      <a:solidFill>
                        <a:srgbClr val="CCCCCC"/>
                      </a:solidFill>
                      <a:prstDash val="solid"/>
                      <a:round/>
                      <a:headEnd type="none" w="sm" len="sm"/>
                      <a:tailEnd type="none" w="sm" len="sm"/>
                    </a:lnR>
                    <a:solidFill>
                      <a:srgbClr val="D5D59B"/>
                    </a:solidFill>
                  </a:tcPr>
                </a:tc>
                <a:tc>
                  <a:txBody>
                    <a:bodyPr/>
                    <a:lstStyle/>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Sara A. Alsalamah et al.</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b="1">
                          <a:uFill>
                            <a:noFill/>
                          </a:uFill>
                          <a:latin typeface="Helvetica Neue"/>
                          <a:ea typeface="Helvetica Neue"/>
                          <a:cs typeface="Helvetica Neue"/>
                          <a:sym typeface="Helvetica Neue"/>
                          <a:hlinkClick r:id="rId3"/>
                        </a:rPr>
                        <a:t>[2025</a:t>
                      </a:r>
                      <a:r>
                        <a:rPr lang="en-US" sz="1100" b="1">
                          <a:latin typeface="Helvetica Neue"/>
                          <a:ea typeface="Helvetica Neue"/>
                          <a:cs typeface="Helvetica Neue"/>
                          <a:sym typeface="Helvetica Neue"/>
                        </a:rPr>
                        <a:t>] </a:t>
                      </a:r>
                      <a:r>
                        <a:rPr lang="en-US" sz="1100">
                          <a:latin typeface="Helvetica Neue"/>
                          <a:ea typeface="Helvetica Neue"/>
                          <a:cs typeface="Helvetica Neue"/>
                          <a:sym typeface="Helvetica Neue"/>
                        </a:rPr>
                        <a:t>Virtual healthcare bot (VHC‐Bot): a Person‐ centered AI chatbot for transforming patient care and healthcare workforce dynamics</a:t>
                      </a:r>
                      <a:endParaRPr sz="110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chemeClr val="dk1"/>
                        </a:buClr>
                        <a:buSzPts val="1100"/>
                        <a:buFont typeface="Arial"/>
                        <a:buNone/>
                      </a:pPr>
                      <a:endParaRPr sz="1100" i="1">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Network Modeling Analysis in Health Informatics and Bioinformatics (2025)</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endParaRPr sz="1100" i="1">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Patient–clinician surveys, simulation cases, consultation records.</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(Not publicly available due to privacy restrictions)</a:t>
                      </a:r>
                      <a:endParaRPr sz="1100">
                        <a:latin typeface="Helvetica Neue"/>
                        <a:ea typeface="Helvetica Neue"/>
                        <a:cs typeface="Helvetica Neue"/>
                        <a:sym typeface="Helvetica Neue"/>
                      </a:endParaRPr>
                    </a:p>
                  </a:txBody>
                  <a:tcPr marL="91450" marR="91450" marT="45725" marB="45725">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Improved diagnostic accuracy, consultation speed, and patient satisfaction.</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Enhanced clinician–patient communication and collaboration</a:t>
                      </a:r>
                      <a:endParaRPr sz="1100">
                        <a:latin typeface="Helvetica Neue"/>
                        <a:ea typeface="Helvetica Neue"/>
                        <a:cs typeface="Helvetica Neue"/>
                        <a:sym typeface="Helvetica Neue"/>
                      </a:endParaRPr>
                    </a:p>
                  </a:txBody>
                  <a:tcPr marL="91450" marR="91450" marT="45725" marB="45725">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Limited evaluation sample size.</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Overly general diagnoses needing refinement.</a:t>
                      </a:r>
                      <a:endParaRPr sz="1100">
                        <a:latin typeface="Helvetica Neue"/>
                        <a:ea typeface="Helvetica Neue"/>
                        <a:cs typeface="Helvetica Neue"/>
                        <a:sym typeface="Helvetica Neue"/>
                      </a:endParaRPr>
                    </a:p>
                  </a:txBody>
                  <a:tcPr marL="91450" marR="91450" marT="45725" marB="45725">
                    <a:solidFill>
                      <a:srgbClr val="D5D59B"/>
                    </a:solidFill>
                  </a:tcPr>
                </a:tc>
                <a:extLst>
                  <a:ext uri="{0D108BD9-81ED-4DB2-BD59-A6C34878D82A}">
                    <a16:rowId xmlns:a16="http://schemas.microsoft.com/office/drawing/2014/main" val="10001"/>
                  </a:ext>
                </a:extLst>
              </a:tr>
              <a:tr h="12036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2.</a:t>
                      </a:r>
                      <a:endParaRPr/>
                    </a:p>
                  </a:txBody>
                  <a:tcPr marL="91450" marR="91450" marT="45725" marB="45725">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uFill>
                            <a:noFill/>
                          </a:uFill>
                          <a:latin typeface="Helvetica Neue"/>
                          <a:ea typeface="Helvetica Neue"/>
                          <a:cs typeface="Helvetica Neue"/>
                          <a:sym typeface="Helvetica Neue"/>
                          <a:hlinkClick r:id="rId4"/>
                        </a:rPr>
                        <a:t>Ashish Zagade</a:t>
                      </a:r>
                      <a:r>
                        <a:rPr lang="en-US" sz="1100">
                          <a:uFill>
                            <a:noFill/>
                          </a:uFill>
                          <a:latin typeface="Helvetica Neue"/>
                          <a:ea typeface="Helvetica Neue"/>
                          <a:cs typeface="Helvetica Neue"/>
                          <a:sym typeface="Helvetica Neue"/>
                          <a:hlinkClick r:id="rId4"/>
                        </a:rPr>
                        <a:t>,</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uFill>
                            <a:noFill/>
                          </a:uFill>
                          <a:latin typeface="Helvetica Neue"/>
                          <a:ea typeface="Helvetica Neue"/>
                          <a:cs typeface="Helvetica Neue"/>
                          <a:sym typeface="Helvetica Neue"/>
                          <a:hlinkClick r:id="rId4"/>
                        </a:rPr>
                        <a:t>Vedant Killedar,</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uFill>
                            <a:noFill/>
                          </a:uFill>
                          <a:latin typeface="Helvetica Neue"/>
                          <a:ea typeface="Helvetica Neue"/>
                          <a:cs typeface="Helvetica Neue"/>
                          <a:sym typeface="Helvetica Neue"/>
                          <a:hlinkClick r:id="rId4"/>
                        </a:rPr>
                        <a:t>Onkar Mane,</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uFill>
                            <a:noFill/>
                          </a:uFill>
                          <a:latin typeface="Helvetica Neue"/>
                          <a:ea typeface="Helvetica Neue"/>
                          <a:cs typeface="Helvetica Neue"/>
                          <a:sym typeface="Helvetica Neue"/>
                          <a:hlinkClick r:id="rId4"/>
                        </a:rPr>
                        <a:t>Ganesh Nitalikar,</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uFill>
                            <a:noFill/>
                          </a:uFill>
                          <a:latin typeface="Helvetica Neue"/>
                          <a:ea typeface="Helvetica Neue"/>
                          <a:cs typeface="Helvetica Neue"/>
                          <a:sym typeface="Helvetica Neue"/>
                          <a:hlinkClick r:id="rId4"/>
                        </a:rPr>
                        <a:t>Smita Bhosale</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SzPts val="1100"/>
                        <a:buNone/>
                      </a:pPr>
                      <a:r>
                        <a:rPr lang="en-US" sz="1100" b="1">
                          <a:uFill>
                            <a:noFill/>
                          </a:uFill>
                          <a:latin typeface="Helvetica Neue"/>
                          <a:ea typeface="Helvetica Neue"/>
                          <a:cs typeface="Helvetica Neue"/>
                          <a:sym typeface="Helvetica Neue"/>
                          <a:hlinkClick r:id="rId4"/>
                        </a:rPr>
                        <a:t>[2024]</a:t>
                      </a:r>
                      <a:r>
                        <a:rPr lang="en-US" sz="1100">
                          <a:latin typeface="Helvetica Neue"/>
                          <a:ea typeface="Helvetica Neue"/>
                          <a:cs typeface="Helvetica Neue"/>
                          <a:sym typeface="Helvetica Neue"/>
                        </a:rPr>
                        <a:t>AI-Based Medical Chatbot for Disease</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SzPts val="1100"/>
                        <a:buNone/>
                      </a:pPr>
                      <a:r>
                        <a:rPr lang="en-US" sz="1100">
                          <a:latin typeface="Helvetica Neue"/>
                          <a:ea typeface="Helvetica Neue"/>
                          <a:cs typeface="Helvetica Neue"/>
                          <a:sym typeface="Helvetica Neue"/>
                        </a:rPr>
                        <a:t>Prediction</a:t>
                      </a:r>
                      <a:endParaRPr sz="1100">
                        <a:latin typeface="Helvetica Neue"/>
                        <a:ea typeface="Helvetica Neue"/>
                        <a:cs typeface="Helvetica Neue"/>
                        <a:sym typeface="Helvetica Neue"/>
                      </a:endParaRPr>
                    </a:p>
                  </a:txBody>
                  <a:tcPr marL="91450" marR="91450" marT="45725" marB="45725">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solidFill>
                      <a:srgbClr val="F0F0DD"/>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International Journal for Multidisciplinary Research (IJFMR) </a:t>
                      </a:r>
                      <a:endParaRPr sz="1100">
                        <a:latin typeface="Helvetica Neue"/>
                        <a:ea typeface="Helvetica Neue"/>
                        <a:cs typeface="Helvetica Neue"/>
                        <a:sym typeface="Helvetica Neue"/>
                      </a:endParaRPr>
                    </a:p>
                    <a:p>
                      <a:pPr marL="0" marR="0" lvl="0" indent="0" algn="l" rtl="0">
                        <a:spcBef>
                          <a:spcPts val="0"/>
                        </a:spcBef>
                        <a:spcAft>
                          <a:spcPts val="0"/>
                        </a:spcAft>
                        <a:buNone/>
                      </a:pPr>
                      <a:r>
                        <a:rPr lang="en-US" sz="1100">
                          <a:uFill>
                            <a:noFill/>
                          </a:uFill>
                          <a:latin typeface="Helvetica Neue"/>
                          <a:ea typeface="Helvetica Neue"/>
                          <a:cs typeface="Helvetica Neue"/>
                          <a:sym typeface="Helvetica Neue"/>
                          <a:hlinkClick r:id="rId5"/>
                        </a:rPr>
                        <a:t>Volume 6, Issue 3, May-June 2024</a:t>
                      </a:r>
                      <a:endParaRPr sz="1100">
                        <a:latin typeface="Helvetica Neue"/>
                        <a:ea typeface="Helvetica Neue"/>
                        <a:cs typeface="Helvetica Neue"/>
                        <a:sym typeface="Helvetica Neue"/>
                      </a:endParaRPr>
                    </a:p>
                  </a:txBody>
                  <a:tcPr marL="91450" marR="91450" marT="45725" marB="45725">
                    <a:solidFill>
                      <a:srgbClr val="F0F0DD"/>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n-US" sz="1100">
                          <a:latin typeface="Helvetica Neue"/>
                          <a:ea typeface="Helvetica Neue"/>
                          <a:cs typeface="Helvetica Neue"/>
                          <a:sym typeface="Helvetica Neue"/>
                        </a:rPr>
                        <a:t>A pre‑trained knowledge base containing disease, symptom, and preventive‑measure records is leveraged for model training and inference.</a:t>
                      </a:r>
                      <a:endParaRPr sz="1100" i="0">
                        <a:latin typeface="Helvetica Neue"/>
                        <a:ea typeface="Helvetica Neue"/>
                        <a:cs typeface="Helvetica Neue"/>
                        <a:sym typeface="Helvetica Neue"/>
                      </a:endParaRPr>
                    </a:p>
                  </a:txBody>
                  <a:tcPr marL="91450" marR="91450" marT="45725" marB="45725">
                    <a:lnB w="8475" cap="flat" cmpd="sng">
                      <a:solidFill>
                        <a:srgbClr val="CCCCCC"/>
                      </a:solidFill>
                      <a:prstDash val="solid"/>
                      <a:round/>
                      <a:headEnd type="none" w="sm" len="sm"/>
                      <a:tailEnd type="none" w="sm" len="sm"/>
                    </a:lnB>
                    <a:solidFill>
                      <a:srgbClr val="F0F0DD"/>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n-US" sz="1100">
                          <a:latin typeface="Helvetica Neue"/>
                          <a:ea typeface="Helvetica Neue"/>
                          <a:cs typeface="Helvetica Neue"/>
                          <a:sym typeface="Helvetica Neue"/>
                        </a:rPr>
                        <a:t>Demonstrates the potential of AI chatbots to provide accurate medical information, early disease detection, personalized recommendation, and increased healthcare efficiency and accessibility.</a:t>
                      </a:r>
                      <a:endParaRPr sz="1100">
                        <a:latin typeface="Helvetica Neue"/>
                        <a:ea typeface="Helvetica Neue"/>
                        <a:cs typeface="Helvetica Neue"/>
                        <a:sym typeface="Helvetica Neue"/>
                      </a:endParaRPr>
                    </a:p>
                  </a:txBody>
                  <a:tcPr marL="91450" marR="91450" marT="45725" marB="45725">
                    <a:lnB w="8475" cap="flat" cmpd="sng">
                      <a:solidFill>
                        <a:srgbClr val="CCCCCC"/>
                      </a:solidFill>
                      <a:prstDash val="solid"/>
                      <a:round/>
                      <a:headEnd type="none" w="sm" len="sm"/>
                      <a:tailEnd type="none" w="sm" len="sm"/>
                    </a:lnB>
                    <a:solidFill>
                      <a:srgbClr val="F0F0DD"/>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n-US" sz="1100">
                          <a:latin typeface="Helvetica Neue"/>
                          <a:ea typeface="Helvetica Neue"/>
                          <a:cs typeface="Helvetica Neue"/>
                          <a:sym typeface="Helvetica Neue"/>
                        </a:rPr>
                        <a:t>Limited to predefined dataset.</a:t>
                      </a:r>
                      <a:r>
                        <a:rPr lang="en-US" sz="1100" u="sng">
                          <a:latin typeface="Helvetica Neue"/>
                          <a:ea typeface="Helvetica Neue"/>
                          <a:cs typeface="Helvetica Neue"/>
                          <a:sym typeface="Helvetica Neue"/>
                        </a:rPr>
                        <a:t>Basic disease prediction</a:t>
                      </a:r>
                      <a:r>
                        <a:rPr lang="en-US" sz="1100">
                          <a:latin typeface="Helvetica Neue"/>
                          <a:ea typeface="Helvetica Neue"/>
                          <a:cs typeface="Helvetica Neue"/>
                          <a:sym typeface="Helvetica Neue"/>
                        </a:rPr>
                        <a:t>. Narrow coverage( infectious/common diseases). Raises ethical &amp; privacy concerns if integrated with sensitive health data.</a:t>
                      </a:r>
                      <a:endParaRPr sz="1100" i="0">
                        <a:latin typeface="Helvetica Neue"/>
                        <a:ea typeface="Helvetica Neue"/>
                        <a:cs typeface="Helvetica Neue"/>
                        <a:sym typeface="Helvetica Neue"/>
                      </a:endParaRPr>
                    </a:p>
                  </a:txBody>
                  <a:tcPr marL="91450" marR="91450" marT="45725" marB="45725">
                    <a:solidFill>
                      <a:srgbClr val="F0F0DD"/>
                    </a:solidFill>
                  </a:tcPr>
                </a:tc>
                <a:extLst>
                  <a:ext uri="{0D108BD9-81ED-4DB2-BD59-A6C34878D82A}">
                    <a16:rowId xmlns:a16="http://schemas.microsoft.com/office/drawing/2014/main" val="10002"/>
                  </a:ext>
                </a:extLst>
              </a:tr>
              <a:tr h="12036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3.</a:t>
                      </a:r>
                      <a:endParaRPr/>
                    </a:p>
                  </a:txBody>
                  <a:tcPr marL="91450" marR="91450" marT="45725" marB="45725">
                    <a:lnR w="8475" cap="flat" cmpd="sng">
                      <a:solidFill>
                        <a:srgbClr val="CCCCCC"/>
                      </a:solidFill>
                      <a:prstDash val="solid"/>
                      <a:round/>
                      <a:headEnd type="none" w="sm" len="sm"/>
                      <a:tailEnd type="none" w="sm" len="sm"/>
                    </a:lnR>
                    <a:solidFill>
                      <a:srgbClr val="D5D59B"/>
                    </a:solidFill>
                  </a:tcPr>
                </a:tc>
                <a:tc>
                  <a:txBody>
                    <a:bodyPr/>
                    <a:lstStyle/>
                    <a:p>
                      <a:pPr marL="0" lvl="0" indent="0" algn="l" rtl="0">
                        <a:lnSpc>
                          <a:spcPct val="115000"/>
                        </a:lnSpc>
                        <a:spcBef>
                          <a:spcPts val="0"/>
                        </a:spcBef>
                        <a:spcAft>
                          <a:spcPts val="0"/>
                        </a:spcAft>
                        <a:buNone/>
                      </a:pPr>
                      <a:r>
                        <a:rPr lang="en-US" sz="1100" b="1">
                          <a:uFill>
                            <a:noFill/>
                          </a:uFill>
                          <a:latin typeface="Helvetica Neue"/>
                          <a:ea typeface="Helvetica Neue"/>
                          <a:cs typeface="Helvetica Neue"/>
                          <a:sym typeface="Helvetica Neue"/>
                          <a:hlinkClick r:id="rId6"/>
                        </a:rPr>
                        <a:t>Qiming Bao</a:t>
                      </a:r>
                      <a:r>
                        <a:rPr lang="en-US" sz="1100">
                          <a:uFill>
                            <a:noFill/>
                          </a:uFill>
                          <a:latin typeface="Helvetica Neue"/>
                          <a:ea typeface="Helvetica Neue"/>
                          <a:cs typeface="Helvetica Neue"/>
                          <a:sym typeface="Helvetica Neue"/>
                          <a:hlinkClick r:id="rId6"/>
                        </a:rPr>
                        <a:t>,</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a:uFill>
                            <a:noFill/>
                          </a:uFill>
                          <a:latin typeface="Helvetica Neue"/>
                          <a:ea typeface="Helvetica Neue"/>
                          <a:cs typeface="Helvetica Neue"/>
                          <a:sym typeface="Helvetica Neue"/>
                          <a:hlinkClick r:id="rId6"/>
                        </a:rPr>
                        <a:t>Lin Ni, Jiamou Liu</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b="1">
                          <a:uFill>
                            <a:noFill/>
                          </a:uFill>
                          <a:latin typeface="Helvetica Neue"/>
                          <a:ea typeface="Helvetica Neue"/>
                          <a:cs typeface="Helvetica Neue"/>
                          <a:sym typeface="Helvetica Neue"/>
                          <a:hlinkClick r:id="rId6"/>
                        </a:rPr>
                        <a:t>[2020]</a:t>
                      </a:r>
                      <a:r>
                        <a:rPr lang="en-US" sz="1100">
                          <a:latin typeface="Helvetica Neue"/>
                          <a:ea typeface="Helvetica Neue"/>
                          <a:cs typeface="Helvetica Neue"/>
                          <a:sym typeface="Helvetica Neue"/>
                        </a:rPr>
                        <a:t> HHH: An Online Medical Chatbot System based on Knowledge</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a:latin typeface="Helvetica Neue"/>
                          <a:ea typeface="Helvetica Neue"/>
                          <a:cs typeface="Helvetica Neue"/>
                          <a:sym typeface="Helvetica Neue"/>
                        </a:rPr>
                        <a:t>Graph and Hierarchical Bi-Directional Attention</a:t>
                      </a:r>
                      <a:endParaRPr sz="110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Australasian Computer Science Week Multiconference (ACSW) 2020</a:t>
                      </a:r>
                      <a:endParaRPr sz="110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solidFill>
                      <a:srgbClr val="D5D59B"/>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n-US" sz="1100">
                          <a:latin typeface="Helvetica Neue"/>
                          <a:ea typeface="Helvetica Neue"/>
                          <a:cs typeface="Helvetica Neue"/>
                          <a:sym typeface="Helvetica Neue"/>
                        </a:rPr>
                        <a:t>The knowledge graph stores more than </a:t>
                      </a:r>
                      <a:r>
                        <a:rPr lang="en-US" sz="1100" b="1">
                          <a:latin typeface="Helvetica Neue"/>
                          <a:ea typeface="Helvetica Neue"/>
                          <a:cs typeface="Helvetica Neue"/>
                          <a:sym typeface="Helvetica Neue"/>
                        </a:rPr>
                        <a:t>600 disease</a:t>
                      </a:r>
                      <a:r>
                        <a:rPr lang="en-US" sz="1100">
                          <a:latin typeface="Helvetica Neue"/>
                          <a:ea typeface="Helvetica Neue"/>
                          <a:cs typeface="Helvetica Neue"/>
                          <a:sym typeface="Helvetica Neue"/>
                        </a:rPr>
                        <a:t> records and a large dataset of </a:t>
                      </a:r>
                      <a:r>
                        <a:rPr lang="en-US" sz="1100" b="1">
                          <a:latin typeface="Helvetica Neue"/>
                          <a:ea typeface="Helvetica Neue"/>
                          <a:cs typeface="Helvetica Neue"/>
                          <a:sym typeface="Helvetica Neue"/>
                        </a:rPr>
                        <a:t>29,287 medical question-and-answer pairs</a:t>
                      </a:r>
                      <a:endParaRPr sz="110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15000"/>
                        </a:lnSpc>
                        <a:spcBef>
                          <a:spcPts val="1200"/>
                        </a:spcBef>
                        <a:spcAft>
                          <a:spcPts val="1200"/>
                        </a:spcAft>
                        <a:buNone/>
                      </a:pPr>
                      <a:r>
                        <a:rPr lang="en-US" sz="1100">
                          <a:latin typeface="Helvetica Neue"/>
                          <a:ea typeface="Helvetica Neue"/>
                          <a:cs typeface="Helvetica Neue"/>
                          <a:sym typeface="Helvetica Neue"/>
                        </a:rPr>
                        <a:t>HBAM achieved superior performance in text similarity, with an 81.2% accuracy, outperforming BERT (78.2%) and MaLSTM.</a:t>
                      </a:r>
                      <a:endParaRPr sz="1100" i="0">
                        <a:latin typeface="Helvetica Neue"/>
                        <a:ea typeface="Helvetica Neue"/>
                        <a:cs typeface="Helvetica Neue"/>
                        <a:sym typeface="Helvetica Neue"/>
                      </a:endParaRPr>
                    </a:p>
                  </a:txBody>
                  <a:tcPr marL="76200" marR="76200" marT="25400" marB="25400">
                    <a:lnL w="8475" cap="flat" cmpd="sng">
                      <a:solidFill>
                        <a:srgbClr val="000000"/>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n-US" sz="1100">
                          <a:latin typeface="Helvetica Neue"/>
                          <a:ea typeface="Helvetica Neue"/>
                          <a:cs typeface="Helvetica Neue"/>
                          <a:sym typeface="Helvetica Neue"/>
                        </a:rPr>
                        <a:t>Single-turn Q&amp;A (no multi-turn conversations), System depends on predefined medical dictionaries for filtering</a:t>
                      </a:r>
                      <a:endParaRPr sz="110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solidFill>
                      <a:srgbClr val="D5D59B"/>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g3843320f38d_4_0"/>
          <p:cNvSpPr txBox="1">
            <a:spLocks noGrp="1"/>
          </p:cNvSpPr>
          <p:nvPr>
            <p:ph type="title"/>
          </p:nvPr>
        </p:nvSpPr>
        <p:spPr>
          <a:xfrm>
            <a:off x="40640" y="30480"/>
            <a:ext cx="8328900" cy="694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73" name="Google Shape;73;g3843320f38d_4_0"/>
          <p:cNvSpPr txBox="1">
            <a:spLocks noGrp="1"/>
          </p:cNvSpPr>
          <p:nvPr>
            <p:ph type="body" idx="1"/>
          </p:nvPr>
        </p:nvSpPr>
        <p:spPr>
          <a:xfrm>
            <a:off x="86197" y="782321"/>
            <a:ext cx="8953500" cy="5976300"/>
          </a:xfrm>
          <a:prstGeom prst="rect">
            <a:avLst/>
          </a:prstGeom>
        </p:spPr>
        <p:txBody>
          <a:bodyPr spcFirstLastPara="1" wrap="square" lIns="91425" tIns="45700" rIns="91425" bIns="45700" anchor="t" anchorCtr="0">
            <a:noAutofit/>
          </a:bodyPr>
          <a:lstStyle/>
          <a:p>
            <a:pPr marL="0" lvl="0" indent="0" algn="just" rtl="0">
              <a:spcBef>
                <a:spcPts val="630"/>
              </a:spcBef>
              <a:spcAft>
                <a:spcPts val="0"/>
              </a:spcAft>
              <a:buNone/>
            </a:pPr>
            <a:endParaRPr/>
          </a:p>
        </p:txBody>
      </p:sp>
      <p:sp>
        <p:nvSpPr>
          <p:cNvPr id="74" name="Google Shape;74;g3843320f38d_4_0"/>
          <p:cNvSpPr txBox="1">
            <a:spLocks noGrp="1"/>
          </p:cNvSpPr>
          <p:nvPr>
            <p:ph type="title"/>
          </p:nvPr>
        </p:nvSpPr>
        <p:spPr>
          <a:xfrm>
            <a:off x="40640" y="30480"/>
            <a:ext cx="8328900" cy="6942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7" lvl="0" indent="0" algn="l" rtl="0">
              <a:spcBef>
                <a:spcPts val="0"/>
              </a:spcBef>
              <a:spcAft>
                <a:spcPts val="0"/>
              </a:spcAft>
              <a:buNone/>
            </a:pPr>
            <a:r>
              <a:rPr lang="en-US" sz="2400"/>
              <a:t>Literature Review</a:t>
            </a:r>
            <a:endParaRPr b="0"/>
          </a:p>
        </p:txBody>
      </p:sp>
      <p:sp>
        <p:nvSpPr>
          <p:cNvPr id="75" name="Google Shape;75;g3843320f38d_4_0"/>
          <p:cNvSpPr txBox="1"/>
          <p:nvPr/>
        </p:nvSpPr>
        <p:spPr>
          <a:xfrm>
            <a:off x="77118" y="788645"/>
            <a:ext cx="8956800" cy="5794800"/>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76" name="Google Shape;76;g3843320f38d_4_0"/>
          <p:cNvGraphicFramePr/>
          <p:nvPr/>
        </p:nvGraphicFramePr>
        <p:xfrm>
          <a:off x="63409" y="756657"/>
          <a:ext cx="3000000" cy="3000000"/>
        </p:xfrm>
        <a:graphic>
          <a:graphicData uri="http://schemas.openxmlformats.org/drawingml/2006/table">
            <a:tbl>
              <a:tblPr firstRow="1" bandRow="1">
                <a:noFill/>
                <a:tableStyleId>{B1BF2E2B-DFFF-4850-BFD3-FAC5CC5875E5}</a:tableStyleId>
              </a:tblPr>
              <a:tblGrid>
                <a:gridCol w="542250">
                  <a:extLst>
                    <a:ext uri="{9D8B030D-6E8A-4147-A177-3AD203B41FA5}">
                      <a16:colId xmlns:a16="http://schemas.microsoft.com/office/drawing/2014/main" val="20000"/>
                    </a:ext>
                  </a:extLst>
                </a:gridCol>
                <a:gridCol w="1760275">
                  <a:extLst>
                    <a:ext uri="{9D8B030D-6E8A-4147-A177-3AD203B41FA5}">
                      <a16:colId xmlns:a16="http://schemas.microsoft.com/office/drawing/2014/main" val="20001"/>
                    </a:ext>
                  </a:extLst>
                </a:gridCol>
                <a:gridCol w="1465250">
                  <a:extLst>
                    <a:ext uri="{9D8B030D-6E8A-4147-A177-3AD203B41FA5}">
                      <a16:colId xmlns:a16="http://schemas.microsoft.com/office/drawing/2014/main" val="20002"/>
                    </a:ext>
                  </a:extLst>
                </a:gridCol>
                <a:gridCol w="142117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S. No.</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Paper Title </a:t>
                      </a:r>
                      <a:br>
                        <a:rPr lang="en-US" sz="1400" b="0" i="0" u="none" strike="noStrike" cap="none">
                          <a:latin typeface="Helvetica Neue"/>
                          <a:ea typeface="Helvetica Neue"/>
                          <a:cs typeface="Helvetica Neue"/>
                          <a:sym typeface="Helvetica Neue"/>
                        </a:rPr>
                      </a:br>
                      <a:r>
                        <a:rPr lang="en-US" sz="1400" b="0" i="0" u="none" strike="noStrike" cap="none">
                          <a:latin typeface="Helvetica Neue"/>
                          <a:ea typeface="Helvetica Neue"/>
                          <a:cs typeface="Helvetica Neue"/>
                          <a:sym typeface="Helvetica Neue"/>
                        </a:rPr>
                        <a:t>[Citation]</a:t>
                      </a:r>
                      <a:endParaRPr/>
                    </a:p>
                  </a:txBody>
                  <a:tcPr marL="91450" marR="91450" marT="45725" marB="45725">
                    <a:lnB w="8475" cap="flat" cmpd="sng">
                      <a:solidFill>
                        <a:srgbClr val="000000"/>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Conference</a:t>
                      </a:r>
                      <a:br>
                        <a:rPr lang="en-US" sz="1400" b="0" i="0" u="none" strike="noStrike" cap="none">
                          <a:latin typeface="Helvetica Neue"/>
                          <a:ea typeface="Helvetica Neue"/>
                          <a:cs typeface="Helvetica Neue"/>
                          <a:sym typeface="Helvetica Neue"/>
                        </a:rPr>
                      </a:br>
                      <a:r>
                        <a:rPr lang="en-US" sz="1400" b="0" i="0" u="none" strike="noStrike" cap="none">
                          <a:latin typeface="Helvetica Neue"/>
                          <a:ea typeface="Helvetica Neue"/>
                          <a:cs typeface="Helvetica Neue"/>
                          <a:sym typeface="Helvetica Neue"/>
                        </a:rPr>
                        <a:t>(Year)</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Dataset</a:t>
                      </a:r>
                      <a:endParaRPr/>
                    </a:p>
                  </a:txBody>
                  <a:tcPr marL="91450" marR="91450" marT="45725" marB="45725">
                    <a:lnB w="8475" cap="flat" cmpd="sng">
                      <a:solidFill>
                        <a:srgbClr val="000000"/>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Results</a:t>
                      </a:r>
                      <a:endParaRPr/>
                    </a:p>
                  </a:txBody>
                  <a:tcPr marL="91450" marR="91450" marT="45725" marB="45725">
                    <a:lnB w="8475" cap="flat" cmpd="sng">
                      <a:solidFill>
                        <a:srgbClr val="000000"/>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u="none" strike="noStrike" cap="none">
                          <a:latin typeface="Helvetica Neue"/>
                          <a:ea typeface="Helvetica Neue"/>
                          <a:cs typeface="Helvetica Neue"/>
                          <a:sym typeface="Helvetica Neue"/>
                        </a:rPr>
                        <a:t>Gaps Identified</a:t>
                      </a:r>
                      <a:endParaRPr/>
                    </a:p>
                  </a:txBody>
                  <a:tcPr marL="91450" marR="91450" marT="45725" marB="45725">
                    <a:lnB w="12700" cap="flat" cmpd="sng">
                      <a:solidFill>
                        <a:schemeClr val="lt1"/>
                      </a:solidFill>
                      <a:prstDash val="solid"/>
                      <a:round/>
                      <a:headEnd type="none" w="sm" len="sm"/>
                      <a:tailEnd type="none" w="sm" len="sm"/>
                    </a:lnB>
                    <a:solidFill>
                      <a:srgbClr val="606029"/>
                    </a:solidFill>
                  </a:tcPr>
                </a:tc>
                <a:extLst>
                  <a:ext uri="{0D108BD9-81ED-4DB2-BD59-A6C34878D82A}">
                    <a16:rowId xmlns:a16="http://schemas.microsoft.com/office/drawing/2014/main" val="10000"/>
                  </a:ext>
                </a:extLst>
              </a:tr>
              <a:tr h="12036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4.</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uFill>
                            <a:noFill/>
                          </a:uFill>
                          <a:latin typeface="Helvetica Neue"/>
                          <a:ea typeface="Helvetica Neue"/>
                          <a:cs typeface="Helvetica Neue"/>
                          <a:sym typeface="Helvetica Neue"/>
                          <a:hlinkClick r:id="rId3"/>
                        </a:rPr>
                        <a:t>Basma M. Hassan, </a:t>
                      </a:r>
                      <a:r>
                        <a:rPr lang="en-US" sz="1100">
                          <a:uFill>
                            <a:noFill/>
                          </a:uFill>
                          <a:latin typeface="Helvetica Neue"/>
                          <a:ea typeface="Helvetica Neue"/>
                          <a:cs typeface="Helvetica Neue"/>
                          <a:sym typeface="Helvetica Neue"/>
                          <a:hlinkClick r:id="rId3"/>
                        </a:rPr>
                        <a:t>Shahd Mohamed Elagamy</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SzPts val="1100"/>
                        <a:buNone/>
                      </a:pPr>
                      <a:r>
                        <a:rPr lang="en-US" sz="1100" b="1">
                          <a:uFill>
                            <a:noFill/>
                          </a:uFill>
                          <a:latin typeface="Helvetica Neue"/>
                          <a:ea typeface="Helvetica Neue"/>
                          <a:cs typeface="Helvetica Neue"/>
                          <a:sym typeface="Helvetica Neue"/>
                          <a:hlinkClick r:id="rId3"/>
                        </a:rPr>
                        <a:t>[2025]</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Personalized medical recommendation system with machine learning</a:t>
                      </a:r>
                      <a:endParaRPr sz="110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solidFill>
                      <a:srgbClr val="F0F0DD"/>
                    </a:solidFill>
                  </a:tcPr>
                </a:tc>
                <a:tc>
                  <a:txBody>
                    <a:bodyPr/>
                    <a:lstStyle/>
                    <a:p>
                      <a:pPr marL="0" marR="0" lvl="0" indent="0" algn="l" rtl="0">
                        <a:lnSpc>
                          <a:spcPct val="115000"/>
                        </a:lnSpc>
                        <a:spcBef>
                          <a:spcPts val="0"/>
                        </a:spcBef>
                        <a:spcAft>
                          <a:spcPts val="0"/>
                        </a:spcAft>
                        <a:buClr>
                          <a:schemeClr val="dk1"/>
                        </a:buClr>
                        <a:buFont typeface="Arial"/>
                        <a:buNone/>
                      </a:pPr>
                      <a:r>
                        <a:rPr lang="en-US" sz="1100">
                          <a:latin typeface="Helvetica Neue"/>
                          <a:ea typeface="Helvetica Neue"/>
                          <a:cs typeface="Helvetica Neue"/>
                          <a:sym typeface="Helvetica Neue"/>
                        </a:rPr>
                        <a:t>Neural Computing and Applications</a:t>
                      </a:r>
                      <a:endParaRPr sz="1100">
                        <a:latin typeface="Helvetica Neue"/>
                        <a:ea typeface="Helvetica Neue"/>
                        <a:cs typeface="Helvetica Neue"/>
                        <a:sym typeface="Helvetica Neue"/>
                      </a:endParaRPr>
                    </a:p>
                    <a:p>
                      <a:pPr marL="0" marR="0" lvl="0" indent="0" algn="l" rtl="0">
                        <a:lnSpc>
                          <a:spcPct val="115000"/>
                        </a:lnSpc>
                        <a:spcBef>
                          <a:spcPts val="0"/>
                        </a:spcBef>
                        <a:spcAft>
                          <a:spcPts val="0"/>
                        </a:spcAft>
                        <a:buClr>
                          <a:schemeClr val="dk1"/>
                        </a:buClr>
                        <a:buFont typeface="Arial"/>
                        <a:buNone/>
                      </a:pPr>
                      <a:r>
                        <a:rPr lang="en-US" sz="1100">
                          <a:latin typeface="Helvetica Neue"/>
                          <a:ea typeface="Helvetica Neue"/>
                          <a:cs typeface="Helvetica Neue"/>
                          <a:sym typeface="Helvetica Neue"/>
                        </a:rPr>
                        <a:t>2025</a:t>
                      </a:r>
                      <a:endParaRPr sz="110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8475" cap="flat" cmpd="sng">
                      <a:solidFill>
                        <a:srgbClr val="CCCCCC"/>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marR="0" lvl="0" indent="0" algn="l" rtl="0">
                        <a:lnSpc>
                          <a:spcPct val="115000"/>
                        </a:lnSpc>
                        <a:spcBef>
                          <a:spcPts val="0"/>
                        </a:spcBef>
                        <a:spcAft>
                          <a:spcPts val="0"/>
                        </a:spcAft>
                        <a:buNone/>
                      </a:pPr>
                      <a:r>
                        <a:rPr lang="en-US" sz="1100">
                          <a:latin typeface="Helvetica Neue"/>
                          <a:ea typeface="Helvetica Neue"/>
                          <a:cs typeface="Helvetica Neue"/>
                          <a:sym typeface="Helvetica Neue"/>
                        </a:rPr>
                        <a:t>Collected from Arabic medical forums, articles, and Q&amp;A websites</a:t>
                      </a:r>
                      <a:endParaRPr sz="110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000000"/>
                      </a:solidFill>
                      <a:prstDash val="solid"/>
                      <a:round/>
                      <a:headEnd type="none" w="sm" len="sm"/>
                      <a:tailEnd type="none" w="sm" len="sm"/>
                    </a:lnT>
                    <a:lnB w="12700" cap="flat" cmpd="sng">
                      <a:solidFill>
                        <a:schemeClr val="lt1"/>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First Arabic-focused medical chatbot, accurate with AraBERT, accessible to Arabic speakers.</a:t>
                      </a:r>
                      <a:endParaRPr sz="110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12700" cap="flat" cmpd="sng">
                      <a:solidFill>
                        <a:schemeClr val="lt1"/>
                      </a:solidFill>
                      <a:prstDash val="solid"/>
                      <a:round/>
                      <a:headEnd type="none" w="sm" len="sm"/>
                      <a:tailEnd type="none" w="sm" len="sm"/>
                    </a:lnR>
                    <a:lnT w="8475" cap="flat" cmpd="sng">
                      <a:solidFill>
                        <a:srgbClr val="000000"/>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The dataset is much smaller compared to large English medical datasets, only basic Q&amp;A, no multi-turn dialogue, needs expert validation.</a:t>
                      </a:r>
                      <a:endParaRPr sz="110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extLst>
                  <a:ext uri="{0D108BD9-81ED-4DB2-BD59-A6C34878D82A}">
                    <a16:rowId xmlns:a16="http://schemas.microsoft.com/office/drawing/2014/main" val="10001"/>
                  </a:ext>
                </a:extLst>
              </a:tr>
              <a:tr h="12036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5.</a:t>
                      </a:r>
                      <a:endParaRPr/>
                    </a:p>
                  </a:txBody>
                  <a:tcPr marL="91450" marR="91450" marT="45725" marB="45725">
                    <a:lnL w="12700" cap="flat" cmpd="sng">
                      <a:solidFill>
                        <a:schemeClr val="lt1"/>
                      </a:solidFill>
                      <a:prstDash val="solid"/>
                      <a:round/>
                      <a:headEnd type="none" w="sm" len="sm"/>
                      <a:tailEnd type="none" w="sm" len="sm"/>
                    </a:lnL>
                    <a:lnR w="8475" cap="flat" cmpd="sng">
                      <a:solidFill>
                        <a:srgbClr val="CCCCCC"/>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None/>
                      </a:pPr>
                      <a:r>
                        <a:rPr lang="en-US" sz="1100" b="1">
                          <a:uFill>
                            <a:noFill/>
                          </a:uFill>
                          <a:latin typeface="Helvetica Neue"/>
                          <a:ea typeface="Helvetica Neue"/>
                          <a:cs typeface="Helvetica Neue"/>
                          <a:sym typeface="Helvetica Neue"/>
                          <a:hlinkClick r:id="rId4"/>
                        </a:rPr>
                        <a:t>A. K. Sahoo, C. Pradhan, </a:t>
                      </a:r>
                      <a:r>
                        <a:rPr lang="en-US" sz="1100">
                          <a:uFill>
                            <a:noFill/>
                          </a:uFill>
                          <a:latin typeface="Helvetica Neue"/>
                          <a:ea typeface="Helvetica Neue"/>
                          <a:cs typeface="Helvetica Neue"/>
                          <a:sym typeface="Helvetica Neue"/>
                          <a:hlinkClick r:id="rId4"/>
                        </a:rPr>
                        <a:t>R. K. Barik et al.</a:t>
                      </a:r>
                      <a:r>
                        <a:rPr lang="en-US" sz="1100" b="1">
                          <a:uFill>
                            <a:noFill/>
                          </a:uFill>
                          <a:latin typeface="Helvetica Neue"/>
                          <a:ea typeface="Helvetica Neue"/>
                          <a:cs typeface="Helvetica Neue"/>
                          <a:sym typeface="Helvetica Neue"/>
                          <a:hlinkClick r:id="rId4"/>
                        </a:rPr>
                        <a:t>, [2019]</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a:latin typeface="Helvetica Neue"/>
                          <a:ea typeface="Helvetica Neue"/>
                          <a:cs typeface="Helvetica Neue"/>
                          <a:sym typeface="Helvetica Neue"/>
                        </a:rPr>
                        <a:t>DeepReco: Deep Learning Based Health</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a:latin typeface="Helvetica Neue"/>
                          <a:ea typeface="Helvetica Neue"/>
                          <a:cs typeface="Helvetica Neue"/>
                          <a:sym typeface="Helvetica Neue"/>
                        </a:rPr>
                        <a:t>Recommender System Using Collaborative Filtering</a:t>
                      </a:r>
                      <a:endParaRPr sz="1100">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110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US" sz="1100">
                          <a:latin typeface="Helvetica Neue"/>
                          <a:ea typeface="Helvetica Neue"/>
                          <a:cs typeface="Helvetica Neue"/>
                          <a:sym typeface="Helvetica Neue"/>
                        </a:rPr>
                        <a:t>Computation</a:t>
                      </a:r>
                      <a:endParaRPr sz="1100">
                        <a:latin typeface="Helvetica Neue"/>
                        <a:ea typeface="Helvetica Neue"/>
                        <a:cs typeface="Helvetica Neue"/>
                        <a:sym typeface="Helvetica Neue"/>
                      </a:endParaRPr>
                    </a:p>
                    <a:p>
                      <a:pPr marL="0" marR="0" lvl="0" indent="0" algn="l" rtl="0">
                        <a:spcBef>
                          <a:spcPts val="0"/>
                        </a:spcBef>
                        <a:spcAft>
                          <a:spcPts val="0"/>
                        </a:spcAft>
                        <a:buNone/>
                      </a:pPr>
                      <a:r>
                        <a:rPr lang="en-US" sz="1100">
                          <a:latin typeface="Helvetica Neue"/>
                          <a:ea typeface="Helvetica Neue"/>
                          <a:cs typeface="Helvetica Neue"/>
                          <a:sym typeface="Helvetica Neue"/>
                        </a:rPr>
                        <a:t>2019</a:t>
                      </a:r>
                      <a:endParaRPr sz="110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Real‑world health‑care ratings: 10000 patients rating 500 hospitals on a 1–5 scale; split 75 %/25 % for training/testing and evaluated with 10‑fold cross‑validation.</a:t>
                      </a:r>
                      <a:endParaRPr sz="110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Achieves the lowest error rates among compared techniques, demonstrating higher recommendation accuracy and more personalized tele‑health suggestions.</a:t>
                      </a:r>
                      <a:endParaRPr sz="110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solidFill>
                            <a:srgbClr val="171717"/>
                          </a:solidFill>
                          <a:latin typeface="Helvetica Neue"/>
                          <a:ea typeface="Helvetica Neue"/>
                          <a:cs typeface="Helvetica Neue"/>
                          <a:sym typeface="Helvetica Neue"/>
                        </a:rPr>
                        <a:t>Highly sensitive to the neighbor ‑count parameter K</a:t>
                      </a:r>
                      <a:r>
                        <a:rPr lang="en-US" sz="1100">
                          <a:latin typeface="Helvetica Neue"/>
                          <a:ea typeface="Helvetica Neue"/>
                          <a:cs typeface="Helvetica Neue"/>
                          <a:sym typeface="Helvetica Neue"/>
                        </a:rPr>
                        <a:t>, </a:t>
                      </a:r>
                      <a:r>
                        <a:rPr lang="en-US" sz="1100">
                          <a:solidFill>
                            <a:srgbClr val="171717"/>
                          </a:solidFill>
                          <a:latin typeface="Helvetica Neue"/>
                          <a:ea typeface="Helvetica Neue"/>
                          <a:cs typeface="Helvetica Neue"/>
                          <a:sym typeface="Helvetica Neue"/>
                        </a:rPr>
                        <a:t>privacy preservation remains a challenge.</a:t>
                      </a:r>
                      <a:endParaRPr sz="110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5D59B"/>
                    </a:solidFill>
                  </a:tcPr>
                </a:tc>
                <a:extLst>
                  <a:ext uri="{0D108BD9-81ED-4DB2-BD59-A6C34878D82A}">
                    <a16:rowId xmlns:a16="http://schemas.microsoft.com/office/drawing/2014/main" val="10002"/>
                  </a:ext>
                </a:extLst>
              </a:tr>
              <a:tr h="12036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6.</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uFill>
                            <a:noFill/>
                          </a:uFill>
                          <a:latin typeface="Helvetica Neue"/>
                          <a:ea typeface="Helvetica Neue"/>
                          <a:cs typeface="Helvetica Neue"/>
                          <a:sym typeface="Helvetica Neue"/>
                          <a:hlinkClick r:id="rId5"/>
                        </a:rPr>
                        <a:t>Tamar Sharon [2025]</a:t>
                      </a:r>
                      <a:r>
                        <a:rPr lang="en-US" sz="1100" b="1">
                          <a:latin typeface="Helvetica Neue"/>
                          <a:ea typeface="Helvetica Neue"/>
                          <a:cs typeface="Helvetica Neue"/>
                          <a:sym typeface="Helvetica Neue"/>
                        </a:rPr>
                        <a:t> </a:t>
                      </a:r>
                      <a:r>
                        <a:rPr lang="en-US" sz="1100">
                          <a:latin typeface="Helvetica Neue"/>
                          <a:ea typeface="Helvetica Neue"/>
                          <a:cs typeface="Helvetica Neue"/>
                          <a:sym typeface="Helvetica Neue"/>
                        </a:rPr>
                        <a:t>Techno-Solutionism and the empathetic medical chatbot</a:t>
                      </a:r>
                      <a:endParaRPr sz="110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8475" cap="flat" cmpd="sng">
                      <a:solidFill>
                        <a:srgbClr val="000000"/>
                      </a:solidFill>
                      <a:prstDash val="solid"/>
                      <a:round/>
                      <a:headEnd type="none" w="sm" len="sm"/>
                      <a:tailEnd type="none" w="sm" len="sm"/>
                    </a:lnT>
                    <a:lnB w="8475" cap="flat" cmpd="sng">
                      <a:solidFill>
                        <a:srgbClr val="CCCCCC"/>
                      </a:solidFill>
                      <a:prstDash val="solid"/>
                      <a:round/>
                      <a:headEnd type="none" w="sm" len="sm"/>
                      <a:tailEnd type="none" w="sm" len="sm"/>
                    </a:lnB>
                    <a:solidFill>
                      <a:srgbClr val="F0F0DD"/>
                    </a:solidFill>
                  </a:tcPr>
                </a:tc>
                <a:tc>
                  <a:txBody>
                    <a:bodyPr/>
                    <a:lstStyle/>
                    <a:p>
                      <a:pPr marL="0" marR="0" lvl="0" indent="0" algn="l" rtl="0">
                        <a:spcBef>
                          <a:spcPts val="0"/>
                        </a:spcBef>
                        <a:spcAft>
                          <a:spcPts val="0"/>
                        </a:spcAft>
                        <a:buNone/>
                      </a:pPr>
                      <a:r>
                        <a:rPr lang="en-US" sz="1100" b="1">
                          <a:latin typeface="Helvetica Neue"/>
                          <a:ea typeface="Helvetica Neue"/>
                          <a:cs typeface="Helvetica Neue"/>
                          <a:sym typeface="Helvetica Neue"/>
                        </a:rPr>
                        <a:t>AI &amp; Society</a:t>
                      </a:r>
                      <a:r>
                        <a:rPr lang="en-US" sz="1100">
                          <a:latin typeface="Helvetica Neue"/>
                          <a:ea typeface="Helvetica Neue"/>
                          <a:cs typeface="Helvetica Neue"/>
                          <a:sym typeface="Helvetica Neue"/>
                        </a:rPr>
                        <a:t> (Springer) 2025</a:t>
                      </a:r>
                      <a:endParaRPr sz="110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No primary dataset; relies on review of existing empirical studies (e.g., Ayers et al. 2023, Tu et al. 2024, Chen et al. 2024) and conceptual framework of techno solutionism</a:t>
                      </a:r>
                      <a:endParaRPr sz="110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8475" cap="flat" cmpd="sng">
                      <a:solidFill>
                        <a:srgbClr val="CCCCCC"/>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Highlights that chatbots can simulate empathy, sometimes rated more empathetic than physicians, potentially improving patient trust, satisfaction, and perception of care.</a:t>
                      </a:r>
                      <a:endParaRPr sz="110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Chatbots only simulate empathy, risk misleading patients, oversimplify empathy, and may shift focus from systemic issues in healthcare.</a:t>
                      </a:r>
                      <a:endParaRPr sz="1100" i="0">
                        <a:latin typeface="Helvetica Neue"/>
                        <a:ea typeface="Helvetica Neue"/>
                        <a:cs typeface="Helvetica Neue"/>
                        <a:sym typeface="Helvetica Neue"/>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0F0D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 (cont…)</a:t>
            </a:r>
            <a:endParaRPr b="0"/>
          </a:p>
        </p:txBody>
      </p:sp>
      <p:sp>
        <p:nvSpPr>
          <p:cNvPr id="82" name="Google Shape;82;p7"/>
          <p:cNvSpPr txBox="1"/>
          <p:nvPr/>
        </p:nvSpPr>
        <p:spPr>
          <a:xfrm>
            <a:off x="77118" y="804231"/>
            <a:ext cx="8956800" cy="5794800"/>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83" name="Google Shape;83;p7"/>
          <p:cNvGraphicFramePr/>
          <p:nvPr/>
        </p:nvGraphicFramePr>
        <p:xfrm>
          <a:off x="62508" y="757464"/>
          <a:ext cx="3000000" cy="3000000"/>
        </p:xfrm>
        <a:graphic>
          <a:graphicData uri="http://schemas.openxmlformats.org/drawingml/2006/table">
            <a:tbl>
              <a:tblPr firstRow="1" bandRow="1">
                <a:noFill/>
                <a:tableStyleId>{B1BF2E2B-DFFF-4850-BFD3-FAC5CC5875E5}</a:tableStyleId>
              </a:tblPr>
              <a:tblGrid>
                <a:gridCol w="542250">
                  <a:extLst>
                    <a:ext uri="{9D8B030D-6E8A-4147-A177-3AD203B41FA5}">
                      <a16:colId xmlns:a16="http://schemas.microsoft.com/office/drawing/2014/main" val="20000"/>
                    </a:ext>
                  </a:extLst>
                </a:gridCol>
                <a:gridCol w="1448550">
                  <a:extLst>
                    <a:ext uri="{9D8B030D-6E8A-4147-A177-3AD203B41FA5}">
                      <a16:colId xmlns:a16="http://schemas.microsoft.com/office/drawing/2014/main" val="20001"/>
                    </a:ext>
                  </a:extLst>
                </a:gridCol>
                <a:gridCol w="1558775">
                  <a:extLst>
                    <a:ext uri="{9D8B030D-6E8A-4147-A177-3AD203B41FA5}">
                      <a16:colId xmlns:a16="http://schemas.microsoft.com/office/drawing/2014/main" val="20002"/>
                    </a:ext>
                  </a:extLst>
                </a:gridCol>
                <a:gridCol w="163937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760175">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lnB w="8475" cap="flat" cmpd="sng">
                      <a:solidFill>
                        <a:srgbClr val="CCCCCC"/>
                      </a:solidFill>
                      <a:prstDash val="solid"/>
                      <a:round/>
                      <a:headEnd type="none" w="sm" len="sm"/>
                      <a:tailEnd type="none" w="sm" len="sm"/>
                    </a:lnB>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22269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7.</a:t>
                      </a:r>
                      <a:endParaRPr/>
                    </a:p>
                  </a:txBody>
                  <a:tcPr marL="91450" marR="91450" marT="45725" marB="45725">
                    <a:lnR w="8475" cap="flat" cmpd="sng">
                      <a:solidFill>
                        <a:srgbClr val="CCCCCC"/>
                      </a:solidFill>
                      <a:prstDash val="solid"/>
                      <a:round/>
                      <a:headEnd type="none" w="sm" len="sm"/>
                      <a:tailEnd type="none" w="sm" len="sm"/>
                    </a:lnR>
                    <a:solidFill>
                      <a:srgbClr val="D5D59B"/>
                    </a:solidFill>
                  </a:tcPr>
                </a:tc>
                <a:tc>
                  <a:txBody>
                    <a:bodyPr/>
                    <a:lstStyle/>
                    <a:p>
                      <a:pPr marL="0" lvl="0" indent="0" algn="l" rtl="0">
                        <a:lnSpc>
                          <a:spcPct val="115000"/>
                        </a:lnSpc>
                        <a:spcBef>
                          <a:spcPts val="0"/>
                        </a:spcBef>
                        <a:spcAft>
                          <a:spcPts val="0"/>
                        </a:spcAft>
                        <a:buNone/>
                      </a:pPr>
                      <a:r>
                        <a:rPr lang="en-US" sz="1100" b="1">
                          <a:uFill>
                            <a:noFill/>
                          </a:uFill>
                          <a:latin typeface="Helvetica Neue"/>
                          <a:ea typeface="Helvetica Neue"/>
                          <a:cs typeface="Helvetica Neue"/>
                          <a:sym typeface="Helvetica Neue"/>
                          <a:hlinkClick r:id="rId3"/>
                        </a:rPr>
                        <a:t>Tao Tu et al. [2024]</a:t>
                      </a:r>
                      <a:endParaRPr sz="1100" b="1">
                        <a:latin typeface="Helvetica Neue"/>
                        <a:ea typeface="Helvetica Neue"/>
                        <a:cs typeface="Helvetica Neue"/>
                        <a:sym typeface="Helvetica Neue"/>
                      </a:endParaRPr>
                    </a:p>
                    <a:p>
                      <a:pPr marL="0" marR="0" lvl="0" indent="0" algn="l" rtl="0">
                        <a:lnSpc>
                          <a:spcPct val="115000"/>
                        </a:lnSpc>
                        <a:spcBef>
                          <a:spcPts val="0"/>
                        </a:spcBef>
                        <a:spcAft>
                          <a:spcPts val="0"/>
                        </a:spcAft>
                        <a:buNone/>
                      </a:pPr>
                      <a:r>
                        <a:rPr lang="en-US" sz="1100">
                          <a:latin typeface="Helvetica Neue"/>
                          <a:ea typeface="Helvetica Neue"/>
                          <a:cs typeface="Helvetica Neue"/>
                          <a:sym typeface="Helvetica Neue"/>
                        </a:rPr>
                        <a:t>Towards Conversational Diagnostic AI</a:t>
                      </a:r>
                      <a:endParaRPr sz="110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8F9FA"/>
                    </a:solidFill>
                  </a:tcPr>
                </a:tc>
                <a:tc>
                  <a:txBody>
                    <a:bodyPr/>
                    <a:lstStyle/>
                    <a:p>
                      <a:pPr marL="0" marR="0" lvl="0" indent="0" algn="l" rtl="0">
                        <a:spcBef>
                          <a:spcPts val="0"/>
                        </a:spcBef>
                        <a:spcAft>
                          <a:spcPts val="0"/>
                        </a:spcAft>
                        <a:buNone/>
                      </a:pPr>
                      <a:r>
                        <a:rPr lang="en-US" sz="1100" b="1">
                          <a:latin typeface="Helvetica Neue"/>
                          <a:ea typeface="Helvetica Neue"/>
                          <a:cs typeface="Helvetica Neue"/>
                          <a:sym typeface="Helvetica Neue"/>
                        </a:rPr>
                        <a:t>Nature</a:t>
                      </a:r>
                      <a:r>
                        <a:rPr lang="en-US" sz="1100">
                          <a:latin typeface="Helvetica Neue"/>
                          <a:ea typeface="Helvetica Neue"/>
                          <a:cs typeface="Helvetica Neue"/>
                          <a:sym typeface="Helvetica Neue"/>
                        </a:rPr>
                        <a:t> (Article)</a:t>
                      </a:r>
                      <a:endParaRPr sz="1100">
                        <a:latin typeface="Helvetica Neue"/>
                        <a:ea typeface="Helvetica Neue"/>
                        <a:cs typeface="Helvetica Neue"/>
                        <a:sym typeface="Helvetica Neue"/>
                      </a:endParaRPr>
                    </a:p>
                    <a:p>
                      <a:pPr marL="0" marR="0" lvl="0" indent="0" algn="l" rtl="0">
                        <a:spcBef>
                          <a:spcPts val="0"/>
                        </a:spcBef>
                        <a:spcAft>
                          <a:spcPts val="0"/>
                        </a:spcAft>
                        <a:buNone/>
                      </a:pPr>
                      <a:r>
                        <a:rPr lang="en-US" sz="1100">
                          <a:latin typeface="Helvetica Neue"/>
                          <a:ea typeface="Helvetica Neue"/>
                          <a:cs typeface="Helvetica Neue"/>
                          <a:sym typeface="Helvetica Neue"/>
                        </a:rPr>
                        <a:t>2025</a:t>
                      </a:r>
                      <a:endParaRPr sz="110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lnR w="8475" cap="flat" cmpd="sng">
                      <a:solidFill>
                        <a:srgbClr val="CCCCCC"/>
                      </a:solidFill>
                      <a:prstDash val="solid"/>
                      <a:round/>
                      <a:headEnd type="none" w="sm" len="sm"/>
                      <a:tailEnd type="none" w="sm" len="sm"/>
                    </a:lnR>
                    <a:solidFill>
                      <a:srgbClr val="D5D59B"/>
                    </a:solidFill>
                  </a:tcPr>
                </a:tc>
                <a:tc>
                  <a:txBody>
                    <a:bodyPr/>
                    <a:lstStyle/>
                    <a:p>
                      <a:pPr marL="0" marR="0" lvl="0" indent="0" algn="l" rtl="0">
                        <a:lnSpc>
                          <a:spcPct val="115000"/>
                        </a:lnSpc>
                        <a:spcBef>
                          <a:spcPts val="0"/>
                        </a:spcBef>
                        <a:spcAft>
                          <a:spcPts val="0"/>
                        </a:spcAft>
                        <a:buNone/>
                      </a:pPr>
                      <a:r>
                        <a:rPr lang="en-US" sz="1100">
                          <a:latin typeface="Helvetica Neue"/>
                          <a:ea typeface="Helvetica Neue"/>
                          <a:cs typeface="Helvetica Neue"/>
                          <a:sym typeface="Helvetica Neue"/>
                        </a:rPr>
                        <a:t>Real-world medical QA (USMLE, HealthSearchQA, MultiMedBench), MIMIC-III note summaries, </a:t>
                      </a:r>
                      <a:r>
                        <a:rPr lang="en-US" sz="1100" b="1">
                          <a:latin typeface="Helvetica Neue"/>
                          <a:ea typeface="Helvetica Neue"/>
                          <a:cs typeface="Helvetica Neue"/>
                          <a:sym typeface="Helvetica Neue"/>
                        </a:rPr>
                        <a:t>98k clinical dialogues</a:t>
                      </a:r>
                      <a:r>
                        <a:rPr lang="en-US" sz="1100">
                          <a:latin typeface="Helvetica Neue"/>
                          <a:ea typeface="Helvetica Neue"/>
                          <a:cs typeface="Helvetica Neue"/>
                          <a:sym typeface="Helvetica Neue"/>
                        </a:rPr>
                        <a:t>, simulated dialogues from </a:t>
                      </a:r>
                      <a:r>
                        <a:rPr lang="en-US" sz="1100" b="1">
                          <a:latin typeface="Helvetica Neue"/>
                          <a:ea typeface="Helvetica Neue"/>
                          <a:cs typeface="Helvetica Neue"/>
                          <a:sym typeface="Helvetica Neue"/>
                        </a:rPr>
                        <a:t>5,000+ conditions</a:t>
                      </a:r>
                      <a:r>
                        <a:rPr lang="en-US" sz="1100">
                          <a:latin typeface="Helvetica Neue"/>
                          <a:ea typeface="Helvetica Neue"/>
                          <a:cs typeface="Helvetica Neue"/>
                          <a:sym typeface="Helvetica Neue"/>
                        </a:rPr>
                        <a:t>, plus </a:t>
                      </a:r>
                      <a:r>
                        <a:rPr lang="en-US" sz="1100" b="1">
                          <a:latin typeface="Helvetica Neue"/>
                          <a:ea typeface="Helvetica Neue"/>
                          <a:cs typeface="Helvetica Neue"/>
                          <a:sym typeface="Helvetica Neue"/>
                        </a:rPr>
                        <a:t>149 OSCE cases</a:t>
                      </a:r>
                      <a:r>
                        <a:rPr lang="en-US" sz="1100">
                          <a:latin typeface="Helvetica Neue"/>
                          <a:ea typeface="Helvetica Neue"/>
                          <a:cs typeface="Helvetica Neue"/>
                          <a:sym typeface="Helvetica Neue"/>
                        </a:rPr>
                        <a:t> with patient actors from Canada, UK, India.</a:t>
                      </a:r>
                      <a:endParaRPr sz="110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B w="8475" cap="flat" cmpd="sng">
                      <a:solidFill>
                        <a:srgbClr val="000000"/>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Achieved </a:t>
                      </a:r>
                      <a:r>
                        <a:rPr lang="en-US" sz="1100" b="1">
                          <a:latin typeface="Helvetica Neue"/>
                          <a:ea typeface="Helvetica Neue"/>
                          <a:cs typeface="Helvetica Neue"/>
                          <a:sym typeface="Helvetica Neue"/>
                        </a:rPr>
                        <a:t>higher diagnostic accuracy</a:t>
                      </a:r>
                      <a:r>
                        <a:rPr lang="en-US" sz="1100">
                          <a:latin typeface="Helvetica Neue"/>
                          <a:ea typeface="Helvetica Neue"/>
                          <a:cs typeface="Helvetica Neue"/>
                          <a:sym typeface="Helvetica Neue"/>
                        </a:rPr>
                        <a:t> and rated more empathetic than physicians by both specialists and patient actors; showed potential for </a:t>
                      </a:r>
                      <a:r>
                        <a:rPr lang="en-US" sz="1100" b="1">
                          <a:latin typeface="Helvetica Neue"/>
                          <a:ea typeface="Helvetica Neue"/>
                          <a:cs typeface="Helvetica Neue"/>
                          <a:sym typeface="Helvetica Neue"/>
                        </a:rPr>
                        <a:t>scalable, consistent diagnostic support</a:t>
                      </a:r>
                      <a:endParaRPr sz="1100" i="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Conducted only in text-chat OSCE, not real-world; limited specialties; excluded pediatrics/psychiatry; may miss non-verbal cues; potential bias, overreliance, and ethical risks.</a:t>
                      </a:r>
                      <a:endParaRPr sz="1100" i="0">
                        <a:latin typeface="Helvetica Neue"/>
                        <a:ea typeface="Helvetica Neue"/>
                        <a:cs typeface="Helvetica Neue"/>
                        <a:sym typeface="Helvetica Neue"/>
                      </a:endParaRPr>
                    </a:p>
                  </a:txBody>
                  <a:tcPr marL="91450" marR="91450" marT="45725" marB="45725">
                    <a:solidFill>
                      <a:srgbClr val="D5D59B"/>
                    </a:solidFill>
                  </a:tcPr>
                </a:tc>
                <a:extLst>
                  <a:ext uri="{0D108BD9-81ED-4DB2-BD59-A6C34878D82A}">
                    <a16:rowId xmlns:a16="http://schemas.microsoft.com/office/drawing/2014/main" val="10001"/>
                  </a:ext>
                </a:extLst>
              </a:tr>
              <a:tr h="0">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8.</a:t>
                      </a:r>
                      <a:endParaRPr/>
                    </a:p>
                  </a:txBody>
                  <a:tcPr marL="91450" marR="91450" marT="45725" marB="45725">
                    <a:lnR w="8475" cap="flat" cmpd="sng">
                      <a:solidFill>
                        <a:srgbClr val="CCCCCC"/>
                      </a:solidFill>
                      <a:prstDash val="solid"/>
                      <a:round/>
                      <a:headEnd type="none" w="sm" len="sm"/>
                      <a:tailEnd type="none" w="sm" len="sm"/>
                    </a:lnR>
                    <a:solidFill>
                      <a:srgbClr val="F0F0DD"/>
                    </a:solidFill>
                  </a:tcPr>
                </a:tc>
                <a:tc>
                  <a:txBody>
                    <a:bodyPr/>
                    <a:lstStyle/>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Nishita Rai,</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Saumya Bansal,</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Smriti Sharma</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[2024]</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a:latin typeface="Helvetica Neue"/>
                          <a:ea typeface="Helvetica Neue"/>
                          <a:cs typeface="Helvetica Neue"/>
                          <a:sym typeface="Helvetica Neue"/>
                        </a:rPr>
                        <a:t>Medibot</a:t>
                      </a:r>
                      <a:endParaRPr sz="1100">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1100"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00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IC3 2024, August 08–10, 2024, Noida, India</a:t>
                      </a:r>
                      <a:endParaRPr sz="1100">
                        <a:latin typeface="Helvetica Neue"/>
                        <a:ea typeface="Helvetica Neue"/>
                        <a:cs typeface="Helvetica Neue"/>
                        <a:sym typeface="Helvetica Neue"/>
                      </a:endParaRPr>
                    </a:p>
                    <a:p>
                      <a:pPr marL="0" marR="0" lvl="0" indent="0" algn="l" rtl="0">
                        <a:spcBef>
                          <a:spcPts val="0"/>
                        </a:spcBef>
                        <a:spcAft>
                          <a:spcPts val="0"/>
                        </a:spcAft>
                        <a:buNone/>
                      </a:pPr>
                      <a:endParaRPr sz="110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b="1">
                          <a:latin typeface="Helvetica Neue"/>
                          <a:ea typeface="Helvetica Neue"/>
                          <a:cs typeface="Helvetica Neue"/>
                          <a:sym typeface="Helvetica Neue"/>
                        </a:rPr>
                        <a:t>Vector Database (e.g., Chroma)</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Chroma’s indexing and similarity search capabilities enable</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fast and scalable data access, crucial for real-time chatbot responses.</a:t>
                      </a:r>
                      <a:endParaRPr sz="1100">
                        <a:latin typeface="Helvetica Neue"/>
                        <a:ea typeface="Helvetica Neue"/>
                        <a:cs typeface="Helvetica Neue"/>
                        <a:sym typeface="Helvetica Neue"/>
                      </a:endParaRPr>
                    </a:p>
                    <a:p>
                      <a:pPr marL="0" marR="0" lvl="0" indent="0" algn="l" rtl="0">
                        <a:spcBef>
                          <a:spcPts val="0"/>
                        </a:spcBef>
                        <a:spcAft>
                          <a:spcPts val="0"/>
                        </a:spcAft>
                        <a:buNone/>
                      </a:pPr>
                      <a:endParaRPr sz="1100">
                        <a:latin typeface="Helvetica Neue"/>
                        <a:ea typeface="Helvetica Neue"/>
                        <a:cs typeface="Helvetica Neue"/>
                        <a:sym typeface="Helvetica Neue"/>
                      </a:endParaRPr>
                    </a:p>
                  </a:txBody>
                  <a:tcPr marL="91450" marR="91450" marT="45725" marB="45725">
                    <a:lnT w="8475" cap="flat" cmpd="sng">
                      <a:solidFill>
                        <a:srgbClr val="000000"/>
                      </a:solidFill>
                      <a:prstDash val="solid"/>
                      <a:round/>
                      <a:headEnd type="none" w="sm" len="sm"/>
                      <a:tailEnd type="none" w="sm" len="sm"/>
                    </a:lnT>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The chatbot interface features responsive design principles,</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ensuring seamless user interaction across desktop and mobile de-</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vices. Bootstrap components enhance UI consistency and usability,</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facilitating intuitive navigation and engagement.</a:t>
                      </a:r>
                      <a:endParaRPr sz="1100">
                        <a:latin typeface="Helvetica Neue"/>
                        <a:ea typeface="Helvetica Neue"/>
                        <a:cs typeface="Helvetica Neue"/>
                        <a:sym typeface="Helvetica Neue"/>
                      </a:endParaRPr>
                    </a:p>
                  </a:txBody>
                  <a:tcPr marL="91450" marR="91450" marT="45725" marB="45725">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No feedback Mechanism,</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Authenticity of response given by chatbot is missing,</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Interaction is simple.</a:t>
                      </a:r>
                      <a:endParaRPr sz="1100">
                        <a:latin typeface="Helvetica Neue"/>
                        <a:ea typeface="Helvetica Neue"/>
                        <a:cs typeface="Helvetica Neue"/>
                        <a:sym typeface="Helvetica Neue"/>
                      </a:endParaRPr>
                    </a:p>
                  </a:txBody>
                  <a:tcPr marL="91450" marR="91450" marT="45725" marB="45725">
                    <a:solidFill>
                      <a:srgbClr val="F0F0DD"/>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8"/>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spcBef>
                <a:spcPts val="0"/>
              </a:spcBef>
              <a:spcAft>
                <a:spcPts val="0"/>
              </a:spcAft>
              <a:buNone/>
            </a:pPr>
            <a:r>
              <a:rPr lang="en-US" sz="2400"/>
              <a:t>Literature Review (cont…)</a:t>
            </a:r>
            <a:endParaRPr b="0"/>
          </a:p>
        </p:txBody>
      </p:sp>
      <p:sp>
        <p:nvSpPr>
          <p:cNvPr id="89" name="Google Shape;89;p8"/>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a:solidFill>
                <a:schemeClr val="dk1"/>
              </a:solidFill>
              <a:latin typeface="Helvetica Neue"/>
              <a:ea typeface="Helvetica Neue"/>
              <a:cs typeface="Helvetica Neue"/>
              <a:sym typeface="Helvetica Neue"/>
            </a:endParaRPr>
          </a:p>
        </p:txBody>
      </p:sp>
      <p:graphicFrame>
        <p:nvGraphicFramePr>
          <p:cNvPr id="90" name="Google Shape;90;p8"/>
          <p:cNvGraphicFramePr/>
          <p:nvPr/>
        </p:nvGraphicFramePr>
        <p:xfrm>
          <a:off x="62461" y="760130"/>
          <a:ext cx="3000000" cy="3000000"/>
        </p:xfrm>
        <a:graphic>
          <a:graphicData uri="http://schemas.openxmlformats.org/drawingml/2006/table">
            <a:tbl>
              <a:tblPr firstRow="1" bandRow="1">
                <a:noFill/>
                <a:tableStyleId>{B1BF2E2B-DFFF-4850-BFD3-FAC5CC5875E5}</a:tableStyleId>
              </a:tblPr>
              <a:tblGrid>
                <a:gridCol w="542250">
                  <a:extLst>
                    <a:ext uri="{9D8B030D-6E8A-4147-A177-3AD203B41FA5}">
                      <a16:colId xmlns:a16="http://schemas.microsoft.com/office/drawing/2014/main" val="20000"/>
                    </a:ext>
                  </a:extLst>
                </a:gridCol>
                <a:gridCol w="1760275">
                  <a:extLst>
                    <a:ext uri="{9D8B030D-6E8A-4147-A177-3AD203B41FA5}">
                      <a16:colId xmlns:a16="http://schemas.microsoft.com/office/drawing/2014/main" val="20001"/>
                    </a:ext>
                  </a:extLst>
                </a:gridCol>
                <a:gridCol w="1465250">
                  <a:extLst>
                    <a:ext uri="{9D8B030D-6E8A-4147-A177-3AD203B41FA5}">
                      <a16:colId xmlns:a16="http://schemas.microsoft.com/office/drawing/2014/main" val="20002"/>
                    </a:ext>
                  </a:extLst>
                </a:gridCol>
                <a:gridCol w="1421175">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905925">
                  <a:extLst>
                    <a:ext uri="{9D8B030D-6E8A-4147-A177-3AD203B41FA5}">
                      <a16:colId xmlns:a16="http://schemas.microsoft.com/office/drawing/2014/main" val="20005"/>
                    </a:ext>
                  </a:extLst>
                </a:gridCol>
              </a:tblGrid>
              <a:tr h="837300">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S. No.</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Author &amp; </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Paper Title </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[Citation]</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Journal/</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Conference</a:t>
                      </a:r>
                      <a:br>
                        <a:rPr lang="en-US" sz="1400" b="0" i="0">
                          <a:latin typeface="Helvetica Neue"/>
                          <a:ea typeface="Helvetica Neue"/>
                          <a:cs typeface="Helvetica Neue"/>
                          <a:sym typeface="Helvetica Neue"/>
                        </a:rPr>
                      </a:br>
                      <a:r>
                        <a:rPr lang="en-US" sz="1400" b="0" i="0">
                          <a:latin typeface="Helvetica Neue"/>
                          <a:ea typeface="Helvetica Neue"/>
                          <a:cs typeface="Helvetica Neue"/>
                          <a:sym typeface="Helvetica Neue"/>
                        </a:rPr>
                        <a:t>(Year)</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Tools/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Techniques/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Dataset</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Key Findings/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Results</a:t>
                      </a:r>
                      <a:endParaRPr/>
                    </a:p>
                  </a:txBody>
                  <a:tcPr marL="91450" marR="91450" marT="45725" marB="45725">
                    <a:solidFill>
                      <a:srgbClr val="606029"/>
                    </a:solidFill>
                  </a:tcPr>
                </a:tc>
                <a:tc>
                  <a:txBody>
                    <a:bodyPr/>
                    <a:lstStyle/>
                    <a:p>
                      <a:pPr marL="0" marR="0" lvl="0" indent="0" algn="ctr" rtl="0">
                        <a:spcBef>
                          <a:spcPts val="0"/>
                        </a:spcBef>
                        <a:spcAft>
                          <a:spcPts val="0"/>
                        </a:spcAft>
                        <a:buNone/>
                      </a:pPr>
                      <a:r>
                        <a:rPr lang="en-US" sz="1400" b="0" i="0">
                          <a:latin typeface="Helvetica Neue"/>
                          <a:ea typeface="Helvetica Neue"/>
                          <a:cs typeface="Helvetica Neue"/>
                          <a:sym typeface="Helvetica Neue"/>
                        </a:rPr>
                        <a:t>Limitations/</a:t>
                      </a:r>
                      <a:endParaRPr/>
                    </a:p>
                    <a:p>
                      <a:pPr marL="0" marR="0" lvl="0" indent="0" algn="ctr" rtl="0">
                        <a:spcBef>
                          <a:spcPts val="0"/>
                        </a:spcBef>
                        <a:spcAft>
                          <a:spcPts val="0"/>
                        </a:spcAft>
                        <a:buNone/>
                      </a:pPr>
                      <a:r>
                        <a:rPr lang="en-US" sz="1400" b="0" i="0">
                          <a:latin typeface="Helvetica Neue"/>
                          <a:ea typeface="Helvetica Neue"/>
                          <a:cs typeface="Helvetica Neue"/>
                          <a:sym typeface="Helvetica Neue"/>
                        </a:rPr>
                        <a:t>Gaps Identified</a:t>
                      </a:r>
                      <a:endParaRPr/>
                    </a:p>
                  </a:txBody>
                  <a:tcPr marL="91450" marR="91450" marT="45725" marB="45725">
                    <a:solidFill>
                      <a:srgbClr val="606029"/>
                    </a:solidFill>
                  </a:tcPr>
                </a:tc>
                <a:extLst>
                  <a:ext uri="{0D108BD9-81ED-4DB2-BD59-A6C34878D82A}">
                    <a16:rowId xmlns:a16="http://schemas.microsoft.com/office/drawing/2014/main" val="10000"/>
                  </a:ext>
                </a:extLst>
              </a:tr>
              <a:tr h="2330900">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9.</a:t>
                      </a:r>
                      <a:endParaRPr/>
                    </a:p>
                  </a:txBody>
                  <a:tcPr marL="91450" marR="91450" marT="45725" marB="45725">
                    <a:solidFill>
                      <a:srgbClr val="D5D59B"/>
                    </a:solidFill>
                  </a:tcPr>
                </a:tc>
                <a:tc>
                  <a:txBody>
                    <a:bodyPr/>
                    <a:lstStyle/>
                    <a:p>
                      <a:pPr marL="0" lvl="0" indent="0" algn="l" rtl="0">
                        <a:lnSpc>
                          <a:spcPct val="115000"/>
                        </a:lnSpc>
                        <a:spcBef>
                          <a:spcPts val="0"/>
                        </a:spcBef>
                        <a:spcAft>
                          <a:spcPts val="0"/>
                        </a:spcAft>
                        <a:buSzPts val="1100"/>
                        <a:buNone/>
                      </a:pPr>
                      <a:r>
                        <a:rPr lang="en-US" sz="1100" b="1">
                          <a:latin typeface="Helvetica Neue"/>
                          <a:ea typeface="Helvetica Neue"/>
                          <a:cs typeface="Helvetica Neue"/>
                          <a:sym typeface="Helvetica Neue"/>
                        </a:rPr>
                        <a:t>Urmil Bharti, Deepali Bajaj, Hunar Batra, Shreya Lalit</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SzPts val="1100"/>
                        <a:buNone/>
                      </a:pPr>
                      <a:r>
                        <a:rPr lang="en-US" sz="1100" b="1">
                          <a:latin typeface="Helvetica Neue"/>
                          <a:ea typeface="Helvetica Neue"/>
                          <a:cs typeface="Helvetica Neue"/>
                          <a:sym typeface="Helvetica Neue"/>
                        </a:rPr>
                        <a:t>[2020]</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SzPts val="1100"/>
                        <a:buNone/>
                      </a:pPr>
                      <a:r>
                        <a:rPr lang="en-US" sz="1100">
                          <a:latin typeface="Helvetica Neue"/>
                          <a:ea typeface="Helvetica Neue"/>
                          <a:cs typeface="Helvetica Neue"/>
                          <a:sym typeface="Helvetica Neue"/>
                        </a:rPr>
                        <a:t>Medbot: Conversational Artificial Intelligence</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SzPts val="1100"/>
                        <a:buNone/>
                      </a:pPr>
                      <a:r>
                        <a:rPr lang="en-US" sz="1100">
                          <a:latin typeface="Helvetica Neue"/>
                          <a:ea typeface="Helvetica Neue"/>
                          <a:cs typeface="Helvetica Neue"/>
                          <a:sym typeface="Helvetica Neue"/>
                        </a:rPr>
                        <a:t>Powered Chatbot for Delivering Tele-Health</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after COVID-19</a:t>
                      </a:r>
                      <a:endParaRPr sz="1100" b="1">
                        <a:latin typeface="Helvetica Neue"/>
                        <a:ea typeface="Helvetica Neue"/>
                        <a:cs typeface="Helvetica Neue"/>
                        <a:sym typeface="Helvetica Neue"/>
                      </a:endParaRPr>
                    </a:p>
                  </a:txBody>
                  <a:tcPr marL="91450" marR="91450" marT="45725" marB="45725">
                    <a:lnB w="8475" cap="flat" cmpd="sng">
                      <a:solidFill>
                        <a:srgbClr val="CCCCCC"/>
                      </a:solidFill>
                      <a:prstDash val="solid"/>
                      <a:round/>
                      <a:headEnd type="none" w="sm" len="sm"/>
                      <a:tailEnd type="none" w="sm" len="sm"/>
                    </a:lnB>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Proceedings of the Fifth International Conference on Communication and Electronics Systems (ICCES 2020)</a:t>
                      </a:r>
                      <a:endParaRPr sz="1100">
                        <a:latin typeface="Helvetica Neue"/>
                        <a:ea typeface="Helvetica Neue"/>
                        <a:cs typeface="Helvetica Neue"/>
                        <a:sym typeface="Helvetica Neue"/>
                      </a:endParaRPr>
                    </a:p>
                    <a:p>
                      <a:pPr marL="0" marR="0" lvl="0" indent="0" algn="l" rtl="0">
                        <a:spcBef>
                          <a:spcPts val="0"/>
                        </a:spcBef>
                        <a:spcAft>
                          <a:spcPts val="0"/>
                        </a:spcAft>
                        <a:buNone/>
                      </a:pPr>
                      <a:endParaRPr sz="1100">
                        <a:latin typeface="Helvetica Neue"/>
                        <a:ea typeface="Helvetica Neue"/>
                        <a:cs typeface="Helvetica Neue"/>
                        <a:sym typeface="Helvetica Neue"/>
                      </a:endParaRPr>
                    </a:p>
                  </a:txBody>
                  <a:tcPr marL="91450" marR="91450" marT="45725" marB="45725">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solidFill>
                            <a:srgbClr val="18191B"/>
                          </a:solidFill>
                          <a:latin typeface="Helvetica Neue"/>
                          <a:ea typeface="Helvetica Neue"/>
                          <a:cs typeface="Helvetica Neue"/>
                          <a:sym typeface="Helvetica Neue"/>
                        </a:rPr>
                        <a:t>255 intents are created and each</a:t>
                      </a:r>
                      <a:endParaRPr sz="1100">
                        <a:solidFill>
                          <a:srgbClr val="18191B"/>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8191B"/>
                          </a:solidFill>
                          <a:latin typeface="Helvetica Neue"/>
                          <a:ea typeface="Helvetica Neue"/>
                          <a:cs typeface="Helvetica Neue"/>
                          <a:sym typeface="Helvetica Neue"/>
                        </a:rPr>
                        <a:t>of them are trained with multiple user utterances</a:t>
                      </a:r>
                      <a:endParaRPr sz="1100">
                        <a:solidFill>
                          <a:srgbClr val="18191B"/>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8191B"/>
                          </a:solidFill>
                          <a:latin typeface="Helvetica Neue"/>
                          <a:ea typeface="Helvetica Neue"/>
                          <a:cs typeface="Helvetica Neue"/>
                          <a:sym typeface="Helvetica Neue"/>
                        </a:rPr>
                        <a:t>that were collected during user-testing.A database of responses</a:t>
                      </a:r>
                      <a:endParaRPr sz="1100">
                        <a:solidFill>
                          <a:srgbClr val="18191B"/>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8191B"/>
                          </a:solidFill>
                          <a:latin typeface="Helvetica Neue"/>
                          <a:ea typeface="Helvetica Neue"/>
                          <a:cs typeface="Helvetica Neue"/>
                          <a:sym typeface="Helvetica Neue"/>
                        </a:rPr>
                        <a:t>are created by using information from the </a:t>
                      </a:r>
                      <a:r>
                        <a:rPr lang="en-US" sz="1100" b="1">
                          <a:solidFill>
                            <a:srgbClr val="18191B"/>
                          </a:solidFill>
                          <a:latin typeface="Helvetica Neue"/>
                          <a:ea typeface="Helvetica Neue"/>
                          <a:cs typeface="Helvetica Neue"/>
                          <a:sym typeface="Helvetica Neue"/>
                        </a:rPr>
                        <a:t>National</a:t>
                      </a:r>
                      <a:endParaRPr sz="1100" b="1">
                        <a:solidFill>
                          <a:srgbClr val="18191B"/>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b="1">
                          <a:solidFill>
                            <a:srgbClr val="18191B"/>
                          </a:solidFill>
                          <a:latin typeface="Helvetica Neue"/>
                          <a:ea typeface="Helvetica Neue"/>
                          <a:cs typeface="Helvetica Neue"/>
                          <a:sym typeface="Helvetica Neue"/>
                        </a:rPr>
                        <a:t>Health Portal.</a:t>
                      </a:r>
                      <a:endParaRPr sz="1100">
                        <a:latin typeface="Helvetica Neue"/>
                        <a:ea typeface="Helvetica Neue"/>
                        <a:cs typeface="Helvetica Neue"/>
                        <a:sym typeface="Helvetica Neue"/>
                      </a:endParaRPr>
                    </a:p>
                  </a:txBody>
                  <a:tcPr marL="91450" marR="91450" marT="45725" marB="45725">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Conversational User Interfaces of the messaging apps</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allow us to invoke a text chat by just a simple button</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click</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Text-based</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messaging services are relatively </a:t>
                      </a:r>
                      <a:r>
                        <a:rPr lang="en-US" sz="1100" b="1">
                          <a:latin typeface="Helvetica Neue"/>
                          <a:ea typeface="Helvetica Neue"/>
                          <a:cs typeface="Helvetica Neue"/>
                          <a:sym typeface="Helvetica Neue"/>
                        </a:rPr>
                        <a:t>cheaper, faster, and</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b="1">
                          <a:latin typeface="Helvetica Neue"/>
                          <a:ea typeface="Helvetica Neue"/>
                          <a:cs typeface="Helvetica Neue"/>
                          <a:sym typeface="Helvetica Neue"/>
                        </a:rPr>
                        <a:t>democratic</a:t>
                      </a:r>
                      <a:r>
                        <a:rPr lang="en-US" sz="1100">
                          <a:latin typeface="Helvetica Neue"/>
                          <a:ea typeface="Helvetica Neue"/>
                          <a:cs typeface="Helvetica Neue"/>
                          <a:sym typeface="Helvetica Neue"/>
                        </a:rPr>
                        <a:t> as well as popular.</a:t>
                      </a:r>
                      <a:endParaRPr sz="1100">
                        <a:latin typeface="Helvetica Neue"/>
                        <a:ea typeface="Helvetica Neue"/>
                        <a:cs typeface="Helvetica Neue"/>
                        <a:sym typeface="Helvetica Neue"/>
                      </a:endParaRPr>
                    </a:p>
                  </a:txBody>
                  <a:tcPr marL="91450" marR="91450" marT="45725" marB="45725">
                    <a:solidFill>
                      <a:srgbClr val="D5D59B"/>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Complex working,</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No feedback mechanism,</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Limited sample size(National Health Portal)</a:t>
                      </a:r>
                      <a:endParaRPr sz="1100">
                        <a:latin typeface="Helvetica Neue"/>
                        <a:ea typeface="Helvetica Neue"/>
                        <a:cs typeface="Helvetica Neue"/>
                        <a:sym typeface="Helvetica Neue"/>
                      </a:endParaRPr>
                    </a:p>
                  </a:txBody>
                  <a:tcPr marL="91450" marR="91450" marT="45725" marB="45725">
                    <a:solidFill>
                      <a:srgbClr val="D5D59B"/>
                    </a:solidFill>
                  </a:tcPr>
                </a:tc>
                <a:extLst>
                  <a:ext uri="{0D108BD9-81ED-4DB2-BD59-A6C34878D82A}">
                    <a16:rowId xmlns:a16="http://schemas.microsoft.com/office/drawing/2014/main" val="10001"/>
                  </a:ext>
                </a:extLst>
              </a:tr>
              <a:tr h="1203625">
                <a:tc>
                  <a:txBody>
                    <a:bodyPr/>
                    <a:lstStyle/>
                    <a:p>
                      <a:pPr marL="0" marR="0" lvl="0" indent="0" algn="ctr" rtl="0">
                        <a:spcBef>
                          <a:spcPts val="0"/>
                        </a:spcBef>
                        <a:spcAft>
                          <a:spcPts val="0"/>
                        </a:spcAft>
                        <a:buNone/>
                      </a:pPr>
                      <a:r>
                        <a:rPr lang="en-US" sz="1200" b="0" i="0">
                          <a:latin typeface="Helvetica Neue"/>
                          <a:ea typeface="Helvetica Neue"/>
                          <a:cs typeface="Helvetica Neue"/>
                          <a:sym typeface="Helvetica Neue"/>
                        </a:rPr>
                        <a:t>10.</a:t>
                      </a:r>
                      <a:endParaRPr/>
                    </a:p>
                  </a:txBody>
                  <a:tcPr marL="91450" marR="91450" marT="45725" marB="45725">
                    <a:lnR w="8475" cap="flat" cmpd="sng">
                      <a:solidFill>
                        <a:srgbClr val="CCCCCC"/>
                      </a:solidFill>
                      <a:prstDash val="solid"/>
                      <a:round/>
                      <a:headEnd type="none" w="sm" len="sm"/>
                      <a:tailEnd type="none" w="sm" len="sm"/>
                    </a:lnR>
                    <a:solidFill>
                      <a:srgbClr val="F0F0DD"/>
                    </a:solidFill>
                  </a:tcPr>
                </a:tc>
                <a:tc>
                  <a:txBody>
                    <a:bodyPr/>
                    <a:lstStyle/>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Achtaich Khadija,</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Fagroud Fatima Zahra,</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Achtaich Naceur</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b="1">
                          <a:latin typeface="Helvetica Neue"/>
                          <a:ea typeface="Helvetica Neue"/>
                          <a:cs typeface="Helvetica Neue"/>
                          <a:sym typeface="Helvetica Neue"/>
                        </a:rPr>
                        <a:t>[2021]</a:t>
                      </a:r>
                      <a:endParaRPr sz="1100" b="1">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en-US" sz="1100">
                          <a:latin typeface="Helvetica Neue"/>
                          <a:ea typeface="Helvetica Neue"/>
                          <a:cs typeface="Helvetica Neue"/>
                          <a:sym typeface="Helvetica Neue"/>
                        </a:rPr>
                        <a:t>AI-Powered Health Chatbots: Toward a general architecture</a:t>
                      </a:r>
                      <a:endParaRPr sz="1100">
                        <a:latin typeface="Helvetica Neue"/>
                        <a:ea typeface="Helvetica Neue"/>
                        <a:cs typeface="Helvetica Neue"/>
                        <a:sym typeface="Helvetica Neue"/>
                      </a:endParaRPr>
                    </a:p>
                    <a:p>
                      <a:pPr marL="0" marR="0" lvl="0" indent="0" algn="l" rtl="0">
                        <a:lnSpc>
                          <a:spcPct val="115000"/>
                        </a:lnSpc>
                        <a:spcBef>
                          <a:spcPts val="0"/>
                        </a:spcBef>
                        <a:spcAft>
                          <a:spcPts val="0"/>
                        </a:spcAft>
                        <a:buNone/>
                      </a:pPr>
                      <a:endParaRPr sz="1100" b="1" i="0">
                        <a:latin typeface="Helvetica Neue"/>
                        <a:ea typeface="Helvetica Neue"/>
                        <a:cs typeface="Helvetica Neue"/>
                        <a:sym typeface="Helvetica Neue"/>
                      </a:endParaRPr>
                    </a:p>
                  </a:txBody>
                  <a:tcPr marL="76200" marR="76200" marT="25400" marB="25400">
                    <a:lnL w="8475" cap="flat" cmpd="sng">
                      <a:solidFill>
                        <a:srgbClr val="CCCCCC"/>
                      </a:solidFill>
                      <a:prstDash val="solid"/>
                      <a:round/>
                      <a:headEnd type="none" w="sm" len="sm"/>
                      <a:tailEnd type="none" w="sm" len="sm"/>
                    </a:lnL>
                    <a:lnR w="8475" cap="flat" cmpd="sng">
                      <a:solidFill>
                        <a:srgbClr val="000000"/>
                      </a:solidFill>
                      <a:prstDash val="solid"/>
                      <a:round/>
                      <a:headEnd type="none" w="sm" len="sm"/>
                      <a:tailEnd type="none" w="sm" len="sm"/>
                    </a:lnR>
                    <a:lnT w="8475" cap="flat" cmpd="sng">
                      <a:solidFill>
                        <a:srgbClr val="CCCCCC"/>
                      </a:solidFill>
                      <a:prstDash val="solid"/>
                      <a:round/>
                      <a:headEnd type="none" w="sm" len="sm"/>
                      <a:tailEnd type="none" w="sm" len="sm"/>
                    </a:lnT>
                    <a:lnB w="8475" cap="flat" cmpd="sng">
                      <a:solidFill>
                        <a:srgbClr val="CCCCCC"/>
                      </a:solidFill>
                      <a:prstDash val="solid"/>
                      <a:round/>
                      <a:headEnd type="none" w="sm" len="sm"/>
                      <a:tailEnd type="none" w="sm" len="sm"/>
                    </a:lnB>
                    <a:solidFill>
                      <a:srgbClr val="F8F9FA"/>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The 2nd International Workshop on Artificial Intelligence &amp; Internet of Things (A2IOT)</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August 9-12, 2021, Leuven, Belgium</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August 9-12, 2021, Leuven, Belgium</a:t>
                      </a:r>
                      <a:endParaRPr sz="1100">
                        <a:latin typeface="Helvetica Neue"/>
                        <a:ea typeface="Helvetica Neue"/>
                        <a:cs typeface="Helvetica Neue"/>
                        <a:sym typeface="Helvetica Neue"/>
                      </a:endParaRPr>
                    </a:p>
                  </a:txBody>
                  <a:tcPr marL="91450" marR="91450" marT="45725" marB="45725">
                    <a:lnL w="8475" cap="flat" cmpd="sng">
                      <a:solidFill>
                        <a:srgbClr val="000000"/>
                      </a:solidFill>
                      <a:prstDash val="solid"/>
                      <a:round/>
                      <a:headEnd type="none" w="sm" len="sm"/>
                      <a:tailEnd type="none" w="sm" len="sm"/>
                    </a:lnL>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Dataset:Doctor’s prescriptions,advice and record of conversation between them for symptoms analysis.</a:t>
                      </a:r>
                      <a:endParaRPr sz="1100">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Also real time query resolution from the doctors.</a:t>
                      </a:r>
                      <a:endParaRPr sz="1100">
                        <a:latin typeface="Helvetica Neue"/>
                        <a:ea typeface="Helvetica Neue"/>
                        <a:cs typeface="Helvetica Neue"/>
                        <a:sym typeface="Helvetica Neue"/>
                      </a:endParaRPr>
                    </a:p>
                  </a:txBody>
                  <a:tcPr marL="91450" marR="91450" marT="45725" marB="45725">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Optimized chatbot responses to improve healthcare decisions,</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Used for virtual consultations,</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diagnosis support,</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Improved AI chatbots’ ability to provide mental health support,</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Reducing OOPE on healthcare.</a:t>
                      </a:r>
                      <a:endParaRPr sz="1100">
                        <a:latin typeface="Helvetica Neue"/>
                        <a:ea typeface="Helvetica Neue"/>
                        <a:cs typeface="Helvetica Neue"/>
                        <a:sym typeface="Helvetica Neue"/>
                      </a:endParaRPr>
                    </a:p>
                  </a:txBody>
                  <a:tcPr marL="91450" marR="91450" marT="45725" marB="45725">
                    <a:solidFill>
                      <a:srgbClr val="F0F0DD"/>
                    </a:solidFill>
                  </a:tcPr>
                </a:tc>
                <a:tc>
                  <a:txBody>
                    <a:bodyPr/>
                    <a:lstStyle/>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High development cost,</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balancing automation with</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human input,</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Language barriers, accuracy in symptom detection,</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Training chatbot on diverse</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healthcare data,</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Data quality, addressing user</a:t>
                      </a:r>
                      <a:endParaRPr sz="1100">
                        <a:solidFill>
                          <a:srgbClr val="141515"/>
                        </a:solidFill>
                        <a:latin typeface="Helvetica Neue"/>
                        <a:ea typeface="Helvetica Neue"/>
                        <a:cs typeface="Helvetica Neue"/>
                        <a:sym typeface="Helvetica Neue"/>
                      </a:endParaRPr>
                    </a:p>
                    <a:p>
                      <a:pPr marL="0" lvl="0" indent="0" algn="l" rtl="0">
                        <a:lnSpc>
                          <a:spcPct val="115000"/>
                        </a:lnSpc>
                        <a:spcBef>
                          <a:spcPts val="0"/>
                        </a:spcBef>
                        <a:spcAft>
                          <a:spcPts val="0"/>
                        </a:spcAft>
                        <a:buClr>
                          <a:schemeClr val="dk1"/>
                        </a:buClr>
                        <a:buSzPts val="1100"/>
                        <a:buFont typeface="Arial"/>
                        <a:buNone/>
                      </a:pPr>
                      <a:r>
                        <a:rPr lang="en-US" sz="1100">
                          <a:solidFill>
                            <a:srgbClr val="141515"/>
                          </a:solidFill>
                          <a:latin typeface="Helvetica Neue"/>
                          <a:ea typeface="Helvetica Neue"/>
                          <a:cs typeface="Helvetica Neue"/>
                          <a:sym typeface="Helvetica Neue"/>
                        </a:rPr>
                        <a:t>emotional needs.</a:t>
                      </a:r>
                      <a:endParaRPr sz="1100">
                        <a:latin typeface="Helvetica Neue"/>
                        <a:ea typeface="Helvetica Neue"/>
                        <a:cs typeface="Helvetica Neue"/>
                        <a:sym typeface="Helvetica Neue"/>
                      </a:endParaRPr>
                    </a:p>
                  </a:txBody>
                  <a:tcPr marL="91450" marR="91450" marT="45725" marB="45725">
                    <a:solidFill>
                      <a:srgbClr val="F0F0DD"/>
                    </a:solidFill>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4636</Words>
  <Application>Microsoft Office PowerPoint</Application>
  <PresentationFormat>On-screen Show (4:3)</PresentationFormat>
  <Paragraphs>530</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Helvetica Neue</vt:lpstr>
      <vt:lpstr>Palatino</vt:lpstr>
      <vt:lpstr>Times New Roman</vt:lpstr>
      <vt:lpstr>Roboto</vt:lpstr>
      <vt:lpstr>1_os-8</vt:lpstr>
      <vt:lpstr>Project Title</vt:lpstr>
      <vt:lpstr>Outline</vt:lpstr>
      <vt:lpstr>Introduction</vt:lpstr>
      <vt:lpstr>Problem Statement</vt:lpstr>
      <vt:lpstr>Objectives</vt:lpstr>
      <vt:lpstr>Literature Review</vt:lpstr>
      <vt:lpstr>PowerPoint Presentation</vt:lpstr>
      <vt:lpstr>Literature Review (cont…)</vt:lpstr>
      <vt:lpstr>Literature Review (cont…)</vt:lpstr>
      <vt:lpstr>Literature Review (cont…)</vt:lpstr>
      <vt:lpstr>Literature Review (cont…)</vt:lpstr>
      <vt:lpstr>Literature Review (cont…)</vt:lpstr>
      <vt:lpstr>Literature Review (cont…)</vt:lpstr>
      <vt:lpstr>Project Design</vt:lpstr>
      <vt:lpstr>Project Design (cont…)</vt:lpstr>
      <vt:lpstr>Project Design (cont…)</vt:lpstr>
      <vt:lpstr>Project Design (cont…)</vt:lpstr>
      <vt:lpstr>Tools, Technologies and Languages</vt:lpstr>
      <vt:lpstr>Work Plan till End-Term Evaluation</vt:lpstr>
      <vt:lpstr>Project Plan</vt:lpstr>
      <vt:lpstr>Work Contribution and Attendance</vt:lpstr>
      <vt:lpstr>Supervisor Interactions </vt:lpstr>
      <vt:lpstr>References</vt:lpstr>
      <vt:lpstr>References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Marilyn Turnamian</dc:creator>
  <cp:lastModifiedBy>Sanya Sharma</cp:lastModifiedBy>
  <cp:revision>1</cp:revision>
  <dcterms:created xsi:type="dcterms:W3CDTF">2008-07-20T15:16:37Z</dcterms:created>
  <dcterms:modified xsi:type="dcterms:W3CDTF">2025-09-28T07:28:41Z</dcterms:modified>
</cp:coreProperties>
</file>