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25034-C93F-472B-8143-D79E41D64FF4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9E053-BA7F-49B4-8E8F-A27472B27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8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9E053-BA7F-49B4-8E8F-A27472B2777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478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6/25/2025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C1FB-4A2A-DAF0-E984-C371FFA892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sz="8000" b="1" dirty="0"/>
              <a:t>YouTube Trending Analytics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257014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0247-BE83-5785-4211-A94274B6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115547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5200" b="1" dirty="0"/>
              <a:t>Summary and recommendations</a:t>
            </a:r>
            <a:endParaRPr lang="en-IN" sz="5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F0194-624B-4746-C155-47E54AB2E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381" y="1475509"/>
            <a:ext cx="6400801" cy="5153891"/>
          </a:xfr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across five key visual dashboards highlights sharp regional differences in how viewers engage with and consume YouTube content: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Britain (GB)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out with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viewership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trending duration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yet surprisingly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engagement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more passive viewing behavior.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 (FR)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 (DE)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(CA)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contribute heavily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them hotspots for community-driven or interactive content.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(US)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strong in average views and trend durations, lags in both engagement and total view volume in this dataset.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Viewership patterns spike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and May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dip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mid-year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recover in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likely tied to events and seasonal cycles.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titles aligns with higher engagement, while negative sentiment is minimal and regionally limited.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81CE-DDEB-F7E5-942E-7C8FDBE9A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182" y="1475509"/>
            <a:ext cx="5280244" cy="5153891"/>
          </a:xfr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Recommendations: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GB and US for visibility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engagement strategies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regions like FR, DE, and CA.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and neutral sentiment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video titles to encourage interaction and clicks.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releases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known peaks (e.g., March, May, December) for better reach.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quality over just quantity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—as seen in scatter patterns, some high-engagement videos have modest view counts.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lasting impact, design content that holds audience attention long enough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for multiple 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competitive regions.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8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EE90-307B-95AF-41A3-DE60E951F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FA0FE-7257-2289-0015-940C64CC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64184"/>
            <a:ext cx="10058400" cy="405079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digital world, video content has become a powerful medium for engagement, learning, and entertainment. YouTube, as the second-largest search engine, offers massive potential for creators and brands. This report presents a comprehensive analysis of trending YouTube videos, with the goal of uncovering: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attract the most viewers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audience sentiment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user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patterns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differ across content types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aim to help content creators, marketers, and analysts align their strategies with what actually drives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766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D57E5-ED6E-7B14-4A54-BF58A9FE6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52CB-0406-706E-089D-05B740693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327316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E7407-8BE8-90C7-A877-A3F2E11B6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779639"/>
            <a:ext cx="100584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Source:</a:t>
            </a:r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Trending Dataset from Kaggle (includes views, likes, dislikes, comments, titles, category, country etc.)</a:t>
            </a:r>
          </a:p>
          <a:p>
            <a:pPr marL="0" indent="0">
              <a:buNone/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(Pandas, Seaborn)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data cleaning &amp; EDA</a:t>
            </a:r>
          </a:p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visual storytelling and dashboards</a:t>
            </a:r>
          </a:p>
          <a:p>
            <a:pPr marL="0" indent="0">
              <a:buNone/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</a:t>
            </a:r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 and nulls</a:t>
            </a:r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publish dates to datetime format</a:t>
            </a:r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country codes to ISO standard (for map)</a:t>
            </a:r>
          </a:p>
          <a:p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sentiment values to labels (Positive, Neutral, Negative)</a:t>
            </a:r>
          </a:p>
          <a:p>
            <a:pPr marL="0" indent="0">
              <a:buNone/>
            </a:pPr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Computed:</a:t>
            </a:r>
          </a:p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Score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Likes + Comments – Dislikes</a:t>
            </a:r>
          </a:p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Score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title analysis using </a:t>
            </a:r>
            <a:r>
              <a:rPr lang="en-IN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endParaRPr lang="en-IN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per Country</a:t>
            </a: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aggregated for map insights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00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96E8-0D89-2C78-64EE-29EFFDC84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514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79C31-1879-0B3F-6C1D-2BBA06AC2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770" y="1901880"/>
            <a:ext cx="6176526" cy="47116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 (FR)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 (DE)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number of trending videos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each with nearly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30,000+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distinct videos.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regions, 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sentiment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dominates, especially in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up the majority of titles.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(CA)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a relatively high proportion of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sentiment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videos compared to other regions.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(US)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Britain (GB)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significantly fewer trending videos, but still reflect the same overall sentiment pattern.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sentiment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consistently 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portion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all countries, indicating that emotionally negative titles are less common—or less likely to trend.</a:t>
            </a:r>
          </a:p>
          <a:p>
            <a:endParaRPr lang="en-I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D7CC3E-89EC-BD17-EA94-D6AD545BD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96" y="2496205"/>
            <a:ext cx="5645718" cy="28621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461CA2-808A-FE10-6E69-2A2A4B6B97BE}"/>
              </a:ext>
            </a:extLst>
          </p:cNvPr>
          <p:cNvSpPr txBox="1"/>
          <p:nvPr/>
        </p:nvSpPr>
        <p:spPr>
          <a:xfrm>
            <a:off x="8215050" y="5631364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Patterns</a:t>
            </a:r>
          </a:p>
        </p:txBody>
      </p:sp>
    </p:spTree>
    <p:extLst>
      <p:ext uri="{BB962C8B-B14F-4D97-AF65-F5344CB8AC3E}">
        <p14:creationId xmlns:p14="http://schemas.microsoft.com/office/powerpoint/2010/main" val="154084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DF656-B3D1-4331-F185-0DBA20870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D1040-E0A4-D1B6-7FE3-46AA16A7D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514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Key Findings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7FF080-BF39-532D-9FF8-F87A9F8A5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73" y="2325494"/>
            <a:ext cx="5432597" cy="32035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782EDF-CCED-02B4-C573-3AB3DD53F759}"/>
              </a:ext>
            </a:extLst>
          </p:cNvPr>
          <p:cNvSpPr txBox="1"/>
          <p:nvPr/>
        </p:nvSpPr>
        <p:spPr>
          <a:xfrm>
            <a:off x="7034400" y="5677530"/>
            <a:ext cx="4090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Engaging Videos</a:t>
            </a:r>
          </a:p>
          <a:p>
            <a:endParaRPr lang="en-IN" sz="2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69D8A82-620E-9403-FBA7-F1314D44FF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2188" y="1689062"/>
            <a:ext cx="602263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France (FR)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Germany (DE)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contributors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total engagement, each showing high total interaction volume.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Canada (CA)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also stands out with strong engagement, indicating active user interaction relative to its population size and view count.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(US)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despite having high average views and long trending durations, ranks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lower in total engagement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—suggesting more passive viewership.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Great Britain (GB)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the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lowest engagement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despite leading in trending duration and views at certain points. This indicates that content may be widely watched but not actively interacted with (fewer likes, comments).</a:t>
            </a:r>
          </a:p>
        </p:txBody>
      </p:sp>
    </p:spTree>
    <p:extLst>
      <p:ext uri="{BB962C8B-B14F-4D97-AF65-F5344CB8AC3E}">
        <p14:creationId xmlns:p14="http://schemas.microsoft.com/office/powerpoint/2010/main" val="165395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BA3F3-1F5B-0B7A-D939-B0C62A44E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7920-9038-B460-F576-5FA87337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514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014E60-310D-879D-BC43-BF5DF434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3" y="1418900"/>
            <a:ext cx="603712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Britain (GB)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out as the country with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total view count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(~230B), indicated by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darkest green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shade on the map.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 (FR)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 (DE)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(CA)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 closely in volume, suggesting widespread audience interest and content consumption.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(US)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despite being a global YouTube powerhouse, shows comparatively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view totals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within this dataset.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contrast highlights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Europe (particularly GB)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key region for viewership intensity in this dataset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93B433-114C-359B-F7EF-A1F747D6076C}"/>
              </a:ext>
            </a:extLst>
          </p:cNvPr>
          <p:cNvSpPr txBox="1"/>
          <p:nvPr/>
        </p:nvSpPr>
        <p:spPr>
          <a:xfrm>
            <a:off x="7572049" y="5520213"/>
            <a:ext cx="31931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Specific Trends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B1C3A-C7C7-C750-CF40-1E4346686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974" y="2116505"/>
            <a:ext cx="5673333" cy="329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89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A1AA-5CB4-F687-26A2-758CAF3BA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14887-E138-0ADD-B3A0-9B28BCFF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514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7FBC758-F9DC-BEA5-E442-475903898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429" y="1388122"/>
            <a:ext cx="617984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Britain (GB)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significantly, with videos trending for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 18 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longer viewer interest and content stickiness.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(US)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second, with an average of around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still reflecting strong retention.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(CA), France (FR), and Germany (DE)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short trending periods, averaging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to 2.5 days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faster turnover and competition in these regions.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trending duration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GB and the US may be due to: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Broader audience base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algorithm differences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engaging or shareable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396674-F4B3-0D3E-90BD-E93E658D7E4C}"/>
              </a:ext>
            </a:extLst>
          </p:cNvPr>
          <p:cNvSpPr txBox="1"/>
          <p:nvPr/>
        </p:nvSpPr>
        <p:spPr>
          <a:xfrm>
            <a:off x="7212604" y="5446774"/>
            <a:ext cx="4177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Trending Duration per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86486-73C4-949E-1BC3-657D98D07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278" y="2459521"/>
            <a:ext cx="5388078" cy="273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224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C3C0-F1C7-7B21-2667-480BAE9D1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9768-001E-DAB4-3E94-98B487FD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4514"/>
            <a:ext cx="10058400" cy="1609344"/>
          </a:xfrm>
        </p:spPr>
        <p:txBody>
          <a:bodyPr/>
          <a:lstStyle/>
          <a:p>
            <a:pPr algn="ctr"/>
            <a:r>
              <a:rPr lang="en-IN" dirty="0"/>
              <a:t>Key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1C3902-0B87-EEB8-16A0-E719A5384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74" y="1447118"/>
            <a:ext cx="6179848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Britain (GB)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dominates viewership with a peak of over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55B average views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and May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strong concentration of viral content during these months.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United States (US)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shows high viewership, peaking near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29B in May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following a steady rise from January.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 (CA)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maintains a moderate but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viewership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throughout the year, with a slight drop in June.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France (FR)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Germany (DE)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relatively lower views but show stable activity, likely due to region-specific trends or language barriers.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dip across all regions in June and November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seasonal changes or content cycles influencing interest.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2FEBAA-596C-AF22-0D61-71D446AF4106}"/>
              </a:ext>
            </a:extLst>
          </p:cNvPr>
          <p:cNvSpPr txBox="1"/>
          <p:nvPr/>
        </p:nvSpPr>
        <p:spPr>
          <a:xfrm>
            <a:off x="7566613" y="5156100"/>
            <a:ext cx="3587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Views Over Time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7D1B7A-2A96-A91C-0B9D-400F0697D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103" y="2347898"/>
            <a:ext cx="5368413" cy="26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5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4CF62F-5EF5-A40D-667F-19CDDCCF9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141563"/>
              </p:ext>
            </p:extLst>
          </p:nvPr>
        </p:nvGraphicFramePr>
        <p:xfrm>
          <a:off x="952012" y="1205584"/>
          <a:ext cx="10287975" cy="4900247"/>
        </p:xfrm>
        <a:graphic>
          <a:graphicData uri="http://schemas.openxmlformats.org/drawingml/2006/table">
            <a:tbl>
              <a:tblPr/>
              <a:tblGrid>
                <a:gridCol w="3429325">
                  <a:extLst>
                    <a:ext uri="{9D8B030D-6E8A-4147-A177-3AD203B41FA5}">
                      <a16:colId xmlns:a16="http://schemas.microsoft.com/office/drawing/2014/main" val="1186948156"/>
                    </a:ext>
                  </a:extLst>
                </a:gridCol>
                <a:gridCol w="3429325">
                  <a:extLst>
                    <a:ext uri="{9D8B030D-6E8A-4147-A177-3AD203B41FA5}">
                      <a16:colId xmlns:a16="http://schemas.microsoft.com/office/drawing/2014/main" val="88067459"/>
                    </a:ext>
                  </a:extLst>
                </a:gridCol>
                <a:gridCol w="3429325">
                  <a:extLst>
                    <a:ext uri="{9D8B030D-6E8A-4147-A177-3AD203B41FA5}">
                      <a16:colId xmlns:a16="http://schemas.microsoft.com/office/drawing/2014/main" val="1181101219"/>
                    </a:ext>
                  </a:extLst>
                </a:gridCol>
              </a:tblGrid>
              <a:tr h="362202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Chart Type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953607"/>
                  </a:ext>
                </a:extLst>
              </a:tr>
              <a:tr h="90760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Views Over Time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Chart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 and US peak in May; views drop mid-year and rise again in December.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792274"/>
                  </a:ext>
                </a:extLst>
              </a:tr>
              <a:tr h="907609"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Trending Duration per Region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 Chart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 videos trend longest (~18 days); DE and FR average under 2.5 days.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364500"/>
                  </a:ext>
                </a:extLst>
              </a:tr>
              <a:tr h="907609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by Country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Treemap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FR, DE, and CA have the highest total engagement; GB has the lowest.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249419"/>
                  </a:ext>
                </a:extLst>
              </a:tr>
              <a:tr h="907609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Views by Country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Filled Map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 leads total views (~230B); FR, DE, CA follow; US views are moderate.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4157443"/>
                  </a:ext>
                </a:extLst>
              </a:tr>
              <a:tr h="907609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Sentiment Distribution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Bar Chart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Neutral dominates; positive sentiment is strongest in CA; negative is low.</a:t>
                      </a:r>
                    </a:p>
                  </a:txBody>
                  <a:tcPr marL="75024" marR="75024" marT="37512" marB="375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34584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9D3E6DD1-A933-71D1-7CC5-298C7FA96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5956" y="0"/>
            <a:ext cx="3820085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Visual Summary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0771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78</TotalTime>
  <Words>1170</Words>
  <Application>Microsoft Office PowerPoint</Application>
  <PresentationFormat>Widescreen</PresentationFormat>
  <Paragraphs>112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Times New Roman</vt:lpstr>
      <vt:lpstr>Wingdings</vt:lpstr>
      <vt:lpstr>Wood Type</vt:lpstr>
      <vt:lpstr>YouTube Trending Analytics &amp; Insights</vt:lpstr>
      <vt:lpstr>Introduction</vt:lpstr>
      <vt:lpstr>Methodology</vt:lpstr>
      <vt:lpstr>Key Findings</vt:lpstr>
      <vt:lpstr>Key Findings</vt:lpstr>
      <vt:lpstr>Key Findings</vt:lpstr>
      <vt:lpstr>Key Findings</vt:lpstr>
      <vt:lpstr>Key Findings</vt:lpstr>
      <vt:lpstr>PowerPoint Presentation</vt:lpstr>
      <vt:lpstr>Summary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Sanya Nayyar</dc:creator>
  <cp:lastModifiedBy>Sanya Nayyar</cp:lastModifiedBy>
  <cp:revision>2</cp:revision>
  <dcterms:created xsi:type="dcterms:W3CDTF">2025-06-24T08:01:18Z</dcterms:created>
  <dcterms:modified xsi:type="dcterms:W3CDTF">2025-06-25T07:11:47Z</dcterms:modified>
</cp:coreProperties>
</file>