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70" r:id="rId2"/>
    <p:sldId id="256" r:id="rId3"/>
    <p:sldId id="257" r:id="rId4"/>
    <p:sldId id="258" r:id="rId5"/>
    <p:sldId id="273" r:id="rId6"/>
    <p:sldId id="274" r:id="rId7"/>
    <p:sldId id="259" r:id="rId8"/>
    <p:sldId id="260" r:id="rId9"/>
    <p:sldId id="261" r:id="rId10"/>
    <p:sldId id="263" r:id="rId11"/>
    <p:sldId id="275" r:id="rId12"/>
    <p:sldId id="272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74" autoAdjust="0"/>
    <p:restoredTop sz="94660"/>
  </p:normalViewPr>
  <p:slideViewPr>
    <p:cSldViewPr snapToGrid="0">
      <p:cViewPr>
        <p:scale>
          <a:sx n="81" d="100"/>
          <a:sy n="81" d="100"/>
        </p:scale>
        <p:origin x="-22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sanya-attri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0A40D5-7F0A-4BDE-99A8-A11ED9AC2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734" y="2367517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Bahnschrift SemiBold" pitchFamily="34" charset="0"/>
              </a:rPr>
              <a:t>+</a:t>
            </a:r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  <a:latin typeface="Bahnschrift SemiBold" pitchFamily="34" charset="0"/>
              </a:rPr>
              <a:t>NAME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hnschrift SemiBold" pitchFamily="34" charset="0"/>
              </a:rPr>
              <a:t>: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Bahnschrift SemiBold" pitchFamily="34" charset="0"/>
              </a:rPr>
              <a:t>      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Bahnschrift SemiBold" pitchFamily="34" charset="0"/>
              </a:rPr>
              <a:t>SANYA ATTRI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Bahnschrift SemiBold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Bahnschrift SemiBold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Bahnschrift SemiBold" pitchFamily="34" charset="0"/>
              </a:rPr>
              <a:t>+</a:t>
            </a:r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  <a:latin typeface="Bahnschrift SemiBold" pitchFamily="34" charset="0"/>
              </a:rPr>
              <a:t> LinkedIn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hnschrift SemiBold" pitchFamily="34" charset="0"/>
              </a:rPr>
              <a:t>: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hnschrift SemiBold" pitchFamily="34" charset="0"/>
                <a:hlinkClick r:id="rId2"/>
              </a:rPr>
              <a:t>https://www.linkedin.com/in/sanya-attri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Bahnschrift SemiBold" pitchFamily="34" charset="0"/>
                <a:hlinkClick r:id="rId2"/>
              </a:rPr>
              <a:t>/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Bahnschrift SemiBold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hnschrift SemiBold" pitchFamily="34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Bahnschrift SemiBold" pitchFamily="34" charset="0"/>
              </a:rPr>
              <a:t>+ </a:t>
            </a:r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  <a:latin typeface="Bahnschrift SemiBold" pitchFamily="34" charset="0"/>
              </a:rPr>
              <a:t>EMAI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Bahnschrift SemiBold" pitchFamily="34" charset="0"/>
              </a:rPr>
              <a:t>L :         attrisanya101@gmail.com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ahnschrift SemiBold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Bahnschrift SemiBold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ahnschrift SemiBold" pitchFamily="34" charset="0"/>
              </a:rPr>
              <a:t>+</a:t>
            </a:r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  <a:latin typeface="Bahnschrift SemiBold" pitchFamily="34" charset="0"/>
              </a:rPr>
              <a:t>PROJECT  </a:t>
            </a:r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Bahnschrift SemiBold" pitchFamily="34" charset="0"/>
              </a:rPr>
              <a:t>TITLE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hnschrift SemiBold" pitchFamily="34" charset="0"/>
              </a:rPr>
              <a:t>: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Bahnschrift SemiBold" pitchFamily="34" charset="0"/>
              </a:rPr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ahnschrift SemiBold" pitchFamily="34" charset="0"/>
              </a:rPr>
              <a:t>ATTRITION CONTROL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A856C35-AC9E-46E2-B071-988465FF03B9}"/>
              </a:ext>
            </a:extLst>
          </p:cNvPr>
          <p:cNvSpPr/>
          <p:nvPr/>
        </p:nvSpPr>
        <p:spPr>
          <a:xfrm>
            <a:off x="2566460" y="437339"/>
            <a:ext cx="8312084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sz="2200" b="1" dirty="0" smtClean="0"/>
          </a:p>
          <a:p>
            <a:pPr algn="ctr"/>
            <a:endParaRPr lang="en-US" sz="2200" b="1" dirty="0"/>
          </a:p>
          <a:p>
            <a:pPr algn="ctr"/>
            <a:r>
              <a:rPr lang="en-US" sz="2200" b="1" dirty="0" smtClean="0">
                <a:solidFill>
                  <a:schemeClr val="accent4">
                    <a:lumMod val="50000"/>
                  </a:schemeClr>
                </a:solidFill>
                <a:latin typeface="Arial Black" pitchFamily="34" charset="0"/>
              </a:rPr>
              <a:t>TAKENMIND </a:t>
            </a:r>
            <a:r>
              <a:rPr lang="en-US" sz="2200" b="1" dirty="0">
                <a:solidFill>
                  <a:schemeClr val="accent4">
                    <a:lumMod val="50000"/>
                  </a:schemeClr>
                </a:solidFill>
                <a:latin typeface="Arial Black" pitchFamily="34" charset="0"/>
              </a:rPr>
              <a:t>GLOBAL DATA ANALYTICS INTERNSHIP</a:t>
            </a:r>
          </a:p>
          <a:p>
            <a:pPr algn="ctr"/>
            <a:endParaRPr lang="en-US" sz="2200" b="1" dirty="0">
              <a:solidFill>
                <a:schemeClr val="accent4">
                  <a:lumMod val="50000"/>
                </a:schemeClr>
              </a:solidFill>
              <a:latin typeface="Arial Black" pitchFamily="34" charset="0"/>
            </a:endParaRPr>
          </a:p>
          <a:p>
            <a:pPr algn="ctr"/>
            <a:r>
              <a:rPr lang="en-US" sz="2200" b="1" dirty="0">
                <a:solidFill>
                  <a:schemeClr val="accent4">
                    <a:lumMod val="50000"/>
                  </a:schemeClr>
                </a:solidFill>
                <a:latin typeface="Arial Black" pitchFamily="34" charset="0"/>
              </a:rPr>
              <a:t>PROOF OF CONCEPT PROJECT</a:t>
            </a:r>
          </a:p>
        </p:txBody>
      </p:sp>
    </p:spTree>
    <p:extLst>
      <p:ext uri="{BB962C8B-B14F-4D97-AF65-F5344CB8AC3E}">
        <p14:creationId xmlns:p14="http://schemas.microsoft.com/office/powerpoint/2010/main" val="265838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8662D07-02C4-44DB-8257-4F1FDA849EC7}"/>
              </a:ext>
            </a:extLst>
          </p:cNvPr>
          <p:cNvSpPr/>
          <p:nvPr/>
        </p:nvSpPr>
        <p:spPr>
          <a:xfrm>
            <a:off x="1410586" y="160617"/>
            <a:ext cx="83394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</a:t>
            </a:r>
            <a:r>
              <a:rPr lang="en-US" dirty="0"/>
              <a:t>3: </a:t>
            </a:r>
            <a:r>
              <a:rPr lang="en-US" b="1" dirty="0" smtClean="0"/>
              <a:t>Observations </a:t>
            </a:r>
            <a:r>
              <a:rPr lang="en-US" b="1" dirty="0"/>
              <a:t>and 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DF354FB-D145-4D3D-8B64-6975A902E878}"/>
              </a:ext>
            </a:extLst>
          </p:cNvPr>
          <p:cNvSpPr txBox="1"/>
          <p:nvPr/>
        </p:nvSpPr>
        <p:spPr>
          <a:xfrm>
            <a:off x="1105785" y="871870"/>
            <a:ext cx="93141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b="1" dirty="0" smtClean="0"/>
              <a:t>After </a:t>
            </a:r>
            <a:r>
              <a:rPr lang="en-US" b="1" dirty="0" err="1" smtClean="0"/>
              <a:t>analysing</a:t>
            </a:r>
            <a:r>
              <a:rPr lang="en-US" b="1" dirty="0" smtClean="0"/>
              <a:t> the data we come to know that : </a:t>
            </a:r>
          </a:p>
          <a:p>
            <a:endParaRPr lang="en-US" b="1" dirty="0" smtClean="0"/>
          </a:p>
          <a:p>
            <a:r>
              <a:rPr lang="en-US" b="1" dirty="0" smtClean="0"/>
              <a:t>€</a:t>
            </a:r>
            <a:r>
              <a:rPr lang="en-US" dirty="0" smtClean="0"/>
              <a:t>   From </a:t>
            </a:r>
            <a:r>
              <a:rPr lang="en-US" dirty="0"/>
              <a:t>the output it can be seen that about `64.6%` of those that left had</a:t>
            </a:r>
          </a:p>
          <a:p>
            <a:r>
              <a:rPr lang="en-US" dirty="0" smtClean="0"/>
              <a:t>      less </a:t>
            </a:r>
            <a:r>
              <a:rPr lang="en-US" dirty="0"/>
              <a:t>than `45%` satisfaction level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/>
              <a:t>€ </a:t>
            </a:r>
            <a:r>
              <a:rPr lang="en-US" b="1" dirty="0" smtClean="0"/>
              <a:t>  </a:t>
            </a:r>
            <a:r>
              <a:rPr lang="en-US" dirty="0" smtClean="0"/>
              <a:t>It </a:t>
            </a:r>
            <a:r>
              <a:rPr lang="en-US" dirty="0"/>
              <a:t>can be inferred from this that 45% unsatisfied people who left includes</a:t>
            </a:r>
          </a:p>
          <a:p>
            <a:r>
              <a:rPr lang="en-US" dirty="0" smtClean="0"/>
              <a:t>     </a:t>
            </a:r>
            <a:r>
              <a:rPr lang="en-US" dirty="0"/>
              <a:t>99% of those who were not promoted in last five years. 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/>
              <a:t>€ </a:t>
            </a:r>
            <a:r>
              <a:rPr lang="en-US" b="1" dirty="0" smtClean="0"/>
              <a:t>  </a:t>
            </a:r>
            <a:r>
              <a:rPr lang="en-US" dirty="0" smtClean="0"/>
              <a:t>on </a:t>
            </a:r>
            <a:r>
              <a:rPr lang="en-US" dirty="0"/>
              <a:t>an average about 70% people are </a:t>
            </a:r>
            <a:r>
              <a:rPr lang="en-US" dirty="0" smtClean="0"/>
              <a:t>satisfied</a:t>
            </a:r>
          </a:p>
          <a:p>
            <a:endParaRPr lang="en-US" dirty="0" smtClean="0"/>
          </a:p>
          <a:p>
            <a:r>
              <a:rPr lang="en-US" b="1" dirty="0"/>
              <a:t>€ </a:t>
            </a:r>
            <a:r>
              <a:rPr lang="en-US" b="1" dirty="0" smtClean="0"/>
              <a:t>  </a:t>
            </a:r>
            <a:r>
              <a:rPr lang="en-US" dirty="0" smtClean="0"/>
              <a:t>About </a:t>
            </a:r>
            <a:r>
              <a:rPr lang="en-US" dirty="0"/>
              <a:t>98% people have not been promoted in last five years.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6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endParaRPr lang="en-US" b="1" dirty="0"/>
          </a:p>
          <a:p>
            <a:r>
              <a:rPr lang="en-US" dirty="0"/>
              <a:t>To control attrition, </a:t>
            </a:r>
            <a:r>
              <a:rPr lang="en-US" dirty="0" smtClean="0"/>
              <a:t>satisfaction level of employees is needed to be increased.</a:t>
            </a:r>
          </a:p>
          <a:p>
            <a:r>
              <a:rPr lang="en-US" b="1" dirty="0" smtClean="0"/>
              <a:t>Observation: </a:t>
            </a:r>
            <a:r>
              <a:rPr lang="en-US" dirty="0" smtClean="0"/>
              <a:t>It </a:t>
            </a:r>
            <a:r>
              <a:rPr lang="en-US" dirty="0"/>
              <a:t>was discovered that the salary structure of those that left </a:t>
            </a:r>
            <a:r>
              <a:rPr lang="en-US" dirty="0" smtClean="0"/>
              <a:t> </a:t>
            </a:r>
            <a:r>
              <a:rPr lang="en-US" dirty="0"/>
              <a:t>had work accident </a:t>
            </a:r>
            <a:r>
              <a:rPr lang="en-US" dirty="0" smtClean="0"/>
              <a:t>within  </a:t>
            </a:r>
            <a:r>
              <a:rPr lang="en-US" dirty="0"/>
              <a:t>Low and medium range </a:t>
            </a:r>
            <a:r>
              <a:rPr lang="en-US" dirty="0" smtClean="0"/>
              <a:t>(50%)</a:t>
            </a:r>
          </a:p>
          <a:p>
            <a:r>
              <a:rPr lang="en-US" b="1" dirty="0"/>
              <a:t>Recommendation </a:t>
            </a:r>
            <a:r>
              <a:rPr lang="en-US" b="1" dirty="0" smtClean="0"/>
              <a:t>: </a:t>
            </a:r>
            <a:r>
              <a:rPr lang="en-US" dirty="0" smtClean="0"/>
              <a:t>To </a:t>
            </a:r>
            <a:r>
              <a:rPr lang="en-US" dirty="0"/>
              <a:t>control attrition, the </a:t>
            </a:r>
            <a:r>
              <a:rPr lang="en-US" dirty="0" smtClean="0"/>
              <a:t>company </a:t>
            </a:r>
            <a:r>
              <a:rPr lang="en-US" dirty="0"/>
              <a:t>need to maintain this salary structure or improve it more as this will improve employees satisfaction because they are well compensated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5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5A23095-9A5A-49A3-B406-BD04720B2A38}"/>
              </a:ext>
            </a:extLst>
          </p:cNvPr>
          <p:cNvSpPr txBox="1"/>
          <p:nvPr/>
        </p:nvSpPr>
        <p:spPr>
          <a:xfrm>
            <a:off x="644770" y="871870"/>
            <a:ext cx="969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Observation</a:t>
            </a:r>
            <a:r>
              <a:rPr lang="en-US" dirty="0" smtClean="0"/>
              <a:t>: I</a:t>
            </a:r>
            <a:r>
              <a:rPr lang="en-US" dirty="0" smtClean="0"/>
              <a:t>t </a:t>
            </a:r>
            <a:r>
              <a:rPr lang="en-US" dirty="0"/>
              <a:t>was discovered that as the Number of Projects of employees who left increased greater than </a:t>
            </a:r>
            <a:r>
              <a:rPr lang="en-US" dirty="0" smtClean="0"/>
              <a:t>5 </a:t>
            </a:r>
            <a:r>
              <a:rPr lang="en-US" dirty="0"/>
              <a:t>, it results to a decline in their Satisfaction level. 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062C129-FD99-4D54-A6B9-AC4F19474F43}"/>
              </a:ext>
            </a:extLst>
          </p:cNvPr>
          <p:cNvSpPr/>
          <p:nvPr/>
        </p:nvSpPr>
        <p:spPr>
          <a:xfrm>
            <a:off x="754909" y="2247129"/>
            <a:ext cx="9579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Recommendation </a:t>
            </a:r>
          </a:p>
          <a:p>
            <a:endParaRPr lang="en-US" dirty="0"/>
          </a:p>
          <a:p>
            <a:r>
              <a:rPr lang="en-US" dirty="0"/>
              <a:t>In other to prevent future attrition and constantly maintain a high satisfaction level of employees, the company should ensure the number of projects allocated to an employee is not too overwhelming thereby losing enthusiasm which may result to seeing a need to leave</a:t>
            </a:r>
          </a:p>
        </p:txBody>
      </p:sp>
    </p:spTree>
    <p:extLst>
      <p:ext uri="{BB962C8B-B14F-4D97-AF65-F5344CB8AC3E}">
        <p14:creationId xmlns:p14="http://schemas.microsoft.com/office/powerpoint/2010/main" val="131712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0CB10D8-9283-4038-AAEF-68A063A821F2}"/>
              </a:ext>
            </a:extLst>
          </p:cNvPr>
          <p:cNvSpPr/>
          <p:nvPr/>
        </p:nvSpPr>
        <p:spPr>
          <a:xfrm>
            <a:off x="3216523" y="2935990"/>
            <a:ext cx="77364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Thank you TAKEN MIND for this Internship for helping me improve my</a:t>
            </a:r>
          </a:p>
          <a:p>
            <a:r>
              <a:rPr lang="en-US" b="1" i="1" dirty="0"/>
              <a:t>			Data Analytics Skills </a:t>
            </a:r>
          </a:p>
        </p:txBody>
      </p:sp>
    </p:spTree>
    <p:extLst>
      <p:ext uri="{BB962C8B-B14F-4D97-AF65-F5344CB8AC3E}">
        <p14:creationId xmlns:p14="http://schemas.microsoft.com/office/powerpoint/2010/main" val="248292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45FF062-3575-43D6-856B-69BF39F9CE3F}"/>
              </a:ext>
            </a:extLst>
          </p:cNvPr>
          <p:cNvSpPr/>
          <p:nvPr/>
        </p:nvSpPr>
        <p:spPr>
          <a:xfrm>
            <a:off x="3951744" y="322740"/>
            <a:ext cx="2489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Procedure followed 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6B4F0C3-96ED-4115-91E4-E4724D238454}"/>
              </a:ext>
            </a:extLst>
          </p:cNvPr>
          <p:cNvSpPr txBox="1"/>
          <p:nvPr/>
        </p:nvSpPr>
        <p:spPr>
          <a:xfrm>
            <a:off x="797442" y="806671"/>
            <a:ext cx="11079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STEP 1: </a:t>
            </a:r>
            <a:r>
              <a:rPr lang="en-US" b="1" dirty="0"/>
              <a:t>UNIVARIANT ANALYSIS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B55C0A4-27CF-47A3-9666-5EAB475E501D}"/>
              </a:ext>
            </a:extLst>
          </p:cNvPr>
          <p:cNvSpPr/>
          <p:nvPr/>
        </p:nvSpPr>
        <p:spPr>
          <a:xfrm>
            <a:off x="3277714" y="2358425"/>
            <a:ext cx="3925845" cy="834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Analysis of </a:t>
            </a:r>
            <a:r>
              <a:rPr lang="en-US" b="1" dirty="0" smtClean="0"/>
              <a:t>Employees </a:t>
            </a:r>
            <a:r>
              <a:rPr lang="en-US" b="1" dirty="0"/>
              <a:t>that left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CAC92E7-1102-42AC-847F-9957BFDF2156}"/>
              </a:ext>
            </a:extLst>
          </p:cNvPr>
          <p:cNvSpPr/>
          <p:nvPr/>
        </p:nvSpPr>
        <p:spPr>
          <a:xfrm>
            <a:off x="3387583" y="3791612"/>
            <a:ext cx="3815975" cy="834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Analysis </a:t>
            </a:r>
            <a:r>
              <a:rPr lang="en-US" b="1" dirty="0" smtClean="0"/>
              <a:t>of </a:t>
            </a:r>
            <a:r>
              <a:rPr lang="en-US" b="1" dirty="0"/>
              <a:t>Existing Employees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xmlns="" id="{58F13F4E-110D-47EA-9713-51055C53308A}"/>
              </a:ext>
            </a:extLst>
          </p:cNvPr>
          <p:cNvSpPr/>
          <p:nvPr/>
        </p:nvSpPr>
        <p:spPr>
          <a:xfrm>
            <a:off x="5164995" y="3193081"/>
            <a:ext cx="151286" cy="598531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6CAB055-1FA4-418E-885F-C6B800E50759}"/>
              </a:ext>
            </a:extLst>
          </p:cNvPr>
          <p:cNvSpPr/>
          <p:nvPr/>
        </p:nvSpPr>
        <p:spPr>
          <a:xfrm>
            <a:off x="3429002" y="5224799"/>
            <a:ext cx="3774556" cy="878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Compared both and find pattern  between them</a:t>
            </a:r>
            <a:endParaRPr lang="en-US" b="1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xmlns="" id="{842D77E6-6286-471F-AE9F-B81B82CDC4EB}"/>
              </a:ext>
            </a:extLst>
          </p:cNvPr>
          <p:cNvSpPr/>
          <p:nvPr/>
        </p:nvSpPr>
        <p:spPr>
          <a:xfrm>
            <a:off x="5206413" y="4626268"/>
            <a:ext cx="151286" cy="598531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2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F4FA2DB-0079-4AAF-A636-299FFC699C80}"/>
              </a:ext>
            </a:extLst>
          </p:cNvPr>
          <p:cNvSpPr txBox="1"/>
          <p:nvPr/>
        </p:nvSpPr>
        <p:spPr>
          <a:xfrm>
            <a:off x="712382" y="13080"/>
            <a:ext cx="11079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STEP 2: </a:t>
            </a:r>
            <a:r>
              <a:rPr lang="en-US" b="1" dirty="0" smtClean="0"/>
              <a:t>MULTI </a:t>
            </a:r>
            <a:r>
              <a:rPr lang="en-US" b="1" dirty="0"/>
              <a:t>VARIANT ANALYSIS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C844B78-8988-46F8-BD8E-061D10F50880}"/>
              </a:ext>
            </a:extLst>
          </p:cNvPr>
          <p:cNvSpPr/>
          <p:nvPr/>
        </p:nvSpPr>
        <p:spPr>
          <a:xfrm>
            <a:off x="3150123" y="720205"/>
            <a:ext cx="4430891" cy="955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Analysis of 2 or more of information of </a:t>
            </a:r>
            <a:r>
              <a:rPr lang="en-US" dirty="0"/>
              <a:t>Employees that left </a:t>
            </a:r>
            <a:r>
              <a:rPr lang="en-US" b="1" dirty="0"/>
              <a:t>to discover </a:t>
            </a:r>
            <a:r>
              <a:rPr lang="en-US" b="1" dirty="0" smtClean="0"/>
              <a:t>hidden </a:t>
            </a:r>
            <a:r>
              <a:rPr lang="en-US" b="1" dirty="0"/>
              <a:t>correlation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1D72A38-3D03-4DD1-BA87-B6CC9E4163C8}"/>
              </a:ext>
            </a:extLst>
          </p:cNvPr>
          <p:cNvSpPr/>
          <p:nvPr/>
        </p:nvSpPr>
        <p:spPr>
          <a:xfrm>
            <a:off x="3259992" y="2265631"/>
            <a:ext cx="4321022" cy="996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Analysis of 2 or more of information </a:t>
            </a:r>
            <a:r>
              <a:rPr lang="en-US" dirty="0" smtClean="0"/>
              <a:t>of Existing Employees</a:t>
            </a:r>
            <a:r>
              <a:rPr lang="en-US" b="1" dirty="0" smtClean="0"/>
              <a:t> to </a:t>
            </a:r>
            <a:r>
              <a:rPr lang="en-US" b="1" dirty="0"/>
              <a:t>discover hidden correlation 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xmlns="" id="{6C8C937C-249A-4337-B804-A69678EBD08C}"/>
              </a:ext>
            </a:extLst>
          </p:cNvPr>
          <p:cNvSpPr/>
          <p:nvPr/>
        </p:nvSpPr>
        <p:spPr>
          <a:xfrm>
            <a:off x="5132089" y="1667100"/>
            <a:ext cx="151286" cy="598531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48CE06B-3736-4F14-9E3B-932A685AB68F}"/>
              </a:ext>
            </a:extLst>
          </p:cNvPr>
          <p:cNvSpPr/>
          <p:nvPr/>
        </p:nvSpPr>
        <p:spPr>
          <a:xfrm>
            <a:off x="3301411" y="3816880"/>
            <a:ext cx="3774556" cy="878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Compared both to find insights.</a:t>
            </a:r>
            <a:endParaRPr lang="en-US" b="1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xmlns="" id="{19014CA7-88CB-49ED-BB1E-26FC9B38F258}"/>
              </a:ext>
            </a:extLst>
          </p:cNvPr>
          <p:cNvSpPr/>
          <p:nvPr/>
        </p:nvSpPr>
        <p:spPr>
          <a:xfrm>
            <a:off x="5132088" y="3262489"/>
            <a:ext cx="132243" cy="576461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5726A16-5668-4DA6-AF24-F96537459515}"/>
              </a:ext>
            </a:extLst>
          </p:cNvPr>
          <p:cNvSpPr/>
          <p:nvPr/>
        </p:nvSpPr>
        <p:spPr>
          <a:xfrm>
            <a:off x="680485" y="4821568"/>
            <a:ext cx="5121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STEP 3: </a:t>
            </a:r>
            <a:r>
              <a:rPr lang="en-US" b="1" dirty="0" smtClean="0"/>
              <a:t>Observations </a:t>
            </a:r>
            <a:r>
              <a:rPr lang="en-US" b="1" dirty="0"/>
              <a:t>and Recommendations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EE50B22-481F-4342-87B2-721B58949CC7}"/>
              </a:ext>
            </a:extLst>
          </p:cNvPr>
          <p:cNvSpPr/>
          <p:nvPr/>
        </p:nvSpPr>
        <p:spPr>
          <a:xfrm>
            <a:off x="1066585" y="5402833"/>
            <a:ext cx="99790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outputs of Step 1 and 2 brings </a:t>
            </a:r>
            <a:r>
              <a:rPr lang="en-US" dirty="0" smtClean="0"/>
              <a:t>about important observations which can be used for </a:t>
            </a:r>
          </a:p>
          <a:p>
            <a:r>
              <a:rPr lang="en-US" dirty="0" smtClean="0"/>
              <a:t>Company welfare and control attrition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1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EDDA3A4-8AAB-47C0-9853-0AEE58E0609A}"/>
              </a:ext>
            </a:extLst>
          </p:cNvPr>
          <p:cNvSpPr/>
          <p:nvPr/>
        </p:nvSpPr>
        <p:spPr>
          <a:xfrm>
            <a:off x="3462671" y="36607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		</a:t>
            </a:r>
            <a:r>
              <a:rPr lang="en-US" sz="2000" b="1" dirty="0"/>
              <a:t> Visualization of Methodology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96E8C44-6FC2-4C25-86C1-DB3018AFDF2A}"/>
              </a:ext>
            </a:extLst>
          </p:cNvPr>
          <p:cNvSpPr/>
          <p:nvPr/>
        </p:nvSpPr>
        <p:spPr>
          <a:xfrm>
            <a:off x="361986" y="1242037"/>
            <a:ext cx="4131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	Step 1 :   UNIVARIANT ANALYSIS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DEBB1F9-27F9-4B85-8C78-225FE28FC630}"/>
              </a:ext>
            </a:extLst>
          </p:cNvPr>
          <p:cNvSpPr/>
          <p:nvPr/>
        </p:nvSpPr>
        <p:spPr>
          <a:xfrm>
            <a:off x="1275857" y="1577287"/>
            <a:ext cx="6434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This stage involve analyzing each features of the data </a:t>
            </a:r>
          </a:p>
        </p:txBody>
      </p:sp>
      <p:sp>
        <p:nvSpPr>
          <p:cNvPr id="3" name="AutoShape 5" descr="data:image/png;base64,iVBORw0KGgoAAAANSUhEUgAAAW8AAADQCAYAAADI1+AAAAAABHNCSVQICAgIfAhkiAAAAAlwSFlzAAALEgAACxIB0t1+/AAAADh0RVh0U29mdHdhcmUAbWF0cGxvdGxpYiB2ZXJzaW9uMy4xLjAsIGh0dHA6Ly9tYXRwbG90bGliLm9yZy+17YcXAAAfZklEQVR4nO3deZgcVb3/8feHsF6RGAxLIEhARhEU0QsBFEMQZFOJy0XkggQvAiJ6QfFixIUoCrgBLoAIxgRFFn+AIKAYwBBUIIBCICxOJAECIUACgbAnfH9/nNOkptPd0z2ZmZ5KPq/n6ae7Tp2qOrV9+/Sp01WKCMzMrFxWaXcBzMysdQ7eZmYl5OBtZlZCDt5mZiXk4G1mVkIO3mZmJTTgg7ek8ZJm9tG8R0sKScNrDffB8g6RtLgv5t0TkjaRdJ2k5yT1aZ/R3lx3SRMlXdsb81pekk6SNC8fN4e0uzy15LId1O5y9BVJI/I67tzusrRC0jskTZP0oqTZrU7fluCdT77Ir8WSFki6SdIJktatyv5DYMcW5j1T0vgms/8dGAY82uz8myzD8Lxuo6tGXQRs3JvLWk7HA+sD25K2Q02S9pX017yfnsvb+HxJ6/RbSbs6GtivTct+jaQdgK8Ch5O230V18s0uHO/F15X9Wd4VgaRrJU3so3nvnPfLiCbyzpb09eVc5PeBZ4Atge0bxI2aVl3OhS+PG4FPkL5AhgA7AMcBn5W0S0T8CyAiFgGLenvhklaPiJeBx3p73vVExAvAC/21vCZ0ANMiorNeBknvBy4FTiQFqZeALYCPAGv0RyELZVkNWBwRC/tzuQ10AK9GxOVN5P0ecHpV2ou9XyQrkQ5gUkTMhlTpa2nqiOj3FzARuLZG+jrAv4HrC2njgZmF4eHAJcCTpED4APB/edwUIKpeI4DR+fMHgb+STprPF9KH5+krwx8GpuV8M4APFJbfZZpC+mLgkPy5ugyzc/ohpOBTnG4f4HZSUHwcOBN4XfW2IgXOB0nf1JcD63WzjV8PnA08kdfjNmCPwvjqMk6sM5/Tgdu6WZaAc/K+q+yTk4A1Cnm6rDvpC/s3wEN5mvuBYwHVWPcvALOBV4G1ax0/wCeBO/K6zgZOrdqOOwN/A57NrzuBPbtZr7HAPXnfzAG+A6xaKFuXbdhgPrOBr3ezrMjreRHwXN4u/wUMBs7PZX4A+HhhmhF5uk8B1+XtOAs4sMa8DyoMDwMuBJ7O00wBtsvjVsnLOb5qHq/Lx94hhbQvAPflbd4JfK2yffL4VUnn7yyWnktHVM33M8C9efx8YCpV51bV8VB93I4ubIdPAH8Ans/r8Kmq6Y/Ox8giUqXtQmBY1bYsvqb0dJ8CG+TyPpH33d+AUQ2WNb5G2uyGx0yjkX31ok7wzuO+TDpJ18vD4+kavK8gndDb5o2wK3BAHrduPlB+CGyYX4NYGnDvA/YFNiN9CVTSq4N3J/Ah4G3AL0kH+MZVeRoF73flPB/LZaisyyF0DWDb5OlOy8vam3TS/rpqWy0ELgDeDryHFMQndbONf5cPsD3zvH8MvAxsmcdvSGo2Oj9/HlxnPl8hneQjGyxrFVJg2yHvk32BucC3Cnmq133DPO935/1xEOmk+nTVuj8DXJb39ztIAWEiheMnz/spUhDbHBgFTK9sx3wMLCAF9I78+ijwvgbr9EFgCalZ5C3A/nkZJ+bxg0nBYHFelw17eqLnPEEKKGNJv2zOJAWhP+b12wL4KSmwv7EqCDwKHAi8Ne+HV8nBuDDvg/JnAbeQgtjOeZtelNdtaM7zVdIXcfGL9NB8HPxH4bx8MG/HzUiVkIcq26ew/6YDe+Q8++d5HJrH/2fefgcDm+ayfIb6wXswKbhfxNLze/XCdniAFMC3AE7J8+4oTH80sHsuy06k4/+GwjGyb57P9nne6/ZknwJrkb70LwG2y+X5GqkS8La8rA2Bh3M5NyRVSmrGjbpl6Msg3WDFJ1I/eO+VV2Bk4SApBu87gfEN5j2zejxLA271N3ElvTp4H1rIs2o+SL9Ta5pCvmLwHp7zjK7KcwhdA9ivSc0WxTxjSCffpoVt9QRda7HjgLkNtsEWefn7VKX/A5hQGJ4CnNvNvvoP0hdmkALy7/NJ8MZupvsi0Flv3etM82NgctVx8jSwdqPjh3QifbYqz6hc5iH5tcz+6KYsNwIXV6UdTfoiX73ZdSqU7yXSl1PxdVwhTwCnF4bXy2k/LaRV1uNDeXhEHj6xanl/B35TNe9K8N4tD29VGL9G3rffzMMbkL7ody/kuQk4o3BMPA/sVbXcg4Gn8+fN8nG8ZVWebwJ35M8fJVVM1mlhv1xL1a/Ewnb4UtV5u4iqmn7VdJVgWamY7ZyHRzS5T+sF70NIv9RWrUq/vmofd5kHdeJGvVc727zrUX6POuNPB86WtDcp+FwVEVObnPe0JvPdVPkQEYslTQO2anLaVmxN2qFFN5C2wVakLw2AeyPipUKeR0gnWD2VslZvl6mkGkfTIuJ5YN98EWc0MJJUM/uGpPdFxL0Akg4j1ZpGkH5ir0qDC+KSViFd4/gk6aBdE1iNpetccW+k6x715rMeqdZ2qqQfFkfl9y0i4lZJ5wLXSLqetI0vi4j7G6z61ix7AfKGXM43k37qt+IMUm26aH7V8J2VDxHxhKQlpJprJe0pSS+TLjIX3VQ1/DdSkK5la2B+RNxTmO9Lkm7J44iIeZIuBw4DrpW0NanTwJGFeawFXFLVS2kQsGbeJ9uR9sFtkgpZWJX0iwZgMqm2PEvSZNK5cGlEPFmn7N25o7BOiyXNo3Ce5AuBXyWdH29g6fG5Kemc6i2VmvvTVeu+Br14zWsgBu+3s/Qn0DIi4leS/kSqoe8K/FHSZRHRTFeo53pYpuIeeLU6TdIget5zp96XVDH95RrjROvUYHkNRbqoMhGYKOlrwL9IwffTkvYjBadxpAD3DKk3yHcbzPJY0on0JdIvgmdJtfUPVuXrbp9VtvvRwF9qjJ+Ty3+YpB+TfsJ/ADhR0ucj4uwG867eVt1VLBpZEBHddXl9pYm0oPtjrbtjo1b5q4+NnwNX50B8GHBrRFSCY2X5+5GOg2oLCnneQ6qlL7P8iFgkaTvgvaTmjM8C35e0W0Tc3s061FLrPFkFQNKbgKtJv3a/TbpmNpxUk1+9B8tqZBXSl/tHa4yr3hbLtZABI3c9OxK4LiKqayWviYi5EfGriDiY1BZ3YKHb2sukGsDyeK1roqRVSd+klZrW4/l9o0L+bel6wlQOou7KMQPYpSptF9JBd8+y2Zs2I7+Pqkp/X2Fcj0XEU6T22UoNcBTwz4g4NSJuj9R7ZUQ3sxkF/CkifhkR/8yBraMHZZlHajt8a0TMrPF6sZD37lzGvUnXMg5vMOta+2YUSy/IDiTVXWl3ov4vgxnAUEmv/ZKUtAbpF1Xx2Lie1IZ9OOlawjlV83gR2LzONl9CuggP8KYa4/9dmVFELImIqRHxTVIb+Fzgvxusa0/P7+1JvxaOiYi/5V9d1b9emz1vu3Mb6drLMzXWvVG35JaW386a9+qSNiQFvSGkA/A40k+LI+tNJOlnpG/Q+0k/YT9GOnmfzVlmAe/N37TPk2oBrRon6bE8ry+RdvJZedxM0k/78ZK+CAwl9awo1lqeJLW37SFpBvBSDnjVfgD8Q9KpwC9IAe+nwPkR8VAPyg1ARPxb0u+AMyUdkct7JOlXTaMTYxm5z/zawFWkNrq1SRfV3k5qo4a0Lw6VNAa4m3Sx92PdzPp+4FOSdiX9ZD2YdMGz1nbqzteAX0p6mtQm/wr5AnBEHCFpC1Lt8Q+kY2Uj0hfZPxrM82TgD5LGkbpKbku6/vKjSF1MW7V2Pt6LXmlUSWnBoZLuIwWNg0jB+5g6ea8nNR/+VtJRpDbnb5DOpcoxTkSEpF+QLoC+TLpgXhm3SNJJwEm5WWAyKZa8A3hXRHwlImZKmgCcI+k4UtPO60gBer2I+F4+XjYnNec9kcdtQuOKyyxgV0lvzmVvtttoJ+kcPVbS+cA7Se3vRQ+SflnvI+ki0nnbaP4bStq2Ku1JUieALwJXFX6lbgC8n9QM+Ps682s2biTNNIz39ouuXX4Wk07Ym/PGHFKVdzxdL1iekTfGC6Q2w6uArQvjtyN967/Asl0Fqy8ydkkvDO/L0u5791DVpYwUZCrLuJMUCF67YBlLL97MIgWS2bH0QkajroJPkE6gZboKVk1zEA26puU867C0q+BLVHUVzHmm0P0Fy11Jbb+zSbWtJ0ltqgcW8qyWl7WA1GTyW1JXzCjk6bLupJ4DF+f88/N+PZFC96ha695gm3yEFCCez/O8g6UX4IaRAvCcvC0eJdUka/awKcxzLKkG+zLpC+a7dO0Kt8z+rDOf2SzbDSyAuwt5XruoWEjrckzltBeBz+TPI1jaVXAKS7tJVl+Y7zJvlu0qeAOF3imFfEPzup9dZ70OZWn3zKdIvViOLIwfRKqQ3Zfn82Re1n55/CjSl0mlO2snqelNDbZlJdgvYtmugjtX5e3SeQE4ivTl/QKpy3Clc8ToQp7j8r5eQvddBWvt05/n8W8kncuPFI6fy0hfbsV5fL1qvsvEjXov5QnMrGTyReRZpC6Pf+2D+W9FaiLZLnrWBm19aCBesDSzNspt4BuTmo5ucOAemAbUBUszGxAOIDU5bA4c0eayWB1uNjEzK6EVrtlk4cKF/jYys341ePDgnvzvYrm42cTMrIQcvM3MSsjB28yshBy8zcxKyMHbzKyEHLzNzErIwdvMrIRWuH7ezdr6zGafy2AAMz43st1FMLMC17zNzErIwdvMrIQcvM3MSsjB28yshBy8zcxKyMHbzKyEHLzNzEqoX4K3pE0k/UXSvZJmSDo6p68rabKkzvw+JKdL0k8kzZQ0XdK7C/Mam/N3ShrbH+U3Mxto+qvmvRg4NiLeBuwIHJUfbjoOuC4iOoDr8jDA3kBHfh1OegozktYFTiA9vX0kcEIl4JuZrUz6JXhHxNyI+Ef+/CxwL+kBp2OASTnbJOAj+fMY4LxIbgbeIGkYsCcwOSIWRMRTwGRgr/5YBzOzgaTf/x4vaQTwLuAWYIOImAspwEtaP2fbGHi4MNmcnFYvvabOzs5eK/fKztvSrKuOjo62Lr9fg7ektYFLgGMi4hmp7mPfao2IBuk1Ndy4k31vk1a0+0A1s676rbeJpNVIgfv8iLg0J8/LzSHk98dz+hxgk8Lkw4FHG6Sbma1U+qu3iYBfAvdGxKmFUVcAlR4jY4HLC+kH514nOwILc/PKNcAekobkC5V75DQzs5VKfzWbvBf4FHCXpDty2vHAKcDFkg4FHgL2y+OuBvYBZgLPA58GiIgFkk4Ebs35vh0RC/pnFczMBo5+Cd4R8Vdqt1cD7FYjfwBH1ZnXBGBC75XOzKx8/A9LM7MScvA2MyshB28zsxJy8DYzKyEHbzOzEnLwNjMrIQdvM7MScvA2MyshB28zsxJy8DYzKyEHbzOzEnLwNjMrIQdvM7MScvA2MyshB28zsxJy8DYzKyEHbzOzEnLwNjMrIQdvM7MScvA2MyshB28zsxJy8DYzK6Gmg7ek/5U0tC8LY2ZmzWml5r07MFvSlZL2l7RGsxNKmiDpcUl3F9LGS3pE0h35tU9h3FclzZR0v6Q9C+l75bSZksa1UHYzsxVK08E7IvYFNgX+CBwDPCbpXEmjmph8IrBXjfTTImLb/LoaQNJWwCeBrfM0Z0oaJGkQcAawN7AVcEDOa2a20mmpzTsi5kfEGRGxE7ALsD3wF0mzJX1N0tp1ppsKLGhyMWOACyPipYiYBcwERubXzIh4ICJeBi7Mec3MVjotX7CUtJukXwFTgHnAwcCngHeRauWt+Lyk6blZZUhO2xh4uJBnTk6rl25mttJZtdmMkn5Ias5YCJwHfD0iHimMvxl4qoVlnwWcCER+/xHwP4Bq5A1qf9FEowV0dna2UBxrxNvSrKuOjo62Lr/p4A2sCXw0Im6tNTIiXpG0XbMzi4h5lc+SzgGuzINzgE0KWYcDj+bP9dJrarhxJ09rtqhG+w9UM+uqlWaTk0ntz6+RNETSRpXhiLiv2ZlJGlYY/ChQ6YlyBfBJSWtI2gzoAKYBtwIdkjaTtDrpV8AVLZTfzGyF0UrN+/ekZo1i08hw4Fxgh0YTSroAGA0MlTQHOAEYLWlbUtPHbOAIgIiYIeli4B5gMXBURCzJ8/k8cA0wCJgQETNaKL+Z2QpDEQ2bjZdmlJ6JiHVqpC+MiMG9XrIeWrhwYVMrtPWZbjZpxYzPjWx3EcwGrMGDB9e6VtenWmk2eVzSFsWEPDy/d4tkZmbdaSV4TwAukfQhSVtJ+jDw/0jNJmZm1o9aafM+BXgF+CGp18fDpMB9ah+Uy8zMGmg6eEfEq8AP8svMzNqolZo3kt4KvBPo8jf4iJjQm4UyM7PGWvmH5fHAN4E7gecLo4LUHm5mZv2klZr3McDIiJjeV4WxlcOzXzyg3UUojdefdkG7i2ADVCu9TV4Amv4HpZmZ9Z1Wgvc3gJ9KGiZpleKrrwpnZma1tdJsMjG/f6aQJlKb96DeKpCZmXWvleC9WZ+VwszMWtJKP+8HAXIzyQYRMbfPSmVmZg218vT4N0j6LfAi+dawkvaV9J2+KpyZmdXWysXGn5OeorMp8HJOuwnYv7cLZWZmjbXS5r0bsFF+Yk4ARMQTktbvm6KZmVk9rdS8FwJDiwmS3gS47dvMrJ+1ErzPJd0SdldgFUk7AZNIzSlmZtaPWmk2+R7pYuUZwGqk+5mcDfy4D8plZmYNtNJVMIDT88vMzNqolbsKvr/euIi4vneKY2ZmzWil2eSXVcPrAasDc4DNe61EZmbWrVaaTbr8PV7SIODrwLO9XSgzM2usx3cEjIglwHeB43qvOGZm1ozlvZ3rB4BXe6MgZmbWvFbubfKwpIcKryeB3wHjmph2gqTHJd1dSFtX0mRJnfl9SE6XpJ9ImilpuqR3F6YZm/N3Shrb2qqama04WrlgeVDV8HPAvyLimSamnQj8DDivkDYOuC4iTpE0Lg9/Bdgb6MivHYCzgB0krQucAGxHuof47ZKuiIinWlgHM7MVQisXLG/o6UIiYqqkEVXJY4DR+fMkYAopeI8Bzsv9ym/OdzMclvNOjogFAJImA3sBfsifma10Wunn/WtSjbehiDi4yVm+dk/wiJhbuMHVxsDDhXxzclq99Lo6OzubLIp1pze35Ya9NqcVn4/hgaujo6Oty2+l2eRpYCzwB+BB4E3Ah0m15vm9WCbVSIsG6XU13LiTp7VUqJVdbx6o7lvavHYHCBu4WgnebwE+GBE3VhIk7Qx8IyL27MGy50kalmvdw4DHc/ocYJNCvuHAozl9dFX6lB4s18ys9FrpKrgjcHNV2i3ATj1c9hWkmjz5/fJC+sG518mOwMLcvHINsIekIblnyh45zcxspdNK8P4ncJKktQDy+3eBO7qbUNIFpKfuvFXSHEmHAqcAH5DUSeovfkrOfjXwAOlRa+cAnwPIFypPBG7Nr29XLl6ama1sWmk2OQT4LbBQ0lPAEOA24MDuJoyIA+qM2q1G3gCOqjOfCaRb0ZqZrdRa6So4G3iPpE2AjYC5EfFQXxXMzMzqa+nv8ZLeSLpouEtEPCRpI0nD+6RkZmZWVyt/j98FuJ/UTPKNnNxB+gekmZn1o1Zq3qcD+0fEXsDinHYLMLLXS2VmZg21ErxHRMR1+XPlzzEv09pFTzMz6wWtBO97JFX/GWd34K5eLI+ZmTWhlVrzscCVkq4C1pJ0Nunv8WP6pGRmZlZX0zXviLgZ2AaYQeprPQsYGRG39lHZzMysjqZq3vl5ldcBe0bE9/u2SGZm1p2mat75eZWbNZvfzMz6VivB+FvAWZI2lTRI0iqVV18VzszMamvlguW5+f1glnYVVP48qDcLZWZmjXUbvCVtGBGPkZpNzMxsAGim5v0vYJ2IeBBA0qUR8bG+LZaZmTXSTHt19ePHRvdBOczMrAXNBO9uHzpsZmb9q5lmk1Ul7crSGnj1MBFxfV8UzszMamsmeD9O16fXzK8aDmDz3iyUmZk11m3wjogR/VAOMzNrgf9gY2ZWQg7eZmYl5OBtZlZCDt5mZiXU9uAtabakuyTdIem2nLaupMmSOvP7kJwuST+RNFPSdEnvbm/pzczao+3BO9s1IraNiO3y8DjguojoIN1HfFxO35v0xPoO4HD85HozW0kNlOBdbQwwKX+eBHykkH5eJDcDb5A0rB0FNDNrp4Hw5PcA/iwpgLMj4hfABhExFyAi5kpaP+fdGHi4MO2cnDa31ow7Ozv7rtQrmd7clhv22pxWfD6GB66Ojo62Ln8gBO/3RsSjOUBPlnRfg7zVN8mCBvdeabhxJ09ruoDWuwfqs702pxVfuwOEDVxtbzaJiEfz++PAZcBIYF6lOSS/P56zzwE2KUw+HHi0/0prZjYwtDV4S3qdpNdXPgN7AHcDVwBjc7axwOX58xXAwbnXyY7AwkrzipnZyqTdzSYbAJdJqpTltxHxJ0m3AhdLOhR4CNgv578a2AeYCTwPfLr/i2xm1n5tDd4R8QDwzhrp84HdaqQHcFQ/FM3MbEBre5u3mZm1zsHbzKyEHLzNzErIwdvMrIQcvM3MSsjB28yshBy8zcxKyMHbzKyEHLzNzErIwdvMrIQcvM3MSsjB28yshBy8zcxKyMHbzKyEHLzNzErIwdvMrIQcvM3MSsjB28yshBy8zcxKyMHbzKyEHLzNzEqorU+PN7P+M+vqg9tdhFLZbJ/z2l2EhlzzNjMroVIGb0l7Sbpf0kxJ49pdHjOz/la64C1pEHAGsDewFXCApK3aWyozs/6liGh3GVoiaSdgfETsmYe/ChARJwMsXLiwXCtkZqU3ePBg9fcyS1fzBjYGHi4Mz8lpZmYrjTIG71rfcK5tm9lKpYxdBecAmxSGhwOPVgba8fPFzKy/lbHmfSvQIWkzSasDnwSuaHOZzMz6Velq3hGxWNLngWuAQcCEiJjR5mKZmfWrMta8iYirI+ItEfHmiPhuu8vTKkmL2l0G60rSFEnb5c9XS3pDu8tUdpJGSLq7Rvq3Je3ezbTjJX2570pXfqWreZv1tYjYp91lWJFFxDfbXYYVQSlr3isKJT+QdLekuyTtn9PPlLRv/nyZpAn586GSvtPOMg8kuWZ3n6Rz8zY8X9Lukv4mqVPSSEmvkzRB0q2S/ilpTJ52LUkXSpou6SJgrcJ8Z0saWl1zlPRlSePz5ymSTpM0VdK9kraXdGlervfRUoMknSNphqQ/5+0+UdJ/AUjaJ+/Dv0r6iaQrC9NulbfzA5L+t03lH7Bc826vjwHbAu8EhgK3SpoKTAXeR7oQuzEwLOffGbiwDeUcyLYA9gMOJ13M/m/SdtoXOB64B7g+Iv4nN4VMk3QtcATwfERsI2kb4B89WPbLETFK0tHA5cB/AguAf0s6LSLmL+/KrQA6gAMi4jBJFwMfr4yQtCZwNjAqImZJuqBq2i2BXYHXA/dLOisiXumvgg90rnm3187ABRGxJCLmATcA2wM3Au/Lf/u/B5gnaRiwE/D3tpV2YJoVEXdFxKvADOC6SH8bvgsYAewBjJN0BzAFWBN4EzAK+A1AREwHpvdg2ZVeTncBMyJibkS8BDxA1+6sK7NZEXFH/nw7aZ9UbAk8EBGz8nB18L4qIl6KiCeBx4EN+rSkJeOad3vV7JMeEY9IGgLsRaqFrwt8AlgUEc/2Y/nK4KXC51cLw6+Sju8lwMcj4v7iRJKg+z93LaZrBWfNOssuLre4bOu6XZZQaJ6izvHfYFpv0wLXvNtrKrC/pEGS1iPVBqflcTcBx+Q8NwJfzu/WmmuALyhHa0nvyulTgQNz2tuBbWpMOw9YX9IbJa0BfKgfyrsyuQ/YXNKIPLx/+4pSPv4ma6/LSE0hd5JqgcdFxGN53I3AHhExU9KDpNq3g3frTgROB6bnAD6bFITPAn4laTpwB0u/NF8TEa9I+jZwCzCLFGysl0TEC5I+B/xJ0pPU2AdWX+nuKmhmKw5Ja0fEovzFegbQGRGntbtcZeBmEzNrp8PyxeQZwGBS7xNrgmveZmYl5Jq3mVkJOXibmZWQg7eZWQk5eNtKK9/DpOHd7cwGKgdvKz1JO0v6u6SFkhbkG1Nt3+5ymfUl/0nHSk3SOsCVwJHAxcDqpJt6vdRouuVc5qoRsbiv5m/WDNe8rezeAhARlRt8vRARf46I6ZLeLOl6SfMlPZlvGVvzIQv59rE3SXpa0lxJP1N6zF5lfEg6SlIn0CnpDEk/qprHHyQd06dra5Y5eFvZ/QtYImmSpL3zDb0qBJwMbAS8jXSnv/F15rME+CLp1rw7AbsBn6vK8xFgB2ArYBJwgKRVACQNzdNU3xnPrE84eFupRcQzpFvrBnAO8ISkKyRtEBEzI2Jyvq3oE8CpwC515nN7RNwcEYsjYjbpn37VeU+OiAW5dj8NWEgK2JAehD0l39rXrM85eFvpRcS9EXFIRAwH3k6qaZ8uaf38tJxHJD1Dun/30FrzkPQWSVdKeiznPalG3oerhicBB+XPBwG/7q11MuuOg7etUCLiPmAiKYifTKqRbxMR65ACbL17SJ9FumtgR857fI281feS+A0wRtI7Sc0yv++NdTBrhoO3lZqkLSUdK2l4Ht4EOAC4mfT4rEXA05I2Bv6vwaxeDzwDLJK0Jan3SkMRMYf06LVfA5dExAvLtTJmLXDwtrJ7lnQR8RZJz5GC9t3AscC3gHeT2qavAi5tMJ8vk55/+Syp7fyiJpc/CXgHbjKxfua7CpotB0mVZ2GOyM/RNOsXrnmb9ZCk1YCjgXMduK2/OXib9YCktwFPA8NIj1kz61duNjEzKyHXvM3MSsjB28yshBy8zcxKyMHbzKyEHLzNzEro/wOclCiUxKOOn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1" y="2923641"/>
            <a:ext cx="5410955" cy="28864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783" y="2914115"/>
            <a:ext cx="5487166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0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92" y="3364523"/>
            <a:ext cx="10656277" cy="2637692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08" y="527538"/>
            <a:ext cx="10585938" cy="2778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51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2" y="1031275"/>
            <a:ext cx="6260123" cy="39923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78" y="1078523"/>
            <a:ext cx="4201047" cy="393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5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CFD2290-85C6-47D0-A2B9-9DADBBFC6D37}"/>
              </a:ext>
            </a:extLst>
          </p:cNvPr>
          <p:cNvSpPr/>
          <p:nvPr/>
        </p:nvSpPr>
        <p:spPr>
          <a:xfrm>
            <a:off x="4491128" y="1028176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Univariant Analysis </a:t>
            </a:r>
            <a:r>
              <a:rPr lang="en-US" i="1" dirty="0"/>
              <a:t>:</a:t>
            </a:r>
            <a:endParaRPr lang="en-US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64" y="1435877"/>
            <a:ext cx="4950874" cy="14480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646" y="1397508"/>
            <a:ext cx="5726873" cy="1438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21" y="3833222"/>
            <a:ext cx="5081018" cy="16004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579" y="3909432"/>
            <a:ext cx="5784940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6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BF71A3D-EE7C-4265-96A2-982B35FD13A3}"/>
              </a:ext>
            </a:extLst>
          </p:cNvPr>
          <p:cNvSpPr/>
          <p:nvPr/>
        </p:nvSpPr>
        <p:spPr>
          <a:xfrm>
            <a:off x="223762" y="370168"/>
            <a:ext cx="3959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	Step 2 :   BIVARIANT ANALYSIS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4A90B1E-2BFF-4ABE-A20F-9165FF820017}"/>
              </a:ext>
            </a:extLst>
          </p:cNvPr>
          <p:cNvSpPr/>
          <p:nvPr/>
        </p:nvSpPr>
        <p:spPr>
          <a:xfrm>
            <a:off x="1431850" y="739500"/>
            <a:ext cx="86690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This stage involve analyzing different features of the data the evaluate how correlated they are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75" y="1510290"/>
            <a:ext cx="5033714" cy="22958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204" y="1510290"/>
            <a:ext cx="5296639" cy="22196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76" y="3923365"/>
            <a:ext cx="5033714" cy="24971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204" y="3923365"/>
            <a:ext cx="5203951" cy="249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4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49FFE24-E762-4A9B-901B-9CD4D6E59709}"/>
              </a:ext>
            </a:extLst>
          </p:cNvPr>
          <p:cNvSpPr/>
          <p:nvPr/>
        </p:nvSpPr>
        <p:spPr>
          <a:xfrm>
            <a:off x="7191074" y="599858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4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F3CCDB7-1D27-4198-9FAC-5C088E0DA7CA}"/>
              </a:ext>
            </a:extLst>
          </p:cNvPr>
          <p:cNvSpPr/>
          <p:nvPr/>
        </p:nvSpPr>
        <p:spPr>
          <a:xfrm>
            <a:off x="4507213" y="551641"/>
            <a:ext cx="2933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Bivariant Analysis Cont’d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803B0C9-5096-4E14-8DA7-E238A469A8F6}"/>
              </a:ext>
            </a:extLst>
          </p:cNvPr>
          <p:cNvSpPr/>
          <p:nvPr/>
        </p:nvSpPr>
        <p:spPr>
          <a:xfrm>
            <a:off x="5634204" y="1051380"/>
            <a:ext cx="9092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/>
              <a:t>CHART 4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72" y="962004"/>
            <a:ext cx="10345874" cy="23673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76" y="3587261"/>
            <a:ext cx="10307770" cy="26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9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5073</TotalTime>
  <Words>406</Words>
  <Application>Microsoft Office PowerPoint</Application>
  <PresentationFormat>Custom</PresentationFormat>
  <Paragraphs>62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Austin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Attri</cp:lastModifiedBy>
  <cp:revision>1</cp:revision>
  <dcterms:created xsi:type="dcterms:W3CDTF">2019-05-25T11:57:12Z</dcterms:created>
  <dcterms:modified xsi:type="dcterms:W3CDTF">2019-11-01T02:08:38Z</dcterms:modified>
</cp:coreProperties>
</file>