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1"/>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84" d="100"/>
          <a:sy n="84" d="100"/>
        </p:scale>
        <p:origin x="141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3BB7E-C706-403A-980B-CB9090287B70}" type="datetimeFigureOut">
              <a:rPr lang="en-US" smtClean="0"/>
              <a:t>11/22/2020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AC941-1F0B-44E7-B885-E83DFEA58E64}" type="slidenum">
              <a:rPr lang="en-US" smtClean="0"/>
              <a:t>‹#›</a:t>
            </a:fld>
            <a:endParaRPr lang="en-US"/>
          </a:p>
        </p:txBody>
      </p:sp>
    </p:spTree>
    <p:extLst>
      <p:ext uri="{BB962C8B-B14F-4D97-AF65-F5344CB8AC3E}">
        <p14:creationId xmlns:p14="http://schemas.microsoft.com/office/powerpoint/2010/main" val="309218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Submitted By – </a:t>
            </a:r>
            <a:r>
              <a:rPr lang="en-US" dirty="0" err="1" smtClean="0"/>
              <a:t>Sanya</a:t>
            </a:r>
            <a:r>
              <a:rPr lang="en-US" dirty="0" smtClean="0"/>
              <a:t> </a:t>
            </a:r>
            <a:r>
              <a:rPr lang="en-US" dirty="0" err="1" smtClean="0"/>
              <a:t>Dubey</a:t>
            </a:r>
            <a:endParaRPr lang="en-US" dirty="0"/>
          </a:p>
        </p:txBody>
      </p:sp>
      <p:sp>
        <p:nvSpPr>
          <p:cNvPr id="4" name="Slide Number Placeholder 3"/>
          <p:cNvSpPr>
            <a:spLocks noGrp="1"/>
          </p:cNvSpPr>
          <p:nvPr>
            <p:ph type="sldNum" sz="quarter" idx="10"/>
          </p:nvPr>
        </p:nvSpPr>
        <p:spPr/>
        <p:txBody>
          <a:bodyPr/>
          <a:lstStyle/>
          <a:p>
            <a:fld id="{A4BAC941-1F0B-44E7-B885-E83DFEA58E64}" type="slidenum">
              <a:rPr lang="en-US" smtClean="0"/>
              <a:t>1</a:t>
            </a:fld>
            <a:endParaRPr lang="en-US"/>
          </a:p>
        </p:txBody>
      </p:sp>
    </p:spTree>
    <p:extLst>
      <p:ext uri="{BB962C8B-B14F-4D97-AF65-F5344CB8AC3E}">
        <p14:creationId xmlns:p14="http://schemas.microsoft.com/office/powerpoint/2010/main" val="2051935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BAC941-1F0B-44E7-B885-E83DFEA58E64}" type="slidenum">
              <a:rPr lang="en-US" smtClean="0"/>
              <a:t>18</a:t>
            </a:fld>
            <a:endParaRPr lang="en-US"/>
          </a:p>
        </p:txBody>
      </p:sp>
    </p:spTree>
    <p:extLst>
      <p:ext uri="{BB962C8B-B14F-4D97-AF65-F5344CB8AC3E}">
        <p14:creationId xmlns:p14="http://schemas.microsoft.com/office/powerpoint/2010/main" val="2564401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a:t>
            </a:r>
            <a:endParaRPr lang="en-US" dirty="0"/>
          </a:p>
        </p:txBody>
      </p:sp>
      <p:sp>
        <p:nvSpPr>
          <p:cNvPr id="4" name="Slide Number Placeholder 3"/>
          <p:cNvSpPr>
            <a:spLocks noGrp="1"/>
          </p:cNvSpPr>
          <p:nvPr>
            <p:ph type="sldNum" sz="quarter" idx="10"/>
          </p:nvPr>
        </p:nvSpPr>
        <p:spPr/>
        <p:txBody>
          <a:bodyPr/>
          <a:lstStyle/>
          <a:p>
            <a:fld id="{A4BAC941-1F0B-44E7-B885-E83DFEA58E64}" type="slidenum">
              <a:rPr lang="en-US" smtClean="0"/>
              <a:t>19</a:t>
            </a:fld>
            <a:endParaRPr lang="en-US"/>
          </a:p>
        </p:txBody>
      </p:sp>
    </p:spTree>
    <p:extLst>
      <p:ext uri="{BB962C8B-B14F-4D97-AF65-F5344CB8AC3E}">
        <p14:creationId xmlns:p14="http://schemas.microsoft.com/office/powerpoint/2010/main" val="48516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243062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18B0D-5A0D-45A0-B9B7-A0DE75CC3C38}"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130274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1942925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51D18B0D-5A0D-45A0-B9B7-A0DE75CC3C38}"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422819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1813004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205427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326995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262844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D18B0D-5A0D-45A0-B9B7-A0DE75CC3C38}"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356441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D18B0D-5A0D-45A0-B9B7-A0DE75CC3C38}"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57757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D18B0D-5A0D-45A0-B9B7-A0DE75CC3C38}"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106203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18B0D-5A0D-45A0-B9B7-A0DE75CC3C38}"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257135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18B0D-5A0D-45A0-B9B7-A0DE75CC3C38}"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38118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51D18B0D-5A0D-45A0-B9B7-A0DE75CC3C38}" type="datetimeFigureOut">
              <a:rPr lang="en-US" smtClean="0"/>
              <a:t>11/22/2020</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367030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51D18B0D-5A0D-45A0-B9B7-A0DE75CC3C38}" type="datetimeFigureOut">
              <a:rPr lang="en-US" smtClean="0"/>
              <a:t>11/22/2020</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4A1531C0-C9D6-4BA9-8769-71849309DE85}" type="slidenum">
              <a:rPr lang="en-US" smtClean="0"/>
              <a:t>‹#›</a:t>
            </a:fld>
            <a:endParaRPr lang="en-US"/>
          </a:p>
        </p:txBody>
      </p:sp>
    </p:spTree>
    <p:extLst>
      <p:ext uri="{BB962C8B-B14F-4D97-AF65-F5344CB8AC3E}">
        <p14:creationId xmlns:p14="http://schemas.microsoft.com/office/powerpoint/2010/main" val="313595223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672834"/>
            <a:ext cx="7470648" cy="1143000"/>
          </a:xfrm>
        </p:spPr>
        <p:txBody>
          <a:bodyPr>
            <a:normAutofit/>
          </a:bodyPr>
          <a:lstStyle/>
          <a:p>
            <a:pPr algn="ctr"/>
            <a:r>
              <a:rPr lang="en-US" b="1" dirty="0" smtClean="0"/>
              <a:t>Micro </a:t>
            </a:r>
            <a:r>
              <a:rPr lang="en-US" b="1" dirty="0" smtClean="0"/>
              <a:t>Credit </a:t>
            </a:r>
            <a:r>
              <a:rPr lang="en-US" b="1" dirty="0" smtClean="0"/>
              <a:t>Defaulter </a:t>
            </a:r>
            <a:r>
              <a:rPr lang="en-US" dirty="0"/>
              <a:t>P</a:t>
            </a:r>
            <a:r>
              <a:rPr lang="en-US" b="1" dirty="0" smtClean="0"/>
              <a:t>roject</a:t>
            </a:r>
            <a:endParaRPr lang="en-US" b="1" dirty="0"/>
          </a:p>
        </p:txBody>
      </p:sp>
      <p:sp>
        <p:nvSpPr>
          <p:cNvPr id="5" name="Rectangle 4"/>
          <p:cNvSpPr/>
          <p:nvPr/>
        </p:nvSpPr>
        <p:spPr>
          <a:xfrm>
            <a:off x="5638800" y="6172200"/>
            <a:ext cx="3198311" cy="369332"/>
          </a:xfrm>
          <a:prstGeom prst="rect">
            <a:avLst/>
          </a:prstGeom>
        </p:spPr>
        <p:txBody>
          <a:bodyPr wrap="none">
            <a:spAutoFit/>
          </a:bodyPr>
          <a:lstStyle/>
          <a:p>
            <a:r>
              <a:rPr lang="en-US" dirty="0" smtClean="0"/>
              <a:t>Submitted By – </a:t>
            </a:r>
            <a:r>
              <a:rPr lang="en-US" dirty="0" err="1" smtClean="0"/>
              <a:t>Sanya</a:t>
            </a:r>
            <a:r>
              <a:rPr lang="en-US" dirty="0" smtClean="0"/>
              <a:t> </a:t>
            </a:r>
            <a:r>
              <a:rPr lang="en-US" dirty="0" err="1" smtClean="0"/>
              <a:t>Dubey</a:t>
            </a:r>
            <a:endParaRPr lang="en-US" dirty="0"/>
          </a:p>
        </p:txBody>
      </p:sp>
    </p:spTree>
    <p:extLst>
      <p:ext uri="{BB962C8B-B14F-4D97-AF65-F5344CB8AC3E}">
        <p14:creationId xmlns:p14="http://schemas.microsoft.com/office/powerpoint/2010/main" val="367819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lenovo\Downloads\WhatsApp Image 2020-11-22 at 19.53.48 (1).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2400"/>
            <a:ext cx="4267200" cy="2819400"/>
          </a:xfrm>
          <a:prstGeom prst="rect">
            <a:avLst/>
          </a:prstGeom>
          <a:noFill/>
          <a:ln>
            <a:noFill/>
          </a:ln>
        </p:spPr>
      </p:pic>
      <p:sp>
        <p:nvSpPr>
          <p:cNvPr id="5" name="Rectangle 4"/>
          <p:cNvSpPr/>
          <p:nvPr/>
        </p:nvSpPr>
        <p:spPr>
          <a:xfrm>
            <a:off x="422564" y="3200400"/>
            <a:ext cx="3657600" cy="3416320"/>
          </a:xfrm>
          <a:prstGeom prst="rect">
            <a:avLst/>
          </a:prstGeom>
        </p:spPr>
        <p:txBody>
          <a:bodyPr wrap="square">
            <a:spAutoFit/>
          </a:bodyPr>
          <a:lstStyle/>
          <a:p>
            <a:r>
              <a:rPr lang="en-US" dirty="0" smtClean="0"/>
              <a:t>The above two </a:t>
            </a:r>
            <a:r>
              <a:rPr lang="en-US" dirty="0" err="1" smtClean="0"/>
              <a:t>jointplot</a:t>
            </a:r>
            <a:r>
              <a:rPr lang="en-US" dirty="0" smtClean="0"/>
              <a:t> visualize the relation between Total amount of recharge in main account over last 30 days (in Indonesian Rupiah) and over last 90 days (in Indonesian Rupiah)  AND Daily amount spent from main account, averaged over last 30 days (in Indonesian Rupiah) and over last 90 days (in Indonesian Rupiah). Both shows that the value being 0.</a:t>
            </a:r>
            <a:endParaRPr lang="en-US" dirty="0"/>
          </a:p>
        </p:txBody>
      </p:sp>
      <p:pic>
        <p:nvPicPr>
          <p:cNvPr id="7170" name="Picture 2" descr="Untitled - Jupyter Notebook - Google Chrome 11_22_2020 7_43_53 P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2724328"/>
            <a:ext cx="3512714" cy="375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939585" y="483090"/>
            <a:ext cx="4149143" cy="1477328"/>
          </a:xfrm>
          <a:prstGeom prst="rect">
            <a:avLst/>
          </a:prstGeom>
        </p:spPr>
        <p:txBody>
          <a:bodyPr wrap="square">
            <a:spAutoFit/>
          </a:bodyPr>
          <a:lstStyle/>
          <a:p>
            <a:r>
              <a:rPr lang="en-US" dirty="0" smtClean="0"/>
              <a:t>The below Violin plot show how daily_decr30, daily_decr90 ,amnt_loans30 and amnt_loans90 with respect to the customers being defaulter and not.</a:t>
            </a:r>
            <a:endParaRPr lang="en-US" dirty="0"/>
          </a:p>
        </p:txBody>
      </p:sp>
    </p:spTree>
    <p:extLst>
      <p:ext uri="{BB962C8B-B14F-4D97-AF65-F5344CB8AC3E}">
        <p14:creationId xmlns:p14="http://schemas.microsoft.com/office/powerpoint/2010/main" val="261531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442" y="381000"/>
            <a:ext cx="5389972" cy="430887"/>
          </a:xfrm>
          <a:prstGeom prst="rect">
            <a:avLst/>
          </a:prstGeom>
        </p:spPr>
        <p:txBody>
          <a:bodyPr wrap="square">
            <a:spAutoFit/>
          </a:bodyPr>
          <a:lstStyle/>
          <a:p>
            <a:r>
              <a:rPr lang="en-US" sz="2200" b="1" i="1" dirty="0">
                <a:solidFill>
                  <a:srgbClr val="FFCCCC"/>
                </a:solidFill>
              </a:rPr>
              <a:t>DATATYPE TRANSFORMATION</a:t>
            </a:r>
            <a:endParaRPr lang="en-US" sz="2200" b="1" dirty="0">
              <a:solidFill>
                <a:srgbClr val="FFCCCC"/>
              </a:solidFill>
            </a:endParaRPr>
          </a:p>
        </p:txBody>
      </p:sp>
      <p:sp>
        <p:nvSpPr>
          <p:cNvPr id="6" name="Rectangle 5"/>
          <p:cNvSpPr/>
          <p:nvPr/>
        </p:nvSpPr>
        <p:spPr>
          <a:xfrm>
            <a:off x="103078" y="1057870"/>
            <a:ext cx="8610600" cy="923330"/>
          </a:xfrm>
          <a:prstGeom prst="rect">
            <a:avLst/>
          </a:prstGeom>
        </p:spPr>
        <p:txBody>
          <a:bodyPr wrap="square">
            <a:spAutoFit/>
          </a:bodyPr>
          <a:lstStyle/>
          <a:p>
            <a:r>
              <a:rPr lang="en-US" dirty="0"/>
              <a:t>The attributes -&gt; ‘</a:t>
            </a:r>
            <a:r>
              <a:rPr lang="en-US" dirty="0" err="1"/>
              <a:t>pdate</a:t>
            </a:r>
            <a:r>
              <a:rPr lang="en-US" dirty="0"/>
              <a:t>’ is of object type in the dataset, which needs to be converted into numeric and extracting the day and month from the same using </a:t>
            </a:r>
            <a:r>
              <a:rPr lang="en-US" dirty="0" err="1"/>
              <a:t>to_datetime</a:t>
            </a:r>
            <a:r>
              <a:rPr lang="en-US" dirty="0"/>
              <a:t>(). Thus, handling the categorical data.</a:t>
            </a:r>
          </a:p>
        </p:txBody>
      </p:sp>
      <p:pic>
        <p:nvPicPr>
          <p:cNvPr id="8195" name="Picture 3" descr="Untitled - Jupyter Notebook - Google Chrome 11_22_2020 8_02_23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7924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49382" y="3124200"/>
            <a:ext cx="6761018" cy="430887"/>
          </a:xfrm>
          <a:prstGeom prst="rect">
            <a:avLst/>
          </a:prstGeom>
        </p:spPr>
        <p:txBody>
          <a:bodyPr wrap="square">
            <a:spAutoFit/>
          </a:bodyPr>
          <a:lstStyle/>
          <a:p>
            <a:r>
              <a:rPr lang="en-US" sz="2200" b="1" dirty="0" smtClean="0">
                <a:solidFill>
                  <a:srgbClr val="FFCCCC"/>
                </a:solidFill>
              </a:rPr>
              <a:t>HANDLING SKEWNESS AND OUTLIERS</a:t>
            </a:r>
            <a:endParaRPr lang="en-US" sz="2200" b="1" dirty="0">
              <a:solidFill>
                <a:srgbClr val="FFCCCC"/>
              </a:solidFill>
            </a:endParaRPr>
          </a:p>
        </p:txBody>
      </p:sp>
      <p:sp>
        <p:nvSpPr>
          <p:cNvPr id="8" name="Rectangle 7"/>
          <p:cNvSpPr/>
          <p:nvPr/>
        </p:nvSpPr>
        <p:spPr>
          <a:xfrm>
            <a:off x="256309" y="3604736"/>
            <a:ext cx="8001000" cy="1477328"/>
          </a:xfrm>
          <a:prstGeom prst="rect">
            <a:avLst/>
          </a:prstGeom>
        </p:spPr>
        <p:txBody>
          <a:bodyPr wrap="square">
            <a:spAutoFit/>
          </a:bodyPr>
          <a:lstStyle/>
          <a:p>
            <a:r>
              <a:rPr lang="en-US" dirty="0" smtClean="0"/>
              <a:t>Removing </a:t>
            </a:r>
            <a:r>
              <a:rPr lang="en-US" dirty="0" err="1" smtClean="0"/>
              <a:t>skewness</a:t>
            </a:r>
            <a:r>
              <a:rPr lang="en-US" dirty="0" smtClean="0"/>
              <a:t> gives symmetry or distribute evenly in a set of data. The removed data is referred to as outliers which may cause error if not removed. The highly skewed data affects the standard deviations and counts as an outliers. Therefore, after checking the </a:t>
            </a:r>
            <a:r>
              <a:rPr lang="en-US" dirty="0" err="1" smtClean="0"/>
              <a:t>skewness</a:t>
            </a:r>
            <a:r>
              <a:rPr lang="en-US" dirty="0" smtClean="0"/>
              <a:t>, the highly skewed data was reduced using  </a:t>
            </a:r>
            <a:r>
              <a:rPr lang="en-US" dirty="0" err="1" smtClean="0"/>
              <a:t>sqrt</a:t>
            </a:r>
            <a:r>
              <a:rPr lang="en-US" dirty="0" smtClean="0"/>
              <a:t> function and the outliers are removed using z-score.</a:t>
            </a:r>
            <a:endParaRPr lang="en-US" dirty="0"/>
          </a:p>
        </p:txBody>
      </p:sp>
      <p:sp>
        <p:nvSpPr>
          <p:cNvPr id="10" name="Rectangle 9"/>
          <p:cNvSpPr/>
          <p:nvPr/>
        </p:nvSpPr>
        <p:spPr>
          <a:xfrm>
            <a:off x="290946" y="5334000"/>
            <a:ext cx="7800108" cy="923330"/>
          </a:xfrm>
          <a:prstGeom prst="rect">
            <a:avLst/>
          </a:prstGeom>
        </p:spPr>
        <p:txBody>
          <a:bodyPr wrap="square">
            <a:spAutoFit/>
          </a:bodyPr>
          <a:lstStyle/>
          <a:p>
            <a:r>
              <a:rPr lang="en-US" dirty="0" smtClean="0"/>
              <a:t>After reducing and removing the </a:t>
            </a:r>
            <a:r>
              <a:rPr lang="en-US" dirty="0" err="1" smtClean="0"/>
              <a:t>skewness</a:t>
            </a:r>
            <a:r>
              <a:rPr lang="en-US" dirty="0" smtClean="0"/>
              <a:t> and outliers respectively present in the dataset. The missing values are found which were filled by their medians respectively.</a:t>
            </a:r>
            <a:endParaRPr lang="en-US" dirty="0"/>
          </a:p>
        </p:txBody>
      </p:sp>
    </p:spTree>
    <p:extLst>
      <p:ext uri="{BB962C8B-B14F-4D97-AF65-F5344CB8AC3E}">
        <p14:creationId xmlns:p14="http://schemas.microsoft.com/office/powerpoint/2010/main" val="385214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4349227" cy="430887"/>
          </a:xfrm>
          <a:prstGeom prst="rect">
            <a:avLst/>
          </a:prstGeom>
        </p:spPr>
        <p:txBody>
          <a:bodyPr wrap="square">
            <a:spAutoFit/>
          </a:bodyPr>
          <a:lstStyle/>
          <a:p>
            <a:r>
              <a:rPr lang="en-US" sz="2200" b="1" dirty="0" smtClean="0">
                <a:solidFill>
                  <a:srgbClr val="FFCCCC"/>
                </a:solidFill>
              </a:rPr>
              <a:t>FEATURE SELECTION</a:t>
            </a:r>
            <a:endParaRPr lang="en-US" sz="2200" b="1" dirty="0">
              <a:solidFill>
                <a:srgbClr val="FFCCCC"/>
              </a:solidFill>
            </a:endParaRPr>
          </a:p>
        </p:txBody>
      </p:sp>
      <p:sp>
        <p:nvSpPr>
          <p:cNvPr id="5" name="Rectangle 4"/>
          <p:cNvSpPr/>
          <p:nvPr/>
        </p:nvSpPr>
        <p:spPr>
          <a:xfrm>
            <a:off x="159327" y="1293674"/>
            <a:ext cx="8382000" cy="1754326"/>
          </a:xfrm>
          <a:prstGeom prst="rect">
            <a:avLst/>
          </a:prstGeom>
        </p:spPr>
        <p:txBody>
          <a:bodyPr wrap="square">
            <a:spAutoFit/>
          </a:bodyPr>
          <a:lstStyle/>
          <a:p>
            <a:r>
              <a:rPr lang="en-US" dirty="0" smtClean="0"/>
              <a:t>After the data is separated into input and out variables being the output/target variable 'label'. The input variables are scaled because standardization makes the input variables being in the same range of values. The scaled variable would be calculated by subtracting the mean of the original variable from the raw value and then divide it by the standard deviation of the original variable. This can be done by importing ‘</a:t>
            </a:r>
            <a:r>
              <a:rPr lang="en-US" dirty="0" err="1" smtClean="0"/>
              <a:t>StandardScaler</a:t>
            </a:r>
            <a:r>
              <a:rPr lang="en-US" dirty="0" smtClean="0"/>
              <a:t>’ from </a:t>
            </a:r>
            <a:r>
              <a:rPr lang="en-US" dirty="0" err="1" smtClean="0"/>
              <a:t>sklearn.preprocessing</a:t>
            </a:r>
            <a:r>
              <a:rPr lang="en-US" dirty="0" smtClean="0"/>
              <a:t>.</a:t>
            </a:r>
            <a:endParaRPr lang="en-US" dirty="0"/>
          </a:p>
        </p:txBody>
      </p:sp>
      <p:sp>
        <p:nvSpPr>
          <p:cNvPr id="6" name="AutoShape 2" descr="blob:https://web.whatsapp.com/e5fa91c2-c89e-4363-b99c-af767a909c0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blob:https://web.whatsapp.com/e5fa91c2-c89e-4363-b99c-af767a909c0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5" name="Picture 5" descr="C:\Users\MNC_LO_01\Desktop\data scienc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59" y="3581400"/>
            <a:ext cx="765933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70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54913"/>
            <a:ext cx="4906280" cy="430887"/>
          </a:xfrm>
          <a:prstGeom prst="rect">
            <a:avLst/>
          </a:prstGeom>
        </p:spPr>
        <p:txBody>
          <a:bodyPr wrap="none">
            <a:spAutoFit/>
          </a:bodyPr>
          <a:lstStyle/>
          <a:p>
            <a:r>
              <a:rPr lang="en-US" sz="2200" b="1" dirty="0" smtClean="0">
                <a:solidFill>
                  <a:srgbClr val="FFCCCC"/>
                </a:solidFill>
              </a:rPr>
              <a:t>TESTING IDENTIFIED APPROCHES</a:t>
            </a:r>
            <a:endParaRPr lang="en-US" sz="2200" b="1" dirty="0">
              <a:solidFill>
                <a:srgbClr val="FFCCCC"/>
              </a:solidFill>
            </a:endParaRPr>
          </a:p>
        </p:txBody>
      </p:sp>
      <p:sp>
        <p:nvSpPr>
          <p:cNvPr id="5" name="Rectangle 4"/>
          <p:cNvSpPr/>
          <p:nvPr/>
        </p:nvSpPr>
        <p:spPr>
          <a:xfrm>
            <a:off x="228600" y="1066800"/>
            <a:ext cx="8153400" cy="1477328"/>
          </a:xfrm>
          <a:prstGeom prst="rect">
            <a:avLst/>
          </a:prstGeom>
        </p:spPr>
        <p:txBody>
          <a:bodyPr wrap="square">
            <a:spAutoFit/>
          </a:bodyPr>
          <a:lstStyle/>
          <a:p>
            <a:r>
              <a:rPr lang="en-US" dirty="0" smtClean="0"/>
              <a:t>The data is first </a:t>
            </a:r>
            <a:r>
              <a:rPr lang="en-US" dirty="0" err="1" smtClean="0"/>
              <a:t>spiltted</a:t>
            </a:r>
            <a:r>
              <a:rPr lang="en-US" dirty="0" smtClean="0"/>
              <a:t> into training and testing data as it models minimizes the effects of data discrepancies and better understand the characteristics of the model. Thus now comes the machine learning part. The train and test data is to be split by done by importing ‘</a:t>
            </a:r>
            <a:r>
              <a:rPr lang="en-US" dirty="0" err="1" smtClean="0"/>
              <a:t>train_test_split</a:t>
            </a:r>
            <a:r>
              <a:rPr lang="en-US" dirty="0" smtClean="0"/>
              <a:t>’ from </a:t>
            </a:r>
            <a:r>
              <a:rPr lang="en-US" dirty="0" err="1" smtClean="0"/>
              <a:t>sklearn</a:t>
            </a:r>
            <a:r>
              <a:rPr lang="en-US" dirty="0" smtClean="0"/>
              <a:t> libraries.</a:t>
            </a:r>
          </a:p>
          <a:p>
            <a:endParaRPr lang="en-US" dirty="0"/>
          </a:p>
        </p:txBody>
      </p:sp>
      <p:sp>
        <p:nvSpPr>
          <p:cNvPr id="7" name="Rectangle 6"/>
          <p:cNvSpPr/>
          <p:nvPr/>
        </p:nvSpPr>
        <p:spPr>
          <a:xfrm>
            <a:off x="228600" y="3048000"/>
            <a:ext cx="8763000" cy="1200329"/>
          </a:xfrm>
          <a:prstGeom prst="rect">
            <a:avLst/>
          </a:prstGeom>
        </p:spPr>
        <p:txBody>
          <a:bodyPr wrap="square">
            <a:spAutoFit/>
          </a:bodyPr>
          <a:lstStyle/>
          <a:p>
            <a:r>
              <a:rPr lang="en-US" dirty="0" smtClean="0"/>
              <a:t>Similarly, cross-validation is used to evaluate machine learning models on a limited data sample like the training data. Thus, this enables the machine to cross check or validate the accuracy scored by training the data. Importing ‘</a:t>
            </a:r>
            <a:r>
              <a:rPr lang="en-US" dirty="0" err="1" smtClean="0"/>
              <a:t>cross_val_score</a:t>
            </a:r>
            <a:r>
              <a:rPr lang="en-US" dirty="0" smtClean="0"/>
              <a:t>’ from </a:t>
            </a:r>
            <a:r>
              <a:rPr lang="en-US" dirty="0" err="1" smtClean="0"/>
              <a:t>sklearn</a:t>
            </a:r>
            <a:r>
              <a:rPr lang="en-US" dirty="0" smtClean="0"/>
              <a:t> Libraries.			</a:t>
            </a:r>
            <a:endParaRPr lang="en-US" dirty="0"/>
          </a:p>
        </p:txBody>
      </p:sp>
      <p:sp>
        <p:nvSpPr>
          <p:cNvPr id="8" name="Rectangle 7"/>
          <p:cNvSpPr/>
          <p:nvPr/>
        </p:nvSpPr>
        <p:spPr>
          <a:xfrm>
            <a:off x="228600" y="4724400"/>
            <a:ext cx="7924800" cy="1477328"/>
          </a:xfrm>
          <a:prstGeom prst="rect">
            <a:avLst/>
          </a:prstGeom>
        </p:spPr>
        <p:txBody>
          <a:bodyPr wrap="square">
            <a:spAutoFit/>
          </a:bodyPr>
          <a:lstStyle/>
          <a:p>
            <a:r>
              <a:rPr lang="en-US" dirty="0" smtClean="0"/>
              <a:t>The training data is used to make the machine recognizes patterns in the data, the cross-validation data is used to ensure better accuracy and efficiency of the algorithm used to train the machine, and the test data is used to see how well the machine can predict new answers based on its training.</a:t>
            </a:r>
            <a:endParaRPr lang="en-US" dirty="0"/>
          </a:p>
        </p:txBody>
      </p:sp>
    </p:spTree>
    <p:extLst>
      <p:ext uri="{BB962C8B-B14F-4D97-AF65-F5344CB8AC3E}">
        <p14:creationId xmlns:p14="http://schemas.microsoft.com/office/powerpoint/2010/main" val="170254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7848600" cy="430887"/>
          </a:xfrm>
          <a:prstGeom prst="rect">
            <a:avLst/>
          </a:prstGeom>
        </p:spPr>
        <p:txBody>
          <a:bodyPr wrap="square">
            <a:spAutoFit/>
          </a:bodyPr>
          <a:lstStyle/>
          <a:p>
            <a:r>
              <a:rPr lang="en-US" sz="2200" b="1" dirty="0" smtClean="0">
                <a:solidFill>
                  <a:srgbClr val="FFFFCC"/>
                </a:solidFill>
              </a:rPr>
              <a:t>The different algorithms tested in this dataset are </a:t>
            </a:r>
            <a:r>
              <a:rPr lang="en-US" sz="2200" b="1" dirty="0" smtClean="0"/>
              <a:t>:</a:t>
            </a:r>
            <a:endParaRPr lang="en-US" sz="2200" b="1" dirty="0"/>
          </a:p>
        </p:txBody>
      </p:sp>
      <p:sp>
        <p:nvSpPr>
          <p:cNvPr id="5" name="Rectangle 4"/>
          <p:cNvSpPr/>
          <p:nvPr/>
        </p:nvSpPr>
        <p:spPr>
          <a:xfrm>
            <a:off x="457200" y="1408093"/>
            <a:ext cx="8534400" cy="954107"/>
          </a:xfrm>
          <a:prstGeom prst="rect">
            <a:avLst/>
          </a:prstGeom>
        </p:spPr>
        <p:txBody>
          <a:bodyPr wrap="square">
            <a:spAutoFit/>
          </a:bodyPr>
          <a:lstStyle/>
          <a:p>
            <a:r>
              <a:rPr lang="en-US" sz="2000" b="1" dirty="0" smtClean="0"/>
              <a:t>Logistic Regression </a:t>
            </a:r>
            <a:r>
              <a:rPr lang="en-US" dirty="0" smtClean="0"/>
              <a:t>- Maximum Accuracy score obtained is 0.8734400644102437 achieved at  55 random state.</a:t>
            </a:r>
          </a:p>
          <a:p>
            <a:endParaRPr lang="en-US" dirty="0"/>
          </a:p>
        </p:txBody>
      </p:sp>
      <p:sp>
        <p:nvSpPr>
          <p:cNvPr id="6" name="Rectangle 5"/>
          <p:cNvSpPr/>
          <p:nvPr/>
        </p:nvSpPr>
        <p:spPr>
          <a:xfrm>
            <a:off x="457200" y="2370892"/>
            <a:ext cx="8534400" cy="677108"/>
          </a:xfrm>
          <a:prstGeom prst="rect">
            <a:avLst/>
          </a:prstGeom>
        </p:spPr>
        <p:txBody>
          <a:bodyPr wrap="square">
            <a:spAutoFit/>
          </a:bodyPr>
          <a:lstStyle/>
          <a:p>
            <a:r>
              <a:rPr lang="en-US" sz="2000" b="1" dirty="0" err="1" smtClean="0"/>
              <a:t>GaussianNB</a:t>
            </a:r>
            <a:r>
              <a:rPr lang="en-US" b="1" dirty="0" smtClean="0"/>
              <a:t> </a:t>
            </a:r>
            <a:r>
              <a:rPr lang="en-US" dirty="0" smtClean="0"/>
              <a:t>- Maximum Accuracy score obtained is 0.73 58251014151673  achieved at  73random state.			</a:t>
            </a:r>
            <a:endParaRPr lang="en-US" dirty="0"/>
          </a:p>
        </p:txBody>
      </p:sp>
      <p:sp>
        <p:nvSpPr>
          <p:cNvPr id="7" name="Rectangle 6"/>
          <p:cNvSpPr/>
          <p:nvPr/>
        </p:nvSpPr>
        <p:spPr>
          <a:xfrm>
            <a:off x="381000" y="3513892"/>
            <a:ext cx="8001000" cy="677108"/>
          </a:xfrm>
          <a:prstGeom prst="rect">
            <a:avLst/>
          </a:prstGeom>
        </p:spPr>
        <p:txBody>
          <a:bodyPr wrap="square">
            <a:spAutoFit/>
          </a:bodyPr>
          <a:lstStyle/>
          <a:p>
            <a:r>
              <a:rPr lang="en-US" sz="2000" b="1" dirty="0" err="1" smtClean="0"/>
              <a:t>DecisionTreeClassifier</a:t>
            </a:r>
            <a:r>
              <a:rPr lang="en-US" dirty="0"/>
              <a:t> </a:t>
            </a:r>
            <a:r>
              <a:rPr lang="en-US" dirty="0" smtClean="0"/>
              <a:t> - Maximum Accuracy score obtained is 0.8806242839005357 achieved at  55 random state.</a:t>
            </a:r>
            <a:endParaRPr lang="en-US" dirty="0"/>
          </a:p>
        </p:txBody>
      </p:sp>
      <p:sp>
        <p:nvSpPr>
          <p:cNvPr id="8" name="Rectangle 7"/>
          <p:cNvSpPr/>
          <p:nvPr/>
        </p:nvSpPr>
        <p:spPr>
          <a:xfrm>
            <a:off x="381000" y="4656892"/>
            <a:ext cx="8229600" cy="677108"/>
          </a:xfrm>
          <a:prstGeom prst="rect">
            <a:avLst/>
          </a:prstGeom>
        </p:spPr>
        <p:txBody>
          <a:bodyPr wrap="square">
            <a:spAutoFit/>
          </a:bodyPr>
          <a:lstStyle/>
          <a:p>
            <a:r>
              <a:rPr lang="en-US" sz="2000" b="1" dirty="0" err="1" smtClean="0"/>
              <a:t>RandomForestClassifier</a:t>
            </a:r>
            <a:r>
              <a:rPr lang="en-US" dirty="0" smtClean="0"/>
              <a:t> - Maximum Accuracy score obtained is 0.9206329545102654 achieved at  55 random state.</a:t>
            </a:r>
            <a:endParaRPr lang="en-US" dirty="0"/>
          </a:p>
        </p:txBody>
      </p:sp>
    </p:spTree>
    <p:extLst>
      <p:ext uri="{BB962C8B-B14F-4D97-AF65-F5344CB8AC3E}">
        <p14:creationId xmlns:p14="http://schemas.microsoft.com/office/powerpoint/2010/main" val="428978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54913"/>
            <a:ext cx="8229600" cy="430887"/>
          </a:xfrm>
          <a:prstGeom prst="rect">
            <a:avLst/>
          </a:prstGeom>
        </p:spPr>
        <p:txBody>
          <a:bodyPr wrap="square">
            <a:spAutoFit/>
          </a:bodyPr>
          <a:lstStyle/>
          <a:p>
            <a:r>
              <a:rPr lang="en-US" sz="2200" b="1" dirty="0" smtClean="0">
                <a:solidFill>
                  <a:srgbClr val="FFCCCC"/>
                </a:solidFill>
              </a:rPr>
              <a:t>HYPERPARAMETER TUNING USING </a:t>
            </a:r>
            <a:r>
              <a:rPr lang="en-US" sz="2200" b="1" dirty="0" err="1" smtClean="0">
                <a:solidFill>
                  <a:srgbClr val="FFCCCC"/>
                </a:solidFill>
              </a:rPr>
              <a:t>RandomizedSearchCV</a:t>
            </a:r>
            <a:endParaRPr lang="en-US" sz="2200" b="1" dirty="0">
              <a:solidFill>
                <a:srgbClr val="FFCCCC"/>
              </a:solidFill>
            </a:endParaRPr>
          </a:p>
        </p:txBody>
      </p:sp>
      <p:sp>
        <p:nvSpPr>
          <p:cNvPr id="5" name="Rectangle 4"/>
          <p:cNvSpPr/>
          <p:nvPr/>
        </p:nvSpPr>
        <p:spPr>
          <a:xfrm>
            <a:off x="360220" y="953869"/>
            <a:ext cx="8368144" cy="646331"/>
          </a:xfrm>
          <a:prstGeom prst="rect">
            <a:avLst/>
          </a:prstGeom>
        </p:spPr>
        <p:txBody>
          <a:bodyPr wrap="square">
            <a:spAutoFit/>
          </a:bodyPr>
          <a:lstStyle/>
          <a:p>
            <a:r>
              <a:rPr lang="en-US" dirty="0" smtClean="0"/>
              <a:t>The algorithms parameters are now hyper tuned using </a:t>
            </a:r>
            <a:r>
              <a:rPr lang="en-US" dirty="0" err="1" smtClean="0"/>
              <a:t>RandomisedSearchCV</a:t>
            </a:r>
            <a:r>
              <a:rPr lang="en-US" dirty="0" smtClean="0"/>
              <a:t>.  The accuracy score obtained after </a:t>
            </a:r>
            <a:r>
              <a:rPr lang="en-US" dirty="0" err="1" smtClean="0"/>
              <a:t>hypertuning</a:t>
            </a:r>
            <a:r>
              <a:rPr lang="en-US" dirty="0" smtClean="0"/>
              <a:t> the </a:t>
            </a:r>
            <a:r>
              <a:rPr lang="en-US" dirty="0" err="1" smtClean="0"/>
              <a:t>paramerts</a:t>
            </a:r>
            <a:r>
              <a:rPr lang="en-US" dirty="0" smtClean="0"/>
              <a:t> are:</a:t>
            </a:r>
            <a:endParaRPr lang="en-US" dirty="0"/>
          </a:p>
        </p:txBody>
      </p:sp>
      <p:sp>
        <p:nvSpPr>
          <p:cNvPr id="6" name="Rectangle 5"/>
          <p:cNvSpPr/>
          <p:nvPr/>
        </p:nvSpPr>
        <p:spPr>
          <a:xfrm>
            <a:off x="609600" y="1989892"/>
            <a:ext cx="8118764" cy="677108"/>
          </a:xfrm>
          <a:prstGeom prst="rect">
            <a:avLst/>
          </a:prstGeom>
        </p:spPr>
        <p:txBody>
          <a:bodyPr wrap="square">
            <a:spAutoFit/>
          </a:bodyPr>
          <a:lstStyle/>
          <a:p>
            <a:r>
              <a:rPr lang="en-US" sz="2000" b="1" dirty="0" smtClean="0"/>
              <a:t>Logistic Regression</a:t>
            </a:r>
            <a:r>
              <a:rPr lang="en-US" dirty="0" smtClean="0"/>
              <a:t> - Maximum Accuracy score obtained is 0.8734400644102437 achieved at  55 random state.</a:t>
            </a:r>
            <a:endParaRPr lang="en-US" dirty="0"/>
          </a:p>
        </p:txBody>
      </p:sp>
      <p:sp>
        <p:nvSpPr>
          <p:cNvPr id="7" name="Rectangle 6"/>
          <p:cNvSpPr/>
          <p:nvPr/>
        </p:nvSpPr>
        <p:spPr>
          <a:xfrm>
            <a:off x="568036" y="3132892"/>
            <a:ext cx="8347364" cy="677108"/>
          </a:xfrm>
          <a:prstGeom prst="rect">
            <a:avLst/>
          </a:prstGeom>
        </p:spPr>
        <p:txBody>
          <a:bodyPr wrap="square">
            <a:spAutoFit/>
          </a:bodyPr>
          <a:lstStyle/>
          <a:p>
            <a:r>
              <a:rPr lang="en-US" sz="2000" b="1" dirty="0" err="1" smtClean="0"/>
              <a:t>GaussianNB</a:t>
            </a:r>
            <a:r>
              <a:rPr lang="en-US" dirty="0" smtClean="0"/>
              <a:t>- Maximum Accuracy score obtained is 0.746539497723965 achieved at  73 random state.</a:t>
            </a:r>
            <a:endParaRPr lang="en-US" dirty="0"/>
          </a:p>
        </p:txBody>
      </p:sp>
      <p:sp>
        <p:nvSpPr>
          <p:cNvPr id="8" name="Rectangle 7"/>
          <p:cNvSpPr/>
          <p:nvPr/>
        </p:nvSpPr>
        <p:spPr>
          <a:xfrm>
            <a:off x="568036" y="4275892"/>
            <a:ext cx="7772400" cy="677108"/>
          </a:xfrm>
          <a:prstGeom prst="rect">
            <a:avLst/>
          </a:prstGeom>
        </p:spPr>
        <p:txBody>
          <a:bodyPr wrap="square">
            <a:spAutoFit/>
          </a:bodyPr>
          <a:lstStyle/>
          <a:p>
            <a:r>
              <a:rPr lang="en-US" sz="2000" b="1" dirty="0" err="1" smtClean="0"/>
              <a:t>DecisionTreeClassifier</a:t>
            </a:r>
            <a:r>
              <a:rPr lang="en-US" dirty="0" smtClean="0"/>
              <a:t> - Maximum Accuracy score obtained is 0.8929489363019849 achieved at  55 random state.</a:t>
            </a:r>
            <a:endParaRPr lang="en-US" dirty="0"/>
          </a:p>
        </p:txBody>
      </p:sp>
      <p:sp>
        <p:nvSpPr>
          <p:cNvPr id="9" name="Rectangle 8"/>
          <p:cNvSpPr/>
          <p:nvPr/>
        </p:nvSpPr>
        <p:spPr>
          <a:xfrm>
            <a:off x="457200" y="5418892"/>
            <a:ext cx="8001000" cy="677108"/>
          </a:xfrm>
          <a:prstGeom prst="rect">
            <a:avLst/>
          </a:prstGeom>
        </p:spPr>
        <p:txBody>
          <a:bodyPr wrap="square">
            <a:spAutoFit/>
          </a:bodyPr>
          <a:lstStyle/>
          <a:p>
            <a:r>
              <a:rPr lang="en-US" sz="2000" b="1" dirty="0" err="1" smtClean="0"/>
              <a:t>RandomForestClassifier</a:t>
            </a:r>
            <a:r>
              <a:rPr lang="en-US" dirty="0" smtClean="0"/>
              <a:t> - Maximum Accuracy score obtained is 0.9209426191434676 achieved at  55 random state.</a:t>
            </a:r>
            <a:endParaRPr lang="en-US" dirty="0"/>
          </a:p>
        </p:txBody>
      </p:sp>
    </p:spTree>
    <p:extLst>
      <p:ext uri="{BB962C8B-B14F-4D97-AF65-F5344CB8AC3E}">
        <p14:creationId xmlns:p14="http://schemas.microsoft.com/office/powerpoint/2010/main" val="75850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458200" cy="707886"/>
          </a:xfrm>
          <a:prstGeom prst="rect">
            <a:avLst/>
          </a:prstGeom>
        </p:spPr>
        <p:txBody>
          <a:bodyPr wrap="square">
            <a:spAutoFit/>
          </a:bodyPr>
          <a:lstStyle/>
          <a:p>
            <a:r>
              <a:rPr lang="en-US" sz="2000" b="1" dirty="0" smtClean="0">
                <a:solidFill>
                  <a:srgbClr val="FFFFCC"/>
                </a:solidFill>
              </a:rPr>
              <a:t>Comparing the results of algorithms with and without </a:t>
            </a:r>
            <a:r>
              <a:rPr lang="en-US" sz="2000" b="1" dirty="0" err="1" smtClean="0">
                <a:solidFill>
                  <a:srgbClr val="FFFFCC"/>
                </a:solidFill>
              </a:rPr>
              <a:t>hyperparameter</a:t>
            </a:r>
            <a:r>
              <a:rPr lang="en-US" sz="2000" b="1" dirty="0" smtClean="0">
                <a:solidFill>
                  <a:srgbClr val="FFFFCC"/>
                </a:solidFill>
              </a:rPr>
              <a:t>  tuning</a:t>
            </a:r>
            <a:r>
              <a:rPr lang="en-US" sz="2000" b="1" dirty="0" smtClean="0"/>
              <a:t>.</a:t>
            </a:r>
            <a:endParaRPr lang="en-US" sz="2000" b="1" dirty="0"/>
          </a:p>
        </p:txBody>
      </p:sp>
      <p:sp>
        <p:nvSpPr>
          <p:cNvPr id="5" name="Rectangle 4"/>
          <p:cNvSpPr/>
          <p:nvPr/>
        </p:nvSpPr>
        <p:spPr>
          <a:xfrm>
            <a:off x="381000" y="4191000"/>
            <a:ext cx="8534400" cy="646331"/>
          </a:xfrm>
          <a:prstGeom prst="rect">
            <a:avLst/>
          </a:prstGeom>
        </p:spPr>
        <p:txBody>
          <a:bodyPr wrap="square">
            <a:spAutoFit/>
          </a:bodyPr>
          <a:lstStyle/>
          <a:p>
            <a:r>
              <a:rPr lang="en-US" dirty="0" smtClean="0"/>
              <a:t>There is no such big difference on comparing the scores with and without hyper tuning</a:t>
            </a:r>
            <a:endParaRPr lang="en-US" dirty="0"/>
          </a:p>
        </p:txBody>
      </p:sp>
      <p:sp>
        <p:nvSpPr>
          <p:cNvPr id="6" name="Rectangle 5"/>
          <p:cNvSpPr/>
          <p:nvPr/>
        </p:nvSpPr>
        <p:spPr>
          <a:xfrm>
            <a:off x="381000" y="5334000"/>
            <a:ext cx="8229600" cy="646331"/>
          </a:xfrm>
          <a:prstGeom prst="rect">
            <a:avLst/>
          </a:prstGeom>
        </p:spPr>
        <p:txBody>
          <a:bodyPr wrap="square">
            <a:spAutoFit/>
          </a:bodyPr>
          <a:lstStyle/>
          <a:p>
            <a:r>
              <a:rPr lang="en-US" dirty="0" smtClean="0"/>
              <a:t>there is a mere difference in </a:t>
            </a:r>
            <a:r>
              <a:rPr lang="en-US" dirty="0" err="1" smtClean="0"/>
              <a:t>GaussianNB</a:t>
            </a:r>
            <a:r>
              <a:rPr lang="en-US" dirty="0" smtClean="0"/>
              <a:t> and </a:t>
            </a:r>
            <a:r>
              <a:rPr lang="en-US" dirty="0" err="1" smtClean="0"/>
              <a:t>DecisionTreeClassifier</a:t>
            </a:r>
            <a:r>
              <a:rPr lang="en-US" dirty="0" smtClean="0"/>
              <a:t> just a increase in score by 1  point or 1 %</a:t>
            </a:r>
            <a:endParaRPr lang="en-US" dirty="0"/>
          </a:p>
        </p:txBody>
      </p:sp>
      <p:pic>
        <p:nvPicPr>
          <p:cNvPr id="11266" name="Picture 2" descr="C:\Users\MNC_LO_01\Desktop\data 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6972301"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6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043970"/>
            <a:ext cx="8153400" cy="784830"/>
          </a:xfrm>
          <a:prstGeom prst="rect">
            <a:avLst/>
          </a:prstGeom>
        </p:spPr>
        <p:txBody>
          <a:bodyPr wrap="square">
            <a:spAutoFit/>
          </a:bodyPr>
          <a:lstStyle/>
          <a:p>
            <a:r>
              <a:rPr lang="en-US" sz="1500" dirty="0" smtClean="0"/>
              <a:t>On Comparing the results of </a:t>
            </a:r>
            <a:r>
              <a:rPr lang="en-US" sz="1500" dirty="0" err="1" smtClean="0"/>
              <a:t>algoritjms</a:t>
            </a:r>
            <a:r>
              <a:rPr lang="en-US" sz="1500" dirty="0" smtClean="0"/>
              <a:t> with and without </a:t>
            </a:r>
            <a:r>
              <a:rPr lang="en-US" sz="1500" dirty="0" err="1" smtClean="0"/>
              <a:t>hyperparameter</a:t>
            </a:r>
            <a:r>
              <a:rPr lang="en-US" sz="1500" dirty="0" smtClean="0"/>
              <a:t> tuning,  </a:t>
            </a:r>
            <a:r>
              <a:rPr lang="en-US" sz="1500" dirty="0" err="1" smtClean="0"/>
              <a:t>RandomForestClassifier</a:t>
            </a:r>
            <a:r>
              <a:rPr lang="en-US" sz="1500" dirty="0" smtClean="0"/>
              <a:t> is giving the best score among all the algorithms tested i.e. accuracy score being 0.92 at the random state 55. Thus selecting the same as a model.</a:t>
            </a:r>
            <a:endParaRPr lang="en-US" sz="1500" dirty="0"/>
          </a:p>
        </p:txBody>
      </p:sp>
      <p:sp>
        <p:nvSpPr>
          <p:cNvPr id="6" name="Rectangle 5"/>
          <p:cNvSpPr/>
          <p:nvPr/>
        </p:nvSpPr>
        <p:spPr>
          <a:xfrm>
            <a:off x="304800" y="286435"/>
            <a:ext cx="8839200" cy="430887"/>
          </a:xfrm>
          <a:prstGeom prst="rect">
            <a:avLst/>
          </a:prstGeom>
        </p:spPr>
        <p:txBody>
          <a:bodyPr wrap="square">
            <a:spAutoFit/>
          </a:bodyPr>
          <a:lstStyle/>
          <a:p>
            <a:r>
              <a:rPr lang="en-US" sz="2200" b="1" dirty="0" smtClean="0">
                <a:solidFill>
                  <a:srgbClr val="FFCCCC"/>
                </a:solidFill>
              </a:rPr>
              <a:t>EVALUATING THE MATRICES AND FINALIZING THE MODEL</a:t>
            </a:r>
            <a:endParaRPr lang="en-US" sz="2200" b="1" dirty="0">
              <a:solidFill>
                <a:srgbClr val="FFCCCC"/>
              </a:solidFill>
            </a:endParaRPr>
          </a:p>
        </p:txBody>
      </p:sp>
      <p:sp>
        <p:nvSpPr>
          <p:cNvPr id="7" name="Rectangle 6"/>
          <p:cNvSpPr/>
          <p:nvPr/>
        </p:nvSpPr>
        <p:spPr>
          <a:xfrm>
            <a:off x="381000" y="2891225"/>
            <a:ext cx="4495800" cy="3231654"/>
          </a:xfrm>
          <a:prstGeom prst="rect">
            <a:avLst/>
          </a:prstGeom>
        </p:spPr>
        <p:txBody>
          <a:bodyPr wrap="square">
            <a:spAutoFit/>
          </a:bodyPr>
          <a:lstStyle/>
          <a:p>
            <a:r>
              <a:rPr lang="en-US" sz="1500" dirty="0" smtClean="0"/>
              <a:t>The evaluation matrices scores include </a:t>
            </a:r>
            <a:r>
              <a:rPr lang="en-US" sz="1500" dirty="0" err="1" smtClean="0"/>
              <a:t>sklearn</a:t>
            </a:r>
            <a:r>
              <a:rPr lang="en-US" sz="1500" dirty="0" smtClean="0"/>
              <a:t> classification metrics, which basically helps in evaluating the model that how well the model performance is, it includes</a:t>
            </a:r>
            <a:r>
              <a:rPr lang="en-US" dirty="0" smtClean="0"/>
              <a:t>:</a:t>
            </a:r>
          </a:p>
          <a:p>
            <a:endParaRPr lang="en-US" dirty="0" smtClean="0"/>
          </a:p>
          <a:p>
            <a:r>
              <a:rPr lang="en-US" sz="1500" dirty="0" smtClean="0"/>
              <a:t>1.Classification Report, displays the precision, recall, f1-score, and support for each class.</a:t>
            </a:r>
          </a:p>
          <a:p>
            <a:endParaRPr lang="en-US" sz="1500" dirty="0" smtClean="0"/>
          </a:p>
          <a:p>
            <a:r>
              <a:rPr lang="en-US" sz="1500" dirty="0" smtClean="0"/>
              <a:t>2.Confusion Matrix, is a handy presentation of the accuracy of a model with two or more classes.</a:t>
            </a:r>
          </a:p>
          <a:p>
            <a:endParaRPr lang="en-US" sz="1500" dirty="0" smtClean="0"/>
          </a:p>
          <a:p>
            <a:r>
              <a:rPr lang="en-US" sz="1500" dirty="0" smtClean="0"/>
              <a:t>3.ROC AUC Score, depicts how well our machine learning classifier is performing</a:t>
            </a:r>
            <a:r>
              <a:rPr lang="en-US" dirty="0" smtClean="0"/>
              <a:t>.</a:t>
            </a:r>
            <a:endParaRPr lang="en-US" dirty="0"/>
          </a:p>
        </p:txBody>
      </p:sp>
      <p:pic>
        <p:nvPicPr>
          <p:cNvPr id="9218" name="Picture 2" descr="Untitled - Jupyter Notebook - Google Chrome 11_22_2020 8_39_52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514600"/>
            <a:ext cx="3886199"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60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5715000" cy="523220"/>
          </a:xfrm>
          <a:prstGeom prst="rect">
            <a:avLst/>
          </a:prstGeom>
        </p:spPr>
        <p:txBody>
          <a:bodyPr wrap="square">
            <a:spAutoFit/>
          </a:bodyPr>
          <a:lstStyle/>
          <a:p>
            <a:r>
              <a:rPr lang="en-US" sz="2800" b="1" dirty="0">
                <a:solidFill>
                  <a:srgbClr val="FFCCCC"/>
                </a:solidFill>
              </a:rPr>
              <a:t>CONCLUSION</a:t>
            </a:r>
            <a:endParaRPr lang="en-US" sz="2800" dirty="0">
              <a:solidFill>
                <a:srgbClr val="FFCCCC"/>
              </a:solidFill>
            </a:endParaRPr>
          </a:p>
        </p:txBody>
      </p:sp>
      <p:sp>
        <p:nvSpPr>
          <p:cNvPr id="5" name="Rectangle 4"/>
          <p:cNvSpPr/>
          <p:nvPr/>
        </p:nvSpPr>
        <p:spPr>
          <a:xfrm>
            <a:off x="381000" y="914400"/>
            <a:ext cx="8458200" cy="2031325"/>
          </a:xfrm>
          <a:prstGeom prst="rect">
            <a:avLst/>
          </a:prstGeom>
        </p:spPr>
        <p:txBody>
          <a:bodyPr wrap="square">
            <a:spAutoFit/>
          </a:bodyPr>
          <a:lstStyle/>
          <a:p>
            <a:r>
              <a:rPr lang="en-US" dirty="0" smtClean="0"/>
              <a:t>Predicting Micro Finance Defaulter is really important for the companies or such institutions as it enables them to make strategies and innovations in order to control the such scenarios. For any sector, industry etc. customers plays a vital role. Since default is a particularly important issue for client protection, to explore how microfinance institutions (MFIs) treat clients who are unable to repay their loans. It was motivated by a lack of information on the client-facing actions MFIs take when a borrower moves into default.</a:t>
            </a:r>
            <a:endParaRPr lang="en-US" dirty="0"/>
          </a:p>
        </p:txBody>
      </p:sp>
      <p:sp>
        <p:nvSpPr>
          <p:cNvPr id="6" name="Rectangle 5"/>
          <p:cNvSpPr/>
          <p:nvPr/>
        </p:nvSpPr>
        <p:spPr>
          <a:xfrm>
            <a:off x="381000" y="3429000"/>
            <a:ext cx="8001000" cy="2862322"/>
          </a:xfrm>
          <a:prstGeom prst="rect">
            <a:avLst/>
          </a:prstGeom>
        </p:spPr>
        <p:txBody>
          <a:bodyPr wrap="square">
            <a:spAutoFit/>
          </a:bodyPr>
          <a:lstStyle/>
          <a:p>
            <a:r>
              <a:rPr lang="en-US" dirty="0" smtClean="0"/>
              <a:t>The dataset used for predicting the defaulters of the Microfinance company concludes that out of the proposed algorithms tested being sample data as 80% for training and 20% for testing, the </a:t>
            </a:r>
            <a:r>
              <a:rPr lang="en-US" dirty="0" err="1" smtClean="0"/>
              <a:t>RandomForestClassifier</a:t>
            </a:r>
            <a:r>
              <a:rPr lang="en-US" dirty="0" smtClean="0"/>
              <a:t> proved itself efficient as a model giving the maximum and highest accuracy score of 0.92%. The AUC value achieved is 0.85%. Such scores are achieved by performing the effective feature transformation, feature selection, correlation ,statistical summary, handling the missing values, </a:t>
            </a:r>
            <a:r>
              <a:rPr lang="en-US" dirty="0" err="1" smtClean="0"/>
              <a:t>skrewness</a:t>
            </a:r>
            <a:r>
              <a:rPr lang="en-US" dirty="0" smtClean="0"/>
              <a:t>, feature engineering, also via pre-processing to remove the outliers, which results the positive effect on the dataset. Hence, the results from this analysis shows that predicting the customer churn with high accuracy is successful.</a:t>
            </a:r>
            <a:endParaRPr lang="en-US" dirty="0"/>
          </a:p>
        </p:txBody>
      </p:sp>
    </p:spTree>
    <p:extLst>
      <p:ext uri="{BB962C8B-B14F-4D97-AF65-F5344CB8AC3E}">
        <p14:creationId xmlns:p14="http://schemas.microsoft.com/office/powerpoint/2010/main" val="209335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3102114"/>
            <a:ext cx="5715000" cy="800219"/>
          </a:xfrm>
          <a:prstGeom prst="rect">
            <a:avLst/>
          </a:prstGeom>
        </p:spPr>
        <p:txBody>
          <a:bodyPr wrap="square">
            <a:spAutoFit/>
          </a:bodyPr>
          <a:lstStyle/>
          <a:p>
            <a:r>
              <a:rPr lang="en-US" sz="4600" b="1" dirty="0" smtClean="0"/>
              <a:t>Thank You</a:t>
            </a:r>
            <a:endParaRPr lang="en-US" sz="4600" b="1" dirty="0"/>
          </a:p>
        </p:txBody>
      </p:sp>
    </p:spTree>
    <p:extLst>
      <p:ext uri="{BB962C8B-B14F-4D97-AF65-F5344CB8AC3E}">
        <p14:creationId xmlns:p14="http://schemas.microsoft.com/office/powerpoint/2010/main" val="15938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
            <a:ext cx="7010400" cy="872355"/>
          </a:xfrm>
          <a:prstGeom prst="rect">
            <a:avLst/>
          </a:prstGeom>
        </p:spPr>
        <p:txBody>
          <a:bodyPr wrap="square">
            <a:spAutoFit/>
          </a:bodyPr>
          <a:lstStyle/>
          <a:p>
            <a:pPr algn="ctr">
              <a:lnSpc>
                <a:spcPct val="200000"/>
              </a:lnSpc>
            </a:pPr>
            <a:r>
              <a:rPr lang="en-US" sz="3000" b="1" dirty="0" smtClean="0">
                <a:solidFill>
                  <a:srgbClr val="FFCCCC"/>
                </a:solidFill>
              </a:rPr>
              <a:t>INTRODUCTION</a:t>
            </a:r>
            <a:endParaRPr lang="en-US" sz="3000" dirty="0">
              <a:solidFill>
                <a:srgbClr val="FFCCCC"/>
              </a:solidFill>
            </a:endParaRPr>
          </a:p>
        </p:txBody>
      </p:sp>
      <p:sp>
        <p:nvSpPr>
          <p:cNvPr id="5" name="Rectangle 4"/>
          <p:cNvSpPr/>
          <p:nvPr/>
        </p:nvSpPr>
        <p:spPr>
          <a:xfrm>
            <a:off x="381000" y="1066800"/>
            <a:ext cx="8153400" cy="2308324"/>
          </a:xfrm>
          <a:prstGeom prst="rect">
            <a:avLst/>
          </a:prstGeom>
        </p:spPr>
        <p:txBody>
          <a:bodyPr wrap="square">
            <a:spAutoFit/>
          </a:bodyPr>
          <a:lstStyle/>
          <a:p>
            <a:r>
              <a:rPr lang="en-US" dirty="0"/>
              <a:t>Micro Finance</a:t>
            </a:r>
            <a:r>
              <a:rPr lang="en-US" b="1" dirty="0"/>
              <a:t> </a:t>
            </a:r>
            <a:r>
              <a:rPr lang="en-US" dirty="0"/>
              <a:t>refers to all financial products and services developed for those excluded from traditional banking channel as it encourages social and banking inclusion, by enabling socially vulnerable people to benefit from productive loans, savings solutions and more. Microfinance allows people to take on reasonable small business loans safely, and in a manner that is consistent with ethical lending practices. Thus, today, it is widely accepted as a poverty-reduction tool, representing $70 billion in outstanding loans and a global outreach of 200 million </a:t>
            </a:r>
            <a:r>
              <a:rPr lang="en-US" dirty="0" smtClean="0"/>
              <a:t>clients.</a:t>
            </a:r>
            <a:endParaRPr lang="en-US" dirty="0"/>
          </a:p>
        </p:txBody>
      </p:sp>
      <p:sp>
        <p:nvSpPr>
          <p:cNvPr id="6" name="Rectangle 5"/>
          <p:cNvSpPr/>
          <p:nvPr/>
        </p:nvSpPr>
        <p:spPr>
          <a:xfrm>
            <a:off x="381000" y="3429000"/>
            <a:ext cx="8395854" cy="923330"/>
          </a:xfrm>
          <a:prstGeom prst="rect">
            <a:avLst/>
          </a:prstGeom>
        </p:spPr>
        <p:txBody>
          <a:bodyPr wrap="square">
            <a:spAutoFit/>
          </a:bodyPr>
          <a:lstStyle/>
          <a:p>
            <a:r>
              <a:rPr lang="en-US" dirty="0"/>
              <a:t>The Micro Finance Services (MFS) is very beneficial while targeting people living in the remote areas by providing them financial services such as Group Loans, Agricultural Loans, Individual Business Loans and so </a:t>
            </a:r>
            <a:r>
              <a:rPr lang="en-US" dirty="0" smtClean="0"/>
              <a:t>on.</a:t>
            </a:r>
            <a:endParaRPr lang="en-US" dirty="0"/>
          </a:p>
        </p:txBody>
      </p:sp>
      <p:sp>
        <p:nvSpPr>
          <p:cNvPr id="9" name="Rectangle 8"/>
          <p:cNvSpPr/>
          <p:nvPr/>
        </p:nvSpPr>
        <p:spPr>
          <a:xfrm>
            <a:off x="381000" y="4572000"/>
            <a:ext cx="8153400" cy="1477328"/>
          </a:xfrm>
          <a:prstGeom prst="rect">
            <a:avLst/>
          </a:prstGeom>
        </p:spPr>
        <p:txBody>
          <a:bodyPr wrap="square">
            <a:spAutoFit/>
          </a:bodyPr>
          <a:lstStyle/>
          <a:p>
            <a:r>
              <a:rPr lang="en-US" dirty="0" smtClean="0"/>
              <a:t>According to many researchers and policy makers, microfinance encourages entrepreneurship, increases income generating activity thus reducing poverty, empowers the poor (especially women in developing countries), increases access to health and education, and builds social capital among poor and vulnerable communities.</a:t>
            </a:r>
            <a:endParaRPr lang="en-US" dirty="0"/>
          </a:p>
        </p:txBody>
      </p:sp>
    </p:spTree>
    <p:extLst>
      <p:ext uri="{BB962C8B-B14F-4D97-AF65-F5344CB8AC3E}">
        <p14:creationId xmlns:p14="http://schemas.microsoft.com/office/powerpoint/2010/main" val="131154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2690490" cy="553998"/>
          </a:xfrm>
          <a:prstGeom prst="rect">
            <a:avLst/>
          </a:prstGeom>
        </p:spPr>
        <p:txBody>
          <a:bodyPr wrap="square">
            <a:spAutoFit/>
          </a:bodyPr>
          <a:lstStyle/>
          <a:p>
            <a:r>
              <a:rPr lang="en-US" sz="3000" b="1" dirty="0">
                <a:solidFill>
                  <a:srgbClr val="FFCCCC"/>
                </a:solidFill>
              </a:rPr>
              <a:t>DATA SET</a:t>
            </a:r>
          </a:p>
        </p:txBody>
      </p:sp>
      <p:sp>
        <p:nvSpPr>
          <p:cNvPr id="6" name="Rectangle 5"/>
          <p:cNvSpPr/>
          <p:nvPr/>
        </p:nvSpPr>
        <p:spPr>
          <a:xfrm>
            <a:off x="228600" y="858798"/>
            <a:ext cx="8382000" cy="1200329"/>
          </a:xfrm>
          <a:prstGeom prst="rect">
            <a:avLst/>
          </a:prstGeom>
        </p:spPr>
        <p:txBody>
          <a:bodyPr wrap="square">
            <a:spAutoFit/>
          </a:bodyPr>
          <a:lstStyle/>
          <a:p>
            <a:r>
              <a:rPr lang="en-US" sz="1200" dirty="0" smtClean="0"/>
              <a:t>This dataset contains the information about the details of the customer to predict whether the customer is a defaulter or not. The user is considered a defaulter if he doesn’t pay back the loaned amount within the time period of 5 days. If the loan amount is 5, the payback amount is 6 and if the loaned amount is 10, the payback amount will be 12. This dataset contains 209593 rows and 37 columns including the target variable which is ‘Label’. The whole dataset is in numeric form except ‘</a:t>
            </a:r>
            <a:r>
              <a:rPr lang="en-US" sz="1200" dirty="0" err="1" smtClean="0"/>
              <a:t>pcircle</a:t>
            </a:r>
            <a:r>
              <a:rPr lang="en-US" sz="1200" dirty="0" smtClean="0"/>
              <a:t>’ and ‘</a:t>
            </a:r>
            <a:r>
              <a:rPr lang="en-US" sz="1200" dirty="0" err="1" smtClean="0"/>
              <a:t>pdate</a:t>
            </a:r>
            <a:r>
              <a:rPr lang="en-US" sz="1200" dirty="0" smtClean="0"/>
              <a:t>’ columns which are of object data type. The data variable used in the present data is describes as below:-</a:t>
            </a:r>
            <a:endParaRPr lang="en-US" sz="1200" dirty="0"/>
          </a:p>
        </p:txBody>
      </p:sp>
      <p:graphicFrame>
        <p:nvGraphicFramePr>
          <p:cNvPr id="10" name="Table 9"/>
          <p:cNvGraphicFramePr>
            <a:graphicFrameLocks noGrp="1"/>
          </p:cNvGraphicFramePr>
          <p:nvPr>
            <p:extLst>
              <p:ext uri="{D42A27DB-BD31-4B8C-83A1-F6EECF244321}">
                <p14:modId xmlns:p14="http://schemas.microsoft.com/office/powerpoint/2010/main" val="4009901781"/>
              </p:ext>
            </p:extLst>
          </p:nvPr>
        </p:nvGraphicFramePr>
        <p:xfrm>
          <a:off x="360218" y="2160037"/>
          <a:ext cx="8097982" cy="4621781"/>
        </p:xfrm>
        <a:graphic>
          <a:graphicData uri="http://schemas.openxmlformats.org/drawingml/2006/table">
            <a:tbl>
              <a:tblPr firstRow="1" firstCol="1" bandRow="1">
                <a:tableStyleId>{5C22544A-7EE6-4342-B048-85BDC9FD1C3A}</a:tableStyleId>
              </a:tblPr>
              <a:tblGrid>
                <a:gridCol w="1508701"/>
                <a:gridCol w="6589281"/>
              </a:tblGrid>
              <a:tr h="124913">
                <a:tc>
                  <a:txBody>
                    <a:bodyPr/>
                    <a:lstStyle/>
                    <a:p>
                      <a:pPr marL="0" marR="0">
                        <a:lnSpc>
                          <a:spcPct val="107000"/>
                        </a:lnSpc>
                        <a:spcBef>
                          <a:spcPts val="0"/>
                        </a:spcBef>
                        <a:spcAft>
                          <a:spcPts val="0"/>
                        </a:spcAft>
                      </a:pPr>
                      <a:r>
                        <a:rPr lang="en-US" sz="800" dirty="0">
                          <a:effectLst/>
                        </a:rPr>
                        <a:t>Variable</a:t>
                      </a:r>
                      <a:endParaRPr lang="en-US" sz="800" dirty="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Definition</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label</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Flag indicating whether the user paid back the credit amount within 5 days of issuing the loan{1:success, 0:failure}</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msisdn</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mobile number of user</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aon</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age on cellular network in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daily_decr30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Daily amount spent from main account, averaged over last 30 days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daily_decr90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Daily amount spent from main account, averaged over last 90 days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rental30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Average main account balance over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rental90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Average main account balance over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last_rech_date_ma</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days till last recharge of main account</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last_rech_date_da</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days till last recharge of data account</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last_rech_amt_ma</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Amount of last recharge of main account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cnt_ma_rech30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times main account got recharged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fr_ma_rech30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Frequency of main account recharged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sumamnt_ma_rech30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Total amount of recharge in main account over last 30 days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medianamnt_ma_rech30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amount of recharges done in main account over last 30 days at user level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medianmarechprebal30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main account balance just before recharge in last 30 days at user level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cnt_ma_rech90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times main account got recharged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fr_ma_rech90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Frequency of main account recharged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sumamnt_ma_rech90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Total amount of recharge in main account over last 90 days (in Indonasian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medianamnt_ma_rech90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amount of recharges done in main account over last 90 days at user level (in Indonasian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medianmarechprebal90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main account balance just before recharge in last 90 days at user level (in Indonasian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cnt_da_rech30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times data account got recharged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fr_da_rech30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Frequency of data account recharged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cnt_da_rech90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times data account got recharged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fr_da_rech90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Frequency of data account recharged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cnt_loans30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loans taken by user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amnt_loans30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Total amount of loans taken by user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maxamnt_loans30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maximum amount of loan taken by the user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medianamnt_loans30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amounts of loan taken by the user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cnt_loans90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loans taken by user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amnt_loans90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Total amount of loans taken by user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maxamnt_loans90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maximum amount of loan taken by the user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medianamnt_loans90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amounts of loan taken by the user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payback30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Average payback time in days over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payback90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Average payback time in days over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Pcircle</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telecom circle</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dirty="0" err="1">
                          <a:effectLst/>
                        </a:rPr>
                        <a:t>Pdate</a:t>
                      </a:r>
                      <a:endParaRPr lang="en-US" sz="800" dirty="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dirty="0">
                          <a:effectLst/>
                        </a:rPr>
                        <a:t>Date</a:t>
                      </a:r>
                      <a:endParaRPr lang="en-US" sz="800" dirty="0">
                        <a:effectLst/>
                        <a:latin typeface="Calibri"/>
                        <a:ea typeface="Calibri"/>
                        <a:cs typeface="Mangal"/>
                      </a:endParaRPr>
                    </a:p>
                  </a:txBody>
                  <a:tcPr marL="37575" marR="37575" marT="0" marB="0" anchor="b"/>
                </a:tc>
              </a:tr>
            </a:tbl>
          </a:graphicData>
        </a:graphic>
      </p:graphicFrame>
    </p:spTree>
    <p:extLst>
      <p:ext uri="{BB962C8B-B14F-4D97-AF65-F5344CB8AC3E}">
        <p14:creationId xmlns:p14="http://schemas.microsoft.com/office/powerpoint/2010/main" val="428272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266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20782" y="235527"/>
            <a:ext cx="8915400" cy="923330"/>
          </a:xfrm>
          <a:prstGeom prst="rect">
            <a:avLst/>
          </a:prstGeom>
        </p:spPr>
        <p:txBody>
          <a:bodyPr wrap="square">
            <a:spAutoFit/>
          </a:bodyPr>
          <a:lstStyle/>
          <a:p>
            <a:r>
              <a:rPr lang="en-US" dirty="0"/>
              <a:t>The code in this project is written in Python 3.8 - Anaconda3. To begin the project, importing essential libraries are extremely initial and the very base step as it provides fast, expressive, and flexible data structures to easily work with.</a:t>
            </a:r>
          </a:p>
        </p:txBody>
      </p:sp>
      <p:sp>
        <p:nvSpPr>
          <p:cNvPr id="7" name="Rectangle 6"/>
          <p:cNvSpPr/>
          <p:nvPr/>
        </p:nvSpPr>
        <p:spPr>
          <a:xfrm>
            <a:off x="0" y="1447800"/>
            <a:ext cx="2698175" cy="369332"/>
          </a:xfrm>
          <a:prstGeom prst="rect">
            <a:avLst/>
          </a:prstGeom>
        </p:spPr>
        <p:txBody>
          <a:bodyPr wrap="none">
            <a:spAutoFit/>
          </a:bodyPr>
          <a:lstStyle/>
          <a:p>
            <a:r>
              <a:rPr lang="en-US" b="1" dirty="0" smtClean="0"/>
              <a:t>The libraries includes :</a:t>
            </a:r>
            <a:endParaRPr lang="en-US" b="1" dirty="0"/>
          </a:p>
        </p:txBody>
      </p:sp>
      <p:pic>
        <p:nvPicPr>
          <p:cNvPr id="2050" name="Picture 2" descr="Untitled - Jupyter Notebook - Google Chrome 11_22_2020 6_56_19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90" y="2133600"/>
            <a:ext cx="8888810"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405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85690"/>
            <a:ext cx="8763000" cy="430887"/>
          </a:xfrm>
          <a:prstGeom prst="rect">
            <a:avLst/>
          </a:prstGeom>
        </p:spPr>
        <p:txBody>
          <a:bodyPr wrap="square">
            <a:spAutoFit/>
          </a:bodyPr>
          <a:lstStyle/>
          <a:p>
            <a:r>
              <a:rPr lang="en-US" sz="2200" b="1" dirty="0">
                <a:solidFill>
                  <a:srgbClr val="FFCCCC"/>
                </a:solidFill>
              </a:rPr>
              <a:t>ANALYTICAL PROBLEM FRAMING/METHODS</a:t>
            </a:r>
          </a:p>
        </p:txBody>
      </p:sp>
      <p:sp>
        <p:nvSpPr>
          <p:cNvPr id="6" name="Rectangle 5"/>
          <p:cNvSpPr/>
          <p:nvPr/>
        </p:nvSpPr>
        <p:spPr>
          <a:xfrm>
            <a:off x="304800" y="1371600"/>
            <a:ext cx="8686800" cy="923330"/>
          </a:xfrm>
          <a:prstGeom prst="rect">
            <a:avLst/>
          </a:prstGeom>
        </p:spPr>
        <p:txBody>
          <a:bodyPr wrap="square">
            <a:spAutoFit/>
          </a:bodyPr>
          <a:lstStyle/>
          <a:p>
            <a:r>
              <a:rPr lang="en-US" dirty="0"/>
              <a:t>Due to the wide range of given data, it is extremely fruitful to clean, shape and set the data in the most suitable form. Dropping unnecessary columns declines the chances of producing errors.</a:t>
            </a:r>
          </a:p>
        </p:txBody>
      </p:sp>
      <p:pic>
        <p:nvPicPr>
          <p:cNvPr id="3074" name="Picture 2" descr="Untitled - Jupyter Notebook - Google Chrome 11_22_2020 7_08_34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Untitled - Jupyter Notebook - Google Chrome 11_22_2020 7_09_06 P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18" y="3429000"/>
            <a:ext cx="8220982"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77091" y="5181600"/>
            <a:ext cx="8525782" cy="923330"/>
          </a:xfrm>
          <a:prstGeom prst="rect">
            <a:avLst/>
          </a:prstGeom>
        </p:spPr>
        <p:txBody>
          <a:bodyPr wrap="square">
            <a:spAutoFit/>
          </a:bodyPr>
          <a:lstStyle/>
          <a:p>
            <a:r>
              <a:rPr lang="en-US" dirty="0"/>
              <a:t>After dropping the columns and checking the shape again, only 34 attributes are present in the model including the target variable. Checking the value count shows there are no null values present in this dataset.</a:t>
            </a:r>
          </a:p>
        </p:txBody>
      </p:sp>
      <p:sp>
        <p:nvSpPr>
          <p:cNvPr id="8" name="Rectangle 7"/>
          <p:cNvSpPr/>
          <p:nvPr/>
        </p:nvSpPr>
        <p:spPr>
          <a:xfrm>
            <a:off x="152400" y="773668"/>
            <a:ext cx="8839200" cy="369332"/>
          </a:xfrm>
          <a:prstGeom prst="rect">
            <a:avLst/>
          </a:prstGeom>
        </p:spPr>
        <p:txBody>
          <a:bodyPr wrap="square">
            <a:spAutoFit/>
          </a:bodyPr>
          <a:lstStyle/>
          <a:p>
            <a:r>
              <a:rPr lang="en-US" b="1" dirty="0" smtClean="0">
                <a:solidFill>
                  <a:srgbClr val="FFFFCC"/>
                </a:solidFill>
              </a:rPr>
              <a:t>Dropping unnecessary columns declines the chances of producing errors.</a:t>
            </a:r>
            <a:endParaRPr lang="en-US" b="1" dirty="0">
              <a:solidFill>
                <a:srgbClr val="FFFFCC"/>
              </a:solidFill>
            </a:endParaRPr>
          </a:p>
        </p:txBody>
      </p:sp>
      <p:sp>
        <p:nvSpPr>
          <p:cNvPr id="10" name="Rectangle 9"/>
          <p:cNvSpPr/>
          <p:nvPr/>
        </p:nvSpPr>
        <p:spPr>
          <a:xfrm>
            <a:off x="304800" y="6211669"/>
            <a:ext cx="6477000" cy="369332"/>
          </a:xfrm>
          <a:prstGeom prst="rect">
            <a:avLst/>
          </a:prstGeom>
        </p:spPr>
        <p:txBody>
          <a:bodyPr wrap="square">
            <a:spAutoFit/>
          </a:bodyPr>
          <a:lstStyle/>
          <a:p>
            <a:r>
              <a:rPr lang="en-US" b="1" dirty="0" smtClean="0">
                <a:solidFill>
                  <a:srgbClr val="FFFFCC"/>
                </a:solidFill>
              </a:rPr>
              <a:t>There are no null values present in this dataset</a:t>
            </a:r>
            <a:endParaRPr lang="en-US" b="1" dirty="0">
              <a:solidFill>
                <a:srgbClr val="FFFFCC"/>
              </a:solidFill>
            </a:endParaRPr>
          </a:p>
        </p:txBody>
      </p:sp>
    </p:spTree>
    <p:extLst>
      <p:ext uri="{BB962C8B-B14F-4D97-AF65-F5344CB8AC3E}">
        <p14:creationId xmlns:p14="http://schemas.microsoft.com/office/powerpoint/2010/main" val="198512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228600"/>
            <a:ext cx="6172199" cy="400110"/>
          </a:xfrm>
          <a:prstGeom prst="rect">
            <a:avLst/>
          </a:prstGeom>
        </p:spPr>
        <p:txBody>
          <a:bodyPr wrap="square">
            <a:spAutoFit/>
          </a:bodyPr>
          <a:lstStyle/>
          <a:p>
            <a:r>
              <a:rPr lang="en-US" sz="2000" b="1" dirty="0" smtClean="0">
                <a:solidFill>
                  <a:srgbClr val="FFCCCC"/>
                </a:solidFill>
              </a:rPr>
              <a:t>Statistical Summary</a:t>
            </a:r>
            <a:endParaRPr lang="en-US" sz="2000" b="1" dirty="0">
              <a:solidFill>
                <a:srgbClr val="FFCCCC"/>
              </a:solidFill>
            </a:endParaRPr>
          </a:p>
        </p:txBody>
      </p:sp>
      <p:pic>
        <p:nvPicPr>
          <p:cNvPr id="4098" name="Picture 2" descr="Untitled - Jupyter Notebook - Google Chrome 11_22_2020 7_18_20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74" y="628710"/>
            <a:ext cx="5075526" cy="296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70164" y="3625338"/>
            <a:ext cx="8610600" cy="3046988"/>
          </a:xfrm>
          <a:prstGeom prst="rect">
            <a:avLst/>
          </a:prstGeom>
        </p:spPr>
        <p:txBody>
          <a:bodyPr wrap="square">
            <a:spAutoFit/>
          </a:bodyPr>
          <a:lstStyle/>
          <a:p>
            <a:r>
              <a:rPr lang="en-US" sz="1600" b="1" dirty="0" smtClean="0"/>
              <a:t>The statistical summary of the dataset depicts:-</a:t>
            </a:r>
          </a:p>
          <a:p>
            <a:endParaRPr lang="en-US" sz="1600" dirty="0" smtClean="0"/>
          </a:p>
          <a:p>
            <a:pPr marL="342900" indent="-342900">
              <a:buAutoNum type="arabicPeriod"/>
            </a:pPr>
            <a:r>
              <a:rPr lang="en-US" sz="1600" dirty="0" smtClean="0"/>
              <a:t>The mean of most of the attributes is greater than its median.</a:t>
            </a:r>
          </a:p>
          <a:p>
            <a:r>
              <a:rPr lang="en-US" sz="1600" dirty="0" smtClean="0"/>
              <a:t>2</a:t>
            </a:r>
            <a:r>
              <a:rPr lang="en-US" sz="1600" dirty="0"/>
              <a:t>.</a:t>
            </a:r>
            <a:r>
              <a:rPr lang="en-US" sz="1600" dirty="0" smtClean="0"/>
              <a:t>There is a bit difference between the values of mean and median of the attributes.</a:t>
            </a:r>
          </a:p>
          <a:p>
            <a:r>
              <a:rPr lang="en-US" sz="1600" dirty="0" smtClean="0"/>
              <a:t>3. The minimum values of attributes except for </a:t>
            </a:r>
            <a:r>
              <a:rPr lang="en-US" sz="1600" dirty="0" err="1" smtClean="0"/>
              <a:t>pdate_Day</a:t>
            </a:r>
            <a:r>
              <a:rPr lang="en-US" sz="1600" dirty="0" smtClean="0"/>
              <a:t> and </a:t>
            </a:r>
            <a:r>
              <a:rPr lang="en-US" sz="1600" dirty="0" err="1" smtClean="0"/>
              <a:t>pdate_Month</a:t>
            </a:r>
            <a:r>
              <a:rPr lang="en-US" sz="1600" dirty="0" smtClean="0"/>
              <a:t> is 0 and in negative value.</a:t>
            </a:r>
          </a:p>
          <a:p>
            <a:r>
              <a:rPr lang="en-US" sz="1600" dirty="0" smtClean="0"/>
              <a:t>4. The range of the attributes merely differs from each other as major attributes are of high range and some  ranges from 0-88.</a:t>
            </a:r>
          </a:p>
          <a:p>
            <a:r>
              <a:rPr lang="en-US" sz="1600" dirty="0" smtClean="0"/>
              <a:t>5. The closest </a:t>
            </a:r>
            <a:r>
              <a:rPr lang="en-US" sz="1600" dirty="0" err="1" smtClean="0"/>
              <a:t>std</a:t>
            </a:r>
            <a:r>
              <a:rPr lang="en-US" sz="1600" dirty="0" smtClean="0"/>
              <a:t> for the attributes to it's mean is ‘medianamnt_loans90=’ - 0.20 and the farthest is ‘sumamnt_ma_rech90’ - 16857.793882. Thus more the </a:t>
            </a:r>
            <a:r>
              <a:rPr lang="en-US" sz="1600" dirty="0" err="1" smtClean="0"/>
              <a:t>std</a:t>
            </a:r>
            <a:r>
              <a:rPr lang="en-US" sz="1600" dirty="0" smtClean="0"/>
              <a:t>, more wide spread the attribute is</a:t>
            </a:r>
          </a:p>
          <a:p>
            <a:r>
              <a:rPr lang="en-US" sz="1600" dirty="0" smtClean="0"/>
              <a:t>.6. There are  outliers present as per the statistical summary</a:t>
            </a:r>
            <a:endParaRPr lang="en-US" sz="1600" dirty="0"/>
          </a:p>
        </p:txBody>
      </p:sp>
    </p:spTree>
    <p:extLst>
      <p:ext uri="{BB962C8B-B14F-4D97-AF65-F5344CB8AC3E}">
        <p14:creationId xmlns:p14="http://schemas.microsoft.com/office/powerpoint/2010/main" val="141252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5562600" cy="430887"/>
          </a:xfrm>
          <a:prstGeom prst="rect">
            <a:avLst/>
          </a:prstGeom>
        </p:spPr>
        <p:txBody>
          <a:bodyPr wrap="square">
            <a:spAutoFit/>
          </a:bodyPr>
          <a:lstStyle/>
          <a:p>
            <a:r>
              <a:rPr lang="en-US" sz="2200" b="1" dirty="0" smtClean="0">
                <a:solidFill>
                  <a:srgbClr val="FFCCCC"/>
                </a:solidFill>
              </a:rPr>
              <a:t>CORRELETION</a:t>
            </a:r>
            <a:r>
              <a:rPr lang="en-US" sz="2200" b="1" dirty="0" smtClean="0"/>
              <a:t>	 </a:t>
            </a:r>
            <a:endParaRPr lang="en-US" sz="2200" b="1" dirty="0"/>
          </a:p>
        </p:txBody>
      </p:sp>
      <p:pic>
        <p:nvPicPr>
          <p:cNvPr id="5122" name="Picture 2" descr="Untitled - Jupyter Notebook - Google Chrome 11_22_2020 7_18_35 P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623135"/>
            <a:ext cx="5525630" cy="355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3855" y="4325035"/>
            <a:ext cx="9144000" cy="323165"/>
          </a:xfrm>
          <a:prstGeom prst="rect">
            <a:avLst/>
          </a:prstGeom>
        </p:spPr>
        <p:txBody>
          <a:bodyPr wrap="square">
            <a:spAutoFit/>
          </a:bodyPr>
          <a:lstStyle/>
          <a:p>
            <a:r>
              <a:rPr lang="en-US" sz="1500" dirty="0" smtClean="0"/>
              <a:t>1. The strongest positive correlation between - 'medianamnt_loans30' and 'medianamnt_loans90',</a:t>
            </a:r>
            <a:endParaRPr lang="en-US" sz="1500" dirty="0"/>
          </a:p>
        </p:txBody>
      </p:sp>
      <p:sp>
        <p:nvSpPr>
          <p:cNvPr id="7" name="Rectangle 6"/>
          <p:cNvSpPr/>
          <p:nvPr/>
        </p:nvSpPr>
        <p:spPr>
          <a:xfrm>
            <a:off x="3276600" y="4653171"/>
            <a:ext cx="4572000" cy="1061829"/>
          </a:xfrm>
          <a:prstGeom prst="rect">
            <a:avLst/>
          </a:prstGeom>
        </p:spPr>
        <p:txBody>
          <a:bodyPr>
            <a:spAutoFit/>
          </a:bodyPr>
          <a:lstStyle/>
          <a:p>
            <a:r>
              <a:rPr lang="en-US" dirty="0" smtClean="0"/>
              <a:t> </a:t>
            </a:r>
            <a:r>
              <a:rPr lang="en-US" sz="1500" dirty="0" smtClean="0"/>
              <a:t>- 'amnt_loans30' and 'amnt_loans90',                                              - 'amnt_loans30' and 'cnt_loans30',                                               - 'rental30' and 'rental90' &amp;                                              - 'daily_decr30' and 'daily_decr90</a:t>
            </a:r>
            <a:endParaRPr lang="en-US" sz="1500" dirty="0"/>
          </a:p>
        </p:txBody>
      </p:sp>
      <p:sp>
        <p:nvSpPr>
          <p:cNvPr id="8" name="Rectangle 7"/>
          <p:cNvSpPr/>
          <p:nvPr/>
        </p:nvSpPr>
        <p:spPr>
          <a:xfrm>
            <a:off x="90055" y="5766137"/>
            <a:ext cx="8901545" cy="1015663"/>
          </a:xfrm>
          <a:prstGeom prst="rect">
            <a:avLst/>
          </a:prstGeom>
        </p:spPr>
        <p:txBody>
          <a:bodyPr wrap="square">
            <a:spAutoFit/>
          </a:bodyPr>
          <a:lstStyle/>
          <a:p>
            <a:r>
              <a:rPr lang="en-US" sz="1500" dirty="0" smtClean="0"/>
              <a:t>2. The 'cnt_ma_rech90' is strongly negatively correlated with the target variable i.e. 'fr_ma_rech90'.</a:t>
            </a:r>
          </a:p>
          <a:p>
            <a:r>
              <a:rPr lang="en-US" sz="1500" dirty="0" smtClean="0"/>
              <a:t>3. With the target variable 'label' the attributes are </a:t>
            </a:r>
            <a:r>
              <a:rPr lang="en-US" sz="1500" dirty="0" err="1" smtClean="0"/>
              <a:t>nuteral</a:t>
            </a:r>
            <a:r>
              <a:rPr lang="en-US" sz="1500" dirty="0" smtClean="0"/>
              <a:t> as they are nether highly positively correlated not </a:t>
            </a:r>
            <a:r>
              <a:rPr lang="en-US" sz="1500" dirty="0" err="1" smtClean="0"/>
              <a:t>sytongly</a:t>
            </a:r>
            <a:r>
              <a:rPr lang="en-US" sz="1500" dirty="0" smtClean="0"/>
              <a:t> negatively correlated.</a:t>
            </a:r>
          </a:p>
          <a:p>
            <a:r>
              <a:rPr lang="en-US" sz="1500" dirty="0" smtClean="0"/>
              <a:t>4. Overall the dataset is not either strongly positive nor strongly negatively correlated.</a:t>
            </a:r>
            <a:endParaRPr lang="en-US" sz="1500" dirty="0"/>
          </a:p>
        </p:txBody>
      </p:sp>
    </p:spTree>
    <p:extLst>
      <p:ext uri="{BB962C8B-B14F-4D97-AF65-F5344CB8AC3E}">
        <p14:creationId xmlns:p14="http://schemas.microsoft.com/office/powerpoint/2010/main" val="261984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0579" y="4343400"/>
            <a:ext cx="7691367" cy="2031325"/>
          </a:xfrm>
          <a:prstGeom prst="rect">
            <a:avLst/>
          </a:prstGeom>
        </p:spPr>
        <p:txBody>
          <a:bodyPr wrap="square">
            <a:spAutoFit/>
          </a:bodyPr>
          <a:lstStyle/>
          <a:p>
            <a:r>
              <a:rPr lang="en-US" dirty="0" smtClean="0"/>
              <a:t>Visualizing the value counts of target variable shows that that the count of customers who have paid back the credit amount within 5 days is more than the customers who haven't paid back the credit amount within the stipulated timeframe. The difference between the count of both the customers is high as the value of not being defaulter being 1 has approximately 87.5% records. While, the defaulters being represented by 0 has approximately 12.5% </a:t>
            </a:r>
            <a:r>
              <a:rPr lang="en-US" dirty="0" err="1" smtClean="0"/>
              <a:t>recordes</a:t>
            </a:r>
            <a:r>
              <a:rPr lang="en-US" dirty="0" smtClean="0"/>
              <a:t>. Thus, dataset is imbalanced.</a:t>
            </a:r>
            <a:endParaRPr lang="en-US" dirty="0"/>
          </a:p>
        </p:txBody>
      </p:sp>
      <p:sp>
        <p:nvSpPr>
          <p:cNvPr id="6" name="Rectangle 5"/>
          <p:cNvSpPr/>
          <p:nvPr/>
        </p:nvSpPr>
        <p:spPr>
          <a:xfrm>
            <a:off x="649839" y="1047690"/>
            <a:ext cx="3437801" cy="369332"/>
          </a:xfrm>
          <a:prstGeom prst="rect">
            <a:avLst/>
          </a:prstGeom>
        </p:spPr>
        <p:txBody>
          <a:bodyPr wrap="none">
            <a:spAutoFit/>
          </a:bodyPr>
          <a:lstStyle/>
          <a:p>
            <a:r>
              <a:rPr lang="en-US" b="1" dirty="0" smtClean="0">
                <a:solidFill>
                  <a:srgbClr val="FFFFCC"/>
                </a:solidFill>
              </a:rPr>
              <a:t>Visualizing the target variable</a:t>
            </a:r>
            <a:endParaRPr lang="en-US" b="1" dirty="0">
              <a:solidFill>
                <a:srgbClr val="FFFFCC"/>
              </a:solidFill>
            </a:endParaRPr>
          </a:p>
        </p:txBody>
      </p:sp>
      <p:sp>
        <p:nvSpPr>
          <p:cNvPr id="7" name="Rectangle 6"/>
          <p:cNvSpPr/>
          <p:nvPr/>
        </p:nvSpPr>
        <p:spPr>
          <a:xfrm>
            <a:off x="609600" y="533400"/>
            <a:ext cx="3513847" cy="430887"/>
          </a:xfrm>
          <a:prstGeom prst="rect">
            <a:avLst/>
          </a:prstGeom>
        </p:spPr>
        <p:txBody>
          <a:bodyPr wrap="none">
            <a:spAutoFit/>
          </a:bodyPr>
          <a:lstStyle/>
          <a:p>
            <a:r>
              <a:rPr lang="en-US" sz="2200" b="1" dirty="0" smtClean="0">
                <a:solidFill>
                  <a:srgbClr val="FFCCCC"/>
                </a:solidFill>
              </a:rPr>
              <a:t>VISUALIZING THE DATA</a:t>
            </a:r>
            <a:endParaRPr lang="en-US" sz="2200" b="1" dirty="0">
              <a:solidFill>
                <a:srgbClr val="FFCCCC"/>
              </a:solidFill>
            </a:endParaRPr>
          </a:p>
        </p:txBody>
      </p:sp>
      <p:pic>
        <p:nvPicPr>
          <p:cNvPr id="6147" name="Picture 3" descr="Untitled - Jupyter Notebook - Google Chrome 11_22_2020 7_25_01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449" y="1717964"/>
            <a:ext cx="3548063"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8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lenovo\Downloads\WhatsApp Image 2020-11-22 at 19.53.48.jpeg"/>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
            <a:ext cx="6934199" cy="3466465"/>
          </a:xfrm>
          <a:prstGeom prst="rect">
            <a:avLst/>
          </a:prstGeom>
          <a:noFill/>
          <a:ln>
            <a:noFill/>
          </a:ln>
        </p:spPr>
      </p:pic>
      <p:sp>
        <p:nvSpPr>
          <p:cNvPr id="6" name="Rectangle 5"/>
          <p:cNvSpPr/>
          <p:nvPr/>
        </p:nvSpPr>
        <p:spPr>
          <a:xfrm>
            <a:off x="720436" y="3886200"/>
            <a:ext cx="7890164" cy="2308324"/>
          </a:xfrm>
          <a:prstGeom prst="rect">
            <a:avLst/>
          </a:prstGeom>
        </p:spPr>
        <p:txBody>
          <a:bodyPr wrap="square">
            <a:spAutoFit/>
          </a:bodyPr>
          <a:lstStyle/>
          <a:p>
            <a:r>
              <a:rPr lang="en-US" dirty="0" smtClean="0"/>
              <a:t>'cnt_da_rech90' - The data account in last 90 days </a:t>
            </a:r>
            <a:r>
              <a:rPr lang="en-US" dirty="0" err="1" smtClean="0"/>
              <a:t>majorily</a:t>
            </a:r>
            <a:r>
              <a:rPr lang="en-US" dirty="0" smtClean="0"/>
              <a:t> </a:t>
            </a:r>
            <a:r>
              <a:rPr lang="en-US" dirty="0" err="1" smtClean="0"/>
              <a:t>dosen't</a:t>
            </a:r>
            <a:r>
              <a:rPr lang="en-US" dirty="0" smtClean="0"/>
              <a:t> got recharged.cnt_loans30 - the users have taken loan </a:t>
            </a:r>
            <a:r>
              <a:rPr lang="en-US" dirty="0" err="1" smtClean="0"/>
              <a:t>majorily</a:t>
            </a:r>
            <a:r>
              <a:rPr lang="en-US" dirty="0" smtClean="0"/>
              <a:t> 1 time in the last 30 days followed by 2 times. here, a indirect proportionality can be seen as the number increases, the number of loans users taken decreases. 'cnt_ma_rech30' and 'cnt_ma_rech90'- In both, maximum only one time the main account got recharged in last 30 days followed by the 2 times. As the number increases the </a:t>
            </a:r>
            <a:r>
              <a:rPr lang="en-US" dirty="0" err="1" smtClean="0"/>
              <a:t>the</a:t>
            </a:r>
            <a:r>
              <a:rPr lang="en-US" dirty="0" smtClean="0"/>
              <a:t> slope or the account to be recharged no. of times decreases and at a point no recharge is made</a:t>
            </a:r>
            <a:endParaRPr lang="en-US" dirty="0"/>
          </a:p>
        </p:txBody>
      </p:sp>
    </p:spTree>
    <p:extLst>
      <p:ext uri="{BB962C8B-B14F-4D97-AF65-F5344CB8AC3E}">
        <p14:creationId xmlns:p14="http://schemas.microsoft.com/office/powerpoint/2010/main" val="631125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157</TotalTime>
  <Words>2292</Words>
  <Application>Microsoft Office PowerPoint</Application>
  <PresentationFormat>On-screen Show (4:3)</PresentationFormat>
  <Paragraphs>153</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Mangal</vt:lpstr>
      <vt:lpstr>Trebuchet MS</vt:lpstr>
      <vt:lpstr>Wingdings 2</vt:lpstr>
      <vt:lpstr>Quotable</vt:lpstr>
      <vt:lpstr>Micro Credit Defaulter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MNC_LO_01</dc:creator>
  <cp:lastModifiedBy>Windows User</cp:lastModifiedBy>
  <cp:revision>58</cp:revision>
  <dcterms:created xsi:type="dcterms:W3CDTF">2020-11-22T15:19:41Z</dcterms:created>
  <dcterms:modified xsi:type="dcterms:W3CDTF">2020-11-22T17:57:56Z</dcterms:modified>
</cp:coreProperties>
</file>