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Proxima Nova"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171304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348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a88738a76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a88738a76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67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a88738a76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a88738a76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171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a88738a76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a88738a76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79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a88738a7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a88738a7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992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863708" y="273500"/>
            <a:ext cx="7801500" cy="1730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SUMMER OLYMPICS</a:t>
            </a:r>
            <a:endParaRPr/>
          </a:p>
          <a:p>
            <a:pPr marL="0" lvl="0" indent="0" algn="l" rtl="0">
              <a:spcBef>
                <a:spcPts val="0"/>
              </a:spcBef>
              <a:spcAft>
                <a:spcPts val="0"/>
              </a:spcAft>
              <a:buNone/>
            </a:pPr>
            <a:r>
              <a:rPr lang="en"/>
              <a:t>(1980 - 2012)</a:t>
            </a:r>
            <a:endParaRPr/>
          </a:p>
        </p:txBody>
      </p:sp>
      <p:sp>
        <p:nvSpPr>
          <p:cNvPr id="60" name="Google Shape;60;p13"/>
          <p:cNvSpPr txBox="1">
            <a:spLocks noGrp="1"/>
          </p:cNvSpPr>
          <p:nvPr>
            <p:ph type="subTitle" idx="1"/>
          </p:nvPr>
        </p:nvSpPr>
        <p:spPr>
          <a:xfrm>
            <a:off x="277625" y="4373275"/>
            <a:ext cx="4638600" cy="7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a:t>SUBMITTED BY - </a:t>
            </a:r>
            <a:r>
              <a:rPr lang="en" sz="1440"/>
              <a:t>SANYA DUBEY</a:t>
            </a:r>
            <a:endParaRPr sz="1440"/>
          </a:p>
        </p:txBody>
      </p:sp>
      <p:pic>
        <p:nvPicPr>
          <p:cNvPr id="61" name="Google Shape;61;p13"/>
          <p:cNvPicPr preferRelativeResize="0"/>
          <p:nvPr/>
        </p:nvPicPr>
        <p:blipFill>
          <a:blip r:embed="rId3">
            <a:alphaModFix/>
          </a:blip>
          <a:stretch>
            <a:fillRect/>
          </a:stretch>
        </p:blipFill>
        <p:spPr>
          <a:xfrm>
            <a:off x="6791200" y="673150"/>
            <a:ext cx="1807551" cy="1118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624175" y="5091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SOURCE</a:t>
            </a:r>
            <a:endParaRPr/>
          </a:p>
        </p:txBody>
      </p:sp>
      <p:sp>
        <p:nvSpPr>
          <p:cNvPr id="67" name="Google Shape;67;p14"/>
          <p:cNvSpPr txBox="1"/>
          <p:nvPr/>
        </p:nvSpPr>
        <p:spPr>
          <a:xfrm>
            <a:off x="962225" y="1583300"/>
            <a:ext cx="3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68" name="Google Shape;68;p14"/>
          <p:cNvSpPr txBox="1"/>
          <p:nvPr/>
        </p:nvSpPr>
        <p:spPr>
          <a:xfrm>
            <a:off x="2221850" y="1871950"/>
            <a:ext cx="5248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chemeClr val="lt1"/>
                </a:solidFill>
                <a:latin typeface="Proxima Nova"/>
                <a:ea typeface="Proxima Nova"/>
                <a:cs typeface="Proxima Nova"/>
                <a:sym typeface="Proxima Nova"/>
              </a:rPr>
              <a:t>THE DATA IS GATHERED FROM KAGGLE.</a:t>
            </a:r>
            <a:endParaRPr sz="2100">
              <a:solidFill>
                <a:schemeClr val="lt1"/>
              </a:solidFill>
              <a:latin typeface="Proxima Nova"/>
              <a:ea typeface="Proxima Nova"/>
              <a:cs typeface="Proxima Nova"/>
              <a:sym typeface="Proxima Nova"/>
            </a:endParaRPr>
          </a:p>
        </p:txBody>
      </p:sp>
      <p:sp>
        <p:nvSpPr>
          <p:cNvPr id="69" name="Google Shape;69;p14"/>
          <p:cNvSpPr txBox="1"/>
          <p:nvPr/>
        </p:nvSpPr>
        <p:spPr>
          <a:xfrm>
            <a:off x="489875" y="4277500"/>
            <a:ext cx="8257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Proxima Nova"/>
                <a:ea typeface="Proxima Nova"/>
                <a:cs typeface="Proxima Nova"/>
                <a:sym typeface="Proxima Nova"/>
              </a:rPr>
              <a:t>LINK TO THE DASHBOARD : https://drive.google.com/drive/u/0/folders/1HgJZd81QFLhbg1j3zZICSbQhT5hrmRpo</a:t>
            </a:r>
            <a:endParaRPr>
              <a:solidFill>
                <a:schemeClr val="lt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31725" y="430375"/>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PROBLEM STATEMENT</a:t>
            </a:r>
            <a:endParaRPr/>
          </a:p>
        </p:txBody>
      </p:sp>
      <p:sp>
        <p:nvSpPr>
          <p:cNvPr id="75" name="Google Shape;75;p15"/>
          <p:cNvSpPr txBox="1"/>
          <p:nvPr/>
        </p:nvSpPr>
        <p:spPr>
          <a:xfrm>
            <a:off x="1749475" y="1688275"/>
            <a:ext cx="6586800" cy="2502963"/>
          </a:xfrm>
          <a:prstGeom prst="rect">
            <a:avLst/>
          </a:prstGeom>
          <a:noFill/>
          <a:ln>
            <a:noFill/>
          </a:ln>
        </p:spPr>
        <p:txBody>
          <a:bodyPr spcFirstLastPara="1" wrap="square" lIns="91425" tIns="91425" rIns="91425" bIns="91425" anchor="t" anchorCtr="0">
            <a:spAutoFit/>
          </a:bodyPr>
          <a:lstStyle/>
          <a:p>
            <a:pPr lvl="0">
              <a:lnSpc>
                <a:spcPct val="115000"/>
              </a:lnSpc>
            </a:pPr>
            <a:r>
              <a:rPr lang="en" sz="1200" dirty="0">
                <a:solidFill>
                  <a:schemeClr val="lt1"/>
                </a:solidFill>
              </a:rPr>
              <a:t>1. </a:t>
            </a:r>
            <a:r>
              <a:rPr lang="en" sz="1200" dirty="0" smtClean="0">
                <a:solidFill>
                  <a:schemeClr val="lt1"/>
                </a:solidFill>
              </a:rPr>
              <a:t>   </a:t>
            </a:r>
            <a:r>
              <a:rPr lang="en" sz="1200" dirty="0" smtClean="0">
                <a:solidFill>
                  <a:schemeClr val="lt1"/>
                </a:solidFill>
              </a:rPr>
              <a:t>Total  Medal </a:t>
            </a:r>
            <a:r>
              <a:rPr lang="en" sz="1200" dirty="0">
                <a:solidFill>
                  <a:schemeClr val="lt1"/>
                </a:solidFill>
              </a:rPr>
              <a:t>types (Gold,Silver,Bronze) count </a:t>
            </a:r>
            <a:r>
              <a:rPr lang="en" sz="1200" dirty="0" smtClean="0">
                <a:solidFill>
                  <a:schemeClr val="lt1"/>
                </a:solidFill>
              </a:rPr>
              <a:t>in </a:t>
            </a:r>
            <a:r>
              <a:rPr lang="en" sz="1200" dirty="0">
                <a:solidFill>
                  <a:schemeClr val="lt1"/>
                </a:solidFill>
              </a:rPr>
              <a:t>each olympic year.</a:t>
            </a:r>
            <a:endParaRPr sz="1200" dirty="0">
              <a:solidFill>
                <a:schemeClr val="lt1"/>
              </a:solidFill>
            </a:endParaRPr>
          </a:p>
          <a:p>
            <a:pPr marL="0" lvl="0" indent="0" algn="l" rtl="0">
              <a:lnSpc>
                <a:spcPct val="115000"/>
              </a:lnSpc>
              <a:spcBef>
                <a:spcPts val="0"/>
              </a:spcBef>
              <a:spcAft>
                <a:spcPts val="0"/>
              </a:spcAft>
              <a:buNone/>
            </a:pPr>
            <a:r>
              <a:rPr lang="en" sz="1200" dirty="0">
                <a:solidFill>
                  <a:schemeClr val="lt1"/>
                </a:solidFill>
              </a:rPr>
              <a:t>2</a:t>
            </a:r>
            <a:r>
              <a:rPr lang="en" sz="1200" dirty="0" smtClean="0">
                <a:solidFill>
                  <a:schemeClr val="lt1"/>
                </a:solidFill>
              </a:rPr>
              <a:t>.    Top </a:t>
            </a:r>
            <a:r>
              <a:rPr lang="en" sz="1200" dirty="0">
                <a:solidFill>
                  <a:schemeClr val="lt1"/>
                </a:solidFill>
              </a:rPr>
              <a:t>5 countries over the olympic history.</a:t>
            </a:r>
            <a:endParaRPr sz="1200" dirty="0">
              <a:solidFill>
                <a:schemeClr val="lt1"/>
              </a:solidFill>
            </a:endParaRPr>
          </a:p>
          <a:p>
            <a:pPr marL="0" lvl="0" indent="0" algn="l" rtl="0">
              <a:lnSpc>
                <a:spcPct val="115000"/>
              </a:lnSpc>
              <a:spcBef>
                <a:spcPts val="0"/>
              </a:spcBef>
              <a:spcAft>
                <a:spcPts val="0"/>
              </a:spcAft>
              <a:buNone/>
            </a:pPr>
            <a:r>
              <a:rPr lang="en" sz="1200" dirty="0">
                <a:solidFill>
                  <a:schemeClr val="lt1"/>
                </a:solidFill>
              </a:rPr>
              <a:t>3</a:t>
            </a:r>
            <a:r>
              <a:rPr lang="en" sz="1200" dirty="0" smtClean="0">
                <a:solidFill>
                  <a:schemeClr val="lt1"/>
                </a:solidFill>
              </a:rPr>
              <a:t>.    Top </a:t>
            </a:r>
            <a:r>
              <a:rPr lang="en" sz="1200" dirty="0">
                <a:solidFill>
                  <a:schemeClr val="lt1"/>
                </a:solidFill>
              </a:rPr>
              <a:t>5 countries per olympic year.</a:t>
            </a:r>
            <a:endParaRPr sz="1200" dirty="0">
              <a:solidFill>
                <a:schemeClr val="lt1"/>
              </a:solidFill>
            </a:endParaRPr>
          </a:p>
          <a:p>
            <a:pPr marL="0" lvl="0" indent="0" algn="l" rtl="0">
              <a:lnSpc>
                <a:spcPct val="115000"/>
              </a:lnSpc>
              <a:spcBef>
                <a:spcPts val="0"/>
              </a:spcBef>
              <a:spcAft>
                <a:spcPts val="0"/>
              </a:spcAft>
              <a:buNone/>
            </a:pPr>
            <a:r>
              <a:rPr lang="en" sz="1200" dirty="0">
                <a:solidFill>
                  <a:schemeClr val="lt1"/>
                </a:solidFill>
              </a:rPr>
              <a:t>4</a:t>
            </a:r>
            <a:r>
              <a:rPr lang="en" sz="1200" dirty="0" smtClean="0">
                <a:solidFill>
                  <a:schemeClr val="lt1"/>
                </a:solidFill>
              </a:rPr>
              <a:t>.    Gender </a:t>
            </a:r>
            <a:r>
              <a:rPr lang="en" sz="1200" dirty="0">
                <a:solidFill>
                  <a:schemeClr val="lt1"/>
                </a:solidFill>
              </a:rPr>
              <a:t>ratio by overall olympic years.</a:t>
            </a:r>
            <a:endParaRPr sz="1200" dirty="0">
              <a:solidFill>
                <a:schemeClr val="lt1"/>
              </a:solidFill>
            </a:endParaRPr>
          </a:p>
          <a:p>
            <a:pPr marL="0" lvl="0" indent="0" algn="l" rtl="0">
              <a:lnSpc>
                <a:spcPct val="115000"/>
              </a:lnSpc>
              <a:spcBef>
                <a:spcPts val="0"/>
              </a:spcBef>
              <a:spcAft>
                <a:spcPts val="0"/>
              </a:spcAft>
              <a:buNone/>
            </a:pPr>
            <a:r>
              <a:rPr lang="en" sz="1200" dirty="0">
                <a:solidFill>
                  <a:schemeClr val="lt1"/>
                </a:solidFill>
              </a:rPr>
              <a:t>5</a:t>
            </a:r>
            <a:r>
              <a:rPr lang="en" sz="1200" dirty="0" smtClean="0">
                <a:solidFill>
                  <a:schemeClr val="lt1"/>
                </a:solidFill>
              </a:rPr>
              <a:t>.    </a:t>
            </a:r>
            <a:r>
              <a:rPr lang="en" sz="1200" dirty="0">
                <a:solidFill>
                  <a:schemeClr val="lt1"/>
                </a:solidFill>
              </a:rPr>
              <a:t>Gender ratio respective of medals won by overall olympic years.</a:t>
            </a:r>
            <a:endParaRPr sz="1200" dirty="0">
              <a:solidFill>
                <a:schemeClr val="lt1"/>
              </a:solidFill>
            </a:endParaRPr>
          </a:p>
          <a:p>
            <a:pPr marL="0" lvl="0" indent="0" algn="l" rtl="0">
              <a:lnSpc>
                <a:spcPct val="115000"/>
              </a:lnSpc>
              <a:spcBef>
                <a:spcPts val="0"/>
              </a:spcBef>
              <a:spcAft>
                <a:spcPts val="0"/>
              </a:spcAft>
              <a:buNone/>
            </a:pPr>
            <a:r>
              <a:rPr lang="en" sz="1200" dirty="0" smtClean="0">
                <a:solidFill>
                  <a:schemeClr val="lt1"/>
                </a:solidFill>
              </a:rPr>
              <a:t>6.    </a:t>
            </a:r>
            <a:r>
              <a:rPr lang="en" sz="1200" dirty="0">
                <a:solidFill>
                  <a:schemeClr val="lt1"/>
                </a:solidFill>
              </a:rPr>
              <a:t>Ratio of males and females per olympic year.</a:t>
            </a:r>
            <a:endParaRPr sz="1200" dirty="0">
              <a:solidFill>
                <a:schemeClr val="lt1"/>
              </a:solidFill>
            </a:endParaRPr>
          </a:p>
          <a:p>
            <a:pPr marL="0" lvl="0" indent="0" algn="l" rtl="0">
              <a:lnSpc>
                <a:spcPct val="115000"/>
              </a:lnSpc>
              <a:spcBef>
                <a:spcPts val="0"/>
              </a:spcBef>
              <a:spcAft>
                <a:spcPts val="0"/>
              </a:spcAft>
              <a:buNone/>
            </a:pPr>
            <a:r>
              <a:rPr lang="en" sz="1200" dirty="0">
                <a:solidFill>
                  <a:schemeClr val="lt1"/>
                </a:solidFill>
              </a:rPr>
              <a:t>7</a:t>
            </a:r>
            <a:r>
              <a:rPr lang="en" sz="1200" dirty="0" smtClean="0">
                <a:solidFill>
                  <a:schemeClr val="lt1"/>
                </a:solidFill>
              </a:rPr>
              <a:t>.    Ratio </a:t>
            </a:r>
            <a:r>
              <a:rPr lang="en" sz="1200" dirty="0">
                <a:solidFill>
                  <a:schemeClr val="lt1"/>
                </a:solidFill>
              </a:rPr>
              <a:t>of medals won by males and females respectively per olympic year.</a:t>
            </a:r>
            <a:endParaRPr sz="1200" dirty="0">
              <a:solidFill>
                <a:schemeClr val="lt1"/>
              </a:solidFill>
            </a:endParaRPr>
          </a:p>
          <a:p>
            <a:pPr marL="0" lvl="0" indent="0" algn="l" rtl="0">
              <a:lnSpc>
                <a:spcPct val="115000"/>
              </a:lnSpc>
              <a:spcBef>
                <a:spcPts val="0"/>
              </a:spcBef>
              <a:spcAft>
                <a:spcPts val="0"/>
              </a:spcAft>
              <a:buNone/>
            </a:pPr>
            <a:r>
              <a:rPr lang="en" sz="1200" dirty="0" smtClean="0">
                <a:solidFill>
                  <a:schemeClr val="lt1"/>
                </a:solidFill>
              </a:rPr>
              <a:t>8.    Trends </a:t>
            </a:r>
            <a:r>
              <a:rPr lang="en" sz="1200" dirty="0">
                <a:solidFill>
                  <a:schemeClr val="lt1"/>
                </a:solidFill>
              </a:rPr>
              <a:t>of country participation.</a:t>
            </a:r>
            <a:endParaRPr sz="1200" dirty="0">
              <a:solidFill>
                <a:schemeClr val="lt1"/>
              </a:solidFill>
            </a:endParaRPr>
          </a:p>
          <a:p>
            <a:pPr marL="0" lvl="0" indent="0" algn="l" rtl="0">
              <a:lnSpc>
                <a:spcPct val="115000"/>
              </a:lnSpc>
              <a:spcBef>
                <a:spcPts val="0"/>
              </a:spcBef>
              <a:spcAft>
                <a:spcPts val="0"/>
              </a:spcAft>
              <a:buNone/>
            </a:pPr>
            <a:r>
              <a:rPr lang="en" sz="1200" dirty="0" smtClean="0">
                <a:solidFill>
                  <a:schemeClr val="lt1"/>
                </a:solidFill>
              </a:rPr>
              <a:t>9.    </a:t>
            </a:r>
            <a:r>
              <a:rPr lang="en" sz="1200" dirty="0">
                <a:solidFill>
                  <a:schemeClr val="lt1"/>
                </a:solidFill>
              </a:rPr>
              <a:t>Total count of sports per olympic year</a:t>
            </a:r>
            <a:endParaRPr sz="1200" dirty="0">
              <a:solidFill>
                <a:schemeClr val="lt1"/>
              </a:solidFill>
            </a:endParaRPr>
          </a:p>
          <a:p>
            <a:pPr marL="0" lvl="0" indent="0" algn="l" rtl="0">
              <a:lnSpc>
                <a:spcPct val="115000"/>
              </a:lnSpc>
              <a:spcBef>
                <a:spcPts val="0"/>
              </a:spcBef>
              <a:spcAft>
                <a:spcPts val="0"/>
              </a:spcAft>
              <a:buNone/>
            </a:pPr>
            <a:r>
              <a:rPr lang="en" sz="1200" dirty="0" smtClean="0">
                <a:solidFill>
                  <a:schemeClr val="lt1"/>
                </a:solidFill>
              </a:rPr>
              <a:t>10.  </a:t>
            </a:r>
            <a:r>
              <a:rPr lang="en" sz="1100" dirty="0" smtClean="0">
                <a:solidFill>
                  <a:schemeClr val="lt1"/>
                </a:solidFill>
              </a:rPr>
              <a:t>Total </a:t>
            </a:r>
            <a:r>
              <a:rPr lang="en" sz="1100" dirty="0">
                <a:solidFill>
                  <a:schemeClr val="lt1"/>
                </a:solidFill>
              </a:rPr>
              <a:t>count of athletes per olympic year.</a:t>
            </a:r>
            <a:endParaRPr sz="1100" dirty="0">
              <a:solidFill>
                <a:schemeClr val="lt1"/>
              </a:solidFill>
            </a:endParaRPr>
          </a:p>
          <a:p>
            <a:pPr marL="0" lvl="0" indent="0" algn="l" rtl="0">
              <a:lnSpc>
                <a:spcPct val="115000"/>
              </a:lnSpc>
              <a:spcBef>
                <a:spcPts val="0"/>
              </a:spcBef>
              <a:spcAft>
                <a:spcPts val="0"/>
              </a:spcAft>
              <a:buNone/>
            </a:pPr>
            <a:r>
              <a:rPr lang="en" sz="1100" dirty="0" smtClean="0">
                <a:solidFill>
                  <a:schemeClr val="lt1"/>
                </a:solidFill>
              </a:rPr>
              <a:t>11.   Top </a:t>
            </a:r>
            <a:r>
              <a:rPr lang="en" sz="1100" dirty="0">
                <a:solidFill>
                  <a:schemeClr val="lt1"/>
                </a:solidFill>
              </a:rPr>
              <a:t>5 athletes.</a:t>
            </a:r>
            <a:endParaRPr sz="1100"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152400" y="878450"/>
            <a:ext cx="8839200" cy="3526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ctrTitle"/>
          </p:nvPr>
        </p:nvSpPr>
        <p:spPr>
          <a:xfrm>
            <a:off x="256775" y="102625"/>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Conclusion </a:t>
            </a:r>
            <a:endParaRPr dirty="0"/>
          </a:p>
        </p:txBody>
      </p:sp>
      <p:sp>
        <p:nvSpPr>
          <p:cNvPr id="86" name="Google Shape;86;p17"/>
          <p:cNvSpPr txBox="1">
            <a:spLocks noGrp="1"/>
          </p:cNvSpPr>
          <p:nvPr>
            <p:ph type="subTitle" idx="1"/>
          </p:nvPr>
        </p:nvSpPr>
        <p:spPr>
          <a:xfrm>
            <a:off x="510450" y="1893751"/>
            <a:ext cx="8123100" cy="29613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dirty="0"/>
              <a:t>The olympics is divided into two seasonally themed halves. the summer olympics includes a myriad of fair weather sports, from track and field to swimming, gymnastics, and basketball.</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When it comes to overall Olympic success, it’s the United States and then everyone else.</a:t>
            </a:r>
            <a:endParaRPr dirty="0"/>
          </a:p>
          <a:p>
            <a:pPr marL="0" lvl="0" indent="0" algn="l" rtl="0">
              <a:spcBef>
                <a:spcPts val="0"/>
              </a:spcBef>
              <a:spcAft>
                <a:spcPts val="0"/>
              </a:spcAft>
              <a:buNone/>
            </a:pPr>
            <a:r>
              <a:rPr lang="en" dirty="0"/>
              <a:t>The United States have won a whopping total of 2,522 medals at the Summer Olympics, at an average of more than 93 medals per Games. It is streets ahead of the closest challenger, which is the Soviet Union, with 1,010 medals at an average of just over 112 medals per Games. The nearest active challenger to the US is Great Britain with 851 medals at an average of just over 30 per appearance at the Summer Games. France follow with 716 at an average of just over 25 medals per Games, then Germany with 615 medals won.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Women did not make up more than 10 percent of participants until 1952; that ratio has crept up since then. Women were not allowed to compete in every sport until 2012, and it was not until 2014 that the I.O.C.’s planning agenda included working “to achieve 50 percent female participation in the Olympic Games.” It is now that the participation of women are actively seen.</a:t>
            </a:r>
            <a:endParaRPr dirty="0"/>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373</Words>
  <Application>Microsoft Office PowerPoint</Application>
  <PresentationFormat>On-screen Show (16:9)</PresentationFormat>
  <Paragraphs>27</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Proxima Nova</vt:lpstr>
      <vt:lpstr>Arial</vt:lpstr>
      <vt:lpstr>Spearmint</vt:lpstr>
      <vt:lpstr>SUMMER OLYMPICS (1980 - 2012)</vt:lpstr>
      <vt:lpstr>DATA SOURCE</vt:lpstr>
      <vt:lpstr>PROBLEM STATEMENT</vt:lpstr>
      <vt:lpstr>PowerPoint Presentation</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OLYMPICS (1980 - 2012)</dc:title>
  <cp:lastModifiedBy>Windows User</cp:lastModifiedBy>
  <cp:revision>1</cp:revision>
  <dcterms:modified xsi:type="dcterms:W3CDTF">2021-11-19T13:35:02Z</dcterms:modified>
</cp:coreProperties>
</file>