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70" r:id="rId10"/>
    <p:sldId id="262" r:id="rId11"/>
    <p:sldId id="268" r:id="rId12"/>
    <p:sldId id="263" r:id="rId13"/>
    <p:sldId id="264" r:id="rId14"/>
    <p:sldId id="265" r:id="rId15"/>
    <p:sldId id="269" r:id="rId1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5716"/>
    <a:srgbClr val="B29C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190BDB-38C0-465A-B5E8-EF9F6808A4EB}" v="1283" dt="2024-05-29T22:12:29.370"/>
    <p1510:client id="{1BCF3A0A-5D0D-41DD-AACC-3F3FD5972E25}" v="309" dt="2024-05-30T07:04:02.964"/>
    <p1510:client id="{269F87C0-091D-4D39-A300-2E25333606EE}" v="1596" dt="2024-05-29T13:08:02.465"/>
    <p1510:client id="{5E479411-4741-4291-ABCB-23B8A2E03DA6}" v="163" dt="2024-05-30T09:00:28.797"/>
    <p1510:client id="{E9CA3BBD-BC64-430E-829B-682AAB8C6EF0}" v="3" dt="2024-05-29T22:14:13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B898B-121A-41E0-AD4D-8FE2C344A5E9}" type="datetimeFigureOut">
              <a:t>30.05.2024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06A4D-D80D-4A09-99DF-4A492E3776E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035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89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58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/>
          <p:nvPr/>
        </p:nvSpPr>
        <p:spPr>
          <a:xfrm>
            <a:off x="768191" y="1016674"/>
            <a:ext cx="7464743" cy="338851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5336"/>
              </a:lnSpc>
              <a:buNone/>
            </a:pPr>
            <a:r>
              <a:rPr lang="en-US" sz="4250" b="1" dirty="0">
                <a:latin typeface="Century Gothic"/>
                <a:ea typeface="Raleway" pitchFamily="34" charset="-122"/>
                <a:cs typeface="Raleway" pitchFamily="34" charset="-120"/>
              </a:rPr>
              <a:t>Мобильное приложение для расчета себестоимости и конечной стоимости кондитерских изделий</a:t>
            </a:r>
            <a:endParaRPr lang="en-US" sz="4250" dirty="0">
              <a:latin typeface="Century Gothic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725BE23-CE31-E587-3B96-8BDBED2ADD27}"/>
              </a:ext>
            </a:extLst>
          </p:cNvPr>
          <p:cNvSpPr/>
          <p:nvPr/>
        </p:nvSpPr>
        <p:spPr>
          <a:xfrm>
            <a:off x="8465343" y="0"/>
            <a:ext cx="6176390" cy="8227504"/>
          </a:xfrm>
          <a:prstGeom prst="rect">
            <a:avLst/>
          </a:prstGeom>
          <a:solidFill>
            <a:srgbClr val="7457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 descr="Изображение выглядит как текст, Шрифт, Графика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617683F9-77F0-D8B6-60CC-24C81A4C2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569" y="2853929"/>
            <a:ext cx="5648325" cy="2514600"/>
          </a:xfrm>
          <a:prstGeom prst="rect">
            <a:avLst/>
          </a:prstGeom>
        </p:spPr>
      </p:pic>
      <p:sp>
        <p:nvSpPr>
          <p:cNvPr id="15" name="Text 2">
            <a:extLst>
              <a:ext uri="{FF2B5EF4-FFF2-40B4-BE49-F238E27FC236}">
                <a16:creationId xmlns:a16="http://schemas.microsoft.com/office/drawing/2014/main" id="{0FE22FF0-E6FF-0062-7E1A-BE3FB4D8B3F1}"/>
              </a:ext>
            </a:extLst>
          </p:cNvPr>
          <p:cNvSpPr/>
          <p:nvPr/>
        </p:nvSpPr>
        <p:spPr>
          <a:xfrm>
            <a:off x="768191" y="4917162"/>
            <a:ext cx="4578668" cy="260270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5336"/>
              </a:lnSpc>
            </a:pPr>
            <a:r>
              <a:rPr lang="en-US" sz="2400" b="1" dirty="0" err="1">
                <a:latin typeface="Century Gothic"/>
                <a:cs typeface="Arial"/>
              </a:rPr>
              <a:t>Команда</a:t>
            </a:r>
            <a:r>
              <a:rPr lang="en-US" sz="2400" b="1" dirty="0">
                <a:latin typeface="Century Gothic"/>
                <a:cs typeface="Arial"/>
              </a:rPr>
              <a:t> 8-1</a:t>
            </a:r>
            <a:endParaRPr lang="ru-RU" dirty="0"/>
          </a:p>
          <a:p>
            <a:pPr>
              <a:lnSpc>
                <a:spcPts val="5336"/>
              </a:lnSpc>
            </a:pPr>
            <a:r>
              <a:rPr lang="en-US" sz="2400" b="1" dirty="0">
                <a:latin typeface="Century Gothic"/>
                <a:cs typeface="Arial"/>
              </a:rPr>
              <a:t>Елисеев Александр</a:t>
            </a:r>
          </a:p>
          <a:p>
            <a:pPr>
              <a:lnSpc>
                <a:spcPts val="5336"/>
              </a:lnSpc>
            </a:pPr>
            <a:r>
              <a:rPr lang="en-US" sz="2400" b="1" dirty="0">
                <a:latin typeface="Century Gothic"/>
                <a:cs typeface="Arial"/>
              </a:rPr>
              <a:t>Галимов Александр</a:t>
            </a:r>
          </a:p>
          <a:p>
            <a:pPr>
              <a:lnSpc>
                <a:spcPts val="5336"/>
              </a:lnSpc>
            </a:pPr>
            <a:r>
              <a:rPr lang="en-US" sz="2400" b="1" dirty="0">
                <a:latin typeface="Century Gothic"/>
                <a:cs typeface="Arial"/>
              </a:rPr>
              <a:t>Скарга Дмитрий</a:t>
            </a:r>
            <a:endParaRPr lang="en-US" sz="2400" b="1">
              <a:latin typeface="Century Gothic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/>
          <p:nvPr/>
        </p:nvSpPr>
        <p:spPr>
          <a:xfrm>
            <a:off x="833199" y="1699022"/>
            <a:ext cx="7525607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b="1" dirty="0">
                <a:latin typeface="Century Gothic"/>
                <a:ea typeface="Raleway" pitchFamily="34" charset="-122"/>
                <a:cs typeface="Raleway" pitchFamily="34" charset="-120"/>
              </a:rPr>
              <a:t>Демонстрация продукта</a:t>
            </a:r>
            <a:endParaRPr lang="en-US" sz="4400">
              <a:latin typeface="Century Gothic"/>
            </a:endParaRPr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88BC1C06-F463-DA54-DD3E-5BC87A4A3F61}"/>
              </a:ext>
            </a:extLst>
          </p:cNvPr>
          <p:cNvSpPr/>
          <p:nvPr/>
        </p:nvSpPr>
        <p:spPr>
          <a:xfrm>
            <a:off x="833199" y="2940962"/>
            <a:ext cx="6820376" cy="184844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ct val="150000"/>
              </a:lnSpc>
            </a:pPr>
            <a:r>
              <a:rPr lang="en-US" sz="3200" dirty="0" err="1">
                <a:latin typeface="Century Gothic"/>
                <a:ea typeface="Source Serif Pro"/>
              </a:rPr>
              <a:t>Управляй</a:t>
            </a:r>
            <a:r>
              <a:rPr lang="en-US" sz="3200" dirty="0">
                <a:latin typeface="Century Gothic"/>
                <a:ea typeface="Source Serif Pro"/>
              </a:rPr>
              <a:t> </a:t>
            </a:r>
            <a:r>
              <a:rPr lang="en-US" sz="3200" dirty="0" err="1">
                <a:latin typeface="Century Gothic"/>
                <a:ea typeface="Source Serif Pro"/>
              </a:rPr>
              <a:t>заказами</a:t>
            </a:r>
            <a:r>
              <a:rPr lang="en-US" sz="3200" dirty="0">
                <a:latin typeface="Century Gothic"/>
                <a:ea typeface="Source Serif Pro"/>
              </a:rPr>
              <a:t>!</a:t>
            </a:r>
            <a:endParaRPr lang="ru-RU" dirty="0"/>
          </a:p>
        </p:txBody>
      </p:sp>
      <p:pic>
        <p:nvPicPr>
          <p:cNvPr id="12" name="Рисунок 11" descr="Изображение выглядит как текст, десерт, пирог, еда&#10;&#10;Автоматически созданное описание">
            <a:extLst>
              <a:ext uri="{FF2B5EF4-FFF2-40B4-BE49-F238E27FC236}">
                <a16:creationId xmlns:a16="http://schemas.microsoft.com/office/drawing/2014/main" id="{9988B69E-710D-C8FB-E215-34FEB38C3F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26" b="5926"/>
          <a:stretch/>
        </p:blipFill>
        <p:spPr>
          <a:xfrm>
            <a:off x="9135325" y="2248"/>
            <a:ext cx="4205302" cy="82212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56C04B-BA33-8F43-8E56-13CAAC83C8BE}"/>
              </a:ext>
            </a:extLst>
          </p:cNvPr>
          <p:cNvSpPr txBox="1"/>
          <p:nvPr/>
        </p:nvSpPr>
        <p:spPr>
          <a:xfrm>
            <a:off x="14249400" y="7821168"/>
            <a:ext cx="3779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b="1" dirty="0">
                <a:solidFill>
                  <a:srgbClr val="745716"/>
                </a:solidFill>
                <a:latin typeface="Century Gothic"/>
                <a:cs typeface="Calibri"/>
              </a:rPr>
              <a:t>9</a:t>
            </a:r>
            <a:endParaRPr lang="ru-RU" sz="2000" b="1" dirty="0">
              <a:solidFill>
                <a:srgbClr val="745716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2">
            <a:extLst>
              <a:ext uri="{FF2B5EF4-FFF2-40B4-BE49-F238E27FC236}">
                <a16:creationId xmlns:a16="http://schemas.microsoft.com/office/drawing/2014/main" id="{8A66A6D1-DC6B-DDFF-88F7-AAEBF1A33765}"/>
              </a:ext>
            </a:extLst>
          </p:cNvPr>
          <p:cNvSpPr/>
          <p:nvPr/>
        </p:nvSpPr>
        <p:spPr>
          <a:xfrm>
            <a:off x="833199" y="1699022"/>
            <a:ext cx="7293959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b="1" dirty="0">
                <a:latin typeface="Century Gothic"/>
                <a:ea typeface="Raleway" pitchFamily="34" charset="-122"/>
                <a:cs typeface="Raleway" pitchFamily="34" charset="-120"/>
              </a:rPr>
              <a:t>Демонстрация продукта</a:t>
            </a:r>
            <a:endParaRPr lang="en-US" sz="4400">
              <a:latin typeface="Century Gothic"/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9EB6986-CF7A-0828-BD3F-9690B0090A3B}"/>
              </a:ext>
            </a:extLst>
          </p:cNvPr>
          <p:cNvSpPr/>
          <p:nvPr/>
        </p:nvSpPr>
        <p:spPr>
          <a:xfrm>
            <a:off x="833199" y="2940962"/>
            <a:ext cx="6820376" cy="184844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ct val="150000"/>
              </a:lnSpc>
            </a:pPr>
            <a:r>
              <a:rPr lang="en-US" sz="3200" err="1">
                <a:latin typeface="Century Gothic"/>
                <a:ea typeface="Source Serif Pro"/>
              </a:rPr>
              <a:t>Отслеживайте</a:t>
            </a:r>
            <a:r>
              <a:rPr lang="en-US" sz="3200" dirty="0">
                <a:latin typeface="Century Gothic"/>
                <a:ea typeface="Source Serif Pro"/>
              </a:rPr>
              <a:t> </a:t>
            </a:r>
            <a:r>
              <a:rPr lang="en-US" sz="3200" err="1">
                <a:latin typeface="Century Gothic"/>
                <a:ea typeface="Source Serif Pro"/>
              </a:rPr>
              <a:t>свой</a:t>
            </a:r>
            <a:r>
              <a:rPr lang="en-US" sz="3200" dirty="0">
                <a:latin typeface="Century Gothic"/>
                <a:ea typeface="Source Serif Pro"/>
              </a:rPr>
              <a:t> </a:t>
            </a:r>
            <a:r>
              <a:rPr lang="en-US" sz="3200" err="1">
                <a:latin typeface="Century Gothic"/>
                <a:ea typeface="Source Serif Pro"/>
              </a:rPr>
              <a:t>прогресс</a:t>
            </a:r>
            <a:r>
              <a:rPr lang="en-US" sz="3200" dirty="0">
                <a:latin typeface="Century Gothic"/>
                <a:ea typeface="Source Serif Pro"/>
              </a:rPr>
              <a:t>!</a:t>
            </a:r>
            <a:endParaRPr lang="ru-RU"/>
          </a:p>
        </p:txBody>
      </p:sp>
      <p:pic>
        <p:nvPicPr>
          <p:cNvPr id="20" name="Рисунок 19" descr="Изображение выглядит как текст, снимок экрана, Шриф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11D967E4-D797-33AF-B398-A06A7641AC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33" b="5291"/>
          <a:stretch/>
        </p:blipFill>
        <p:spPr>
          <a:xfrm>
            <a:off x="9131189" y="1"/>
            <a:ext cx="4199205" cy="82295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BDE99F-BCAB-6480-A93A-C86FF9D521AA}"/>
              </a:ext>
            </a:extLst>
          </p:cNvPr>
          <p:cNvSpPr txBox="1"/>
          <p:nvPr/>
        </p:nvSpPr>
        <p:spPr>
          <a:xfrm>
            <a:off x="14115288" y="7821168"/>
            <a:ext cx="5120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b="1" dirty="0">
                <a:solidFill>
                  <a:srgbClr val="745716"/>
                </a:solidFill>
                <a:latin typeface="Century Gothic"/>
                <a:cs typeface="Calibri"/>
              </a:rPr>
              <a:t>10</a:t>
            </a:r>
            <a:endParaRPr lang="ru-RU" sz="2000" b="1" dirty="0">
              <a:solidFill>
                <a:srgbClr val="745716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54130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5"/>
          <p:cNvSpPr/>
          <p:nvPr/>
        </p:nvSpPr>
        <p:spPr>
          <a:xfrm>
            <a:off x="2058472" y="2869049"/>
            <a:ext cx="3702606" cy="124479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en-US" sz="2400" err="1">
                <a:latin typeface="Century Gothic"/>
                <a:ea typeface="Source Serif Pro"/>
              </a:rPr>
              <a:t>Бесплатная</a:t>
            </a:r>
            <a:r>
              <a:rPr lang="en-US" sz="2400" dirty="0">
                <a:latin typeface="Century Gothic"/>
                <a:ea typeface="Source Serif Pro"/>
              </a:rPr>
              <a:t> </a:t>
            </a:r>
            <a:r>
              <a:rPr lang="en-US" sz="2400" err="1">
                <a:latin typeface="Century Gothic"/>
                <a:ea typeface="Source Serif Pro"/>
              </a:rPr>
              <a:t>версия</a:t>
            </a:r>
            <a:r>
              <a:rPr lang="en-US" sz="2400" dirty="0">
                <a:latin typeface="Century Gothic"/>
                <a:ea typeface="Source Serif Pro"/>
              </a:rPr>
              <a:t> </a:t>
            </a:r>
            <a:r>
              <a:rPr lang="en-US" sz="2400" err="1">
                <a:latin typeface="Century Gothic"/>
                <a:ea typeface="Source Serif Pro"/>
              </a:rPr>
              <a:t>приложения</a:t>
            </a:r>
            <a:r>
              <a:rPr lang="en-US" sz="2400" dirty="0">
                <a:latin typeface="Century Gothic"/>
                <a:ea typeface="Source Serif Pro"/>
              </a:rPr>
              <a:t> </a:t>
            </a:r>
            <a:r>
              <a:rPr lang="en-US" sz="2400" err="1">
                <a:latin typeface="Century Gothic"/>
                <a:ea typeface="Source Serif Pro"/>
              </a:rPr>
              <a:t>подходит</a:t>
            </a:r>
            <a:r>
              <a:rPr lang="en-US" sz="2400" dirty="0">
                <a:latin typeface="Century Gothic"/>
                <a:ea typeface="Source Serif Pro"/>
              </a:rPr>
              <a:t> </a:t>
            </a:r>
            <a:r>
              <a:rPr lang="en-US" sz="2400" err="1">
                <a:latin typeface="Century Gothic"/>
                <a:ea typeface="Source Serif Pro"/>
              </a:rPr>
              <a:t>для</a:t>
            </a:r>
            <a:r>
              <a:rPr lang="en-US" sz="2400" dirty="0">
                <a:latin typeface="Century Gothic"/>
                <a:ea typeface="Source Serif Pro"/>
              </a:rPr>
              <a:t> </a:t>
            </a:r>
            <a:r>
              <a:rPr lang="en-US" sz="2400" err="1">
                <a:latin typeface="Century Gothic"/>
                <a:ea typeface="Source Serif Pro"/>
              </a:rPr>
              <a:t>домашних</a:t>
            </a:r>
            <a:r>
              <a:rPr lang="en-US" sz="2400" dirty="0">
                <a:latin typeface="Century Gothic"/>
                <a:ea typeface="Source Serif Pro"/>
              </a:rPr>
              <a:t> </a:t>
            </a:r>
            <a:r>
              <a:rPr lang="en-US" sz="2400" err="1">
                <a:latin typeface="Century Gothic"/>
                <a:ea typeface="Source Serif Pro"/>
              </a:rPr>
              <a:t>кондитеров</a:t>
            </a:r>
            <a:endParaRPr lang="en-US" sz="1750" dirty="0">
              <a:latin typeface="Century Gothic"/>
              <a:ea typeface="Source Serif Pro"/>
            </a:endParaRPr>
          </a:p>
        </p:txBody>
      </p:sp>
      <p:sp>
        <p:nvSpPr>
          <p:cNvPr id="16" name="Text 2">
            <a:extLst>
              <a:ext uri="{FF2B5EF4-FFF2-40B4-BE49-F238E27FC236}">
                <a16:creationId xmlns:a16="http://schemas.microsoft.com/office/drawing/2014/main" id="{F5A30371-ED00-B099-D15C-37DCEF30C386}"/>
              </a:ext>
            </a:extLst>
          </p:cNvPr>
          <p:cNvSpPr/>
          <p:nvPr/>
        </p:nvSpPr>
        <p:spPr>
          <a:xfrm>
            <a:off x="2061924" y="722948"/>
            <a:ext cx="5253514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4400" b="1" err="1">
                <a:latin typeface="Century Gothic"/>
              </a:rPr>
              <a:t>Бизнес</a:t>
            </a:r>
            <a:r>
              <a:rPr lang="en-US" sz="4400" b="1" dirty="0">
                <a:latin typeface="Century Gothic"/>
              </a:rPr>
              <a:t> </a:t>
            </a:r>
            <a:r>
              <a:rPr lang="en-US" sz="4400" b="1" err="1">
                <a:latin typeface="Century Gothic"/>
              </a:rPr>
              <a:t>модель</a:t>
            </a:r>
            <a:endParaRPr lang="en-US" sz="4400" b="1">
              <a:latin typeface="Century Gothic"/>
            </a:endParaRPr>
          </a:p>
        </p:txBody>
      </p:sp>
      <p:sp>
        <p:nvSpPr>
          <p:cNvPr id="19" name="Text 5">
            <a:extLst>
              <a:ext uri="{FF2B5EF4-FFF2-40B4-BE49-F238E27FC236}">
                <a16:creationId xmlns:a16="http://schemas.microsoft.com/office/drawing/2014/main" id="{AF2DC2EC-A02A-2BDA-88F6-8DD593A9773D}"/>
              </a:ext>
            </a:extLst>
          </p:cNvPr>
          <p:cNvSpPr/>
          <p:nvPr/>
        </p:nvSpPr>
        <p:spPr>
          <a:xfrm>
            <a:off x="2058472" y="5526523"/>
            <a:ext cx="3702606" cy="124479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en-US" sz="2400" err="1">
                <a:latin typeface="Century Gothic"/>
                <a:ea typeface="Source Serif Pro"/>
              </a:rPr>
              <a:t>Платная</a:t>
            </a:r>
            <a:r>
              <a:rPr lang="en-US" sz="2400" dirty="0">
                <a:latin typeface="Century Gothic"/>
                <a:ea typeface="Source Serif Pro"/>
              </a:rPr>
              <a:t> </a:t>
            </a:r>
            <a:r>
              <a:rPr lang="en-US" sz="2400" err="1">
                <a:latin typeface="Century Gothic"/>
                <a:ea typeface="Source Serif Pro"/>
              </a:rPr>
              <a:t>версия</a:t>
            </a:r>
            <a:r>
              <a:rPr lang="en-US" sz="2400" dirty="0">
                <a:latin typeface="Century Gothic"/>
                <a:ea typeface="Source Serif Pro"/>
              </a:rPr>
              <a:t> </a:t>
            </a:r>
            <a:r>
              <a:rPr lang="en-US" sz="2400" err="1">
                <a:latin typeface="Century Gothic"/>
                <a:ea typeface="Source Serif Pro"/>
              </a:rPr>
              <a:t>для</a:t>
            </a:r>
            <a:r>
              <a:rPr lang="en-US" sz="2400" dirty="0">
                <a:latin typeface="Century Gothic"/>
                <a:ea typeface="Source Serif Pro"/>
              </a:rPr>
              <a:t> </a:t>
            </a:r>
            <a:r>
              <a:rPr lang="en-US" sz="2400" err="1">
                <a:latin typeface="Century Gothic"/>
                <a:ea typeface="Source Serif Pro"/>
              </a:rPr>
              <a:t>владельцев</a:t>
            </a:r>
            <a:r>
              <a:rPr lang="en-US" sz="2400" dirty="0">
                <a:latin typeface="Century Gothic"/>
                <a:ea typeface="Source Serif Pro"/>
              </a:rPr>
              <a:t> </a:t>
            </a:r>
            <a:r>
              <a:rPr lang="en-US" sz="2400" err="1">
                <a:latin typeface="Century Gothic"/>
                <a:ea typeface="Source Serif Pro"/>
              </a:rPr>
              <a:t>бизнеса</a:t>
            </a:r>
            <a:endParaRPr lang="en-US" sz="2400">
              <a:latin typeface="Century Gothic"/>
              <a:ea typeface="Source Serif Pro"/>
            </a:endParaRPr>
          </a:p>
        </p:txBody>
      </p:sp>
      <p:pic>
        <p:nvPicPr>
          <p:cNvPr id="3" name="Рисунок 2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6F135693-895D-2FCA-F149-76B4E3146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919" y="717232"/>
            <a:ext cx="5632781" cy="70665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044E68-C0C2-59FC-3B99-74EC08A0B677}"/>
              </a:ext>
            </a:extLst>
          </p:cNvPr>
          <p:cNvSpPr txBox="1"/>
          <p:nvPr/>
        </p:nvSpPr>
        <p:spPr>
          <a:xfrm>
            <a:off x="14115288" y="7821168"/>
            <a:ext cx="5120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b="1" dirty="0">
                <a:solidFill>
                  <a:srgbClr val="745716"/>
                </a:solidFill>
                <a:latin typeface="Century Gothic"/>
                <a:cs typeface="Calibri"/>
              </a:rPr>
              <a:t>11</a:t>
            </a:r>
            <a:endParaRPr lang="ru-RU" sz="2000" b="1" dirty="0">
              <a:solidFill>
                <a:srgbClr val="745716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"/>
          <p:cNvSpPr/>
          <p:nvPr/>
        </p:nvSpPr>
        <p:spPr>
          <a:xfrm>
            <a:off x="2037993" y="4684157"/>
            <a:ext cx="10554414" cy="27742"/>
          </a:xfrm>
          <a:prstGeom prst="rect">
            <a:avLst/>
          </a:prstGeom>
          <a:solidFill>
            <a:srgbClr val="B29C6A"/>
          </a:solidFill>
          <a:ln/>
        </p:spPr>
      </p:sp>
      <p:sp>
        <p:nvSpPr>
          <p:cNvPr id="6" name="Shape 4"/>
          <p:cNvSpPr/>
          <p:nvPr/>
        </p:nvSpPr>
        <p:spPr>
          <a:xfrm>
            <a:off x="4607183" y="3906560"/>
            <a:ext cx="27742" cy="777597"/>
          </a:xfrm>
          <a:prstGeom prst="rect">
            <a:avLst/>
          </a:prstGeom>
          <a:solidFill>
            <a:srgbClr val="B29C6A"/>
          </a:solidFill>
          <a:ln/>
        </p:spPr>
      </p:sp>
      <p:sp>
        <p:nvSpPr>
          <p:cNvPr id="7" name="Shape 5"/>
          <p:cNvSpPr/>
          <p:nvPr/>
        </p:nvSpPr>
        <p:spPr>
          <a:xfrm>
            <a:off x="4371142" y="443424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5EFEF"/>
          </a:solidFill>
          <a:ln/>
        </p:spPr>
      </p:sp>
      <p:sp>
        <p:nvSpPr>
          <p:cNvPr id="8" name="Text 6"/>
          <p:cNvSpPr/>
          <p:nvPr/>
        </p:nvSpPr>
        <p:spPr>
          <a:xfrm>
            <a:off x="4438769" y="4433054"/>
            <a:ext cx="378975" cy="487918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400" b="1" dirty="0">
                <a:solidFill>
                  <a:srgbClr val="745716"/>
                </a:solidFill>
                <a:latin typeface="Century Gothic"/>
                <a:ea typeface="Raleway" pitchFamily="34" charset="-122"/>
                <a:cs typeface="Raleway" pitchFamily="34" charset="-120"/>
              </a:rPr>
              <a:t>1</a:t>
            </a:r>
            <a:endParaRPr lang="en-US" sz="2400">
              <a:latin typeface="Century Gothic"/>
            </a:endParaRPr>
          </a:p>
        </p:txBody>
      </p:sp>
      <p:sp>
        <p:nvSpPr>
          <p:cNvPr id="9" name="Text 7"/>
          <p:cNvSpPr/>
          <p:nvPr/>
        </p:nvSpPr>
        <p:spPr>
          <a:xfrm>
            <a:off x="2388394" y="2525197"/>
            <a:ext cx="4436745" cy="11615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algn="ctr">
              <a:lnSpc>
                <a:spcPts val="2734"/>
              </a:lnSpc>
            </a:pPr>
            <a:r>
              <a:rPr lang="en-US" sz="2400" b="1" err="1">
                <a:latin typeface="Century Gothic"/>
              </a:rPr>
              <a:t>Запуск</a:t>
            </a:r>
            <a:r>
              <a:rPr lang="en-US" sz="2400" b="1" dirty="0">
                <a:latin typeface="Century Gothic"/>
              </a:rPr>
              <a:t> MVP</a:t>
            </a:r>
            <a:br>
              <a:rPr lang="en-US" sz="2400" b="1" dirty="0">
                <a:latin typeface="Century Gothic"/>
              </a:rPr>
            </a:br>
            <a:r>
              <a:rPr lang="en-US" sz="2400" b="1" dirty="0">
                <a:latin typeface="Century Gothic"/>
              </a:rPr>
              <a:t>и </a:t>
            </a:r>
            <a:r>
              <a:rPr lang="en-US" sz="2400" b="1" err="1">
                <a:latin typeface="Century Gothic"/>
              </a:rPr>
              <a:t>сбор</a:t>
            </a:r>
            <a:r>
              <a:rPr lang="en-US" sz="2400" b="1" dirty="0">
                <a:latin typeface="Century Gothic"/>
              </a:rPr>
              <a:t> </a:t>
            </a:r>
            <a:r>
              <a:rPr lang="en-US" sz="2400" b="1" err="1">
                <a:latin typeface="Century Gothic"/>
              </a:rPr>
              <a:t>обратной</a:t>
            </a:r>
            <a:r>
              <a:rPr lang="en-US" sz="2400" b="1" dirty="0">
                <a:latin typeface="Century Gothic"/>
              </a:rPr>
              <a:t> </a:t>
            </a:r>
            <a:r>
              <a:rPr lang="en-US" sz="2400" b="1" err="1">
                <a:latin typeface="Century Gothic"/>
              </a:rPr>
              <a:t>связи</a:t>
            </a:r>
            <a:br>
              <a:rPr lang="en-US" sz="2400" b="1" dirty="0">
                <a:solidFill>
                  <a:srgbClr val="745716"/>
                </a:solidFill>
                <a:latin typeface="Century Gothic"/>
              </a:rPr>
            </a:br>
            <a:r>
              <a:rPr lang="en-US" sz="2400" b="1" dirty="0">
                <a:solidFill>
                  <a:srgbClr val="745716"/>
                </a:solidFill>
                <a:latin typeface="Century Gothic"/>
              </a:rPr>
              <a:t>(</a:t>
            </a:r>
            <a:r>
              <a:rPr lang="en-US" sz="2400" b="1" err="1">
                <a:solidFill>
                  <a:srgbClr val="745716"/>
                </a:solidFill>
                <a:latin typeface="Century Gothic"/>
              </a:rPr>
              <a:t>Краткосрочная</a:t>
            </a:r>
            <a:r>
              <a:rPr lang="en-US" sz="2400" b="1" dirty="0">
                <a:solidFill>
                  <a:srgbClr val="745716"/>
                </a:solidFill>
                <a:latin typeface="Century Gothic"/>
              </a:rPr>
              <a:t>)</a:t>
            </a:r>
          </a:p>
        </p:txBody>
      </p:sp>
      <p:sp>
        <p:nvSpPr>
          <p:cNvPr id="11" name="Shape 9"/>
          <p:cNvSpPr/>
          <p:nvPr/>
        </p:nvSpPr>
        <p:spPr>
          <a:xfrm>
            <a:off x="7301329" y="4684157"/>
            <a:ext cx="27742" cy="777597"/>
          </a:xfrm>
          <a:prstGeom prst="rect">
            <a:avLst/>
          </a:prstGeom>
          <a:solidFill>
            <a:srgbClr val="B29C6A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88" y="443424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5EFEF"/>
          </a:solidFill>
          <a:ln/>
        </p:spPr>
      </p:sp>
      <p:sp>
        <p:nvSpPr>
          <p:cNvPr id="13" name="Text 11"/>
          <p:cNvSpPr/>
          <p:nvPr/>
        </p:nvSpPr>
        <p:spPr>
          <a:xfrm>
            <a:off x="7021235" y="4433055"/>
            <a:ext cx="573762" cy="68794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400" b="1" dirty="0">
                <a:solidFill>
                  <a:srgbClr val="745716"/>
                </a:solidFill>
                <a:latin typeface="Century Gothic"/>
                <a:ea typeface="Raleway" pitchFamily="34" charset="-122"/>
                <a:cs typeface="Raleway" pitchFamily="34" charset="-120"/>
              </a:rPr>
              <a:t>2</a:t>
            </a:r>
            <a:endParaRPr lang="en-US" sz="2400" dirty="0">
              <a:latin typeface="Century Gothic"/>
            </a:endParaRPr>
          </a:p>
        </p:txBody>
      </p:sp>
      <p:sp>
        <p:nvSpPr>
          <p:cNvPr id="16" name="Shape 14"/>
          <p:cNvSpPr/>
          <p:nvPr/>
        </p:nvSpPr>
        <p:spPr>
          <a:xfrm>
            <a:off x="9995475" y="3906560"/>
            <a:ext cx="27742" cy="777597"/>
          </a:xfrm>
          <a:prstGeom prst="rect">
            <a:avLst/>
          </a:prstGeom>
          <a:solidFill>
            <a:srgbClr val="B29C6A"/>
          </a:solidFill>
          <a:ln/>
        </p:spPr>
      </p:sp>
      <p:sp>
        <p:nvSpPr>
          <p:cNvPr id="17" name="Shape 15"/>
          <p:cNvSpPr/>
          <p:nvPr/>
        </p:nvSpPr>
        <p:spPr>
          <a:xfrm>
            <a:off x="9759434" y="443424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5EFEF"/>
          </a:solidFill>
          <a:ln/>
        </p:spPr>
      </p:sp>
      <p:sp>
        <p:nvSpPr>
          <p:cNvPr id="18" name="Text 16"/>
          <p:cNvSpPr/>
          <p:nvPr/>
        </p:nvSpPr>
        <p:spPr>
          <a:xfrm>
            <a:off x="9773483" y="4433054"/>
            <a:ext cx="457438" cy="67365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400" b="1" dirty="0">
                <a:solidFill>
                  <a:srgbClr val="745716"/>
                </a:solidFill>
                <a:latin typeface="Century Gothic"/>
                <a:ea typeface="Raleway" pitchFamily="34" charset="-122"/>
                <a:cs typeface="Raleway" pitchFamily="34" charset="-120"/>
              </a:rPr>
              <a:t>3</a:t>
            </a:r>
            <a:endParaRPr lang="en-US" sz="2400">
              <a:latin typeface="Century Gothic"/>
            </a:endParaRPr>
          </a:p>
        </p:txBody>
      </p:sp>
      <p:sp>
        <p:nvSpPr>
          <p:cNvPr id="22" name="Text 2">
            <a:extLst>
              <a:ext uri="{FF2B5EF4-FFF2-40B4-BE49-F238E27FC236}">
                <a16:creationId xmlns:a16="http://schemas.microsoft.com/office/drawing/2014/main" id="{49483F83-0C2A-7683-43CC-025BBA05AEBF}"/>
              </a:ext>
            </a:extLst>
          </p:cNvPr>
          <p:cNvSpPr/>
          <p:nvPr/>
        </p:nvSpPr>
        <p:spPr>
          <a:xfrm>
            <a:off x="2061924" y="722948"/>
            <a:ext cx="5253514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4400" b="1" dirty="0" err="1">
                <a:latin typeface="Century Gothic"/>
              </a:rPr>
              <a:t>План</a:t>
            </a:r>
            <a:r>
              <a:rPr lang="en-US" sz="4400" b="1" dirty="0">
                <a:latin typeface="Century Gothic"/>
              </a:rPr>
              <a:t> </a:t>
            </a:r>
            <a:r>
              <a:rPr lang="en-US" sz="4400" b="1" dirty="0" err="1">
                <a:latin typeface="Century Gothic"/>
              </a:rPr>
              <a:t>развития</a:t>
            </a:r>
            <a:endParaRPr lang="en-US" sz="4400" b="1" dirty="0">
              <a:latin typeface="Century Gothic"/>
            </a:endParaRPr>
          </a:p>
        </p:txBody>
      </p:sp>
      <p:sp>
        <p:nvSpPr>
          <p:cNvPr id="23" name="Text 7">
            <a:extLst>
              <a:ext uri="{FF2B5EF4-FFF2-40B4-BE49-F238E27FC236}">
                <a16:creationId xmlns:a16="http://schemas.microsoft.com/office/drawing/2014/main" id="{5B9EC61D-01A2-52E5-AD21-ACA1BC67E97C}"/>
              </a:ext>
            </a:extLst>
          </p:cNvPr>
          <p:cNvSpPr/>
          <p:nvPr/>
        </p:nvSpPr>
        <p:spPr>
          <a:xfrm>
            <a:off x="5260180" y="5582722"/>
            <a:ext cx="4093845" cy="167592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algn="ctr">
              <a:lnSpc>
                <a:spcPts val="2734"/>
              </a:lnSpc>
            </a:pPr>
            <a:r>
              <a:rPr lang="en-US" sz="2400" b="1" err="1">
                <a:latin typeface="Century Gothic"/>
              </a:rPr>
              <a:t>Интеграция</a:t>
            </a:r>
            <a:r>
              <a:rPr lang="en-US" sz="2400" b="1" dirty="0">
                <a:latin typeface="Century Gothic"/>
              </a:rPr>
              <a:t> с</a:t>
            </a:r>
            <a:br>
              <a:rPr lang="en-US" sz="2400" b="1" dirty="0">
                <a:latin typeface="Century Gothic"/>
              </a:rPr>
            </a:br>
            <a:r>
              <a:rPr lang="en-US" sz="2400" b="1" err="1">
                <a:latin typeface="Century Gothic"/>
              </a:rPr>
              <a:t>гипермаркетами</a:t>
            </a:r>
            <a:br>
              <a:rPr lang="en-US" sz="2400" b="1" dirty="0">
                <a:solidFill>
                  <a:srgbClr val="745716"/>
                </a:solidFill>
                <a:latin typeface="Century Gothic"/>
              </a:rPr>
            </a:br>
            <a:r>
              <a:rPr lang="en-US" sz="2400" b="1" dirty="0">
                <a:solidFill>
                  <a:srgbClr val="745716"/>
                </a:solidFill>
                <a:latin typeface="Century Gothic"/>
              </a:rPr>
              <a:t>(</a:t>
            </a:r>
            <a:r>
              <a:rPr lang="en-US" sz="2400" b="1" err="1">
                <a:solidFill>
                  <a:srgbClr val="745716"/>
                </a:solidFill>
                <a:latin typeface="Century Gothic"/>
              </a:rPr>
              <a:t>Долгосрочная</a:t>
            </a:r>
            <a:r>
              <a:rPr lang="en-US" sz="2400" b="1" dirty="0">
                <a:solidFill>
                  <a:srgbClr val="745716"/>
                </a:solidFill>
                <a:latin typeface="Century Gothic"/>
              </a:rPr>
              <a:t>)</a:t>
            </a:r>
          </a:p>
        </p:txBody>
      </p:sp>
      <p:sp>
        <p:nvSpPr>
          <p:cNvPr id="24" name="Text 7">
            <a:extLst>
              <a:ext uri="{FF2B5EF4-FFF2-40B4-BE49-F238E27FC236}">
                <a16:creationId xmlns:a16="http://schemas.microsoft.com/office/drawing/2014/main" id="{4BA2C1D3-4FE7-C47C-331B-6F7CE8C7317C}"/>
              </a:ext>
            </a:extLst>
          </p:cNvPr>
          <p:cNvSpPr/>
          <p:nvPr/>
        </p:nvSpPr>
        <p:spPr>
          <a:xfrm>
            <a:off x="7616284" y="2525197"/>
            <a:ext cx="4814697" cy="158829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algn="ctr"/>
            <a:r>
              <a:rPr lang="en-US" sz="2400" b="1" err="1">
                <a:latin typeface="Century Gothic"/>
              </a:rPr>
              <a:t>Больше</a:t>
            </a:r>
            <a:r>
              <a:rPr lang="en-US" sz="2400" b="1" dirty="0">
                <a:latin typeface="Century Gothic"/>
              </a:rPr>
              <a:t> </a:t>
            </a:r>
            <a:r>
              <a:rPr lang="en-US" sz="2400" b="1" err="1">
                <a:latin typeface="Century Gothic"/>
              </a:rPr>
              <a:t>возможностей</a:t>
            </a:r>
            <a:r>
              <a:rPr lang="en-US" sz="2400" b="1">
                <a:latin typeface="Century Gothic"/>
              </a:rPr>
              <a:t> в</a:t>
            </a:r>
            <a:endParaRPr lang="ru-RU" dirty="0">
              <a:latin typeface="Calibri" panose="020F0502020204030204"/>
              <a:cs typeface="Calibri" panose="020F0502020204030204"/>
            </a:endParaRPr>
          </a:p>
          <a:p>
            <a:pPr algn="ctr"/>
            <a:r>
              <a:rPr lang="en-US" sz="2400" b="1" dirty="0" err="1">
                <a:latin typeface="Century Gothic"/>
              </a:rPr>
              <a:t>платной</a:t>
            </a:r>
            <a:r>
              <a:rPr lang="en-US" sz="2400" b="1" dirty="0">
                <a:latin typeface="Century Gothic"/>
              </a:rPr>
              <a:t> </a:t>
            </a:r>
            <a:r>
              <a:rPr lang="en-US" sz="2400" b="1" dirty="0" err="1">
                <a:latin typeface="Century Gothic"/>
              </a:rPr>
              <a:t>версии</a:t>
            </a:r>
            <a:br>
              <a:rPr lang="en-US" sz="2400" b="1" dirty="0">
                <a:solidFill>
                  <a:srgbClr val="745716"/>
                </a:solidFill>
                <a:latin typeface="Century Gothic"/>
              </a:rPr>
            </a:br>
            <a:r>
              <a:rPr lang="en-US" sz="2400" b="1" dirty="0">
                <a:solidFill>
                  <a:srgbClr val="745716"/>
                </a:solidFill>
                <a:latin typeface="Century Gothic"/>
              </a:rPr>
              <a:t>(</a:t>
            </a:r>
            <a:r>
              <a:rPr lang="en-US" sz="2400" b="1" dirty="0" err="1">
                <a:solidFill>
                  <a:srgbClr val="745716"/>
                </a:solidFill>
                <a:latin typeface="Century Gothic"/>
              </a:rPr>
              <a:t>Долгосрочная</a:t>
            </a:r>
            <a:r>
              <a:rPr lang="en-US" sz="2400" b="1" dirty="0">
                <a:solidFill>
                  <a:srgbClr val="745716"/>
                </a:solidFill>
                <a:latin typeface="Century Gothic"/>
              </a:rPr>
              <a:t>)</a:t>
            </a:r>
            <a:endParaRPr lang="ru-RU">
              <a:cs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03466F-9B6D-4541-34E9-BAD91A6169D3}"/>
              </a:ext>
            </a:extLst>
          </p:cNvPr>
          <p:cNvSpPr txBox="1"/>
          <p:nvPr/>
        </p:nvSpPr>
        <p:spPr>
          <a:xfrm>
            <a:off x="14115288" y="7821168"/>
            <a:ext cx="5120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b="1" dirty="0">
                <a:solidFill>
                  <a:srgbClr val="745716"/>
                </a:solidFill>
                <a:latin typeface="Century Gothic"/>
                <a:cs typeface="Calibri"/>
              </a:rPr>
              <a:t>12</a:t>
            </a:r>
            <a:endParaRPr lang="ru-RU" sz="2000" b="1" dirty="0">
              <a:solidFill>
                <a:srgbClr val="745716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2">
            <a:extLst>
              <a:ext uri="{FF2B5EF4-FFF2-40B4-BE49-F238E27FC236}">
                <a16:creationId xmlns:a16="http://schemas.microsoft.com/office/drawing/2014/main" id="{33F76563-D49B-CAD9-D13F-3DBDFE3882FD}"/>
              </a:ext>
            </a:extLst>
          </p:cNvPr>
          <p:cNvSpPr/>
          <p:nvPr/>
        </p:nvSpPr>
        <p:spPr>
          <a:xfrm>
            <a:off x="2037540" y="722948"/>
            <a:ext cx="3668554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4400" b="1" dirty="0" err="1">
                <a:latin typeface="Century Gothic"/>
              </a:rPr>
              <a:t>Команда</a:t>
            </a:r>
            <a:r>
              <a:rPr lang="en-US" sz="4400" b="1" dirty="0">
                <a:latin typeface="Century Gothic"/>
              </a:rPr>
              <a:t> 8-1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99961-0FF4-1E4E-09DF-D7E03F5B3963}"/>
              </a:ext>
            </a:extLst>
          </p:cNvPr>
          <p:cNvSpPr txBox="1"/>
          <p:nvPr/>
        </p:nvSpPr>
        <p:spPr>
          <a:xfrm>
            <a:off x="2042159" y="2343912"/>
            <a:ext cx="120456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dirty="0">
                <a:latin typeface="Century Gothic"/>
              </a:rPr>
              <a:t>Елисеев Александр Сергеевич </a:t>
            </a:r>
            <a:r>
              <a:rPr lang="ru-RU" sz="3200" dirty="0">
                <a:solidFill>
                  <a:srgbClr val="202124"/>
                </a:solidFill>
                <a:latin typeface="Century Gothic"/>
                <a:ea typeface="+mn-lt"/>
                <a:cs typeface="+mn-lt"/>
              </a:rPr>
              <a:t>– </a:t>
            </a:r>
            <a:r>
              <a:rPr lang="ru-RU" sz="3200" err="1">
                <a:solidFill>
                  <a:srgbClr val="202124"/>
                </a:solidFill>
                <a:latin typeface="Century Gothic"/>
                <a:ea typeface="+mn-lt"/>
                <a:cs typeface="+mn-lt"/>
              </a:rPr>
              <a:t>team</a:t>
            </a:r>
            <a:r>
              <a:rPr lang="ru-RU" sz="3200" dirty="0">
                <a:solidFill>
                  <a:srgbClr val="202124"/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ru-RU" sz="3200" err="1">
                <a:solidFill>
                  <a:srgbClr val="202124"/>
                </a:solidFill>
                <a:latin typeface="Century Gothic"/>
                <a:ea typeface="+mn-lt"/>
                <a:cs typeface="+mn-lt"/>
              </a:rPr>
              <a:t>lead</a:t>
            </a:r>
            <a:r>
              <a:rPr lang="ru-RU" sz="3200" dirty="0">
                <a:solidFill>
                  <a:srgbClr val="202124"/>
                </a:solidFill>
                <a:latin typeface="Century Gothic"/>
                <a:ea typeface="+mn-lt"/>
                <a:cs typeface="+mn-lt"/>
              </a:rPr>
              <a:t>, аналитик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045096-242B-8EF4-9270-301370897299}"/>
              </a:ext>
            </a:extLst>
          </p:cNvPr>
          <p:cNvSpPr txBox="1"/>
          <p:nvPr/>
        </p:nvSpPr>
        <p:spPr>
          <a:xfrm>
            <a:off x="2042159" y="3307079"/>
            <a:ext cx="1099718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dirty="0">
                <a:latin typeface="Century Gothic"/>
              </a:rPr>
              <a:t>Галимов Александр </a:t>
            </a:r>
            <a:r>
              <a:rPr lang="ru-RU" sz="3200" err="1">
                <a:latin typeface="Century Gothic"/>
              </a:rPr>
              <a:t>Эльдарович</a:t>
            </a:r>
            <a:r>
              <a:rPr lang="ru-RU" sz="3200" dirty="0">
                <a:latin typeface="Century Gothic"/>
              </a:rPr>
              <a:t> </a:t>
            </a:r>
            <a:r>
              <a:rPr lang="ru-RU" sz="3200" dirty="0">
                <a:solidFill>
                  <a:srgbClr val="202124"/>
                </a:solidFill>
                <a:latin typeface="Century Gothic"/>
                <a:ea typeface="+mn-lt"/>
                <a:cs typeface="+mn-lt"/>
              </a:rPr>
              <a:t>– </a:t>
            </a:r>
            <a:r>
              <a:rPr lang="ru-RU" sz="3200" err="1">
                <a:solidFill>
                  <a:srgbClr val="202124"/>
                </a:solidFill>
                <a:latin typeface="Century Gothic"/>
                <a:ea typeface="+mn-lt"/>
                <a:cs typeface="+mn-lt"/>
              </a:rPr>
              <a:t>backend</a:t>
            </a:r>
            <a:r>
              <a:rPr lang="ru-RU" sz="3200" dirty="0">
                <a:solidFill>
                  <a:srgbClr val="202124"/>
                </a:solidFill>
                <a:latin typeface="Century Gothic"/>
                <a:ea typeface="+mn-lt"/>
                <a:cs typeface="+mn-lt"/>
              </a:rPr>
              <a:t> разработчик, тестировщик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56BE75-1B21-4928-1B41-608FFF6689B1}"/>
              </a:ext>
            </a:extLst>
          </p:cNvPr>
          <p:cNvSpPr txBox="1"/>
          <p:nvPr/>
        </p:nvSpPr>
        <p:spPr>
          <a:xfrm>
            <a:off x="2042159" y="4770119"/>
            <a:ext cx="1081430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dirty="0">
                <a:latin typeface="Century Gothic"/>
              </a:rPr>
              <a:t>Скарга Дмитрий Юрьевич </a:t>
            </a:r>
            <a:r>
              <a:rPr lang="ru-RU" sz="3200" dirty="0">
                <a:solidFill>
                  <a:srgbClr val="202124"/>
                </a:solidFill>
                <a:latin typeface="Century Gothic"/>
                <a:ea typeface="+mn-lt"/>
                <a:cs typeface="+mn-lt"/>
              </a:rPr>
              <a:t>– </a:t>
            </a:r>
            <a:r>
              <a:rPr lang="ru-RU" sz="3200" err="1">
                <a:solidFill>
                  <a:srgbClr val="202124"/>
                </a:solidFill>
                <a:latin typeface="Century Gothic"/>
                <a:ea typeface="+mn-lt"/>
                <a:cs typeface="+mn-lt"/>
              </a:rPr>
              <a:t>mobile</a:t>
            </a:r>
            <a:r>
              <a:rPr lang="ru-RU" sz="3200" dirty="0">
                <a:solidFill>
                  <a:srgbClr val="202124"/>
                </a:solidFill>
                <a:latin typeface="Century Gothic"/>
                <a:ea typeface="+mn-lt"/>
                <a:cs typeface="+mn-lt"/>
              </a:rPr>
              <a:t> разработчик, дизайнер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0E257-4EB5-312C-4C84-39AED56EDACB}"/>
              </a:ext>
            </a:extLst>
          </p:cNvPr>
          <p:cNvSpPr txBox="1"/>
          <p:nvPr/>
        </p:nvSpPr>
        <p:spPr>
          <a:xfrm>
            <a:off x="14115288" y="7821168"/>
            <a:ext cx="5120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b="1" dirty="0">
                <a:solidFill>
                  <a:srgbClr val="745716"/>
                </a:solidFill>
                <a:latin typeface="Century Gothic"/>
                <a:cs typeface="Calibri"/>
              </a:rPr>
              <a:t>13</a:t>
            </a:r>
            <a:endParaRPr lang="ru-RU" sz="2000" b="1" dirty="0">
              <a:solidFill>
                <a:srgbClr val="745716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шаблон, пиксель, шов&#10;&#10;Автоматически созданное описание">
            <a:extLst>
              <a:ext uri="{FF2B5EF4-FFF2-40B4-BE49-F238E27FC236}">
                <a16:creationId xmlns:a16="http://schemas.microsoft.com/office/drawing/2014/main" id="{F9438D44-4676-E5C5-FDE6-F3D2F2FCA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212" y="1279344"/>
            <a:ext cx="5676900" cy="5676900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Шрифт, логотип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E8CA8166-2473-ECCE-8BDD-4A2F766CC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396" y="2859133"/>
            <a:ext cx="5648325" cy="2514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3177EE-FFF6-3389-CDAF-58036A1B5184}"/>
              </a:ext>
            </a:extLst>
          </p:cNvPr>
          <p:cNvSpPr txBox="1"/>
          <p:nvPr/>
        </p:nvSpPr>
        <p:spPr>
          <a:xfrm>
            <a:off x="1045029" y="5950132"/>
            <a:ext cx="5839096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 dirty="0"/>
            </a:br>
            <a:r>
              <a:rPr lang="en-US" sz="3200" dirty="0">
                <a:latin typeface="Century Gothic"/>
              </a:rPr>
              <a:t>bakebudget24@gmail.com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5B0FCC-E875-45B8-01DE-41153F3360D2}"/>
              </a:ext>
            </a:extLst>
          </p:cNvPr>
          <p:cNvSpPr txBox="1"/>
          <p:nvPr/>
        </p:nvSpPr>
        <p:spPr>
          <a:xfrm>
            <a:off x="9954768" y="6958584"/>
            <a:ext cx="158496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Century Gothic"/>
              </a:rPr>
              <a:t>GitHub</a:t>
            </a:r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4636C-E967-C49F-9F99-E563FC7861D6}"/>
              </a:ext>
            </a:extLst>
          </p:cNvPr>
          <p:cNvSpPr txBox="1"/>
          <p:nvPr/>
        </p:nvSpPr>
        <p:spPr>
          <a:xfrm>
            <a:off x="14115288" y="7821168"/>
            <a:ext cx="5120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b="1" dirty="0">
                <a:solidFill>
                  <a:srgbClr val="745716"/>
                </a:solidFill>
                <a:latin typeface="Century Gothic"/>
                <a:cs typeface="Calibri"/>
              </a:rPr>
              <a:t>14</a:t>
            </a:r>
            <a:endParaRPr lang="ru-RU" sz="2000" b="1" dirty="0">
              <a:solidFill>
                <a:srgbClr val="745716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7811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9CB658F-A1DB-093D-DA7C-AE39CC088AA6}"/>
              </a:ext>
            </a:extLst>
          </p:cNvPr>
          <p:cNvSpPr txBox="1"/>
          <p:nvPr/>
        </p:nvSpPr>
        <p:spPr>
          <a:xfrm>
            <a:off x="4528674" y="1948977"/>
            <a:ext cx="557696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latin typeface="Century Gothic"/>
                <a:cs typeface="Calibri"/>
              </a:rPr>
              <a:t>Спрос на кондитерские изделия за 2021 год по сравнению с 2020</a:t>
            </a:r>
            <a:endParaRPr lang="ru-RU" sz="2400" dirty="0">
              <a:latin typeface="Century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38D862-8089-2665-26A2-E7B21FA72293}"/>
              </a:ext>
            </a:extLst>
          </p:cNvPr>
          <p:cNvSpPr txBox="1"/>
          <p:nvPr/>
        </p:nvSpPr>
        <p:spPr>
          <a:xfrm>
            <a:off x="725424" y="344424"/>
            <a:ext cx="937564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400" b="1" dirty="0">
                <a:latin typeface="Century Gothic"/>
                <a:cs typeface="Calibri"/>
              </a:rPr>
              <a:t>Рынок кондитерских изделий</a:t>
            </a:r>
            <a:endParaRPr lang="ru-RU" sz="4400" b="1" dirty="0">
              <a:latin typeface="Century Gothic"/>
            </a:endParaRPr>
          </a:p>
        </p:txBody>
      </p:sp>
      <p:pic>
        <p:nvPicPr>
          <p:cNvPr id="14" name="Рисунок 13" descr="Изображение выглядит как текст, снимок экрана, Прямоугольн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770699DB-044C-9A73-5C0D-A1B1558AB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25" y="3466557"/>
            <a:ext cx="13715727" cy="37357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A8EB55-6B74-4561-4CA2-1C7D06113F62}"/>
              </a:ext>
            </a:extLst>
          </p:cNvPr>
          <p:cNvSpPr txBox="1"/>
          <p:nvPr/>
        </p:nvSpPr>
        <p:spPr>
          <a:xfrm>
            <a:off x="2956560" y="3105912"/>
            <a:ext cx="9997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b="1" dirty="0">
                <a:latin typeface="Century Gothic"/>
                <a:cs typeface="Calibri"/>
              </a:rPr>
              <a:t>+72%</a:t>
            </a:r>
            <a:endParaRPr lang="ru-RU" sz="2400" b="1" dirty="0">
              <a:latin typeface="Century Gothic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756D16-147B-3118-5702-67D7FA348860}"/>
              </a:ext>
            </a:extLst>
          </p:cNvPr>
          <p:cNvSpPr txBox="1"/>
          <p:nvPr/>
        </p:nvSpPr>
        <p:spPr>
          <a:xfrm>
            <a:off x="5821680" y="3105912"/>
            <a:ext cx="9875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b="1" dirty="0">
                <a:latin typeface="Century Gothic"/>
                <a:cs typeface="Calibri"/>
              </a:rPr>
              <a:t>+88%</a:t>
            </a:r>
            <a:endParaRPr lang="ru-RU" sz="2400" b="1" dirty="0">
              <a:latin typeface="Century Gothic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6DB155-D0E7-79E6-A569-FD0FEBD3D9F1}"/>
              </a:ext>
            </a:extLst>
          </p:cNvPr>
          <p:cNvSpPr txBox="1"/>
          <p:nvPr/>
        </p:nvSpPr>
        <p:spPr>
          <a:xfrm>
            <a:off x="8711184" y="3105912"/>
            <a:ext cx="11948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b="1" dirty="0">
                <a:latin typeface="Century Gothic"/>
                <a:cs typeface="Calibri"/>
              </a:rPr>
              <a:t>+58%</a:t>
            </a:r>
            <a:endParaRPr lang="ru-RU" sz="2400" b="1">
              <a:latin typeface="Century Gothic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459A7D-6992-7882-1B71-B1A11411FF26}"/>
              </a:ext>
            </a:extLst>
          </p:cNvPr>
          <p:cNvSpPr txBox="1"/>
          <p:nvPr/>
        </p:nvSpPr>
        <p:spPr>
          <a:xfrm>
            <a:off x="11576304" y="3105912"/>
            <a:ext cx="107289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b="1" dirty="0">
                <a:latin typeface="Century Gothic"/>
                <a:cs typeface="Calibri"/>
              </a:rPr>
              <a:t>+78%</a:t>
            </a:r>
            <a:endParaRPr lang="ru-RU" sz="2400" b="1">
              <a:latin typeface="Century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B662C5-42BC-4BBF-B3D7-B55933A28A13}"/>
              </a:ext>
            </a:extLst>
          </p:cNvPr>
          <p:cNvSpPr txBox="1"/>
          <p:nvPr/>
        </p:nvSpPr>
        <p:spPr>
          <a:xfrm>
            <a:off x="14249400" y="7821168"/>
            <a:ext cx="3779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b="1" dirty="0">
                <a:solidFill>
                  <a:srgbClr val="745716"/>
                </a:solidFill>
                <a:latin typeface="Century Gothic"/>
                <a:cs typeface="Calibri"/>
              </a:rPr>
              <a:t>2</a:t>
            </a:r>
            <a:endParaRPr lang="ru-RU" sz="2000" b="1" dirty="0">
              <a:solidFill>
                <a:srgbClr val="745716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3028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0BCC1D55-4D24-6A09-4E46-9DB54FA429BF}"/>
              </a:ext>
            </a:extLst>
          </p:cNvPr>
          <p:cNvSpPr txBox="1"/>
          <p:nvPr/>
        </p:nvSpPr>
        <p:spPr>
          <a:xfrm>
            <a:off x="3967842" y="1948977"/>
            <a:ext cx="6686441" cy="8431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latin typeface="Century Gothic"/>
                <a:cs typeface="Calibri"/>
              </a:rPr>
              <a:t>Предложение на рынке кондитерских изделий за 2021 год по сравнению с 2020</a:t>
            </a:r>
            <a:endParaRPr lang="ru-RU" sz="2400" dirty="0">
              <a:latin typeface="Century Gothic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1BAC54-64F9-35E8-3B0D-63922BBFAE0F}"/>
              </a:ext>
            </a:extLst>
          </p:cNvPr>
          <p:cNvSpPr txBox="1"/>
          <p:nvPr/>
        </p:nvSpPr>
        <p:spPr>
          <a:xfrm>
            <a:off x="725424" y="344424"/>
            <a:ext cx="918057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400" b="1" dirty="0">
                <a:latin typeface="Century Gothic"/>
                <a:cs typeface="Calibri"/>
              </a:rPr>
              <a:t>Рынок кондитерских изделий</a:t>
            </a:r>
            <a:endParaRPr lang="ru-RU" sz="4400" b="1">
              <a:latin typeface="Century Gothic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DFC9EF-97C0-BDBF-EE8D-3C23F451119C}"/>
              </a:ext>
            </a:extLst>
          </p:cNvPr>
          <p:cNvSpPr txBox="1"/>
          <p:nvPr/>
        </p:nvSpPr>
        <p:spPr>
          <a:xfrm>
            <a:off x="2956560" y="3105912"/>
            <a:ext cx="9997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b="1" dirty="0">
                <a:latin typeface="Century Gothic"/>
                <a:cs typeface="Calibri"/>
              </a:rPr>
              <a:t>+39%</a:t>
            </a:r>
            <a:endParaRPr lang="ru-RU" sz="2400" b="1" dirty="0">
              <a:latin typeface="Century Gothic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14B152-E320-FDAA-FE16-F7D533075AB5}"/>
              </a:ext>
            </a:extLst>
          </p:cNvPr>
          <p:cNvSpPr txBox="1"/>
          <p:nvPr/>
        </p:nvSpPr>
        <p:spPr>
          <a:xfrm>
            <a:off x="5821680" y="3105912"/>
            <a:ext cx="9875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b="1" dirty="0">
                <a:latin typeface="Century Gothic"/>
                <a:cs typeface="Calibri"/>
              </a:rPr>
              <a:t>+38%</a:t>
            </a:r>
            <a:endParaRPr lang="ru-RU" sz="2400" b="1" dirty="0">
              <a:latin typeface="Century Gothic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D68DC6-C759-84B4-1904-413F27C97BB8}"/>
              </a:ext>
            </a:extLst>
          </p:cNvPr>
          <p:cNvSpPr txBox="1"/>
          <p:nvPr/>
        </p:nvSpPr>
        <p:spPr>
          <a:xfrm>
            <a:off x="8711184" y="3105912"/>
            <a:ext cx="11948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b="1" dirty="0">
                <a:latin typeface="Century Gothic"/>
                <a:cs typeface="Calibri"/>
              </a:rPr>
              <a:t>+27%</a:t>
            </a:r>
            <a:endParaRPr lang="ru-RU" sz="2400" b="1" dirty="0">
              <a:latin typeface="Century Gothic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14D62A-811C-8667-C9A2-BF27A407E90F}"/>
              </a:ext>
            </a:extLst>
          </p:cNvPr>
          <p:cNvSpPr txBox="1"/>
          <p:nvPr/>
        </p:nvSpPr>
        <p:spPr>
          <a:xfrm>
            <a:off x="11734800" y="3105912"/>
            <a:ext cx="107289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b="1" dirty="0">
                <a:latin typeface="Century Gothic"/>
                <a:cs typeface="Calibri"/>
              </a:rPr>
              <a:t>+41%</a:t>
            </a:r>
            <a:endParaRPr lang="ru-RU" sz="2400" b="1" dirty="0">
              <a:latin typeface="Century Gothic"/>
            </a:endParaRPr>
          </a:p>
        </p:txBody>
      </p:sp>
      <p:pic>
        <p:nvPicPr>
          <p:cNvPr id="38" name="Рисунок 37" descr="Изображение выглядит как текст, снимок экрана, диаграмма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79BE6111-1B03-A60A-6B45-6594DCF1D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83" y="3564255"/>
            <a:ext cx="14039850" cy="3905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AAD372-FC7A-63A5-9B57-6761D6918B9B}"/>
              </a:ext>
            </a:extLst>
          </p:cNvPr>
          <p:cNvSpPr txBox="1"/>
          <p:nvPr/>
        </p:nvSpPr>
        <p:spPr>
          <a:xfrm>
            <a:off x="14249400" y="7821168"/>
            <a:ext cx="3779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b="1" dirty="0">
                <a:solidFill>
                  <a:srgbClr val="745716"/>
                </a:solidFill>
                <a:latin typeface="Century Gothic"/>
                <a:cs typeface="Calibri"/>
              </a:rPr>
              <a:t>3</a:t>
            </a:r>
            <a:endParaRPr lang="ru-RU" sz="2000" b="1" dirty="0">
              <a:solidFill>
                <a:srgbClr val="745716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5916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3"/>
          <p:cNvSpPr/>
          <p:nvPr/>
        </p:nvSpPr>
        <p:spPr>
          <a:xfrm>
            <a:off x="2037993" y="2578060"/>
            <a:ext cx="2439329" cy="137712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745716"/>
                </a:solidFill>
                <a:latin typeface="Century Gothic"/>
                <a:ea typeface="Raleway" pitchFamily="34" charset="-122"/>
                <a:cs typeface="Raleway" pitchFamily="34" charset="-120"/>
              </a:rPr>
              <a:t>Сложный расчет затрат</a:t>
            </a:r>
            <a:endParaRPr lang="en-US" sz="2400" dirty="0">
              <a:latin typeface="Century Gothic"/>
            </a:endParaRPr>
          </a:p>
        </p:txBody>
      </p:sp>
      <p:sp>
        <p:nvSpPr>
          <p:cNvPr id="6" name="Text 4"/>
          <p:cNvSpPr/>
          <p:nvPr/>
        </p:nvSpPr>
        <p:spPr>
          <a:xfrm>
            <a:off x="2037993" y="3909131"/>
            <a:ext cx="2939201" cy="278592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en-US" sz="2000" err="1">
                <a:latin typeface="Century Gothic"/>
                <a:ea typeface="Source Serif Pro"/>
              </a:rPr>
              <a:t>Расчет</a:t>
            </a:r>
            <a:r>
              <a:rPr lang="en-US" sz="2000" dirty="0">
                <a:latin typeface="Century Gothic"/>
                <a:ea typeface="Source Serif Pro"/>
              </a:rPr>
              <a:t> </a:t>
            </a:r>
            <a:r>
              <a:rPr lang="en-US" sz="2000" err="1">
                <a:latin typeface="Century Gothic"/>
                <a:ea typeface="Source Serif Pro"/>
              </a:rPr>
              <a:t>себестоимости</a:t>
            </a:r>
            <a:r>
              <a:rPr lang="en-US" sz="2000" dirty="0">
                <a:latin typeface="Century Gothic"/>
                <a:ea typeface="Source Serif Pro"/>
              </a:rPr>
              <a:t> </a:t>
            </a:r>
            <a:r>
              <a:rPr lang="en-US" sz="2000" err="1">
                <a:latin typeface="Century Gothic"/>
                <a:ea typeface="Source Serif Pro"/>
              </a:rPr>
              <a:t>каждого</a:t>
            </a:r>
            <a:r>
              <a:rPr lang="en-US" sz="2000" dirty="0">
                <a:latin typeface="Century Gothic"/>
                <a:ea typeface="Source Serif Pro"/>
              </a:rPr>
              <a:t> </a:t>
            </a:r>
            <a:r>
              <a:rPr lang="en-US" sz="2000" err="1">
                <a:latin typeface="Century Gothic"/>
                <a:ea typeface="Source Serif Pro"/>
              </a:rPr>
              <a:t>отдельного</a:t>
            </a:r>
            <a:r>
              <a:rPr lang="en-US" sz="2000" dirty="0">
                <a:latin typeface="Century Gothic"/>
                <a:ea typeface="Source Serif Pro"/>
              </a:rPr>
              <a:t> </a:t>
            </a:r>
            <a:r>
              <a:rPr lang="en-US" sz="2000" err="1">
                <a:latin typeface="Century Gothic"/>
                <a:ea typeface="Source Serif Pro"/>
              </a:rPr>
              <a:t>изделия</a:t>
            </a:r>
            <a:r>
              <a:rPr lang="en-US" sz="2000" dirty="0">
                <a:latin typeface="Century Gothic"/>
                <a:ea typeface="Source Serif Pro"/>
              </a:rPr>
              <a:t> </a:t>
            </a:r>
            <a:r>
              <a:rPr lang="en-US" sz="2000" err="1">
                <a:latin typeface="Century Gothic"/>
                <a:ea typeface="Source Serif Pro"/>
              </a:rPr>
              <a:t>занимает</a:t>
            </a:r>
            <a:r>
              <a:rPr lang="en-US" sz="2000" dirty="0">
                <a:latin typeface="Century Gothic"/>
                <a:ea typeface="Source Serif Pro"/>
              </a:rPr>
              <a:t> </a:t>
            </a:r>
            <a:r>
              <a:rPr lang="en-US" sz="2000" err="1">
                <a:latin typeface="Century Gothic"/>
                <a:ea typeface="Source Serif Pro"/>
              </a:rPr>
              <a:t>много</a:t>
            </a:r>
            <a:r>
              <a:rPr lang="en-US" sz="2000" dirty="0">
                <a:latin typeface="Century Gothic"/>
                <a:ea typeface="Source Serif Pro"/>
              </a:rPr>
              <a:t> </a:t>
            </a:r>
            <a:r>
              <a:rPr lang="en-US" sz="2000" err="1">
                <a:latin typeface="Century Gothic"/>
                <a:ea typeface="Source Serif Pro"/>
              </a:rPr>
              <a:t>времени</a:t>
            </a:r>
            <a:r>
              <a:rPr lang="en-US" sz="2000" dirty="0">
                <a:latin typeface="Century Gothic"/>
                <a:ea typeface="Source Serif Pro"/>
              </a:rPr>
              <a:t> и </a:t>
            </a:r>
            <a:r>
              <a:rPr lang="en-US" sz="2000" err="1">
                <a:latin typeface="Century Gothic"/>
                <a:ea typeface="Source Serif Pro"/>
              </a:rPr>
              <a:t>может</a:t>
            </a:r>
            <a:r>
              <a:rPr lang="en-US" sz="2000" dirty="0">
                <a:latin typeface="Century Gothic"/>
                <a:ea typeface="Source Serif Pro"/>
              </a:rPr>
              <a:t> </a:t>
            </a:r>
            <a:r>
              <a:rPr lang="en-US" sz="2000" err="1">
                <a:latin typeface="Century Gothic"/>
                <a:ea typeface="Source Serif Pro"/>
              </a:rPr>
              <a:t>привести</a:t>
            </a:r>
            <a:r>
              <a:rPr lang="en-US" sz="2000" dirty="0">
                <a:latin typeface="Century Gothic"/>
                <a:ea typeface="Source Serif Pro"/>
              </a:rPr>
              <a:t> к </a:t>
            </a:r>
            <a:r>
              <a:rPr lang="en-US" sz="2000" err="1">
                <a:latin typeface="Century Gothic"/>
                <a:ea typeface="Source Serif Pro"/>
              </a:rPr>
              <a:t>ошибкам</a:t>
            </a:r>
            <a:endParaRPr lang="en-US" sz="2000">
              <a:latin typeface="Century Gothic"/>
              <a:ea typeface="Source Serif Pro"/>
            </a:endParaRPr>
          </a:p>
        </p:txBody>
      </p:sp>
      <p:sp>
        <p:nvSpPr>
          <p:cNvPr id="7" name="Text 5"/>
          <p:cNvSpPr/>
          <p:nvPr/>
        </p:nvSpPr>
        <p:spPr>
          <a:xfrm>
            <a:off x="6270498" y="2578060"/>
            <a:ext cx="2451521" cy="104155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745716"/>
                </a:solidFill>
                <a:latin typeface="Raleway"/>
                <a:ea typeface="Raleway" pitchFamily="34" charset="-122"/>
                <a:cs typeface="Raleway" pitchFamily="34" charset="-120"/>
              </a:rPr>
              <a:t>Отсутствие управления рецептами</a:t>
            </a:r>
            <a:endParaRPr lang="en-US" sz="2400" dirty="0">
              <a:latin typeface="Raleway"/>
            </a:endParaRPr>
          </a:p>
        </p:txBody>
      </p:sp>
      <p:sp>
        <p:nvSpPr>
          <p:cNvPr id="8" name="Text 6"/>
          <p:cNvSpPr/>
          <p:nvPr/>
        </p:nvSpPr>
        <p:spPr>
          <a:xfrm>
            <a:off x="6270498" y="3914942"/>
            <a:ext cx="2073569" cy="235920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Нет единого места для хранения и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управления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рецептами</a:t>
            </a:r>
            <a:endParaRPr lang="en-US" sz="2000" dirty="0" err="1">
              <a:latin typeface="Century Gothic"/>
              <a:ea typeface="Source Serif Pro"/>
            </a:endParaRPr>
          </a:p>
        </p:txBody>
      </p:sp>
      <p:sp>
        <p:nvSpPr>
          <p:cNvPr id="9" name="Text 7"/>
          <p:cNvSpPr/>
          <p:nvPr/>
        </p:nvSpPr>
        <p:spPr>
          <a:xfrm>
            <a:off x="10161627" y="2578060"/>
            <a:ext cx="2658785" cy="104155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745716"/>
                </a:solidFill>
                <a:latin typeface="Century Gothic"/>
                <a:ea typeface="Raleway" pitchFamily="34" charset="-122"/>
                <a:cs typeface="Raleway" pitchFamily="34" charset="-120"/>
              </a:rPr>
              <a:t>Сложный анализ прибыльности</a:t>
            </a:r>
            <a:endParaRPr lang="en-US" sz="2400">
              <a:latin typeface="Century Gothic"/>
            </a:endParaRPr>
          </a:p>
        </p:txBody>
      </p:sp>
      <p:sp>
        <p:nvSpPr>
          <p:cNvPr id="10" name="Text 8"/>
          <p:cNvSpPr/>
          <p:nvPr/>
        </p:nvSpPr>
        <p:spPr>
          <a:xfrm>
            <a:off x="10161627" y="3914942"/>
            <a:ext cx="2658785" cy="279444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Трудно проанализировать прибыльность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каждого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вида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продукции</a:t>
            </a:r>
            <a:endParaRPr lang="en-US" sz="2000" dirty="0" err="1">
              <a:latin typeface="Century Gothic"/>
              <a:ea typeface="Source Serif Pro"/>
            </a:endParaRPr>
          </a:p>
        </p:txBody>
      </p:sp>
      <p:sp>
        <p:nvSpPr>
          <p:cNvPr id="22" name="Text 2">
            <a:extLst>
              <a:ext uri="{FF2B5EF4-FFF2-40B4-BE49-F238E27FC236}">
                <a16:creationId xmlns:a16="http://schemas.microsoft.com/office/drawing/2014/main" id="{C6BF4F70-95F5-9987-6B6E-7F80570A8832}"/>
              </a:ext>
            </a:extLst>
          </p:cNvPr>
          <p:cNvSpPr/>
          <p:nvPr/>
        </p:nvSpPr>
        <p:spPr>
          <a:xfrm>
            <a:off x="2037993" y="730329"/>
            <a:ext cx="5554980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b="1" err="1">
                <a:latin typeface="Century Gothic"/>
              </a:rPr>
              <a:t>Проблемы</a:t>
            </a:r>
            <a:endParaRPr lang="en-US" sz="4400" b="1">
              <a:latin typeface="Century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8D6BE-4404-738B-0968-588E1541FC97}"/>
              </a:ext>
            </a:extLst>
          </p:cNvPr>
          <p:cNvSpPr txBox="1"/>
          <p:nvPr/>
        </p:nvSpPr>
        <p:spPr>
          <a:xfrm>
            <a:off x="14249400" y="7821168"/>
            <a:ext cx="3779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b="1" dirty="0">
                <a:solidFill>
                  <a:srgbClr val="745716"/>
                </a:solidFill>
                <a:latin typeface="Century Gothic"/>
                <a:cs typeface="Calibri"/>
              </a:rPr>
              <a:t>4</a:t>
            </a:r>
            <a:endParaRPr lang="ru-RU" sz="2000" b="1" dirty="0">
              <a:solidFill>
                <a:srgbClr val="745716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013609" y="730329"/>
            <a:ext cx="6676644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b="1" dirty="0">
                <a:latin typeface="Century Gothic"/>
                <a:ea typeface="Raleway" pitchFamily="34" charset="-122"/>
                <a:cs typeface="Raleway" pitchFamily="34" charset="-120"/>
              </a:rPr>
              <a:t>Целевая аудитория</a:t>
            </a:r>
            <a:endParaRPr lang="en-US" sz="4400">
              <a:latin typeface="Century Gothic"/>
            </a:endParaRPr>
          </a:p>
        </p:txBody>
      </p:sp>
      <p:sp>
        <p:nvSpPr>
          <p:cNvPr id="6" name="Text 3"/>
          <p:cNvSpPr/>
          <p:nvPr/>
        </p:nvSpPr>
        <p:spPr>
          <a:xfrm>
            <a:off x="2988969" y="4195810"/>
            <a:ext cx="3295888" cy="694373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745716"/>
                </a:solidFill>
                <a:latin typeface="Century Gothic"/>
                <a:ea typeface="Raleway" pitchFamily="34" charset="-122"/>
                <a:cs typeface="Raleway" pitchFamily="34" charset="-120"/>
              </a:rPr>
              <a:t>Владельцы малого бизнеса</a:t>
            </a:r>
            <a:endParaRPr lang="en-US" sz="2400" dirty="0">
              <a:latin typeface="Century Gothic"/>
            </a:endParaRPr>
          </a:p>
        </p:txBody>
      </p:sp>
      <p:sp>
        <p:nvSpPr>
          <p:cNvPr id="7" name="Text 4"/>
          <p:cNvSpPr/>
          <p:nvPr/>
        </p:nvSpPr>
        <p:spPr>
          <a:xfrm>
            <a:off x="2988969" y="5023414"/>
            <a:ext cx="3295888" cy="213240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которые нуждаются в инструменте для точного расчета себестоимости и цен на свою продукцию.</a:t>
            </a:r>
            <a:endParaRPr lang="en-US" sz="1750" dirty="0">
              <a:latin typeface="Century Gothic"/>
              <a:ea typeface="Source Serif Pro"/>
            </a:endParaRP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297" y="1832467"/>
            <a:ext cx="3296007" cy="2037040"/>
          </a:xfrm>
          <a:prstGeom prst="round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8471297" y="4195929"/>
            <a:ext cx="3296007" cy="694373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745716"/>
                </a:solidFill>
                <a:latin typeface="Century Gothic"/>
                <a:ea typeface="Raleway" pitchFamily="34" charset="-122"/>
                <a:cs typeface="Raleway" pitchFamily="34" charset="-120"/>
              </a:rPr>
              <a:t>Любители кондитерского дела</a:t>
            </a:r>
            <a:endParaRPr lang="en-US" sz="2400" dirty="0" err="1">
              <a:latin typeface="Century Gothic"/>
            </a:endParaRPr>
          </a:p>
        </p:txBody>
      </p:sp>
      <p:sp>
        <p:nvSpPr>
          <p:cNvPr id="10" name="Text 6"/>
          <p:cNvSpPr/>
          <p:nvPr/>
        </p:nvSpPr>
        <p:spPr>
          <a:xfrm>
            <a:off x="8471297" y="5401485"/>
            <a:ext cx="3296007" cy="136614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en-US" sz="2000" dirty="0" err="1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заинтересованные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 в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приложении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для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управления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затратами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.</a:t>
            </a:r>
            <a:endParaRPr lang="en-US" sz="1750" dirty="0">
              <a:latin typeface="Century Gothic"/>
              <a:ea typeface="Source Serif Pro"/>
            </a:endParaRPr>
          </a:p>
        </p:txBody>
      </p:sp>
      <p:pic>
        <p:nvPicPr>
          <p:cNvPr id="14" name="Рисунок 13" descr="Кондитерская промышленность России">
            <a:extLst>
              <a:ext uri="{FF2B5EF4-FFF2-40B4-BE49-F238E27FC236}">
                <a16:creationId xmlns:a16="http://schemas.microsoft.com/office/drawing/2014/main" id="{1E0D53BF-CADE-0CF3-7807-759B9378D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135" y="1837753"/>
            <a:ext cx="3295650" cy="2019300"/>
          </a:xfrm>
          <a:prstGeom prst="round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27ACAC-B5EA-F3BB-48C7-25A7009AFE4B}"/>
              </a:ext>
            </a:extLst>
          </p:cNvPr>
          <p:cNvSpPr txBox="1"/>
          <p:nvPr/>
        </p:nvSpPr>
        <p:spPr>
          <a:xfrm>
            <a:off x="14249400" y="7821168"/>
            <a:ext cx="3779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b="1" dirty="0">
                <a:solidFill>
                  <a:srgbClr val="745716"/>
                </a:solidFill>
                <a:latin typeface="Century Gothic"/>
                <a:cs typeface="Calibri"/>
              </a:rPr>
              <a:t>5</a:t>
            </a:r>
            <a:endParaRPr lang="ru-RU" sz="2000" b="1" dirty="0">
              <a:solidFill>
                <a:srgbClr val="745716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2">
            <a:extLst>
              <a:ext uri="{FF2B5EF4-FFF2-40B4-BE49-F238E27FC236}">
                <a16:creationId xmlns:a16="http://schemas.microsoft.com/office/drawing/2014/main" id="{A1FA784D-2B5D-4CD2-DFAA-96189E22432E}"/>
              </a:ext>
            </a:extLst>
          </p:cNvPr>
          <p:cNvSpPr/>
          <p:nvPr/>
        </p:nvSpPr>
        <p:spPr>
          <a:xfrm>
            <a:off x="2025801" y="730329"/>
            <a:ext cx="7725156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4400" b="1" dirty="0">
                <a:latin typeface="Century Gothic"/>
              </a:rPr>
              <a:t>Предлагаемое решение</a:t>
            </a:r>
          </a:p>
        </p:txBody>
      </p:sp>
      <p:sp>
        <p:nvSpPr>
          <p:cNvPr id="17" name="Text 2">
            <a:extLst>
              <a:ext uri="{FF2B5EF4-FFF2-40B4-BE49-F238E27FC236}">
                <a16:creationId xmlns:a16="http://schemas.microsoft.com/office/drawing/2014/main" id="{C9404967-A1B0-E91C-EECC-3711E909883B}"/>
              </a:ext>
            </a:extLst>
          </p:cNvPr>
          <p:cNvSpPr/>
          <p:nvPr/>
        </p:nvSpPr>
        <p:spPr>
          <a:xfrm>
            <a:off x="2037993" y="1705689"/>
            <a:ext cx="6481572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2400" err="1">
                <a:latin typeface="Century Gothic"/>
              </a:rPr>
              <a:t>Мобильное</a:t>
            </a:r>
            <a:r>
              <a:rPr lang="en-US" sz="2400" dirty="0">
                <a:latin typeface="Century Gothic"/>
              </a:rPr>
              <a:t> </a:t>
            </a:r>
            <a:r>
              <a:rPr lang="en-US" sz="2400" err="1">
                <a:latin typeface="Century Gothic"/>
              </a:rPr>
              <a:t>приложение</a:t>
            </a:r>
            <a:r>
              <a:rPr lang="en-US" sz="2400" dirty="0">
                <a:latin typeface="Century Gothic"/>
              </a:rPr>
              <a:t>, </a:t>
            </a:r>
            <a:r>
              <a:rPr lang="en-US" sz="2400" err="1">
                <a:latin typeface="Century Gothic"/>
              </a:rPr>
              <a:t>позволяющее</a:t>
            </a:r>
            <a:r>
              <a:rPr lang="en-US" sz="2400" dirty="0">
                <a:latin typeface="Century Gothic"/>
              </a:rPr>
              <a:t>:</a:t>
            </a:r>
          </a:p>
          <a:p>
            <a:pPr>
              <a:lnSpc>
                <a:spcPts val="5468"/>
              </a:lnSpc>
            </a:pPr>
            <a:endParaRPr lang="en-US" sz="2400" dirty="0">
              <a:latin typeface="Century Gothic"/>
            </a:endParaRPr>
          </a:p>
        </p:txBody>
      </p:sp>
      <p:sp>
        <p:nvSpPr>
          <p:cNvPr id="19" name="Text 2">
            <a:extLst>
              <a:ext uri="{FF2B5EF4-FFF2-40B4-BE49-F238E27FC236}">
                <a16:creationId xmlns:a16="http://schemas.microsoft.com/office/drawing/2014/main" id="{E08C98E1-23E0-251C-8834-9DF46728C56C}"/>
              </a:ext>
            </a:extLst>
          </p:cNvPr>
          <p:cNvSpPr/>
          <p:nvPr/>
        </p:nvSpPr>
        <p:spPr>
          <a:xfrm>
            <a:off x="1999321" y="2926031"/>
            <a:ext cx="11407140" cy="453581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r>
              <a:rPr lang="en-US" sz="2400" dirty="0" err="1">
                <a:latin typeface="Century Gothic"/>
              </a:rPr>
              <a:t>Создавать</a:t>
            </a:r>
            <a:r>
              <a:rPr lang="en-US" sz="2400" dirty="0">
                <a:latin typeface="Century Gothic"/>
              </a:rPr>
              <a:t> </a:t>
            </a:r>
            <a:r>
              <a:rPr lang="en-US" sz="2400" dirty="0" err="1">
                <a:latin typeface="Century Gothic"/>
              </a:rPr>
              <a:t>шаблоны</a:t>
            </a:r>
            <a:r>
              <a:rPr lang="en-US" sz="2400" dirty="0">
                <a:latin typeface="Century Gothic"/>
              </a:rPr>
              <a:t> </a:t>
            </a:r>
            <a:r>
              <a:rPr lang="en-US" sz="2400" dirty="0" err="1">
                <a:latin typeface="Century Gothic"/>
              </a:rPr>
              <a:t>кондитерских</a:t>
            </a:r>
            <a:r>
              <a:rPr lang="en-US" sz="2400" dirty="0">
                <a:latin typeface="Century Gothic"/>
              </a:rPr>
              <a:t> </a:t>
            </a:r>
            <a:r>
              <a:rPr lang="en-US" sz="2400" dirty="0" err="1">
                <a:latin typeface="Century Gothic"/>
              </a:rPr>
              <a:t>изделий</a:t>
            </a:r>
            <a:endParaRPr lang="ru-RU" sz="2400" dirty="0" err="1">
              <a:cs typeface="Calibri" panose="020F0502020204030204"/>
            </a:endParaRPr>
          </a:p>
          <a:p>
            <a:endParaRPr lang="en-US" sz="2400" dirty="0">
              <a:latin typeface="Century Gothic"/>
            </a:endParaRPr>
          </a:p>
        </p:txBody>
      </p:sp>
      <p:sp>
        <p:nvSpPr>
          <p:cNvPr id="21" name="Shape 3">
            <a:extLst>
              <a:ext uri="{FF2B5EF4-FFF2-40B4-BE49-F238E27FC236}">
                <a16:creationId xmlns:a16="http://schemas.microsoft.com/office/drawing/2014/main" id="{B0B3277A-5C86-7FDB-FED6-96955F70E8C0}"/>
              </a:ext>
            </a:extLst>
          </p:cNvPr>
          <p:cNvSpPr/>
          <p:nvPr/>
        </p:nvSpPr>
        <p:spPr>
          <a:xfrm>
            <a:off x="1345261" y="2922080"/>
            <a:ext cx="388739" cy="388739"/>
          </a:xfrm>
          <a:prstGeom prst="roundRect">
            <a:avLst>
              <a:gd name="adj" fmla="val 17148"/>
            </a:avLst>
          </a:prstGeom>
          <a:solidFill>
            <a:srgbClr val="F5EFEF"/>
          </a:solidFill>
          <a:ln/>
        </p:spPr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99DC9F-1237-FC80-9D93-0CBFB6EB2A10}"/>
              </a:ext>
            </a:extLst>
          </p:cNvPr>
          <p:cNvSpPr txBox="1"/>
          <p:nvPr/>
        </p:nvSpPr>
        <p:spPr>
          <a:xfrm>
            <a:off x="1368552" y="2889504"/>
            <a:ext cx="3657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b="1" dirty="0">
                <a:solidFill>
                  <a:srgbClr val="745716"/>
                </a:solidFill>
                <a:latin typeface="Century Gothic"/>
                <a:cs typeface="Calibri"/>
              </a:rPr>
              <a:t>1</a:t>
            </a:r>
            <a:endParaRPr lang="ru-RU" sz="2400" b="1">
              <a:solidFill>
                <a:srgbClr val="745716"/>
              </a:solidFill>
              <a:latin typeface="Century Gothic"/>
            </a:endParaRPr>
          </a:p>
        </p:txBody>
      </p:sp>
      <p:sp>
        <p:nvSpPr>
          <p:cNvPr id="25" name="Shape 3">
            <a:extLst>
              <a:ext uri="{FF2B5EF4-FFF2-40B4-BE49-F238E27FC236}">
                <a16:creationId xmlns:a16="http://schemas.microsoft.com/office/drawing/2014/main" id="{ED59D2AE-9AFF-9BF3-5B9D-4F1DE699A305}"/>
              </a:ext>
            </a:extLst>
          </p:cNvPr>
          <p:cNvSpPr/>
          <p:nvPr/>
        </p:nvSpPr>
        <p:spPr>
          <a:xfrm>
            <a:off x="1339165" y="3915728"/>
            <a:ext cx="388739" cy="388739"/>
          </a:xfrm>
          <a:prstGeom prst="roundRect">
            <a:avLst>
              <a:gd name="adj" fmla="val 17148"/>
            </a:avLst>
          </a:prstGeom>
          <a:solidFill>
            <a:srgbClr val="F5EFEF"/>
          </a:solidFill>
          <a:ln/>
        </p:spPr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F03900-5D47-D5EB-1877-B75721A733E9}"/>
              </a:ext>
            </a:extLst>
          </p:cNvPr>
          <p:cNvSpPr txBox="1"/>
          <p:nvPr/>
        </p:nvSpPr>
        <p:spPr>
          <a:xfrm>
            <a:off x="1374648" y="3870960"/>
            <a:ext cx="3657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b="1" dirty="0">
                <a:solidFill>
                  <a:srgbClr val="745716"/>
                </a:solidFill>
                <a:latin typeface="Century Gothic"/>
                <a:cs typeface="Calibri"/>
              </a:rPr>
              <a:t>2</a:t>
            </a:r>
          </a:p>
        </p:txBody>
      </p:sp>
      <p:sp>
        <p:nvSpPr>
          <p:cNvPr id="29" name="Shape 3">
            <a:extLst>
              <a:ext uri="{FF2B5EF4-FFF2-40B4-BE49-F238E27FC236}">
                <a16:creationId xmlns:a16="http://schemas.microsoft.com/office/drawing/2014/main" id="{312E2478-BCCD-B60F-7CC5-988D0F49D043}"/>
              </a:ext>
            </a:extLst>
          </p:cNvPr>
          <p:cNvSpPr/>
          <p:nvPr/>
        </p:nvSpPr>
        <p:spPr>
          <a:xfrm>
            <a:off x="1339165" y="4866704"/>
            <a:ext cx="388739" cy="388739"/>
          </a:xfrm>
          <a:prstGeom prst="roundRect">
            <a:avLst>
              <a:gd name="adj" fmla="val 17148"/>
            </a:avLst>
          </a:prstGeom>
          <a:solidFill>
            <a:srgbClr val="F5EFEF"/>
          </a:solidFill>
          <a:ln/>
        </p:spPr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75B292-0116-C3EA-2BDC-CB7011AB6025}"/>
              </a:ext>
            </a:extLst>
          </p:cNvPr>
          <p:cNvSpPr txBox="1"/>
          <p:nvPr/>
        </p:nvSpPr>
        <p:spPr>
          <a:xfrm>
            <a:off x="1350264" y="4821936"/>
            <a:ext cx="3657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b="1" dirty="0">
                <a:solidFill>
                  <a:srgbClr val="745716"/>
                </a:solidFill>
                <a:latin typeface="Century Gothic"/>
                <a:cs typeface="Calibri"/>
              </a:rPr>
              <a:t>3</a:t>
            </a:r>
          </a:p>
        </p:txBody>
      </p:sp>
      <p:sp>
        <p:nvSpPr>
          <p:cNvPr id="33" name="Shape 3">
            <a:extLst>
              <a:ext uri="{FF2B5EF4-FFF2-40B4-BE49-F238E27FC236}">
                <a16:creationId xmlns:a16="http://schemas.microsoft.com/office/drawing/2014/main" id="{96EBA84B-6CAB-361B-3E4E-9A36C7045A61}"/>
              </a:ext>
            </a:extLst>
          </p:cNvPr>
          <p:cNvSpPr/>
          <p:nvPr/>
        </p:nvSpPr>
        <p:spPr>
          <a:xfrm>
            <a:off x="1326973" y="5854256"/>
            <a:ext cx="388739" cy="388739"/>
          </a:xfrm>
          <a:prstGeom prst="roundRect">
            <a:avLst>
              <a:gd name="adj" fmla="val 17148"/>
            </a:avLst>
          </a:prstGeom>
          <a:solidFill>
            <a:srgbClr val="F5EFEF"/>
          </a:solidFill>
          <a:ln/>
        </p:spPr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1B58B1-9828-B58A-3F6F-AF5F044E3854}"/>
              </a:ext>
            </a:extLst>
          </p:cNvPr>
          <p:cNvSpPr txBox="1"/>
          <p:nvPr/>
        </p:nvSpPr>
        <p:spPr>
          <a:xfrm>
            <a:off x="1350264" y="5809488"/>
            <a:ext cx="3657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b="1" dirty="0">
                <a:solidFill>
                  <a:srgbClr val="745716"/>
                </a:solidFill>
                <a:latin typeface="Century Gothic"/>
                <a:cs typeface="Calibri"/>
              </a:rPr>
              <a:t>4</a:t>
            </a:r>
            <a:endParaRPr lang="ru-RU" sz="2400" b="1" dirty="0">
              <a:solidFill>
                <a:srgbClr val="745716"/>
              </a:solidFill>
              <a:latin typeface="Century Gothic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E77B-3DA5-DEB8-CC5F-193CA295D401}"/>
              </a:ext>
            </a:extLst>
          </p:cNvPr>
          <p:cNvSpPr txBox="1"/>
          <p:nvPr/>
        </p:nvSpPr>
        <p:spPr>
          <a:xfrm>
            <a:off x="2003489" y="3908871"/>
            <a:ext cx="104112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Century Gothic"/>
                <a:cs typeface="Segoe UI"/>
              </a:rPr>
              <a:t>Добавлять</a:t>
            </a:r>
            <a:r>
              <a:rPr lang="en-US" sz="2400" dirty="0">
                <a:latin typeface="Century Gothic"/>
                <a:cs typeface="Segoe UI"/>
              </a:rPr>
              <a:t> </a:t>
            </a:r>
            <a:r>
              <a:rPr lang="en-US" sz="2400" dirty="0" err="1">
                <a:latin typeface="Century Gothic"/>
                <a:cs typeface="Segoe UI"/>
              </a:rPr>
              <a:t>издержки</a:t>
            </a:r>
            <a:r>
              <a:rPr lang="en-US" sz="2400" dirty="0">
                <a:latin typeface="Century Gothic"/>
                <a:cs typeface="Segoe UI"/>
              </a:rPr>
              <a:t> </a:t>
            </a:r>
            <a:r>
              <a:rPr lang="en-US" sz="2400" dirty="0" err="1">
                <a:latin typeface="Century Gothic"/>
                <a:cs typeface="Segoe UI"/>
              </a:rPr>
              <a:t>производства</a:t>
            </a:r>
            <a:endParaRPr lang="en-US" sz="2400" dirty="0">
              <a:latin typeface="Century Gothic"/>
              <a:cs typeface="Segoe U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6469B5-AE15-3ACD-0EC9-6A191444CCD5}"/>
              </a:ext>
            </a:extLst>
          </p:cNvPr>
          <p:cNvSpPr txBox="1"/>
          <p:nvPr/>
        </p:nvSpPr>
        <p:spPr>
          <a:xfrm>
            <a:off x="2005584" y="4859846"/>
            <a:ext cx="1021384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Century Gothic"/>
                <a:cs typeface="Segoe UI"/>
              </a:rPr>
              <a:t>Создавать</a:t>
            </a:r>
            <a:r>
              <a:rPr lang="en-US" sz="2400" dirty="0">
                <a:latin typeface="Century Gothic"/>
                <a:cs typeface="Segoe UI"/>
              </a:rPr>
              <a:t> </a:t>
            </a:r>
            <a:r>
              <a:rPr lang="en-US" sz="2400" dirty="0" err="1">
                <a:latin typeface="Century Gothic"/>
                <a:cs typeface="Segoe UI"/>
              </a:rPr>
              <a:t>заказы</a:t>
            </a:r>
            <a:r>
              <a:rPr lang="en-US" sz="2400" dirty="0">
                <a:latin typeface="Century Gothic"/>
                <a:cs typeface="Segoe UI"/>
              </a:rPr>
              <a:t>​​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F3C362-84B6-31D6-B3DF-EACCC0CBF713}"/>
              </a:ext>
            </a:extLst>
          </p:cNvPr>
          <p:cNvSpPr txBox="1"/>
          <p:nvPr/>
        </p:nvSpPr>
        <p:spPr>
          <a:xfrm>
            <a:off x="2005584" y="5847397"/>
            <a:ext cx="449884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Century Gothic"/>
                <a:cs typeface="Segoe UI"/>
              </a:rPr>
              <a:t>Получать</a:t>
            </a:r>
            <a:r>
              <a:rPr lang="en-US" sz="2400" dirty="0">
                <a:latin typeface="Century Gothic"/>
                <a:cs typeface="Segoe UI"/>
              </a:rPr>
              <a:t> </a:t>
            </a:r>
            <a:r>
              <a:rPr lang="en-US" sz="2400" dirty="0" err="1">
                <a:latin typeface="Century Gothic"/>
                <a:cs typeface="Segoe UI"/>
              </a:rPr>
              <a:t>отчеты</a:t>
            </a:r>
          </a:p>
        </p:txBody>
      </p:sp>
      <p:sp>
        <p:nvSpPr>
          <p:cNvPr id="41" name="Shape 3">
            <a:extLst>
              <a:ext uri="{FF2B5EF4-FFF2-40B4-BE49-F238E27FC236}">
                <a16:creationId xmlns:a16="http://schemas.microsoft.com/office/drawing/2014/main" id="{86E58437-034A-4DCF-22B4-59E8D6E0E081}"/>
              </a:ext>
            </a:extLst>
          </p:cNvPr>
          <p:cNvSpPr/>
          <p:nvPr/>
        </p:nvSpPr>
        <p:spPr>
          <a:xfrm>
            <a:off x="1363549" y="6817424"/>
            <a:ext cx="388739" cy="388739"/>
          </a:xfrm>
          <a:prstGeom prst="roundRect">
            <a:avLst>
              <a:gd name="adj" fmla="val 17148"/>
            </a:avLst>
          </a:prstGeom>
          <a:solidFill>
            <a:srgbClr val="F5EFEF"/>
          </a:solidFill>
          <a:ln/>
        </p:spPr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EFA6C5-FAB6-E062-817B-D3CD8367535D}"/>
              </a:ext>
            </a:extLst>
          </p:cNvPr>
          <p:cNvSpPr txBox="1"/>
          <p:nvPr/>
        </p:nvSpPr>
        <p:spPr>
          <a:xfrm>
            <a:off x="1386839" y="6784848"/>
            <a:ext cx="3657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b="1" dirty="0">
                <a:solidFill>
                  <a:srgbClr val="745716"/>
                </a:solidFill>
                <a:latin typeface="Century Gothic"/>
                <a:cs typeface="Calibri"/>
              </a:rPr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35CA79-EBC9-98BC-8DDD-B9E9BBC3DF64}"/>
              </a:ext>
            </a:extLst>
          </p:cNvPr>
          <p:cNvSpPr txBox="1"/>
          <p:nvPr/>
        </p:nvSpPr>
        <p:spPr>
          <a:xfrm>
            <a:off x="2005584" y="6810564"/>
            <a:ext cx="107411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entury Gothic"/>
                <a:cs typeface="Segoe UI"/>
              </a:rPr>
              <a:t>Рассчитывать </a:t>
            </a:r>
            <a:r>
              <a:rPr lang="en-US" sz="2400" err="1">
                <a:latin typeface="Century Gothic"/>
                <a:cs typeface="Segoe UI"/>
              </a:rPr>
              <a:t>себестоимость</a:t>
            </a:r>
            <a:r>
              <a:rPr lang="en-US" sz="2400" dirty="0">
                <a:latin typeface="Century Gothic"/>
                <a:cs typeface="Segoe UI"/>
              </a:rPr>
              <a:t> и </a:t>
            </a:r>
            <a:r>
              <a:rPr lang="en-US" sz="2400" err="1">
                <a:latin typeface="Century Gothic"/>
                <a:cs typeface="Segoe UI"/>
              </a:rPr>
              <a:t>конечную</a:t>
            </a:r>
            <a:r>
              <a:rPr lang="en-US" sz="2400" dirty="0">
                <a:latin typeface="Century Gothic"/>
                <a:cs typeface="Segoe UI"/>
              </a:rPr>
              <a:t> </a:t>
            </a:r>
            <a:r>
              <a:rPr lang="en-US" sz="2400" err="1">
                <a:latin typeface="Century Gothic"/>
                <a:cs typeface="Segoe UI"/>
              </a:rPr>
              <a:t>стоимость</a:t>
            </a:r>
            <a:r>
              <a:rPr lang="en-US" sz="2400" dirty="0">
                <a:latin typeface="Century Gothic"/>
                <a:cs typeface="Segoe UI"/>
              </a:rPr>
              <a:t> </a:t>
            </a:r>
            <a:r>
              <a:rPr lang="en-US" sz="2400" err="1">
                <a:latin typeface="Century Gothic"/>
                <a:cs typeface="Segoe UI"/>
              </a:rPr>
              <a:t>изделий</a:t>
            </a:r>
            <a:endParaRPr lang="en-US" sz="2400">
              <a:latin typeface="Century Gothic"/>
              <a:cs typeface="Segoe U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ADC04-A8FF-A784-3D57-4104CB97F9E5}"/>
              </a:ext>
            </a:extLst>
          </p:cNvPr>
          <p:cNvSpPr txBox="1"/>
          <p:nvPr/>
        </p:nvSpPr>
        <p:spPr>
          <a:xfrm>
            <a:off x="14249400" y="7821168"/>
            <a:ext cx="3779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b="1" dirty="0">
                <a:solidFill>
                  <a:srgbClr val="745716"/>
                </a:solidFill>
                <a:latin typeface="Century Gothic"/>
                <a:cs typeface="Calibri"/>
              </a:rPr>
              <a:t>6</a:t>
            </a:r>
            <a:endParaRPr lang="ru-RU" sz="2000" b="1" dirty="0">
              <a:solidFill>
                <a:srgbClr val="745716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/>
          <p:cNvSpPr/>
          <p:nvPr/>
        </p:nvSpPr>
        <p:spPr>
          <a:xfrm>
            <a:off x="794409" y="2191941"/>
            <a:ext cx="3307699" cy="46910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34"/>
              </a:lnSpc>
            </a:pPr>
            <a:r>
              <a:rPr lang="en-US" sz="2800" b="1" err="1">
                <a:latin typeface="Century Gothic"/>
              </a:rPr>
              <a:t>Серверная</a:t>
            </a:r>
            <a:r>
              <a:rPr lang="en-US" sz="2800" b="1" dirty="0">
                <a:latin typeface="Century Gothic"/>
              </a:rPr>
              <a:t> </a:t>
            </a:r>
            <a:r>
              <a:rPr lang="en-US" sz="2800" b="1" err="1">
                <a:latin typeface="Century Gothic"/>
              </a:rPr>
              <a:t>часть</a:t>
            </a:r>
            <a:endParaRPr lang="en-US" sz="2800">
              <a:latin typeface="Century Gothic"/>
            </a:endParaRPr>
          </a:p>
        </p:txBody>
      </p:sp>
      <p:sp>
        <p:nvSpPr>
          <p:cNvPr id="9" name="Text 5"/>
          <p:cNvSpPr/>
          <p:nvPr/>
        </p:nvSpPr>
        <p:spPr>
          <a:xfrm>
            <a:off x="10226945" y="2191941"/>
            <a:ext cx="3610975" cy="46910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34"/>
              </a:lnSpc>
            </a:pPr>
            <a:r>
              <a:rPr lang="en-US" sz="2800" b="1" err="1">
                <a:latin typeface="Century Gothic"/>
              </a:rPr>
              <a:t>Клиентская</a:t>
            </a:r>
            <a:r>
              <a:rPr lang="en-US" sz="2800" b="1" dirty="0">
                <a:latin typeface="Century Gothic"/>
              </a:rPr>
              <a:t> </a:t>
            </a:r>
            <a:r>
              <a:rPr lang="en-US" sz="2800" b="1" err="1">
                <a:latin typeface="Century Gothic"/>
              </a:rPr>
              <a:t>часть</a:t>
            </a:r>
            <a:endParaRPr lang="en-US" sz="2800" b="1">
              <a:latin typeface="Century Gothic"/>
            </a:endParaRPr>
          </a:p>
        </p:txBody>
      </p:sp>
      <p:sp>
        <p:nvSpPr>
          <p:cNvPr id="14" name="Text 2">
            <a:extLst>
              <a:ext uri="{FF2B5EF4-FFF2-40B4-BE49-F238E27FC236}">
                <a16:creationId xmlns:a16="http://schemas.microsoft.com/office/drawing/2014/main" id="{559D9F1B-E124-E8D6-9E95-09430E810EB2}"/>
              </a:ext>
            </a:extLst>
          </p:cNvPr>
          <p:cNvSpPr/>
          <p:nvPr/>
        </p:nvSpPr>
        <p:spPr>
          <a:xfrm>
            <a:off x="2037993" y="730329"/>
            <a:ext cx="7091172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4400" b="1" dirty="0" err="1">
                <a:latin typeface="Century Gothic"/>
              </a:rPr>
              <a:t>Технологии</a:t>
            </a:r>
            <a:r>
              <a:rPr lang="en-US" sz="4400" b="1" dirty="0">
                <a:latin typeface="Century Gothic"/>
              </a:rPr>
              <a:t> и </a:t>
            </a:r>
            <a:r>
              <a:rPr lang="en-US" sz="4400" b="1" dirty="0" err="1">
                <a:latin typeface="Century Gothic"/>
              </a:rPr>
              <a:t>инновации</a:t>
            </a:r>
            <a:endParaRPr lang="en-US" sz="4400" b="1" dirty="0">
              <a:latin typeface="Century Gothic"/>
            </a:endParaRPr>
          </a:p>
        </p:txBody>
      </p:sp>
      <p:pic>
        <p:nvPicPr>
          <p:cNvPr id="4" name="Рисунок 3" descr="Kotlin Logo PNG vector in SVG, PDF, AI, CDR format">
            <a:extLst>
              <a:ext uri="{FF2B5EF4-FFF2-40B4-BE49-F238E27FC236}">
                <a16:creationId xmlns:a16="http://schemas.microsoft.com/office/drawing/2014/main" id="{7833756D-68D0-766D-B29D-CCD8B985E5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288" r="298" b="30279"/>
          <a:stretch/>
        </p:blipFill>
        <p:spPr>
          <a:xfrm>
            <a:off x="9979152" y="3555334"/>
            <a:ext cx="4072128" cy="1118847"/>
          </a:xfrm>
          <a:prstGeom prst="rect">
            <a:avLst/>
          </a:prstGeom>
        </p:spPr>
      </p:pic>
      <p:pic>
        <p:nvPicPr>
          <p:cNvPr id="5" name="Рисунок 4" descr="Jetpack Compose: руководство для начинающих | AppMaster">
            <a:extLst>
              <a:ext uri="{FF2B5EF4-FFF2-40B4-BE49-F238E27FC236}">
                <a16:creationId xmlns:a16="http://schemas.microsoft.com/office/drawing/2014/main" id="{17AE69C6-A072-AD43-2432-1DD6C6008C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93" t="15079" r="29091" b="10317"/>
          <a:stretch/>
        </p:blipFill>
        <p:spPr>
          <a:xfrm>
            <a:off x="10991088" y="4979986"/>
            <a:ext cx="2083455" cy="2295650"/>
          </a:xfrm>
          <a:prstGeom prst="rect">
            <a:avLst/>
          </a:prstGeom>
        </p:spPr>
      </p:pic>
      <p:pic>
        <p:nvPicPr>
          <p:cNvPr id="7" name="Рисунок 6" descr="Java logo and symbol, meaning, history, PNG">
            <a:extLst>
              <a:ext uri="{FF2B5EF4-FFF2-40B4-BE49-F238E27FC236}">
                <a16:creationId xmlns:a16="http://schemas.microsoft.com/office/drawing/2014/main" id="{8E8033BF-B18E-A933-1812-A4ECF1A896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576" y="2794254"/>
            <a:ext cx="2901696" cy="1860804"/>
          </a:xfrm>
          <a:prstGeom prst="rect">
            <a:avLst/>
          </a:prstGeom>
        </p:spPr>
      </p:pic>
      <p:pic>
        <p:nvPicPr>
          <p:cNvPr id="10" name="Рисунок 9" descr="Файл:Spring Framework Logo 2018.svg — Википедия">
            <a:extLst>
              <a:ext uri="{FF2B5EF4-FFF2-40B4-BE49-F238E27FC236}">
                <a16:creationId xmlns:a16="http://schemas.microsoft.com/office/drawing/2014/main" id="{73EB246C-F1C4-01A0-E143-9BBEB8F372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576" y="5091184"/>
            <a:ext cx="4059936" cy="1046464"/>
          </a:xfrm>
          <a:prstGeom prst="rect">
            <a:avLst/>
          </a:prstGeom>
        </p:spPr>
      </p:pic>
      <p:pic>
        <p:nvPicPr>
          <p:cNvPr id="11" name="Рисунок 10" descr="Логотип PostgreSQL / Программы / TopLogos.ru">
            <a:extLst>
              <a:ext uri="{FF2B5EF4-FFF2-40B4-BE49-F238E27FC236}">
                <a16:creationId xmlns:a16="http://schemas.microsoft.com/office/drawing/2014/main" id="{706B4635-9B15-54AA-460A-B23F5E21CD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4832" y="2858031"/>
            <a:ext cx="2487167" cy="2745185"/>
          </a:xfrm>
          <a:prstGeom prst="rect">
            <a:avLst/>
          </a:prstGeom>
        </p:spPr>
      </p:pic>
      <p:sp>
        <p:nvSpPr>
          <p:cNvPr id="12" name="Text 3">
            <a:extLst>
              <a:ext uri="{FF2B5EF4-FFF2-40B4-BE49-F238E27FC236}">
                <a16:creationId xmlns:a16="http://schemas.microsoft.com/office/drawing/2014/main" id="{B220E175-0D7D-3016-6C23-45BA4E3A945B}"/>
              </a:ext>
            </a:extLst>
          </p:cNvPr>
          <p:cNvSpPr/>
          <p:nvPr/>
        </p:nvSpPr>
        <p:spPr>
          <a:xfrm>
            <a:off x="5900762" y="2191941"/>
            <a:ext cx="2490835" cy="46910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34"/>
              </a:lnSpc>
            </a:pPr>
            <a:r>
              <a:rPr lang="en-US" sz="2800" b="1" dirty="0" err="1">
                <a:latin typeface="Century Gothic"/>
              </a:rPr>
              <a:t>База</a:t>
            </a:r>
            <a:r>
              <a:rPr lang="en-US" sz="2800" b="1" dirty="0">
                <a:latin typeface="Century Gothic"/>
              </a:rPr>
              <a:t> </a:t>
            </a:r>
            <a:r>
              <a:rPr lang="en-US" sz="2800" b="1" dirty="0" err="1">
                <a:latin typeface="Century Gothic"/>
              </a:rPr>
              <a:t>данных</a:t>
            </a:r>
          </a:p>
        </p:txBody>
      </p:sp>
      <p:pic>
        <p:nvPicPr>
          <p:cNvPr id="13" name="Рисунок 12" descr="JWT Logo PNG Vector (SVG) Free Download">
            <a:extLst>
              <a:ext uri="{FF2B5EF4-FFF2-40B4-BE49-F238E27FC236}">
                <a16:creationId xmlns:a16="http://schemas.microsoft.com/office/drawing/2014/main" id="{3098709C-2EBB-E2CD-AB24-BA3C44424F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576" y="6681216"/>
            <a:ext cx="3352800" cy="11460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D158E5-79AE-ECD9-7CC4-9FBC17BFE68A}"/>
              </a:ext>
            </a:extLst>
          </p:cNvPr>
          <p:cNvSpPr txBox="1"/>
          <p:nvPr/>
        </p:nvSpPr>
        <p:spPr>
          <a:xfrm>
            <a:off x="14249400" y="7821168"/>
            <a:ext cx="3779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b="1" dirty="0">
                <a:solidFill>
                  <a:srgbClr val="745716"/>
                </a:solidFill>
                <a:latin typeface="Century Gothic"/>
                <a:cs typeface="Calibri"/>
              </a:rPr>
              <a:t>7</a:t>
            </a:r>
            <a:endParaRPr lang="ru-RU" sz="2000" b="1" dirty="0">
              <a:solidFill>
                <a:srgbClr val="745716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/>
          <p:nvPr/>
        </p:nvSpPr>
        <p:spPr>
          <a:xfrm>
            <a:off x="2061924" y="722948"/>
            <a:ext cx="9809702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4400" b="1" err="1">
                <a:latin typeface="Century Gothic"/>
              </a:rPr>
              <a:t>Конкурентное</a:t>
            </a:r>
            <a:r>
              <a:rPr lang="en-US" sz="4400" b="1" dirty="0">
                <a:latin typeface="Century Gothic"/>
              </a:rPr>
              <a:t> </a:t>
            </a:r>
            <a:r>
              <a:rPr lang="en-US" sz="4400" b="1" err="1">
                <a:latin typeface="Century Gothic"/>
              </a:rPr>
              <a:t>преимущество</a:t>
            </a:r>
            <a:endParaRPr lang="en-US" sz="4400" b="1">
              <a:latin typeface="Century Gothic"/>
            </a:endParaRPr>
          </a:p>
        </p:txBody>
      </p:sp>
      <p:sp>
        <p:nvSpPr>
          <p:cNvPr id="6" name="Shape 3"/>
          <p:cNvSpPr/>
          <p:nvPr/>
        </p:nvSpPr>
        <p:spPr>
          <a:xfrm>
            <a:off x="2061924" y="1764863"/>
            <a:ext cx="5227915" cy="3412569"/>
          </a:xfrm>
          <a:prstGeom prst="roundRect">
            <a:avLst>
              <a:gd name="adj" fmla="val 1953"/>
            </a:avLst>
          </a:prstGeom>
          <a:solidFill>
            <a:srgbClr val="F5EFEF"/>
          </a:solidFill>
          <a:ln/>
        </p:spPr>
      </p:sp>
      <p:sp>
        <p:nvSpPr>
          <p:cNvPr id="7" name="Text 4"/>
          <p:cNvSpPr/>
          <p:nvPr/>
        </p:nvSpPr>
        <p:spPr>
          <a:xfrm>
            <a:off x="2481263" y="2823139"/>
            <a:ext cx="4606862" cy="1293018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algn="ctr"/>
            <a:r>
              <a:rPr lang="en-US" sz="3200" b="1" err="1">
                <a:latin typeface="Century Gothic"/>
              </a:rPr>
              <a:t>Все</a:t>
            </a:r>
            <a:r>
              <a:rPr lang="en-US" sz="3200" b="1" dirty="0">
                <a:latin typeface="Century Gothic"/>
              </a:rPr>
              <a:t> </a:t>
            </a:r>
            <a:r>
              <a:rPr lang="en-US" sz="3200" b="1" err="1">
                <a:latin typeface="Century Gothic"/>
              </a:rPr>
              <a:t>инструменты</a:t>
            </a:r>
            <a:r>
              <a:rPr lang="en-US" sz="3200" b="1" dirty="0">
                <a:latin typeface="Century Gothic"/>
              </a:rPr>
              <a:t> в </a:t>
            </a:r>
            <a:endParaRPr lang="ru-RU">
              <a:cs typeface="Calibri" panose="020F0502020204030204"/>
            </a:endParaRPr>
          </a:p>
          <a:p>
            <a:pPr algn="ctr"/>
            <a:r>
              <a:rPr lang="en-US" sz="3200" b="1" err="1">
                <a:latin typeface="Century Gothic"/>
              </a:rPr>
              <a:t>одном</a:t>
            </a:r>
            <a:r>
              <a:rPr lang="en-US" sz="3200" b="1" dirty="0">
                <a:latin typeface="Century Gothic"/>
              </a:rPr>
              <a:t> </a:t>
            </a:r>
            <a:r>
              <a:rPr lang="en-US" sz="3200" b="1" err="1">
                <a:latin typeface="Century Gothic"/>
              </a:rPr>
              <a:t>месте</a:t>
            </a:r>
            <a:endParaRPr lang="en-US" sz="3200" b="1">
              <a:latin typeface="Century Gothic"/>
            </a:endParaRPr>
          </a:p>
        </p:txBody>
      </p:sp>
      <p:sp>
        <p:nvSpPr>
          <p:cNvPr id="9" name="Shape 6"/>
          <p:cNvSpPr/>
          <p:nvPr/>
        </p:nvSpPr>
        <p:spPr>
          <a:xfrm>
            <a:off x="7540585" y="1764863"/>
            <a:ext cx="4542115" cy="3412569"/>
          </a:xfrm>
          <a:prstGeom prst="roundRect">
            <a:avLst>
              <a:gd name="adj" fmla="val 1953"/>
            </a:avLst>
          </a:prstGeom>
          <a:solidFill>
            <a:srgbClr val="F5EFEF"/>
          </a:solidFill>
          <a:ln/>
        </p:spPr>
      </p:sp>
      <p:sp>
        <p:nvSpPr>
          <p:cNvPr id="10" name="Text 7"/>
          <p:cNvSpPr/>
          <p:nvPr/>
        </p:nvSpPr>
        <p:spPr>
          <a:xfrm>
            <a:off x="7746373" y="2374321"/>
            <a:ext cx="4141945" cy="2187225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algn="ctr"/>
            <a:r>
              <a:rPr lang="en-US" sz="3200" b="1" err="1">
                <a:latin typeface="Century Gothic"/>
              </a:rPr>
              <a:t>Подходит</a:t>
            </a:r>
            <a:endParaRPr lang="ru-RU" sz="3200">
              <a:latin typeface="Century Gothic"/>
            </a:endParaRPr>
          </a:p>
          <a:p>
            <a:pPr algn="ctr"/>
            <a:r>
              <a:rPr lang="en-US" sz="3200" b="1" err="1">
                <a:latin typeface="Century Gothic"/>
              </a:rPr>
              <a:t>не</a:t>
            </a:r>
            <a:r>
              <a:rPr lang="en-US" sz="3200" b="1" dirty="0">
                <a:latin typeface="Century Gothic"/>
              </a:rPr>
              <a:t> </a:t>
            </a:r>
            <a:r>
              <a:rPr lang="en-US" sz="3200" b="1" err="1">
                <a:latin typeface="Century Gothic"/>
              </a:rPr>
              <a:t>только</a:t>
            </a:r>
            <a:endParaRPr lang="ru-RU" sz="3200">
              <a:latin typeface="Century Gothic"/>
            </a:endParaRPr>
          </a:p>
          <a:p>
            <a:pPr algn="ctr"/>
            <a:r>
              <a:rPr lang="en-US" sz="3200" b="1" dirty="0">
                <a:latin typeface="Century Gothic"/>
              </a:rPr>
              <a:t> </a:t>
            </a:r>
            <a:r>
              <a:rPr lang="en-US" sz="3200" b="1" err="1">
                <a:latin typeface="Century Gothic"/>
              </a:rPr>
              <a:t>для</a:t>
            </a:r>
            <a:r>
              <a:rPr lang="en-US" sz="3200" b="1" dirty="0">
                <a:latin typeface="Century Gothic"/>
              </a:rPr>
              <a:t> </a:t>
            </a:r>
            <a:r>
              <a:rPr lang="en-US" sz="3200" b="1" err="1">
                <a:latin typeface="Century Gothic"/>
              </a:rPr>
              <a:t>домашних</a:t>
            </a:r>
            <a:endParaRPr lang="en-US" sz="3200" b="1">
              <a:latin typeface="Century Gothic"/>
            </a:endParaRPr>
          </a:p>
          <a:p>
            <a:pPr algn="ctr"/>
            <a:r>
              <a:rPr lang="en-US" sz="3200" b="1" dirty="0">
                <a:latin typeface="Century Gothic"/>
              </a:rPr>
              <a:t> </a:t>
            </a:r>
            <a:r>
              <a:rPr lang="en-US" sz="3200" b="1" err="1">
                <a:latin typeface="Century Gothic"/>
              </a:rPr>
              <a:t>кондитеров</a:t>
            </a:r>
            <a:endParaRPr lang="en-US" sz="3200" b="1">
              <a:latin typeface="Century Gothic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2061924" y="5385316"/>
            <a:ext cx="10020776" cy="1635562"/>
          </a:xfrm>
          <a:prstGeom prst="roundRect">
            <a:avLst>
              <a:gd name="adj" fmla="val 4076"/>
            </a:avLst>
          </a:prstGeom>
          <a:solidFill>
            <a:srgbClr val="F5EFEF"/>
          </a:solidFill>
          <a:ln/>
        </p:spPr>
      </p:sp>
      <p:sp>
        <p:nvSpPr>
          <p:cNvPr id="13" name="Text 10"/>
          <p:cNvSpPr/>
          <p:nvPr/>
        </p:nvSpPr>
        <p:spPr>
          <a:xfrm>
            <a:off x="5079302" y="5897809"/>
            <a:ext cx="3991927" cy="618648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ctr">
              <a:buNone/>
            </a:pPr>
            <a:r>
              <a:rPr lang="en-US" sz="3200" b="1" dirty="0">
                <a:latin typeface="Century Gothic"/>
                <a:ea typeface="Raleway" pitchFamily="34" charset="-122"/>
                <a:cs typeface="Raleway" pitchFamily="34" charset="-120"/>
              </a:rPr>
              <a:t>Персонализация</a:t>
            </a:r>
            <a:endParaRPr lang="en-US" sz="3200" dirty="0">
              <a:latin typeface="Century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1D4A78-6F28-A3FF-B836-3999B5980135}"/>
              </a:ext>
            </a:extLst>
          </p:cNvPr>
          <p:cNvSpPr txBox="1"/>
          <p:nvPr/>
        </p:nvSpPr>
        <p:spPr>
          <a:xfrm>
            <a:off x="14249400" y="7821168"/>
            <a:ext cx="3779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b="1" dirty="0">
                <a:solidFill>
                  <a:srgbClr val="745716"/>
                </a:solidFill>
                <a:latin typeface="Century Gothic"/>
                <a:cs typeface="Calibri"/>
              </a:rPr>
              <a:t>8</a:t>
            </a:r>
            <a:endParaRPr lang="ru-RU" sz="2000" b="1" dirty="0">
              <a:solidFill>
                <a:srgbClr val="745716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/>
          <p:nvPr/>
        </p:nvSpPr>
        <p:spPr>
          <a:xfrm>
            <a:off x="2061924" y="722948"/>
            <a:ext cx="9809702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4400" b="1" dirty="0" err="1">
                <a:latin typeface="Century Gothic"/>
              </a:rPr>
              <a:t>Недостатки</a:t>
            </a:r>
          </a:p>
        </p:txBody>
      </p:sp>
      <p:sp>
        <p:nvSpPr>
          <p:cNvPr id="6" name="Shape 3"/>
          <p:cNvSpPr/>
          <p:nvPr/>
        </p:nvSpPr>
        <p:spPr>
          <a:xfrm>
            <a:off x="2061924" y="1764863"/>
            <a:ext cx="5227915" cy="3412569"/>
          </a:xfrm>
          <a:prstGeom prst="roundRect">
            <a:avLst>
              <a:gd name="adj" fmla="val 1953"/>
            </a:avLst>
          </a:prstGeom>
          <a:solidFill>
            <a:srgbClr val="F5EFEF"/>
          </a:solidFill>
          <a:ln/>
        </p:spPr>
      </p:sp>
      <p:sp>
        <p:nvSpPr>
          <p:cNvPr id="7" name="Text 4"/>
          <p:cNvSpPr/>
          <p:nvPr/>
        </p:nvSpPr>
        <p:spPr>
          <a:xfrm>
            <a:off x="2481263" y="2823139"/>
            <a:ext cx="4606862" cy="1293018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algn="ctr"/>
            <a:r>
              <a:rPr lang="en-US" sz="3200" b="1" err="1">
                <a:latin typeface="Century Gothic"/>
              </a:rPr>
              <a:t>Приложение</a:t>
            </a:r>
            <a:r>
              <a:rPr lang="en-US" sz="3200" b="1" dirty="0">
                <a:latin typeface="Century Gothic"/>
              </a:rPr>
              <a:t> </a:t>
            </a:r>
            <a:r>
              <a:rPr lang="en-US" sz="3200" b="1" err="1">
                <a:latin typeface="Century Gothic"/>
              </a:rPr>
              <a:t>только</a:t>
            </a:r>
            <a:endParaRPr lang="ru-RU" dirty="0" err="1">
              <a:latin typeface="Calibri" panose="020F0502020204030204"/>
              <a:cs typeface="Calibri" panose="020F0502020204030204"/>
            </a:endParaRPr>
          </a:p>
          <a:p>
            <a:pPr algn="ctr"/>
            <a:r>
              <a:rPr lang="en-US" sz="3200" b="1" dirty="0" err="1">
                <a:latin typeface="Century Gothic"/>
              </a:rPr>
              <a:t>под</a:t>
            </a:r>
            <a:r>
              <a:rPr lang="en-US" sz="3200" b="1" dirty="0">
                <a:latin typeface="Century Gothic"/>
              </a:rPr>
              <a:t> Android</a:t>
            </a:r>
            <a:endParaRPr lang="ru-RU" dirty="0">
              <a:cs typeface="Calibri"/>
            </a:endParaRPr>
          </a:p>
        </p:txBody>
      </p:sp>
      <p:sp>
        <p:nvSpPr>
          <p:cNvPr id="9" name="Shape 6"/>
          <p:cNvSpPr/>
          <p:nvPr/>
        </p:nvSpPr>
        <p:spPr>
          <a:xfrm>
            <a:off x="7540585" y="1764863"/>
            <a:ext cx="4542115" cy="3412569"/>
          </a:xfrm>
          <a:prstGeom prst="roundRect">
            <a:avLst>
              <a:gd name="adj" fmla="val 1953"/>
            </a:avLst>
          </a:prstGeom>
          <a:solidFill>
            <a:srgbClr val="F5EFEF"/>
          </a:solidFill>
          <a:ln/>
        </p:spPr>
      </p:sp>
      <p:sp>
        <p:nvSpPr>
          <p:cNvPr id="10" name="Text 7"/>
          <p:cNvSpPr/>
          <p:nvPr/>
        </p:nvSpPr>
        <p:spPr>
          <a:xfrm>
            <a:off x="7746373" y="2679121"/>
            <a:ext cx="4129753" cy="1589817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algn="ctr"/>
            <a:r>
              <a:rPr lang="en-US" sz="3200" b="1" err="1">
                <a:latin typeface="Century Gothic"/>
              </a:rPr>
              <a:t>Отсутствие</a:t>
            </a:r>
            <a:endParaRPr lang="ru-RU" err="1"/>
          </a:p>
          <a:p>
            <a:pPr algn="ctr"/>
            <a:r>
              <a:rPr lang="en-US" sz="3200" b="1" dirty="0" err="1">
                <a:latin typeface="Century Gothic"/>
              </a:rPr>
              <a:t>работы</a:t>
            </a:r>
            <a:r>
              <a:rPr lang="en-US" sz="3200" b="1" dirty="0">
                <a:latin typeface="Century Gothic"/>
              </a:rPr>
              <a:t> с</a:t>
            </a:r>
          </a:p>
          <a:p>
            <a:pPr algn="ctr"/>
            <a:r>
              <a:rPr lang="en-US" sz="3200" b="1">
                <a:latin typeface="Century Gothic"/>
              </a:rPr>
              <a:t>клиентами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1D4A78-6F28-A3FF-B836-3999B5980135}"/>
              </a:ext>
            </a:extLst>
          </p:cNvPr>
          <p:cNvSpPr txBox="1"/>
          <p:nvPr/>
        </p:nvSpPr>
        <p:spPr>
          <a:xfrm>
            <a:off x="14249400" y="7821168"/>
            <a:ext cx="3779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b="1" dirty="0">
                <a:solidFill>
                  <a:srgbClr val="745716"/>
                </a:solidFill>
                <a:latin typeface="Century Gothic"/>
                <a:cs typeface="Calibri"/>
              </a:rPr>
              <a:t>8</a:t>
            </a:r>
            <a:endParaRPr lang="ru-RU" sz="2000" b="1" dirty="0">
              <a:solidFill>
                <a:srgbClr val="745716"/>
              </a:solidFill>
              <a:latin typeface="Century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880BFB-BBBF-C941-AA3A-831E0C817AF7}"/>
              </a:ext>
            </a:extLst>
          </p:cNvPr>
          <p:cNvSpPr txBox="1"/>
          <p:nvPr/>
        </p:nvSpPr>
        <p:spPr>
          <a:xfrm>
            <a:off x="1898467" y="5845628"/>
            <a:ext cx="10189029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dirty="0">
                <a:latin typeface="Century Gothic"/>
                <a:cs typeface="Calibri"/>
              </a:rPr>
              <a:t>В сравнении с: </a:t>
            </a:r>
            <a:r>
              <a:rPr lang="ru-RU" sz="3200" err="1">
                <a:latin typeface="Century Gothic"/>
                <a:cs typeface="Calibri"/>
              </a:rPr>
              <a:t>Make</a:t>
            </a:r>
            <a:r>
              <a:rPr lang="ru-RU" sz="3200" dirty="0">
                <a:latin typeface="Century Gothic"/>
                <a:cs typeface="Calibri"/>
              </a:rPr>
              <a:t> </a:t>
            </a:r>
            <a:r>
              <a:rPr lang="ru-RU" sz="3200" err="1">
                <a:latin typeface="Century Gothic"/>
                <a:cs typeface="Calibri"/>
              </a:rPr>
              <a:t>Cake</a:t>
            </a:r>
            <a:r>
              <a:rPr lang="ru-RU" sz="3200" dirty="0">
                <a:latin typeface="Century Gothic"/>
                <a:cs typeface="Calibri"/>
              </a:rPr>
              <a:t>, Candy School, </a:t>
            </a:r>
            <a:r>
              <a:rPr lang="ru-RU" sz="3200" err="1">
                <a:latin typeface="Century Gothic"/>
                <a:cs typeface="Calibri"/>
              </a:rPr>
              <a:t>PastryPro</a:t>
            </a:r>
            <a:r>
              <a:rPr lang="ru-RU" sz="3200" dirty="0">
                <a:latin typeface="Century Gothic"/>
                <a:cs typeface="Calibri"/>
              </a:rPr>
              <a:t>, </a:t>
            </a:r>
            <a:r>
              <a:rPr lang="ru-RU" sz="3200" err="1">
                <a:latin typeface="Century Gothic"/>
                <a:cs typeface="Calibri"/>
              </a:rPr>
              <a:t>BakeMaster</a:t>
            </a:r>
            <a:endParaRPr lang="ru-RU" sz="3200">
              <a:latin typeface="Century Gothic"/>
              <a:cs typeface="Calibri"/>
            </a:endParaRP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1540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Произвольный</PresentationFormat>
  <Paragraphs>0</Paragraphs>
  <Slides>15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1141</cp:revision>
  <dcterms:created xsi:type="dcterms:W3CDTF">2024-05-28T09:54:28Z</dcterms:created>
  <dcterms:modified xsi:type="dcterms:W3CDTF">2024-05-30T09:02:20Z</dcterms:modified>
</cp:coreProperties>
</file>