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5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9D34-ACFB-4F20-8FD5-B08A3892E241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C355-A8F2-4FDF-B92A-2F7363EC8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9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4837" y="439254"/>
            <a:ext cx="11197085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«САРАТОВСКИЙ ГОСУДАРСТВЕННЫЙ ТЕХНИЧЕСКИЙ УНИВЕРСИТЕТ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ГАГАРИНА Ю.А.»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электронной техники и приборостроения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 Электронные приборы и устройства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Направление   11.03.04 – Электроника и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наноэлектроника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автоматизированного комплекса измерений СВЧ характеристик на базе векторного анализатора цепей для исследования спинволновых возбуждений в магнитных тонкопленочных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структурах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ru-RU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Шанин</a:t>
            </a:r>
            <a:r>
              <a:rPr lang="ru-RU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Александр Николаевич</a:t>
            </a: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бЭЛНЭ41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6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332" y="223571"/>
            <a:ext cx="292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2853" y="1030252"/>
            <a:ext cx="1083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Целью моей работы является построение автоматизированного комплекса измерений на базе векторного анализатора цепей для исследования спинволновых возбуждений в магнитных тонкопленочных структурах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332" y="2530444"/>
            <a:ext cx="954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Задачи, поставленные для достижения данной цели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332" y="3337125"/>
            <a:ext cx="11188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Изучить приборы, представленные в комплексе измерений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Изучить средства автоматизации приборов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Реализовать программу, которая, посредством взаимодействия со средствами автоматизации приборов, самостоятельно проводила измерения по заданным оператором параметрам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Для оценки эффективности комплекса провести экспериментальные измерения СВЧ характеристик магнитных микроструктур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Сделать анализ полученных данных и привести соответствующие выводы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88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6438" y="167054"/>
            <a:ext cx="580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Введение в спиновые волны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654" y="967154"/>
            <a:ext cx="11403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Спиновые волны – это волны намагничивания в магнитоупорядоченных средах, таких как ферромагнетики, ферримагнетики и антиферромагнетики. Своё название они получили от спинов – собственных моментов движения электронов. Магнитные ионы под влиянием поля намагничивания, которое стремится выровнять их спины вдоль своих силовых линий, выстраиваются в определенном порядке. Если отклонить спин одного из ионов, он начнёт совершать прецессию. В условиях близкого расположения к другим спинам, прецессирующий ион передаст свою энергию соседям, создавая таким образом волну.</a:t>
            </a:r>
            <a:endParaRPr lang="ru-RU" sz="20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654" y="2404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70" y="3367691"/>
            <a:ext cx="2028690" cy="26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14" y="3844226"/>
            <a:ext cx="6497516" cy="168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50631" y="6063359"/>
            <a:ext cx="432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1 – прецессия намагниченности иона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15417" y="6063359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2 – Спиновая волна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3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961" y="298938"/>
            <a:ext cx="7803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Описание автоматизированного комплекса</a:t>
            </a:r>
            <a:endParaRPr lang="ru-RU" sz="3200" dirty="0"/>
          </a:p>
        </p:txBody>
      </p:sp>
      <p:pic>
        <p:nvPicPr>
          <p:cNvPr id="5" name="Рисунок 4" descr="D:\Учоба\диплом\Мой диплом\графика\Блок-схема измерени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59" y="883713"/>
            <a:ext cx="5724672" cy="55084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329961" y="6392174"/>
            <a:ext cx="794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3 – Схема автоматизированного комплекса измерений СВЧ характеристик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8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49" y="905608"/>
            <a:ext cx="10174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Комплекс состоит из следующих составляющих: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smtClean="0"/>
              <a:t>Векторный анализатор цепей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smtClean="0"/>
              <a:t>Блок питания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smtClean="0"/>
              <a:t>2 электромагнита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smtClean="0"/>
              <a:t>Программа </a:t>
            </a:r>
            <a:r>
              <a:rPr lang="en-US" sz="4400" dirty="0" err="1" smtClean="0"/>
              <a:t>SpinWaveTool</a:t>
            </a:r>
            <a:endParaRPr lang="en-US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smtClean="0"/>
              <a:t>Зондовая станция </a:t>
            </a:r>
            <a:r>
              <a:rPr lang="en-US" sz="4400" dirty="0" err="1" smtClean="0"/>
              <a:t>Picoprobe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715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827" y="224286"/>
            <a:ext cx="686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Векторный анализатор цепей </a:t>
            </a:r>
            <a:r>
              <a:rPr lang="en-US" sz="3200" dirty="0" smtClean="0"/>
              <a:t>M9374A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30" y="1528385"/>
            <a:ext cx="5336697" cy="3302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004" y="4917058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4 – Векторный анализатор цепей, подключенный к контроллеру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83215" y="2153136"/>
            <a:ext cx="61075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Анализатор цепей представляет из себя </a:t>
            </a:r>
            <a:r>
              <a:rPr lang="ru-RU" sz="2400" dirty="0" err="1" smtClean="0"/>
              <a:t>двухпортовый</a:t>
            </a:r>
            <a:r>
              <a:rPr lang="ru-RU" sz="2400" dirty="0" smtClean="0"/>
              <a:t> прибор, он анализирует цепь путём исследования СВЧ характеристик прохождения и отражения от каждого порта. Ему можно задать спектр частот, и прибор для заданного количества точек предоставит АЧХ и ФЧХ для всех </a:t>
            </a:r>
            <a:r>
              <a:rPr lang="en-US" sz="2400" dirty="0" smtClean="0"/>
              <a:t>S-</a:t>
            </a:r>
            <a:r>
              <a:rPr lang="ru-RU" sz="2400" dirty="0" smtClean="0"/>
              <a:t>параметров цепи.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04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892" y="258792"/>
            <a:ext cx="748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Блок питания </a:t>
            </a:r>
            <a:r>
              <a:rPr lang="en-US" sz="3200" dirty="0" smtClean="0"/>
              <a:t>Agilent Technologies N5745A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0937" y="4287715"/>
            <a:ext cx="11444393" cy="143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595" y="6098876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Рис. 5 – Блок питания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1489" y="1483743"/>
            <a:ext cx="10581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Блок питания нужен для обеспечения электромагнитов током. Он позволяет настраивать как ток по напряжению, так и напряжение по току. В данной работе используется первый случай, чтобы точно настраивать поле подмагничивания образца.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95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955" y="198408"/>
            <a:ext cx="308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Электромагниты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29" y="1012682"/>
            <a:ext cx="5916295" cy="4177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064" y="1078302"/>
            <a:ext cx="5460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Электромагниты нужны для поддержания поля подмагничивания, без этого поля магнитная структура не будет </a:t>
            </a:r>
            <a:r>
              <a:rPr lang="ru-RU" sz="2400" dirty="0" err="1" smtClean="0"/>
              <a:t>магнитоупорядоченной</a:t>
            </a:r>
            <a:r>
              <a:rPr lang="ru-RU" sz="2400" dirty="0" smtClean="0"/>
              <a:t>, и когерентные спиновые волны в ней возбуждаться не смогут. В таблице 7 представлена калибровочная таблица для </a:t>
            </a:r>
            <a:r>
              <a:rPr lang="ru-RU" sz="2400" smtClean="0"/>
              <a:t>данного электромагнита.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017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284672"/>
            <a:ext cx="4214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Исследуемый образец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8958" y="1009290"/>
            <a:ext cx="1136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Образец представляет собой структуры из меди, </a:t>
            </a:r>
            <a:r>
              <a:rPr lang="ru-RU" sz="2400" dirty="0" err="1" smtClean="0"/>
              <a:t>напыленные</a:t>
            </a:r>
            <a:r>
              <a:rPr lang="ru-RU" sz="2400" dirty="0" smtClean="0"/>
              <a:t> на плёнку ЖИГ (железо иттриевый гранат) на подложке из ГГГ (гадолиний галлиевый гранат).</a:t>
            </a:r>
            <a:endParaRPr lang="ru-RU" sz="2400" dirty="0"/>
          </a:p>
        </p:txBody>
      </p:sp>
      <p:pic>
        <p:nvPicPr>
          <p:cNvPr id="2050" name="Picture 2" descr="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60" y="1980130"/>
            <a:ext cx="4230807" cy="430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5291" y="6288657"/>
            <a:ext cx="557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4 – структура микроантен исследуемого образца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827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405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Vishnya</dc:creator>
  <cp:lastModifiedBy>Vishnya</cp:lastModifiedBy>
  <cp:revision>7</cp:revision>
  <dcterms:created xsi:type="dcterms:W3CDTF">2021-06-07T06:52:10Z</dcterms:created>
  <dcterms:modified xsi:type="dcterms:W3CDTF">2021-06-07T07:35:11Z</dcterms:modified>
</cp:coreProperties>
</file>