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rial Bold" charset="1" panose="020B0802020202020204"/>
      <p:regular r:id="rId21"/>
    </p:embeddedFont>
    <p:embeddedFont>
      <p:font typeface="ITC Franklin Gothic LT Semi-Bold" charset="1" panose="020B0704030502020204"/>
      <p:regular r:id="rId22"/>
    </p:embeddedFont>
    <p:embeddedFont>
      <p:font typeface="ITC Franklin Gothic LT" charset="1" panose="020B0504030503020204"/>
      <p:regular r:id="rId23"/>
    </p:embeddedFont>
    <p:embeddedFont>
      <p:font typeface="Calibri (MS) Bold" charset="1" panose="020F0702030404030204"/>
      <p:regular r:id="rId24"/>
    </p:embeddedFont>
    <p:embeddedFont>
      <p:font typeface="Calibri (MS)" charset="1" panose="020F05020202040302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https://github.com/Sanyagautam06/SmartChef-AI" TargetMode="External" Type="http://schemas.openxmlformats.org/officeDocument/2006/relationships/hyperlink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69801" y="4628646"/>
            <a:ext cx="16948398" cy="5007224"/>
            <a:chOff x="0" y="0"/>
            <a:chExt cx="22597864" cy="667629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597872" cy="6676263"/>
            </a:xfrm>
            <a:custGeom>
              <a:avLst/>
              <a:gdLst/>
              <a:ahLst/>
              <a:cxnLst/>
              <a:rect r="r" b="b" t="t" l="l"/>
              <a:pathLst>
                <a:path h="6676263" w="22597872">
                  <a:moveTo>
                    <a:pt x="0" y="0"/>
                  </a:moveTo>
                  <a:lnTo>
                    <a:pt x="22597872" y="0"/>
                  </a:lnTo>
                  <a:lnTo>
                    <a:pt x="22597872" y="6676263"/>
                  </a:lnTo>
                  <a:lnTo>
                    <a:pt x="0" y="6676263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2038662" y="2732452"/>
            <a:ext cx="13716000" cy="1466667"/>
            <a:chOff x="0" y="0"/>
            <a:chExt cx="18288000" cy="195555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8288000" cy="1955556"/>
            </a:xfrm>
            <a:custGeom>
              <a:avLst/>
              <a:gdLst/>
              <a:ahLst/>
              <a:cxnLst/>
              <a:rect r="r" b="b" t="t" l="l"/>
              <a:pathLst>
                <a:path h="1955556" w="18288000">
                  <a:moveTo>
                    <a:pt x="0" y="0"/>
                  </a:moveTo>
                  <a:lnTo>
                    <a:pt x="18288000" y="0"/>
                  </a:lnTo>
                  <a:lnTo>
                    <a:pt x="18288000" y="1955556"/>
                  </a:lnTo>
                  <a:lnTo>
                    <a:pt x="0" y="195555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04775"/>
              <a:ext cx="18288000" cy="206033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6480"/>
                </a:lnSpc>
              </a:pPr>
              <a:r>
                <a:rPr lang="en-US" sz="540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SmartChef AI – Recipe Preparation Agent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-403233" y="1501952"/>
            <a:ext cx="18907092" cy="880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</a:pPr>
            <a:r>
              <a:rPr lang="en-US" sz="4800" b="true">
                <a:solidFill>
                  <a:srgbClr val="1482AC"/>
                </a:solidFill>
                <a:latin typeface="Arial Bold"/>
                <a:ea typeface="Arial Bold"/>
                <a:cs typeface="Arial Bold"/>
                <a:sym typeface="Arial Bold"/>
              </a:rPr>
              <a:t>CAPSTONE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767734" y="6858592"/>
            <a:ext cx="11787394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1482AC"/>
                </a:solidFill>
                <a:latin typeface="Arial Bold"/>
                <a:ea typeface="Arial Bold"/>
                <a:cs typeface="Arial Bold"/>
                <a:sym typeface="Arial Bold"/>
              </a:rPr>
              <a:t>Presented By:</a:t>
            </a:r>
          </a:p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1482AC"/>
                </a:solidFill>
                <a:latin typeface="Arial Bold"/>
                <a:ea typeface="Arial Bold"/>
                <a:cs typeface="Arial Bold"/>
                <a:sym typeface="Arial Bold"/>
              </a:rPr>
              <a:t>1. SANYA GAUTAM- JIMSEMTEC- BTech CSE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22059232" cy="117489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594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References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71788" y="1953039"/>
            <a:ext cx="16544422" cy="7009986"/>
            <a:chOff x="0" y="0"/>
            <a:chExt cx="22059230" cy="93466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14300"/>
              <a:ext cx="22059230" cy="94609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651053" indent="-325526" lvl="1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IBM Watson Assistant Documentation</a:t>
              </a:r>
            </a:p>
            <a:p>
              <a:pPr algn="l">
                <a:lnSpc>
                  <a:spcPts val="4752"/>
                </a:lnSpc>
              </a:pPr>
            </a:p>
            <a:p>
              <a:pPr algn="l" marL="651053" indent="-325526" lvl="1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IBM Granite Model Guides</a:t>
              </a:r>
            </a:p>
            <a:p>
              <a:pPr algn="l">
                <a:lnSpc>
                  <a:spcPts val="4752"/>
                </a:lnSpc>
              </a:pPr>
            </a:p>
            <a:p>
              <a:pPr algn="l" marL="651510" indent="-325755" lvl="1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Recipe datasets &amp; culinary substitution resources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IBM Certifications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071455" y="1450956"/>
            <a:ext cx="6145091" cy="1144767"/>
            <a:chOff x="0" y="0"/>
            <a:chExt cx="22059230" cy="410940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0" cy="4109406"/>
            </a:xfrm>
            <a:custGeom>
              <a:avLst/>
              <a:gdLst/>
              <a:ahLst/>
              <a:cxnLst/>
              <a:rect r="r" b="b" t="t" l="l"/>
              <a:pathLst>
                <a:path h="4109406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4109406"/>
                  </a:lnTo>
                  <a:lnTo>
                    <a:pt x="0" y="410940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22059230" cy="418560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366"/>
                </a:lnSpc>
              </a:pPr>
              <a:r>
                <a:rPr lang="en-US" sz="255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credly certificate( getting started with AI)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4078089" y="2163536"/>
            <a:ext cx="10124291" cy="7767174"/>
          </a:xfrm>
          <a:custGeom>
            <a:avLst/>
            <a:gdLst/>
            <a:ahLst/>
            <a:cxnLst/>
            <a:rect r="r" b="b" t="t" l="l"/>
            <a:pathLst>
              <a:path h="7767174" w="10124291">
                <a:moveTo>
                  <a:pt x="0" y="0"/>
                </a:moveTo>
                <a:lnTo>
                  <a:pt x="10124292" y="0"/>
                </a:lnTo>
                <a:lnTo>
                  <a:pt x="10124292" y="7767173"/>
                </a:lnTo>
                <a:lnTo>
                  <a:pt x="0" y="7767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160" t="-44712" r="-5652" b="-179167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IBM Certifications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426768" y="1166296"/>
            <a:ext cx="5490957" cy="1364764"/>
            <a:chOff x="0" y="0"/>
            <a:chExt cx="22059230" cy="548276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0" cy="5482767"/>
            </a:xfrm>
            <a:custGeom>
              <a:avLst/>
              <a:gdLst/>
              <a:ahLst/>
              <a:cxnLst/>
              <a:rect r="r" b="b" t="t" l="l"/>
              <a:pathLst>
                <a:path h="5482767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5482767"/>
                  </a:lnTo>
                  <a:lnTo>
                    <a:pt x="0" y="54827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22059230" cy="555896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366"/>
                </a:lnSpc>
              </a:pPr>
              <a:r>
                <a:rPr lang="en-US" sz="255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credly certificate( Journey to Cloud)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719265" y="2077278"/>
            <a:ext cx="10905963" cy="8365412"/>
          </a:xfrm>
          <a:custGeom>
            <a:avLst/>
            <a:gdLst/>
            <a:ahLst/>
            <a:cxnLst/>
            <a:rect r="r" b="b" t="t" l="l"/>
            <a:pathLst>
              <a:path h="8365412" w="10905963">
                <a:moveTo>
                  <a:pt x="0" y="0"/>
                </a:moveTo>
                <a:lnTo>
                  <a:pt x="10905963" y="0"/>
                </a:lnTo>
                <a:lnTo>
                  <a:pt x="10905963" y="8365412"/>
                </a:lnTo>
                <a:lnTo>
                  <a:pt x="0" y="83654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803" t="-43677" r="-4978" b="-17727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2059232" cy="114631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>
                  <a:solidFill>
                    <a:srgbClr val="1CADE4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IBM Certifications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627666" y="1450956"/>
            <a:ext cx="5032668" cy="1020383"/>
            <a:chOff x="0" y="0"/>
            <a:chExt cx="22059230" cy="44725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0" cy="4472549"/>
            </a:xfrm>
            <a:custGeom>
              <a:avLst/>
              <a:gdLst/>
              <a:ahLst/>
              <a:cxnLst/>
              <a:rect r="r" b="b" t="t" l="l"/>
              <a:pathLst>
                <a:path h="4472549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4472549"/>
                  </a:lnTo>
                  <a:lnTo>
                    <a:pt x="0" y="44725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76200"/>
              <a:ext cx="22059230" cy="4548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366"/>
                </a:lnSpc>
              </a:pPr>
              <a:r>
                <a:rPr lang="en-US" sz="255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</a:t>
              </a:r>
              <a:r>
                <a:rPr lang="en-US" sz="2550">
                  <a:solidFill>
                    <a:srgbClr val="40404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redly certificate( RAG Lab)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446674" y="2085567"/>
            <a:ext cx="11387122" cy="8201433"/>
          </a:xfrm>
          <a:custGeom>
            <a:avLst/>
            <a:gdLst/>
            <a:ahLst/>
            <a:cxnLst/>
            <a:rect r="r" b="b" t="t" l="l"/>
            <a:pathLst>
              <a:path h="8201433" w="11387122">
                <a:moveTo>
                  <a:pt x="0" y="0"/>
                </a:moveTo>
                <a:lnTo>
                  <a:pt x="11387122" y="0"/>
                </a:lnTo>
                <a:lnTo>
                  <a:pt x="11387122" y="8201433"/>
                </a:lnTo>
                <a:lnTo>
                  <a:pt x="0" y="82014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6664" r="0" b="-171875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63663" y="1028700"/>
            <a:ext cx="15508196" cy="2053209"/>
            <a:chOff x="0" y="0"/>
            <a:chExt cx="20492845" cy="27131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0492845" cy="2713152"/>
            </a:xfrm>
            <a:custGeom>
              <a:avLst/>
              <a:gdLst/>
              <a:ahLst/>
              <a:cxnLst/>
              <a:rect r="r" b="b" t="t" l="l"/>
              <a:pathLst>
                <a:path h="2713152" w="20492845">
                  <a:moveTo>
                    <a:pt x="0" y="0"/>
                  </a:moveTo>
                  <a:lnTo>
                    <a:pt x="20492845" y="0"/>
                  </a:lnTo>
                  <a:lnTo>
                    <a:pt x="20492845" y="2713152"/>
                  </a:lnTo>
                  <a:lnTo>
                    <a:pt x="0" y="271315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0492845" cy="279887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00206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GITHUB REPOSITORY LINK</a:t>
              </a:r>
            </a:p>
            <a:p>
              <a:pPr algn="ctr">
                <a:lnSpc>
                  <a:spcPts val="5040"/>
                </a:lnSpc>
              </a:pPr>
            </a:p>
            <a:p>
              <a:pPr algn="ctr">
                <a:lnSpc>
                  <a:spcPts val="504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014914" y="4738687"/>
            <a:ext cx="4258171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b="true" sz="4200" u="sng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  <a:hlinkClick r:id="rId3" tooltip="https://github.com/Sanyagautam06/SmartChef-AI"/>
              </a:rPr>
              <a:t>Github Repo link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2194562" y="4149327"/>
            <a:ext cx="13948116" cy="1988344"/>
            <a:chOff x="0" y="0"/>
            <a:chExt cx="18597488" cy="26511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597488" cy="2651126"/>
            </a:xfrm>
            <a:custGeom>
              <a:avLst/>
              <a:gdLst/>
              <a:ahLst/>
              <a:cxnLst/>
              <a:rect r="r" b="b" t="t" l="l"/>
              <a:pathLst>
                <a:path h="2651126" w="18597488">
                  <a:moveTo>
                    <a:pt x="0" y="0"/>
                  </a:moveTo>
                  <a:lnTo>
                    <a:pt x="18597488" y="0"/>
                  </a:lnTo>
                  <a:lnTo>
                    <a:pt x="18597488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18597488" cy="273685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ctr">
                <a:lnSpc>
                  <a:spcPts val="5040"/>
                </a:lnSpc>
              </a:pPr>
              <a:r>
                <a:rPr lang="en-US" sz="4200" b="true">
                  <a:solidFill>
                    <a:srgbClr val="00206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274360" y="837702"/>
            <a:ext cx="15773400" cy="1988345"/>
            <a:chOff x="0" y="0"/>
            <a:chExt cx="21031200" cy="2651126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031200" cy="2651126"/>
            </a:xfrm>
            <a:custGeom>
              <a:avLst/>
              <a:gdLst/>
              <a:ahLst/>
              <a:cxnLst/>
              <a:rect r="r" b="b" t="t" l="l"/>
              <a:pathLst>
                <a:path h="2651126" w="21031200">
                  <a:moveTo>
                    <a:pt x="0" y="0"/>
                  </a:moveTo>
                  <a:lnTo>
                    <a:pt x="21031200" y="0"/>
                  </a:lnTo>
                  <a:lnTo>
                    <a:pt x="21031200" y="2651126"/>
                  </a:lnTo>
                  <a:lnTo>
                    <a:pt x="0" y="265112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85725"/>
              <a:ext cx="21031200" cy="273685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040"/>
                </a:lnSpc>
              </a:pPr>
              <a:r>
                <a:rPr lang="en-US" sz="4200" b="true">
                  <a:solidFill>
                    <a:srgbClr val="002060"/>
                  </a:solidFill>
                  <a:latin typeface="Arial Bold"/>
                  <a:ea typeface="Arial Bold"/>
                  <a:cs typeface="Arial Bold"/>
                  <a:sym typeface="Arial Bold"/>
                </a:rPr>
                <a:t>OUTLINE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348740" y="2378877"/>
            <a:ext cx="16345650" cy="5002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000" b="true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  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Proposed System/Solution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System Development Approach 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Algorithm &amp; Deployment  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Result 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Future Scope</a:t>
            </a:r>
          </a:p>
          <a:p>
            <a:pPr algn="l" marL="542925" indent="-271462" lvl="1">
              <a:lnSpc>
                <a:spcPts val="3960"/>
              </a:lnSpc>
              <a:buFont typeface="Arial"/>
              <a:buChar char="•"/>
            </a:pPr>
            <a:r>
              <a:rPr lang="en-US" b="true" sz="3000">
                <a:solidFill>
                  <a:srgbClr val="404040"/>
                </a:solidFill>
                <a:latin typeface="Arial Bold"/>
                <a:ea typeface="Arial Bold"/>
                <a:cs typeface="Arial Bold"/>
                <a:sym typeface="Arial Bold"/>
              </a:rPr>
              <a:t>References</a:t>
            </a:r>
          </a:p>
          <a:p>
            <a:pPr algn="l" marL="542925" indent="-271462" lvl="1">
              <a:lnSpc>
                <a:spcPts val="396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669801" y="106100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22059232" cy="117489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594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Problem Statement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78604" y="1556411"/>
            <a:ext cx="15048900" cy="8459572"/>
            <a:chOff x="0" y="0"/>
            <a:chExt cx="20065200" cy="1127942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065200" cy="11279429"/>
            </a:xfrm>
            <a:custGeom>
              <a:avLst/>
              <a:gdLst/>
              <a:ahLst/>
              <a:cxnLst/>
              <a:rect r="r" b="b" t="t" l="l"/>
              <a:pathLst>
                <a:path h="11279429" w="20065200">
                  <a:moveTo>
                    <a:pt x="0" y="0"/>
                  </a:moveTo>
                  <a:lnTo>
                    <a:pt x="20065200" y="0"/>
                  </a:lnTo>
                  <a:lnTo>
                    <a:pt x="20065200" y="11279429"/>
                  </a:lnTo>
                  <a:lnTo>
                    <a:pt x="0" y="1127942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14300"/>
              <a:ext cx="20065200" cy="1139372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752"/>
                </a:lnSpc>
              </a:pPr>
              <a:r>
                <a:rPr lang="en-US" sz="3600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Problem Statement No. 16</a:t>
              </a:r>
              <a:r>
                <a:rPr lang="en-US" sz="36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- </a:t>
              </a:r>
              <a:r>
                <a:rPr lang="en-US" sz="3600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Recipe Preparation Agent</a:t>
              </a:r>
            </a:p>
            <a:p>
              <a:pPr algn="l">
                <a:lnSpc>
                  <a:spcPts val="4752"/>
                </a:lnSpc>
              </a:pPr>
              <a:r>
                <a:rPr lang="en-US" sz="3600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The Challenge</a:t>
              </a:r>
              <a:r>
                <a:rPr lang="en-US" sz="36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- A Recipe Preparation Agent helps users cook meals using only the ingredients they have on hand.</a:t>
              </a:r>
            </a:p>
            <a:p>
              <a:pPr algn="l">
                <a:lnSpc>
                  <a:spcPts val="4752"/>
                </a:lnSpc>
              </a:pPr>
              <a:r>
                <a:rPr lang="en-US" sz="36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By inputting available groceries, users receive tailored recipe suggestions using a RAG-based AI system.The agent retrieves relevant recipes and generates step-by-step instructions adapted to ingredient limitations.</a:t>
              </a:r>
            </a:p>
            <a:p>
              <a:pPr algn="l">
                <a:lnSpc>
                  <a:spcPts val="4752"/>
                </a:lnSpc>
              </a:pPr>
              <a:r>
                <a:rPr lang="en-US" sz="36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It offers substitutions, cooking tips, and dietary adjustments based on user preferences or restrictions.Designed to reduce food waste and save time, it turns pantry items into practical meal solutions.</a:t>
              </a:r>
            </a:p>
            <a:p>
              <a:pPr algn="l">
                <a:lnSpc>
                  <a:spcPts val="4752"/>
                </a:lnSpc>
              </a:pPr>
              <a:r>
                <a:rPr lang="en-US" sz="36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This AI assistant makes everyday cooking smarter, simpler, and more sustainable.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22059232" cy="117489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594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Proposed Solution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658742" y="2271468"/>
            <a:ext cx="8481494" cy="7385397"/>
            <a:chOff x="0" y="0"/>
            <a:chExt cx="15779588" cy="1374033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779589" cy="13740332"/>
            </a:xfrm>
            <a:custGeom>
              <a:avLst/>
              <a:gdLst/>
              <a:ahLst/>
              <a:cxnLst/>
              <a:rect r="r" b="b" t="t" l="l"/>
              <a:pathLst>
                <a:path h="13740332" w="15779589">
                  <a:moveTo>
                    <a:pt x="0" y="0"/>
                  </a:moveTo>
                  <a:lnTo>
                    <a:pt x="15779589" y="0"/>
                  </a:lnTo>
                  <a:lnTo>
                    <a:pt x="15779589" y="13740332"/>
                  </a:lnTo>
                  <a:lnTo>
                    <a:pt x="0" y="1374033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15779588" cy="1383558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626111" indent="-313055" lvl="1">
                <a:lnSpc>
                  <a:spcPts val="3828"/>
                </a:lnSpc>
                <a:buFont typeface="Arial"/>
                <a:buChar char="•"/>
              </a:pPr>
              <a:r>
                <a:rPr lang="en-US" b="true" sz="2900">
                  <a:solidFill>
                    <a:srgbClr val="0F0F0F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SmartChef AI</a:t>
              </a:r>
              <a:r>
                <a:rPr lang="en-US" sz="2900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 is an AI-powered virtual cooking assistant that:</a:t>
              </a:r>
            </a:p>
            <a:p>
              <a:pPr algn="l">
                <a:lnSpc>
                  <a:spcPts val="3828"/>
                </a:lnSpc>
              </a:pPr>
            </a:p>
            <a:p>
              <a:pPr algn="l" marL="626111" indent="-313055" lvl="1">
                <a:lnSpc>
                  <a:spcPts val="3828"/>
                </a:lnSpc>
                <a:buFont typeface="Arial"/>
                <a:buChar char="•"/>
              </a:pPr>
              <a:r>
                <a:rPr lang="en-US" sz="2900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</a:t>
              </a:r>
              <a:r>
                <a:rPr lang="en-US" sz="2900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ccepts user’s available ingredients as input</a:t>
              </a:r>
            </a:p>
            <a:p>
              <a:pPr algn="l">
                <a:lnSpc>
                  <a:spcPts val="3828"/>
                </a:lnSpc>
              </a:pPr>
            </a:p>
            <a:p>
              <a:pPr algn="l" marL="626111" indent="-313055" lvl="1">
                <a:lnSpc>
                  <a:spcPts val="3828"/>
                </a:lnSpc>
                <a:buFont typeface="Arial"/>
                <a:buChar char="•"/>
              </a:pPr>
              <a:r>
                <a:rPr lang="en-US" sz="2900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</a:t>
              </a:r>
              <a:r>
                <a:rPr lang="en-US" sz="2900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uggests tailored recipes using a Retrieval-Augmented Generation (RAG) model</a:t>
              </a:r>
            </a:p>
            <a:p>
              <a:pPr algn="l">
                <a:lnSpc>
                  <a:spcPts val="3828"/>
                </a:lnSpc>
              </a:pPr>
            </a:p>
            <a:p>
              <a:pPr algn="l" marL="626111" indent="-313055" lvl="1">
                <a:lnSpc>
                  <a:spcPts val="3828"/>
                </a:lnSpc>
                <a:buFont typeface="Arial"/>
                <a:buChar char="•"/>
              </a:pPr>
              <a:r>
                <a:rPr lang="en-US" sz="2900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Guides users through each step interactively</a:t>
              </a:r>
            </a:p>
            <a:p>
              <a:pPr algn="l">
                <a:lnSpc>
                  <a:spcPts val="3828"/>
                </a:lnSpc>
              </a:pPr>
            </a:p>
            <a:p>
              <a:pPr algn="l" marL="626111" indent="-313055" lvl="1">
                <a:lnSpc>
                  <a:spcPts val="3828"/>
                </a:lnSpc>
                <a:buFont typeface="Arial"/>
                <a:buChar char="•"/>
              </a:pPr>
              <a:r>
                <a:rPr lang="en-US" sz="2900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Suggests alternative ingredients when something is missing</a:t>
              </a:r>
            </a:p>
            <a:p>
              <a:pPr algn="l">
                <a:lnSpc>
                  <a:spcPts val="3828"/>
                </a:lnSpc>
              </a:pPr>
            </a:p>
            <a:p>
              <a:pPr algn="l" marL="626111" indent="-313055" lvl="1">
                <a:lnSpc>
                  <a:spcPts val="3828"/>
                </a:lnSpc>
                <a:buFont typeface="Arial"/>
                <a:buChar char="•"/>
              </a:pPr>
              <a:r>
                <a:rPr lang="en-US" sz="2900">
                  <a:solidFill>
                    <a:srgbClr val="0F0F0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Adjusts cooking instructions based on preferences (e.g., vegan, low-salt)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675702" y="3936326"/>
            <a:ext cx="8942499" cy="3632890"/>
          </a:xfrm>
          <a:custGeom>
            <a:avLst/>
            <a:gdLst/>
            <a:ahLst/>
            <a:cxnLst/>
            <a:rect r="r" b="b" t="t" l="l"/>
            <a:pathLst>
              <a:path h="3632890" w="8942499">
                <a:moveTo>
                  <a:pt x="0" y="0"/>
                </a:moveTo>
                <a:lnTo>
                  <a:pt x="8942499" y="0"/>
                </a:lnTo>
                <a:lnTo>
                  <a:pt x="8942499" y="3632891"/>
                </a:lnTo>
                <a:lnTo>
                  <a:pt x="0" y="36328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993858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22059232" cy="117489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594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System  Approach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71790" y="2550188"/>
            <a:ext cx="16544422" cy="7654366"/>
            <a:chOff x="0" y="0"/>
            <a:chExt cx="22059230" cy="1020582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0" cy="10205822"/>
            </a:xfrm>
            <a:custGeom>
              <a:avLst/>
              <a:gdLst/>
              <a:ahLst/>
              <a:cxnLst/>
              <a:rect r="r" b="b" t="t" l="l"/>
              <a:pathLst>
                <a:path h="10205822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10205822"/>
                  </a:lnTo>
                  <a:lnTo>
                    <a:pt x="0" y="1020582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85725"/>
              <a:ext cx="22059230" cy="1029154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564"/>
                </a:lnSpc>
              </a:pPr>
              <a:r>
                <a:rPr lang="en-US" sz="2700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Platform</a:t>
              </a:r>
              <a:r>
                <a:rPr lang="en-US" sz="27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: IBM Cloud Lite Services + IBM Watson Assistant + Agentic AI Framework</a:t>
              </a:r>
            </a:p>
            <a:p>
              <a:pPr algn="l">
                <a:lnSpc>
                  <a:spcPts val="3564"/>
                </a:lnSpc>
              </a:pPr>
            </a:p>
            <a:p>
              <a:pPr algn="l">
                <a:lnSpc>
                  <a:spcPts val="3564"/>
                </a:lnSpc>
              </a:pPr>
            </a:p>
            <a:p>
              <a:pPr algn="l">
                <a:lnSpc>
                  <a:spcPts val="3564"/>
                </a:lnSpc>
              </a:pPr>
              <a:r>
                <a:rPr lang="en-US" sz="2700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Technologies</a:t>
              </a:r>
              <a:r>
                <a:rPr lang="en-US" sz="27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:</a:t>
              </a:r>
            </a:p>
            <a:p>
              <a:pPr algn="l" marL="582930" indent="-291465" lvl="1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IBM Granite foundation model for language understanding</a:t>
              </a:r>
            </a:p>
            <a:p>
              <a:pPr algn="l" marL="582930" indent="-291465" lvl="1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RAG pipeline for fetching relevant recipes</a:t>
              </a:r>
            </a:p>
            <a:p>
              <a:pPr algn="l" marL="582930" indent="-291465" lvl="1">
                <a:lnSpc>
                  <a:spcPts val="3564"/>
                </a:lnSpc>
                <a:buFont typeface="Arial"/>
                <a:buChar char="•"/>
              </a:pPr>
              <a:r>
                <a:rPr lang="en-US" sz="27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IBM Cloud Deployment Space for hosting &amp; integrating the agent</a:t>
              </a:r>
            </a:p>
            <a:p>
              <a:pPr algn="l">
                <a:lnSpc>
                  <a:spcPts val="3564"/>
                </a:lnSpc>
              </a:pPr>
            </a:p>
            <a:p>
              <a:pPr algn="l">
                <a:lnSpc>
                  <a:spcPts val="3564"/>
                </a:lnSpc>
              </a:pPr>
            </a:p>
            <a:p>
              <a:pPr algn="l">
                <a:lnSpc>
                  <a:spcPts val="3564"/>
                </a:lnSpc>
              </a:pPr>
              <a:r>
                <a:rPr lang="en-US" sz="2700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Data</a:t>
              </a:r>
              <a:r>
                <a:rPr lang="en-US" sz="2700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 </a:t>
              </a:r>
              <a:r>
                <a:rPr lang="en-US" sz="2700" b="true">
                  <a:solidFill>
                    <a:srgbClr val="0F0F0F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Sources</a:t>
              </a:r>
              <a:r>
                <a:rPr lang="en-US" sz="27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: Recipes, cuisines, meals and </a:t>
              </a:r>
            </a:p>
            <a:p>
              <a:pPr algn="l">
                <a:lnSpc>
                  <a:spcPts val="3564"/>
                </a:lnSpc>
              </a:pPr>
              <a:r>
                <a:rPr lang="en-US" sz="27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countries</a:t>
              </a:r>
            </a:p>
            <a:p>
              <a:pPr algn="l">
                <a:lnSpc>
                  <a:spcPts val="3564"/>
                </a:lnSpc>
              </a:pPr>
            </a:p>
            <a:p>
              <a:pPr algn="l">
                <a:lnSpc>
                  <a:spcPts val="3564"/>
                </a:lnSpc>
              </a:pPr>
            </a:p>
            <a:p>
              <a:pPr algn="l">
                <a:lnSpc>
                  <a:spcPts val="3564"/>
                </a:lnSpc>
              </a:pPr>
            </a:p>
            <a:p>
              <a:pPr algn="l">
                <a:lnSpc>
                  <a:spcPts val="3564"/>
                </a:lnSpc>
              </a:pPr>
            </a:p>
            <a:p>
              <a:pPr algn="l">
                <a:lnSpc>
                  <a:spcPts val="3564"/>
                </a:lnSpc>
              </a:pPr>
            </a:p>
            <a:p>
              <a:pPr algn="l">
                <a:lnSpc>
                  <a:spcPts val="3564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22059232" cy="117489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594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Algorithm &amp; Deployment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66542" y="1737587"/>
            <a:ext cx="16544422" cy="7009986"/>
            <a:chOff x="0" y="0"/>
            <a:chExt cx="22059230" cy="93466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22059230" cy="941332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2772"/>
                </a:lnSpc>
              </a:pPr>
              <a:r>
                <a:rPr lang="en-US" sz="2100" b="true">
                  <a:solidFill>
                    <a:srgbClr val="00000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Algorithm</a:t>
              </a: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</a:t>
              </a:r>
              <a:r>
                <a:rPr lang="en-US" sz="2100" b="true">
                  <a:solidFill>
                    <a:srgbClr val="00000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Flow</a:t>
              </a: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:</a:t>
              </a:r>
            </a:p>
            <a:p>
              <a:pPr algn="l">
                <a:lnSpc>
                  <a:spcPts val="2772"/>
                </a:lnSpc>
              </a:pPr>
            </a:p>
            <a:p>
              <a:pPr algn="l">
                <a:lnSpc>
                  <a:spcPts val="2772"/>
                </a:lnSpc>
              </a:pP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1. User Input: Ingredients list provided by user</a:t>
              </a:r>
            </a:p>
            <a:p>
              <a:pPr algn="l">
                <a:lnSpc>
                  <a:spcPts val="2772"/>
                </a:lnSpc>
              </a:pP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2. Recipe Retrieval: RAG model searches for recipes using available ingredients</a:t>
              </a:r>
            </a:p>
            <a:p>
              <a:pPr algn="l">
                <a:lnSpc>
                  <a:spcPts val="2772"/>
                </a:lnSpc>
              </a:pP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3. Ingredient Validation: Missing ingredients flagged → substitutions suggested</a:t>
              </a:r>
            </a:p>
            <a:p>
              <a:pPr algn="l">
                <a:lnSpc>
                  <a:spcPts val="2772"/>
                </a:lnSpc>
              </a:pP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4. Interactive Cooking: Step-by-step guidance provided</a:t>
              </a:r>
            </a:p>
            <a:p>
              <a:pPr algn="l">
                <a:lnSpc>
                  <a:spcPts val="2772"/>
                </a:lnSpc>
              </a:pP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5. Follow-up Queries: Natural language queries answered during cooking</a:t>
              </a:r>
            </a:p>
            <a:p>
              <a:pPr algn="l">
                <a:lnSpc>
                  <a:spcPts val="2772"/>
                </a:lnSpc>
              </a:pPr>
            </a:p>
            <a:p>
              <a:pPr algn="l">
                <a:lnSpc>
                  <a:spcPts val="2772"/>
                </a:lnSpc>
              </a:pPr>
              <a:r>
                <a:rPr lang="en-US" sz="2100" b="true">
                  <a:solidFill>
                    <a:srgbClr val="00000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Deployment</a:t>
              </a: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</a:t>
              </a:r>
              <a:r>
                <a:rPr lang="en-US" sz="2100" b="true">
                  <a:solidFill>
                    <a:srgbClr val="00000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Process</a:t>
              </a: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:</a:t>
              </a:r>
            </a:p>
            <a:p>
              <a:pPr algn="l">
                <a:lnSpc>
                  <a:spcPts val="2772"/>
                </a:lnSpc>
              </a:pPr>
            </a:p>
            <a:p>
              <a:pPr algn="l" marL="906780" indent="-302260" lvl="2">
                <a:lnSpc>
                  <a:spcPts val="2772"/>
                </a:lnSpc>
                <a:buFont typeface="Arial"/>
                <a:buChar char="⚬"/>
              </a:pP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Create deployment space in IBM Cloud</a:t>
              </a:r>
            </a:p>
            <a:p>
              <a:pPr algn="l" marL="906780" indent="-302260" lvl="2">
                <a:lnSpc>
                  <a:spcPts val="2772"/>
                </a:lnSpc>
                <a:buFont typeface="Arial"/>
                <a:buChar char="⚬"/>
              </a:pP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Select IBM Granite model and configure</a:t>
              </a:r>
            </a:p>
            <a:p>
              <a:pPr algn="l" marL="906780" indent="-302260" lvl="2">
                <a:lnSpc>
                  <a:spcPts val="2772"/>
                </a:lnSpc>
                <a:buFont typeface="Arial"/>
                <a:buChar char="⚬"/>
              </a:pP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Deploy </a:t>
              </a:r>
            </a:p>
            <a:p>
              <a:pPr algn="l" marL="906780" indent="-302260" lvl="2">
                <a:lnSpc>
                  <a:spcPts val="2772"/>
                </a:lnSpc>
                <a:buFont typeface="Arial"/>
                <a:buChar char="⚬"/>
              </a:pP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T</a:t>
              </a:r>
              <a:r>
                <a:rPr lang="en-US" sz="21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est API endpoints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699144" y="1848678"/>
            <a:ext cx="4560156" cy="2005613"/>
          </a:xfrm>
          <a:custGeom>
            <a:avLst/>
            <a:gdLst/>
            <a:ahLst/>
            <a:cxnLst/>
            <a:rect r="r" b="b" t="t" l="l"/>
            <a:pathLst>
              <a:path h="2005613" w="4560156">
                <a:moveTo>
                  <a:pt x="0" y="0"/>
                </a:moveTo>
                <a:lnTo>
                  <a:pt x="4560156" y="0"/>
                </a:lnTo>
                <a:lnTo>
                  <a:pt x="4560156" y="2005613"/>
                </a:lnTo>
                <a:lnTo>
                  <a:pt x="0" y="200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362745" y="6372530"/>
            <a:ext cx="4560156" cy="2005613"/>
          </a:xfrm>
          <a:custGeom>
            <a:avLst/>
            <a:gdLst/>
            <a:ahLst/>
            <a:cxnLst/>
            <a:rect r="r" b="b" t="t" l="l"/>
            <a:pathLst>
              <a:path h="2005613" w="4560156">
                <a:moveTo>
                  <a:pt x="0" y="0"/>
                </a:moveTo>
                <a:lnTo>
                  <a:pt x="4560156" y="0"/>
                </a:lnTo>
                <a:lnTo>
                  <a:pt x="4560156" y="2005613"/>
                </a:lnTo>
                <a:lnTo>
                  <a:pt x="0" y="20056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2699144" y="4138317"/>
            <a:ext cx="4560156" cy="2010366"/>
          </a:xfrm>
          <a:custGeom>
            <a:avLst/>
            <a:gdLst/>
            <a:ahLst/>
            <a:cxnLst/>
            <a:rect r="r" b="b" t="t" l="l"/>
            <a:pathLst>
              <a:path h="2010366" w="4560156">
                <a:moveTo>
                  <a:pt x="0" y="0"/>
                </a:moveTo>
                <a:lnTo>
                  <a:pt x="4560156" y="0"/>
                </a:lnTo>
                <a:lnTo>
                  <a:pt x="4560156" y="2010366"/>
                </a:lnTo>
                <a:lnTo>
                  <a:pt x="0" y="20103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9842207" y="10287000"/>
            <a:ext cx="5713875" cy="2507078"/>
          </a:xfrm>
          <a:custGeom>
            <a:avLst/>
            <a:gdLst/>
            <a:ahLst/>
            <a:cxnLst/>
            <a:rect r="r" b="b" t="t" l="l"/>
            <a:pathLst>
              <a:path h="2507078" w="5713875">
                <a:moveTo>
                  <a:pt x="0" y="0"/>
                </a:moveTo>
                <a:lnTo>
                  <a:pt x="5713874" y="0"/>
                </a:lnTo>
                <a:lnTo>
                  <a:pt x="5713874" y="2507078"/>
                </a:lnTo>
                <a:lnTo>
                  <a:pt x="0" y="250707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1917725" y="6377283"/>
            <a:ext cx="4560156" cy="2000860"/>
          </a:xfrm>
          <a:custGeom>
            <a:avLst/>
            <a:gdLst/>
            <a:ahLst/>
            <a:cxnLst/>
            <a:rect r="r" b="b" t="t" l="l"/>
            <a:pathLst>
              <a:path h="2000860" w="4560156">
                <a:moveTo>
                  <a:pt x="0" y="0"/>
                </a:moveTo>
                <a:lnTo>
                  <a:pt x="4560156" y="0"/>
                </a:lnTo>
                <a:lnTo>
                  <a:pt x="4560156" y="2000860"/>
                </a:lnTo>
                <a:lnTo>
                  <a:pt x="0" y="20008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2487262" y="1801053"/>
            <a:ext cx="211882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487262" y="4119858"/>
            <a:ext cx="211882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705843" y="6329658"/>
            <a:ext cx="211882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4.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118840" y="6324905"/>
            <a:ext cx="211882" cy="352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3.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22059232" cy="117489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594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71788" y="1840285"/>
            <a:ext cx="10146410" cy="7235495"/>
            <a:chOff x="0" y="0"/>
            <a:chExt cx="13528547" cy="9647326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528548" cy="9647327"/>
            </a:xfrm>
            <a:custGeom>
              <a:avLst/>
              <a:gdLst/>
              <a:ahLst/>
              <a:cxnLst/>
              <a:rect r="r" b="b" t="t" l="l"/>
              <a:pathLst>
                <a:path h="9647327" w="13528548">
                  <a:moveTo>
                    <a:pt x="0" y="0"/>
                  </a:moveTo>
                  <a:lnTo>
                    <a:pt x="13528548" y="0"/>
                  </a:lnTo>
                  <a:lnTo>
                    <a:pt x="13528548" y="9647327"/>
                  </a:lnTo>
                  <a:lnTo>
                    <a:pt x="0" y="96473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04775"/>
              <a:ext cx="13528547" cy="975210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4356"/>
                </a:lnSpc>
              </a:pPr>
              <a:r>
                <a:rPr lang="en-US" sz="33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Example User Interaction:</a:t>
              </a:r>
            </a:p>
            <a:p>
              <a:pPr algn="l">
                <a:lnSpc>
                  <a:spcPts val="4356"/>
                </a:lnSpc>
              </a:pPr>
              <a:r>
                <a:rPr lang="en-US" sz="33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User: "bread, potatoes, cheese, egg"</a:t>
              </a:r>
            </a:p>
            <a:p>
              <a:pPr algn="l">
                <a:lnSpc>
                  <a:spcPts val="4356"/>
                </a:lnSpc>
              </a:pPr>
            </a:p>
            <a:p>
              <a:pPr algn="l">
                <a:lnSpc>
                  <a:spcPts val="4356"/>
                </a:lnSpc>
              </a:pPr>
              <a:r>
                <a:rPr lang="en-US" sz="33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SmartChef AI:</a:t>
              </a:r>
            </a:p>
            <a:p>
              <a:pPr algn="l" marL="712470" indent="-356235" lvl="1">
                <a:lnSpc>
                  <a:spcPts val="4356"/>
                </a:lnSpc>
                <a:buFont typeface="Arial"/>
                <a:buChar char="•"/>
              </a:pPr>
              <a:r>
                <a:rPr lang="en-US" sz="33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Retrieved recipe "Cheesy Potato and Egg Bread Pudding"</a:t>
              </a:r>
            </a:p>
            <a:p>
              <a:pPr algn="l" marL="712470" indent="-356235" lvl="1">
                <a:lnSpc>
                  <a:spcPts val="4356"/>
                </a:lnSpc>
                <a:buFont typeface="Arial"/>
                <a:buChar char="•"/>
              </a:pPr>
              <a:r>
                <a:rPr lang="en-US" sz="33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Listed exact ingredient quantities</a:t>
              </a:r>
            </a:p>
            <a:p>
              <a:pPr algn="l" marL="712470" indent="-356235" lvl="1">
                <a:lnSpc>
                  <a:spcPts val="4356"/>
                </a:lnSpc>
                <a:buFont typeface="Arial"/>
                <a:buChar char="•"/>
              </a:pPr>
              <a:r>
                <a:rPr lang="en-US" sz="33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Provided clear, step-by-step cooking instructions</a:t>
              </a:r>
            </a:p>
            <a:p>
              <a:pPr algn="l">
                <a:lnSpc>
                  <a:spcPts val="4356"/>
                </a:lnSpc>
              </a:pPr>
            </a:p>
            <a:p>
              <a:pPr algn="l">
                <a:lnSpc>
                  <a:spcPts val="4356"/>
                </a:lnSpc>
              </a:pPr>
              <a:r>
                <a:rPr lang="en-US" sz="33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Key Outputs:</a:t>
              </a:r>
            </a:p>
            <a:p>
              <a:pPr algn="l" marL="712470" indent="-356235" lvl="1">
                <a:lnSpc>
                  <a:spcPts val="4356"/>
                </a:lnSpc>
                <a:buFont typeface="Arial"/>
                <a:buChar char="•"/>
              </a:pPr>
              <a:r>
                <a:rPr lang="en-US" sz="33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Generates recipe tailored to available ingredients</a:t>
              </a:r>
            </a:p>
            <a:p>
              <a:pPr algn="l" marL="712470" indent="-356235" lvl="1">
                <a:lnSpc>
                  <a:spcPts val="4356"/>
                </a:lnSpc>
                <a:buFont typeface="Arial"/>
                <a:buChar char="•"/>
              </a:pPr>
              <a:r>
                <a:rPr lang="en-US" sz="33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Includes precise measurements and cooking steps</a:t>
              </a:r>
            </a:p>
            <a:p>
              <a:pPr algn="l" marL="712470" indent="-356235" lvl="1">
                <a:lnSpc>
                  <a:spcPts val="4356"/>
                </a:lnSpc>
                <a:buFont typeface="Arial"/>
                <a:buChar char="•"/>
              </a:pPr>
              <a:r>
                <a:rPr lang="en-US" sz="3300">
                  <a:solidFill>
                    <a:srgbClr val="0F0F0F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Offers a complete, ready-to-cook solution instantly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0897441" y="1848678"/>
            <a:ext cx="6720759" cy="2962878"/>
          </a:xfrm>
          <a:custGeom>
            <a:avLst/>
            <a:gdLst/>
            <a:ahLst/>
            <a:cxnLst/>
            <a:rect r="r" b="b" t="t" l="l"/>
            <a:pathLst>
              <a:path h="2962878" w="6720759">
                <a:moveTo>
                  <a:pt x="0" y="0"/>
                </a:moveTo>
                <a:lnTo>
                  <a:pt x="6720759" y="0"/>
                </a:lnTo>
                <a:lnTo>
                  <a:pt x="6720759" y="2962878"/>
                </a:lnTo>
                <a:lnTo>
                  <a:pt x="0" y="2962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018198" y="5458032"/>
            <a:ext cx="6720759" cy="2962878"/>
          </a:xfrm>
          <a:custGeom>
            <a:avLst/>
            <a:gdLst/>
            <a:ahLst/>
            <a:cxnLst/>
            <a:rect r="r" b="b" t="t" l="l"/>
            <a:pathLst>
              <a:path h="2962878" w="6720759">
                <a:moveTo>
                  <a:pt x="0" y="0"/>
                </a:moveTo>
                <a:lnTo>
                  <a:pt x="6720759" y="0"/>
                </a:lnTo>
                <a:lnTo>
                  <a:pt x="6720759" y="2962878"/>
                </a:lnTo>
                <a:lnTo>
                  <a:pt x="0" y="29628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053234"/>
            <a:ext cx="16544424" cy="795444"/>
            <a:chOff x="0" y="0"/>
            <a:chExt cx="22059232" cy="106059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22059232" cy="117489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128"/>
                </a:lnSpc>
              </a:pPr>
              <a:r>
                <a:rPr lang="en-US" sz="594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Conclusion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71788" y="1953039"/>
            <a:ext cx="16544422" cy="7009986"/>
            <a:chOff x="0" y="0"/>
            <a:chExt cx="22059230" cy="934664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95250"/>
              <a:ext cx="22059230" cy="94418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3960"/>
                </a:lnSpc>
              </a:pPr>
              <a:r>
                <a:rPr lang="en-US" sz="3000" b="true">
                  <a:solidFill>
                    <a:srgbClr val="000000"/>
                  </a:solidFill>
                  <a:latin typeface="ITC Franklin Gothic LT Semi-Bold"/>
                  <a:ea typeface="ITC Franklin Gothic LT Semi-Bold"/>
                  <a:cs typeface="ITC Franklin Gothic LT Semi-Bold"/>
                  <a:sym typeface="ITC Franklin Gothic LT Semi-Bold"/>
                </a:rPr>
                <a:t>SmartChef AI</a:t>
              </a:r>
              <a:r>
                <a:rPr lang="en-US" sz="30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 makes cooking:</a:t>
              </a:r>
            </a:p>
            <a:p>
              <a:pPr algn="l" marL="647700" indent="-323850" lvl="1">
                <a:lnSpc>
                  <a:spcPts val="396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Faster - no need to search multiple sites</a:t>
              </a:r>
            </a:p>
            <a:p>
              <a:pPr algn="l" marL="647700" indent="-323850" lvl="1">
                <a:lnSpc>
                  <a:spcPts val="396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Smarter - adapts recipes to what’s on hand</a:t>
              </a:r>
            </a:p>
            <a:p>
              <a:pPr algn="l" marL="647700" indent="-323850" lvl="1">
                <a:lnSpc>
                  <a:spcPts val="396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More sustainable - reduces food waste</a:t>
              </a:r>
            </a:p>
            <a:p>
              <a:pPr algn="l" marL="647700" indent="-323850" lvl="1">
                <a:lnSpc>
                  <a:spcPts val="3960"/>
                </a:lnSpc>
                <a:buFont typeface="Arial"/>
                <a:buChar char="•"/>
              </a:pPr>
              <a:r>
                <a:rPr lang="en-US" sz="30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More beginner-friendly - step-by-step guidance ensures success</a:t>
              </a:r>
            </a:p>
            <a:p>
              <a:pPr algn="l">
                <a:lnSpc>
                  <a:spcPts val="3960"/>
                </a:lnSpc>
              </a:pPr>
            </a:p>
            <a:p>
              <a:pPr algn="l">
                <a:lnSpc>
                  <a:spcPts val="3960"/>
                </a:lnSpc>
              </a:pPr>
            </a:p>
            <a:p>
              <a:pPr algn="l">
                <a:lnSpc>
                  <a:spcPts val="396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9801" y="685800"/>
            <a:ext cx="5554980" cy="142496"/>
            <a:chOff x="0" y="0"/>
            <a:chExt cx="7406640" cy="18999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7406640" cy="189992"/>
            </a:xfrm>
            <a:custGeom>
              <a:avLst/>
              <a:gdLst/>
              <a:ahLst/>
              <a:cxnLst/>
              <a:rect r="r" b="b" t="t" l="l"/>
              <a:pathLst>
                <a:path h="189992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9992"/>
                  </a:lnTo>
                  <a:lnTo>
                    <a:pt x="0" y="189992"/>
                  </a:lnTo>
                  <a:close/>
                </a:path>
              </a:pathLst>
            </a:custGeom>
            <a:solidFill>
              <a:srgbClr val="46535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2063220" y="680464"/>
            <a:ext cx="5554980" cy="147831"/>
            <a:chOff x="0" y="0"/>
            <a:chExt cx="7406640" cy="1971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406640" cy="197104"/>
            </a:xfrm>
            <a:custGeom>
              <a:avLst/>
              <a:gdLst/>
              <a:ahLst/>
              <a:cxnLst/>
              <a:rect r="r" b="b" t="t" l="l"/>
              <a:pathLst>
                <a:path h="197104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97104"/>
                  </a:lnTo>
                  <a:lnTo>
                    <a:pt x="0" y="197104"/>
                  </a:lnTo>
                  <a:close/>
                </a:path>
              </a:pathLst>
            </a:custGeom>
            <a:solidFill>
              <a:srgbClr val="969FA7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6362745" y="685800"/>
            <a:ext cx="5554980" cy="137160"/>
            <a:chOff x="0" y="0"/>
            <a:chExt cx="7406640" cy="18288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406640" cy="182880"/>
            </a:xfrm>
            <a:custGeom>
              <a:avLst/>
              <a:gdLst/>
              <a:ahLst/>
              <a:cxnLst/>
              <a:rect r="r" b="b" t="t" l="l"/>
              <a:pathLst>
                <a:path h="182880" w="7406640">
                  <a:moveTo>
                    <a:pt x="0" y="0"/>
                  </a:moveTo>
                  <a:lnTo>
                    <a:pt x="7406640" y="0"/>
                  </a:lnTo>
                  <a:lnTo>
                    <a:pt x="7406640" y="182880"/>
                  </a:lnTo>
                  <a:lnTo>
                    <a:pt x="0" y="182880"/>
                  </a:lnTo>
                  <a:close/>
                </a:path>
              </a:pathLst>
            </a:custGeom>
            <a:solidFill>
              <a:srgbClr val="1CADE4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5727505" y="9656865"/>
            <a:ext cx="1688707" cy="547689"/>
            <a:chOff x="0" y="0"/>
            <a:chExt cx="2251610" cy="730252"/>
          </a:xfrm>
        </p:grpSpPr>
        <p:sp>
          <p:nvSpPr>
            <p:cNvPr name="Freeform 9" id="9" descr="Logo  Description automatically generated"/>
            <p:cNvSpPr/>
            <p:nvPr/>
          </p:nvSpPr>
          <p:spPr>
            <a:xfrm flipH="false" flipV="false" rot="0">
              <a:off x="0" y="0"/>
              <a:ext cx="2251583" cy="730250"/>
            </a:xfrm>
            <a:custGeom>
              <a:avLst/>
              <a:gdLst/>
              <a:ahLst/>
              <a:cxnLst/>
              <a:rect r="r" b="b" t="t" l="l"/>
              <a:pathLst>
                <a:path h="730250" w="2251583">
                  <a:moveTo>
                    <a:pt x="0" y="0"/>
                  </a:moveTo>
                  <a:lnTo>
                    <a:pt x="2251583" y="0"/>
                  </a:lnTo>
                  <a:lnTo>
                    <a:pt x="2251583" y="730250"/>
                  </a:lnTo>
                  <a:lnTo>
                    <a:pt x="0" y="7302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1" r="-1" b="-14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871788" y="1953039"/>
            <a:ext cx="16544422" cy="7009986"/>
            <a:chOff x="0" y="0"/>
            <a:chExt cx="22059230" cy="934664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2059230" cy="9346648"/>
            </a:xfrm>
            <a:custGeom>
              <a:avLst/>
              <a:gdLst/>
              <a:ahLst/>
              <a:cxnLst/>
              <a:rect r="r" b="b" t="t" l="l"/>
              <a:pathLst>
                <a:path h="9346648" w="22059230">
                  <a:moveTo>
                    <a:pt x="0" y="0"/>
                  </a:moveTo>
                  <a:lnTo>
                    <a:pt x="22059230" y="0"/>
                  </a:lnTo>
                  <a:lnTo>
                    <a:pt x="22059230" y="9346648"/>
                  </a:lnTo>
                  <a:lnTo>
                    <a:pt x="0" y="93466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22059230" cy="946094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777240" indent="-388620" lvl="1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Voice-only cooking mode for hands-free operation</a:t>
              </a:r>
            </a:p>
            <a:p>
              <a:pPr algn="l" marL="777240" indent="-388620" lvl="1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Integration with smart kitchen appliances</a:t>
              </a:r>
            </a:p>
            <a:p>
              <a:pPr algn="l" marL="777240" indent="-388620" lvl="1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Multi-language recipe support</a:t>
              </a:r>
            </a:p>
            <a:p>
              <a:pPr algn="l" marL="777240" indent="-388620" lvl="1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Nutrition tracking &amp; meal planning</a:t>
              </a:r>
            </a:p>
            <a:p>
              <a:pPr algn="l" marL="777240" indent="-388620" lvl="1">
                <a:lnSpc>
                  <a:spcPts val="4752"/>
                </a:lnSpc>
                <a:buFont typeface="Arial"/>
                <a:buChar char="•"/>
              </a:pPr>
              <a:r>
                <a:rPr lang="en-US" sz="3600">
                  <a:solidFill>
                    <a:srgbClr val="000000"/>
                  </a:solidFill>
                  <a:latin typeface="ITC Franklin Gothic LT"/>
                  <a:ea typeface="ITC Franklin Gothic LT"/>
                  <a:cs typeface="ITC Franklin Gothic LT"/>
                  <a:sym typeface="ITC Franklin Gothic LT"/>
                </a:rPr>
                <a:t>Automatic pantry tracking via barcode scannin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03505" y="1266988"/>
            <a:ext cx="16544424" cy="795444"/>
            <a:chOff x="0" y="0"/>
            <a:chExt cx="22059232" cy="106059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2059232" cy="1060592"/>
            </a:xfrm>
            <a:custGeom>
              <a:avLst/>
              <a:gdLst/>
              <a:ahLst/>
              <a:cxnLst/>
              <a:rect r="r" b="b" t="t" l="l"/>
              <a:pathLst>
                <a:path h="1060592" w="22059232">
                  <a:moveTo>
                    <a:pt x="0" y="0"/>
                  </a:moveTo>
                  <a:lnTo>
                    <a:pt x="22059232" y="0"/>
                  </a:lnTo>
                  <a:lnTo>
                    <a:pt x="22059232" y="1060592"/>
                  </a:lnTo>
                  <a:lnTo>
                    <a:pt x="0" y="106059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9525"/>
              <a:ext cx="22059232" cy="1051067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4752"/>
                </a:lnSpc>
              </a:pPr>
              <a:r>
                <a:rPr lang="en-US" sz="4950" b="true">
                  <a:solidFill>
                    <a:srgbClr val="1CADE4"/>
                  </a:solidFill>
                  <a:latin typeface="Arial Bold"/>
                  <a:ea typeface="Arial Bold"/>
                  <a:cs typeface="Arial Bold"/>
                  <a:sym typeface="Arial Bold"/>
                </a:rPr>
                <a:t>Future scope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DAGvYgiBP4I</dc:identifier>
  <dcterms:modified xsi:type="dcterms:W3CDTF">2011-08-01T06:04:30Z</dcterms:modified>
  <cp:revision>1</cp:revision>
  <dc:title>ProjectTemplate (1).pptx</dc:title>
</cp:coreProperties>
</file>