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77" r:id="rId2"/>
    <p:sldId id="257" r:id="rId3"/>
    <p:sldId id="278" r:id="rId4"/>
    <p:sldId id="259" r:id="rId5"/>
    <p:sldId id="267" r:id="rId6"/>
    <p:sldId id="268" r:id="rId7"/>
    <p:sldId id="269" r:id="rId8"/>
    <p:sldId id="279" r:id="rId9"/>
    <p:sldId id="270" r:id="rId10"/>
    <p:sldId id="280" r:id="rId11"/>
    <p:sldId id="272" r:id="rId12"/>
    <p:sldId id="281" r:id="rId13"/>
    <p:sldId id="274" r:id="rId14"/>
    <p:sldId id="290" r:id="rId15"/>
    <p:sldId id="282" r:id="rId16"/>
    <p:sldId id="291" r:id="rId17"/>
    <p:sldId id="292" r:id="rId18"/>
    <p:sldId id="293" r:id="rId19"/>
    <p:sldId id="294" r:id="rId20"/>
    <p:sldId id="284" r:id="rId21"/>
    <p:sldId id="295" r:id="rId22"/>
    <p:sldId id="296" r:id="rId23"/>
    <p:sldId id="297" r:id="rId24"/>
    <p:sldId id="298" r:id="rId25"/>
    <p:sldId id="299" r:id="rId26"/>
    <p:sldId id="300" r:id="rId27"/>
    <p:sldId id="285" r:id="rId28"/>
    <p:sldId id="301" r:id="rId29"/>
    <p:sldId id="302" r:id="rId30"/>
    <p:sldId id="303" r:id="rId31"/>
    <p:sldId id="304" r:id="rId32"/>
    <p:sldId id="287" r:id="rId33"/>
    <p:sldId id="305" r:id="rId34"/>
    <p:sldId id="306" r:id="rId35"/>
    <p:sldId id="288" r:id="rId36"/>
    <p:sldId id="289" r:id="rId37"/>
    <p:sldId id="307" r:id="rId38"/>
    <p:sldId id="308" r:id="rId39"/>
    <p:sldId id="276" r:id="rId40"/>
    <p:sldId id="309" r:id="rId41"/>
    <p:sldId id="265" r:id="rId42"/>
  </p:sldIdLst>
  <p:sldSz cx="9144000" cy="5143500" type="screen16x9"/>
  <p:notesSz cx="6858000" cy="9144000"/>
  <p:embeddedFontLs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83" d="100"/>
          <a:sy n="83" d="100"/>
        </p:scale>
        <p:origin x="76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5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62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3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27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770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4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1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28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5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63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30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3e986f74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3e986f74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229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0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291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97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129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13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657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448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64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317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65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783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01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2926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249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118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196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14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27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0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155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3e986f74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3e986f7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02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31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0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48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91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hyperlink" Target="https://ask.hellobi.com/article/9928"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www.mikefal.net/tag/sql-server/" TargetMode="External"/><Relationship Id="rId5" Type="http://schemas.openxmlformats.org/officeDocument/2006/relationships/image" Target="../media/image10.png"/><Relationship Id="rId4" Type="http://schemas.openxmlformats.org/officeDocument/2006/relationships/hyperlink" Target="https://www.devdummy.com/2020/06/resolved-unexpected-token-in-json-at.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10363" y="2768651"/>
            <a:ext cx="8222100" cy="987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211" dirty="0">
              <a:solidFill>
                <a:srgbClr val="351C75"/>
              </a:solidFill>
            </a:endParaRPr>
          </a:p>
          <a:p>
            <a:pPr marL="0" lvl="0" indent="0" algn="ctr" rtl="0">
              <a:spcBef>
                <a:spcPts val="0"/>
              </a:spcBef>
              <a:spcAft>
                <a:spcPts val="0"/>
              </a:spcAft>
              <a:buNone/>
            </a:pPr>
            <a:r>
              <a:rPr lang="en" dirty="0">
                <a:solidFill>
                  <a:schemeClr val="tx1">
                    <a:lumMod val="75000"/>
                  </a:schemeClr>
                </a:solidFill>
              </a:rPr>
              <a:t>Internship at KPMG </a:t>
            </a:r>
            <a:endParaRPr dirty="0">
              <a:solidFill>
                <a:schemeClr val="tx1">
                  <a:lumMod val="75000"/>
                </a:schemeClr>
              </a:solidFill>
            </a:endParaRPr>
          </a:p>
        </p:txBody>
      </p:sp>
      <p:sp>
        <p:nvSpPr>
          <p:cNvPr id="86" name="Google Shape;86;p13"/>
          <p:cNvSpPr txBox="1">
            <a:spLocks noGrp="1"/>
          </p:cNvSpPr>
          <p:nvPr>
            <p:ph type="subTitle" idx="1"/>
          </p:nvPr>
        </p:nvSpPr>
        <p:spPr>
          <a:xfrm>
            <a:off x="510363" y="3882105"/>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900" dirty="0">
                <a:solidFill>
                  <a:schemeClr val="tx1">
                    <a:lumMod val="75000"/>
                  </a:schemeClr>
                </a:solidFill>
              </a:rPr>
              <a:t>As a Data-Analyst  in Lighthouse department</a:t>
            </a:r>
          </a:p>
          <a:p>
            <a:pPr marL="0" lvl="0" indent="0" algn="ctr" rtl="0">
              <a:spcBef>
                <a:spcPts val="0"/>
              </a:spcBef>
              <a:spcAft>
                <a:spcPts val="0"/>
              </a:spcAft>
              <a:buNone/>
            </a:pPr>
            <a:r>
              <a:rPr lang="en-US" sz="1900" dirty="0">
                <a:solidFill>
                  <a:schemeClr val="tx1">
                    <a:lumMod val="75000"/>
                  </a:schemeClr>
                </a:solidFill>
              </a:rPr>
              <a:t>(13</a:t>
            </a:r>
            <a:r>
              <a:rPr lang="en-US" sz="1900" baseline="30000" dirty="0">
                <a:solidFill>
                  <a:schemeClr val="tx1">
                    <a:lumMod val="75000"/>
                  </a:schemeClr>
                </a:solidFill>
              </a:rPr>
              <a:t>th</a:t>
            </a:r>
            <a:r>
              <a:rPr lang="en-US" sz="1900" dirty="0">
                <a:solidFill>
                  <a:schemeClr val="tx1">
                    <a:lumMod val="75000"/>
                  </a:schemeClr>
                </a:solidFill>
              </a:rPr>
              <a:t> January,2022 – 10</a:t>
            </a:r>
            <a:r>
              <a:rPr lang="en-US" sz="1900" baseline="30000" dirty="0">
                <a:solidFill>
                  <a:schemeClr val="tx1">
                    <a:lumMod val="75000"/>
                  </a:schemeClr>
                </a:solidFill>
              </a:rPr>
              <a:t>th</a:t>
            </a:r>
            <a:r>
              <a:rPr lang="en-US" sz="1900" dirty="0">
                <a:solidFill>
                  <a:schemeClr val="tx1">
                    <a:lumMod val="75000"/>
                  </a:schemeClr>
                </a:solidFill>
              </a:rPr>
              <a:t> July,2022)</a:t>
            </a:r>
            <a:endParaRPr sz="1900" dirty="0">
              <a:solidFill>
                <a:schemeClr val="tx1">
                  <a:lumMod val="75000"/>
                </a:schemeClr>
              </a:solidFill>
            </a:endParaRPr>
          </a:p>
        </p:txBody>
      </p:sp>
      <p:pic>
        <p:nvPicPr>
          <p:cNvPr id="3" name="Graphic 2">
            <a:extLst>
              <a:ext uri="{FF2B5EF4-FFF2-40B4-BE49-F238E27FC236}">
                <a16:creationId xmlns:a16="http://schemas.microsoft.com/office/drawing/2014/main" id="{14D47767-4A0B-4FF7-98F0-380E8CE639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6756" y="1268301"/>
            <a:ext cx="3950488" cy="1635750"/>
          </a:xfrm>
          <a:prstGeom prst="rect">
            <a:avLst/>
          </a:prstGeom>
        </p:spPr>
      </p:pic>
      <p:pic>
        <p:nvPicPr>
          <p:cNvPr id="5" name="Google Shape;67;p13">
            <a:extLst>
              <a:ext uri="{FF2B5EF4-FFF2-40B4-BE49-F238E27FC236}">
                <a16:creationId xmlns:a16="http://schemas.microsoft.com/office/drawing/2014/main" id="{506CB57A-DDF3-5194-1A6A-B998F3EC278D}"/>
              </a:ext>
            </a:extLst>
          </p:cNvPr>
          <p:cNvPicPr preferRelativeResize="0"/>
          <p:nvPr/>
        </p:nvPicPr>
        <p:blipFill>
          <a:blip r:embed="rId5">
            <a:alphaModFix/>
          </a:blip>
          <a:stretch>
            <a:fillRect/>
          </a:stretch>
        </p:blipFill>
        <p:spPr>
          <a:xfrm>
            <a:off x="186163" y="119252"/>
            <a:ext cx="648400" cy="648400"/>
          </a:xfrm>
          <a:prstGeom prst="rect">
            <a:avLst/>
          </a:prstGeom>
          <a:noFill/>
          <a:ln>
            <a:noFill/>
          </a:ln>
        </p:spPr>
      </p:pic>
    </p:spTree>
    <p:extLst>
      <p:ext uri="{BB962C8B-B14F-4D97-AF65-F5344CB8AC3E}">
        <p14:creationId xmlns:p14="http://schemas.microsoft.com/office/powerpoint/2010/main" val="294901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Bef>
                <a:spcPts val="1200"/>
              </a:spcBef>
              <a:buNone/>
            </a:pPr>
            <a:endParaRPr lang="en-IN" dirty="0">
              <a:solidFill>
                <a:schemeClr val="tx1">
                  <a:lumMod val="75000"/>
                </a:schemeClr>
              </a:solidFill>
            </a:endParaRPr>
          </a:p>
        </p:txBody>
      </p:sp>
      <p:pic>
        <p:nvPicPr>
          <p:cNvPr id="3" name="Picture 2">
            <a:extLst>
              <a:ext uri="{FF2B5EF4-FFF2-40B4-BE49-F238E27FC236}">
                <a16:creationId xmlns:a16="http://schemas.microsoft.com/office/drawing/2014/main" id="{D554667D-6411-5DA7-6727-DE13689FEBD5}"/>
              </a:ext>
            </a:extLst>
          </p:cNvPr>
          <p:cNvPicPr>
            <a:picLocks noChangeAspect="1"/>
          </p:cNvPicPr>
          <p:nvPr/>
        </p:nvPicPr>
        <p:blipFill>
          <a:blip r:embed="rId3"/>
          <a:stretch>
            <a:fillRect/>
          </a:stretch>
        </p:blipFill>
        <p:spPr>
          <a:xfrm>
            <a:off x="311700" y="1229875"/>
            <a:ext cx="5521154" cy="3319105"/>
          </a:xfrm>
          <a:prstGeom prst="rect">
            <a:avLst/>
          </a:prstGeom>
        </p:spPr>
      </p:pic>
    </p:spTree>
    <p:extLst>
      <p:ext uri="{BB962C8B-B14F-4D97-AF65-F5344CB8AC3E}">
        <p14:creationId xmlns:p14="http://schemas.microsoft.com/office/powerpoint/2010/main" val="90840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on Microsoft azure</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Synapse analytics , databricks , data factory are tools used by azure data engineers.</a:t>
            </a:r>
          </a:p>
          <a:p>
            <a:pPr marL="285750" indent="-285750">
              <a:spcBef>
                <a:spcPts val="1200"/>
              </a:spcBef>
            </a:pPr>
            <a:r>
              <a:rPr lang="en-IN" sz="1400" dirty="0">
                <a:solidFill>
                  <a:schemeClr val="tx1">
                    <a:lumMod val="75000"/>
                  </a:schemeClr>
                </a:solidFill>
                <a:latin typeface="+mn-lt"/>
              </a:rPr>
              <a:t>How to ingest data from different sources?</a:t>
            </a:r>
          </a:p>
          <a:p>
            <a:pPr marL="285750" indent="-285750">
              <a:spcBef>
                <a:spcPts val="1200"/>
              </a:spcBef>
            </a:pPr>
            <a:r>
              <a:rPr lang="en-IN" sz="1400" dirty="0">
                <a:solidFill>
                  <a:schemeClr val="tx1">
                    <a:lumMod val="75000"/>
                  </a:schemeClr>
                </a:solidFill>
                <a:latin typeface="+mn-lt"/>
              </a:rPr>
              <a:t>How to perform transformations and make data more useful?</a:t>
            </a:r>
          </a:p>
          <a:p>
            <a:pPr marL="285750" indent="-285750">
              <a:spcBef>
                <a:spcPts val="1200"/>
              </a:spcBef>
            </a:pPr>
            <a:r>
              <a:rPr lang="en-IN" sz="1400" dirty="0">
                <a:solidFill>
                  <a:schemeClr val="tx1">
                    <a:lumMod val="75000"/>
                  </a:schemeClr>
                </a:solidFill>
                <a:latin typeface="+mn-lt"/>
              </a:rPr>
              <a:t>How to build pipelines and trigger them?</a:t>
            </a:r>
          </a:p>
          <a:p>
            <a:pPr marL="285750" indent="-285750">
              <a:spcBef>
                <a:spcPts val="1200"/>
              </a:spcBef>
            </a:pPr>
            <a:r>
              <a:rPr lang="en-IN" sz="1400" dirty="0">
                <a:solidFill>
                  <a:schemeClr val="tx1">
                    <a:lumMod val="75000"/>
                  </a:schemeClr>
                </a:solidFill>
                <a:latin typeface="+mn-lt"/>
              </a:rPr>
              <a:t>How to run notebooks and work with data frames in databricks?</a:t>
            </a:r>
          </a:p>
        </p:txBody>
      </p:sp>
    </p:spTree>
    <p:extLst>
      <p:ext uri="{BB962C8B-B14F-4D97-AF65-F5344CB8AC3E}">
        <p14:creationId xmlns:p14="http://schemas.microsoft.com/office/powerpoint/2010/main" val="394911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3" name="Picture 2">
            <a:extLst>
              <a:ext uri="{FF2B5EF4-FFF2-40B4-BE49-F238E27FC236}">
                <a16:creationId xmlns:a16="http://schemas.microsoft.com/office/drawing/2014/main" id="{F437EF55-3A94-BCD4-42AF-293FEB386D84}"/>
              </a:ext>
            </a:extLst>
          </p:cNvPr>
          <p:cNvPicPr>
            <a:picLocks noChangeAspect="1"/>
          </p:cNvPicPr>
          <p:nvPr/>
        </p:nvPicPr>
        <p:blipFill>
          <a:blip r:embed="rId3"/>
          <a:stretch>
            <a:fillRect/>
          </a:stretch>
        </p:blipFill>
        <p:spPr>
          <a:xfrm>
            <a:off x="311700" y="1229875"/>
            <a:ext cx="5362773" cy="3419284"/>
          </a:xfrm>
          <a:prstGeom prst="rect">
            <a:avLst/>
          </a:prstGeom>
        </p:spPr>
      </p:pic>
    </p:spTree>
    <p:extLst>
      <p:ext uri="{BB962C8B-B14F-4D97-AF65-F5344CB8AC3E}">
        <p14:creationId xmlns:p14="http://schemas.microsoft.com/office/powerpoint/2010/main" val="197333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Project-Problem Statement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Building azure data platform for COVID data analysis for health provider industry</a:t>
            </a:r>
          </a:p>
          <a:p>
            <a:pPr marL="285750" indent="-285750">
              <a:spcBef>
                <a:spcPts val="1200"/>
              </a:spcBef>
            </a:pPr>
            <a:r>
              <a:rPr lang="en-US" sz="1400" dirty="0">
                <a:solidFill>
                  <a:schemeClr val="tx1">
                    <a:lumMod val="75000"/>
                  </a:schemeClr>
                </a:solidFill>
                <a:latin typeface="+mn-lt"/>
              </a:rPr>
              <a:t>As the increase in COVID cases across the world has set up a sense of distress among the global population, various countries have been largely affected by this economically. Countries have tried to make use of various response measures which have somewhat reduced the cases but still, the issue stands at large.</a:t>
            </a:r>
          </a:p>
          <a:p>
            <a:pPr marL="285750" indent="-285750">
              <a:spcBef>
                <a:spcPts val="1200"/>
              </a:spcBef>
            </a:pPr>
            <a:r>
              <a:rPr lang="en-US" sz="1400" dirty="0">
                <a:solidFill>
                  <a:schemeClr val="tx1">
                    <a:lumMod val="75000"/>
                  </a:schemeClr>
                </a:solidFill>
                <a:latin typeface="+mn-lt"/>
              </a:rPr>
              <a:t>ECDC collaborates with national health protection agencies across Europe to enhance and develop pan-continental disease surveillance and early warning systems. ECDC develops authoritative scientific opinions regarding the risks posed by current and emerging infectious diseases by collaborating with health experts from across Europe.</a:t>
            </a:r>
          </a:p>
          <a:p>
            <a:pPr marL="285750" indent="-285750">
              <a:spcBef>
                <a:spcPts val="1200"/>
              </a:spcBef>
            </a:pPr>
            <a:endParaRPr lang="en-US" sz="1400" dirty="0">
              <a:solidFill>
                <a:schemeClr val="tx1">
                  <a:lumMod val="75000"/>
                </a:schemeClr>
              </a:solidFill>
              <a:latin typeface="+mn-lt"/>
            </a:endParaRPr>
          </a:p>
        </p:txBody>
      </p:sp>
    </p:spTree>
    <p:extLst>
      <p:ext uri="{BB962C8B-B14F-4D97-AF65-F5344CB8AC3E}">
        <p14:creationId xmlns:p14="http://schemas.microsoft.com/office/powerpoint/2010/main" val="276218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Project-Understanding Dataset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We were given three sources related to covid : </a:t>
            </a:r>
            <a:r>
              <a:rPr lang="en-US" sz="1400" dirty="0">
                <a:solidFill>
                  <a:schemeClr val="accent1"/>
                </a:solidFill>
                <a:latin typeface="+mn-lt"/>
              </a:rPr>
              <a:t>Confirmed cases and mortality rate, Hospitalization and ICU cases, Testing numbers.</a:t>
            </a:r>
          </a:p>
          <a:p>
            <a:pPr marL="285750" indent="-285750">
              <a:spcBef>
                <a:spcPts val="1200"/>
              </a:spcBef>
            </a:pPr>
            <a:r>
              <a:rPr lang="en-US" sz="1400" dirty="0">
                <a:solidFill>
                  <a:schemeClr val="accent1"/>
                </a:solidFill>
                <a:latin typeface="+mn-lt"/>
              </a:rPr>
              <a:t>We have 4 csv files. The first one cases_deaths.csv has the weekly number of cases and deaths in each country and also the total number of cases and deaths till each week.</a:t>
            </a:r>
          </a:p>
          <a:p>
            <a:pPr marL="285750" indent="-285750">
              <a:spcBef>
                <a:spcPts val="1200"/>
              </a:spcBef>
            </a:pPr>
            <a:r>
              <a:rPr lang="en-US" sz="1400" dirty="0">
                <a:solidFill>
                  <a:schemeClr val="accent1"/>
                </a:solidFill>
                <a:latin typeface="+mn-lt"/>
              </a:rPr>
              <a:t>The second csv file hospital_admissions.csv contains the day wise daily hospital and ICU occupancy and weekly new hospital &amp; ICU admissions per 100K in each country. We have date, </a:t>
            </a:r>
            <a:r>
              <a:rPr lang="en-US" sz="1400" dirty="0" err="1">
                <a:solidFill>
                  <a:schemeClr val="accent1"/>
                </a:solidFill>
                <a:latin typeface="+mn-lt"/>
              </a:rPr>
              <a:t>year_week</a:t>
            </a:r>
            <a:r>
              <a:rPr lang="en-US" sz="1400" dirty="0">
                <a:solidFill>
                  <a:schemeClr val="accent1"/>
                </a:solidFill>
                <a:latin typeface="+mn-lt"/>
              </a:rPr>
              <a:t> column.</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p:txBody>
      </p:sp>
    </p:spTree>
    <p:extLst>
      <p:ext uri="{BB962C8B-B14F-4D97-AF65-F5344CB8AC3E}">
        <p14:creationId xmlns:p14="http://schemas.microsoft.com/office/powerpoint/2010/main" val="47611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Project-Understanding Dataset</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US" sz="1400" dirty="0">
                <a:solidFill>
                  <a:schemeClr val="accent1"/>
                </a:solidFill>
                <a:latin typeface="+mn-lt"/>
              </a:rPr>
              <a:t>The third csv file testing.csv contains data like number of tests done and new cases each week in different regions of different countries. It also contains testing rate and positivity rate of each week. There are different regions like Burgenland with region code AT11 in Austria country with country code AT.</a:t>
            </a:r>
          </a:p>
          <a:p>
            <a:pPr marL="285750" indent="-285750">
              <a:spcBef>
                <a:spcPts val="1200"/>
              </a:spcBef>
            </a:pPr>
            <a:r>
              <a:rPr lang="en-US" sz="1400" dirty="0">
                <a:solidFill>
                  <a:schemeClr val="accent1"/>
                </a:solidFill>
                <a:latin typeface="+mn-lt"/>
              </a:rPr>
              <a:t>The fourth csv file contains data about the responses each country took and on which dates.</a:t>
            </a:r>
            <a:endParaRPr lang="en-IN" sz="1400" dirty="0">
              <a:solidFill>
                <a:schemeClr val="tx1">
                  <a:lumMod val="75000"/>
                </a:schemeClr>
              </a:solidFill>
              <a:latin typeface="+mn-lt"/>
            </a:endParaRPr>
          </a:p>
          <a:p>
            <a:pPr marL="285750" indent="-285750">
              <a:spcBef>
                <a:spcPts val="1200"/>
              </a:spcBef>
            </a:pPr>
            <a:r>
              <a:rPr lang="en-IN" sz="1400" dirty="0">
                <a:solidFill>
                  <a:schemeClr val="tx1">
                    <a:lumMod val="75000"/>
                  </a:schemeClr>
                </a:solidFill>
                <a:latin typeface="+mn-lt"/>
              </a:rPr>
              <a:t>We had to come up with a solution using the technologies we had learnt.</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p:txBody>
      </p:sp>
    </p:spTree>
    <p:extLst>
      <p:ext uri="{BB962C8B-B14F-4D97-AF65-F5344CB8AC3E}">
        <p14:creationId xmlns:p14="http://schemas.microsoft.com/office/powerpoint/2010/main" val="357398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Objective</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Bef>
                <a:spcPts val="1200"/>
              </a:spcBef>
            </a:pPr>
            <a:r>
              <a:rPr lang="en-US" sz="1600" b="1" dirty="0">
                <a:solidFill>
                  <a:schemeClr val="accent1"/>
                </a:solidFill>
                <a:latin typeface="+mn-lt"/>
              </a:rPr>
              <a:t>Ingestion Requirements-</a:t>
            </a:r>
          </a:p>
          <a:p>
            <a:pPr marL="628650" lvl="1" indent="-171450">
              <a:spcBef>
                <a:spcPts val="1200"/>
              </a:spcBef>
              <a:buFont typeface="Arial" panose="020B0604020202020204" pitchFamily="34" charset="0"/>
              <a:buChar char="•"/>
            </a:pPr>
            <a:r>
              <a:rPr lang="en-US" sz="1500" dirty="0">
                <a:solidFill>
                  <a:schemeClr val="accent1"/>
                </a:solidFill>
                <a:latin typeface="+mn-lt"/>
              </a:rPr>
              <a:t>We would be Using ‘Copy Activity’ in Azure Data Factory to pull raw data from HTTP Source and would store the data in Azure Data Lake. </a:t>
            </a:r>
          </a:p>
          <a:p>
            <a:pPr marL="285750" indent="-285750">
              <a:spcBef>
                <a:spcPts val="1200"/>
              </a:spcBef>
            </a:pPr>
            <a:r>
              <a:rPr lang="en-US" b="1" dirty="0">
                <a:solidFill>
                  <a:schemeClr val="accent1"/>
                </a:solidFill>
                <a:latin typeface="+mn-lt"/>
              </a:rPr>
              <a:t>Transformation Requirements –</a:t>
            </a:r>
          </a:p>
          <a:p>
            <a:pPr marL="628650" lvl="1" indent="-171450">
              <a:spcBef>
                <a:spcPts val="1200"/>
              </a:spcBef>
              <a:buFont typeface="Arial" panose="020B0604020202020204" pitchFamily="34" charset="0"/>
              <a:buChar char="•"/>
            </a:pPr>
            <a:r>
              <a:rPr lang="en-US" sz="1500" dirty="0">
                <a:solidFill>
                  <a:schemeClr val="accent1"/>
                </a:solidFill>
                <a:latin typeface="+mn-lt"/>
              </a:rPr>
              <a:t>Some of the transformation would be done through ‘Data Flow’ in Data Factory, such as removing the unnecessary Columns, adding some columns from lookup tables (if required), adding Derived Columns, and changing the names of some column to a suitable name.</a:t>
            </a:r>
          </a:p>
          <a:p>
            <a:pPr marL="628650" lvl="1" indent="-171450">
              <a:spcBef>
                <a:spcPts val="1200"/>
              </a:spcBef>
              <a:buFont typeface="Arial" panose="020B0604020202020204" pitchFamily="34" charset="0"/>
              <a:buChar char="•"/>
            </a:pPr>
            <a:r>
              <a:rPr lang="en-US" sz="1500" dirty="0">
                <a:solidFill>
                  <a:schemeClr val="accent1"/>
                </a:solidFill>
                <a:latin typeface="+mn-lt"/>
              </a:rPr>
              <a:t>More Complex Transformation Queries would be run on </a:t>
            </a:r>
            <a:r>
              <a:rPr lang="en-US" sz="1500" dirty="0" err="1">
                <a:solidFill>
                  <a:schemeClr val="accent1"/>
                </a:solidFill>
                <a:latin typeface="+mn-lt"/>
              </a:rPr>
              <a:t>DataBricks</a:t>
            </a:r>
            <a:r>
              <a:rPr lang="en-US" sz="1500" dirty="0">
                <a:solidFill>
                  <a:schemeClr val="accent1"/>
                </a:solidFill>
                <a:latin typeface="+mn-lt"/>
              </a:rPr>
              <a:t> Services (using Databricks Notebook Activity in ADF, after creating a Cluster for Databricks), including converting the Data in Columnar format like Parquet Files	</a:t>
            </a:r>
          </a:p>
          <a:p>
            <a:pPr marL="628650" lvl="1" indent="-171450">
              <a:spcBef>
                <a:spcPts val="1200"/>
              </a:spcBef>
              <a:buFont typeface="Arial" panose="020B0604020202020204" pitchFamily="34" charset="0"/>
              <a:buChar char="•"/>
            </a:pPr>
            <a:r>
              <a:rPr lang="en-US" sz="1500" dirty="0">
                <a:solidFill>
                  <a:schemeClr val="accent1"/>
                </a:solidFill>
                <a:latin typeface="+mn-lt"/>
              </a:rPr>
              <a:t>These Files after ETL processes would be stored in Separate Folder in Azure Data Lake (Gen2).</a:t>
            </a:r>
          </a:p>
          <a:p>
            <a:pPr marL="0" indent="0">
              <a:spcBef>
                <a:spcPts val="1200"/>
              </a:spcBef>
              <a:buNone/>
            </a:pPr>
            <a:endParaRPr lang="en-IN" sz="1500" dirty="0">
              <a:solidFill>
                <a:schemeClr val="tx1">
                  <a:lumMod val="75000"/>
                </a:schemeClr>
              </a:solidFill>
              <a:latin typeface="+mn-lt"/>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186215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Objective</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US" sz="1500" b="1" dirty="0">
                <a:solidFill>
                  <a:schemeClr val="accent1"/>
                </a:solidFill>
                <a:latin typeface="+mn-lt"/>
              </a:rPr>
              <a:t>Visualization Requirements – </a:t>
            </a:r>
          </a:p>
          <a:p>
            <a:pPr marL="628650" lvl="1" indent="-171450">
              <a:spcBef>
                <a:spcPts val="1200"/>
              </a:spcBef>
              <a:buFont typeface="Arial" panose="020B0604020202020204" pitchFamily="34" charset="0"/>
              <a:buChar char="•"/>
            </a:pPr>
            <a:r>
              <a:rPr lang="en-US" sz="1300" dirty="0">
                <a:solidFill>
                  <a:schemeClr val="accent1"/>
                </a:solidFill>
                <a:latin typeface="+mn-lt"/>
              </a:rPr>
              <a:t>Power BI service can be used to create dashboards and analyses, as well as Azure SQL Database Service can also be used to create Charts.</a:t>
            </a:r>
          </a:p>
          <a:p>
            <a:pPr marL="628650" lvl="1" indent="-171450">
              <a:spcBef>
                <a:spcPts val="1200"/>
              </a:spcBef>
              <a:buFont typeface="Arial" panose="020B0604020202020204" pitchFamily="34" charset="0"/>
              <a:buChar char="•"/>
            </a:pPr>
            <a:r>
              <a:rPr lang="en-US" sz="1300" dirty="0">
                <a:solidFill>
                  <a:schemeClr val="accent1"/>
                </a:solidFill>
                <a:latin typeface="+mn-lt"/>
              </a:rPr>
              <a:t>Would be bringing out insights such as trends persisting to cases and deaths reported, weekly and daily hospital and ICU admissions/occupancy etc. through Power BI </a:t>
            </a:r>
          </a:p>
          <a:p>
            <a:pPr marL="285750" indent="-285750">
              <a:spcBef>
                <a:spcPts val="1200"/>
              </a:spcBef>
            </a:pPr>
            <a:r>
              <a:rPr lang="en-US" sz="1500" b="1" dirty="0">
                <a:solidFill>
                  <a:schemeClr val="accent1"/>
                </a:solidFill>
                <a:latin typeface="+mn-lt"/>
              </a:rPr>
              <a:t>Scheduling Requirements – </a:t>
            </a:r>
          </a:p>
          <a:p>
            <a:pPr marL="628650" lvl="1" indent="-171450">
              <a:spcBef>
                <a:spcPts val="1200"/>
              </a:spcBef>
              <a:buFont typeface="Arial" panose="020B0604020202020204" pitchFamily="34" charset="0"/>
              <a:buChar char="•"/>
            </a:pPr>
            <a:r>
              <a:rPr lang="en-US" sz="1300" dirty="0">
                <a:solidFill>
                  <a:schemeClr val="accent1"/>
                </a:solidFill>
                <a:latin typeface="+mn-lt"/>
              </a:rPr>
              <a:t>Triggers would be used on Pipeline accordingly to automate on suitable events</a:t>
            </a:r>
          </a:p>
          <a:p>
            <a:pPr marL="0" indent="0">
              <a:spcBef>
                <a:spcPts val="1200"/>
              </a:spcBef>
              <a:buNone/>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203528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Structure of Azure Workflow</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Bef>
                <a:spcPts val="1200"/>
              </a:spcBef>
              <a:buNone/>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5C184CCE-B9FF-4A07-96C4-B4FB2E175A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15" y="1152218"/>
            <a:ext cx="9038570" cy="2517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1956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0183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Solution Architecture</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Bef>
                <a:spcPts val="1200"/>
              </a:spcBef>
              <a:buNone/>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5" name="Picture 4">
            <a:extLst>
              <a:ext uri="{FF2B5EF4-FFF2-40B4-BE49-F238E27FC236}">
                <a16:creationId xmlns:a16="http://schemas.microsoft.com/office/drawing/2014/main" id="{CC166BD2-7229-484E-B2BE-B240513DE6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1" y="978940"/>
            <a:ext cx="5803350" cy="3901141"/>
          </a:xfrm>
          <a:prstGeom prst="rect">
            <a:avLst/>
          </a:prstGeom>
          <a:noFill/>
          <a:ln>
            <a:noFill/>
          </a:ln>
        </p:spPr>
      </p:pic>
    </p:spTree>
    <p:extLst>
      <p:ext uri="{BB962C8B-B14F-4D97-AF65-F5344CB8AC3E}">
        <p14:creationId xmlns:p14="http://schemas.microsoft.com/office/powerpoint/2010/main" val="388976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8550" y="2430750"/>
            <a:ext cx="9161100" cy="2712600"/>
          </a:xfrm>
          <a:prstGeom prst="rect">
            <a:avLst/>
          </a:prstGeom>
          <a:solidFill>
            <a:schemeClr val="dk1"/>
          </a:solid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US" sz="2000" dirty="0">
                <a:solidFill>
                  <a:schemeClr val="lt1"/>
                </a:solidFill>
                <a:latin typeface="Roboto"/>
                <a:ea typeface="Roboto"/>
                <a:cs typeface="Roboto"/>
                <a:sym typeface="Roboto"/>
              </a:rPr>
              <a:t>Presented By: </a:t>
            </a:r>
            <a:r>
              <a:rPr lang="en-US" sz="2000" dirty="0" err="1">
                <a:solidFill>
                  <a:schemeClr val="lt1"/>
                </a:solidFill>
                <a:latin typeface="Roboto"/>
                <a:ea typeface="Roboto"/>
                <a:cs typeface="Roboto"/>
                <a:sym typeface="Roboto"/>
              </a:rPr>
              <a:t>Sanyamdeep</a:t>
            </a:r>
            <a:r>
              <a:rPr lang="en-US" sz="2000" dirty="0">
                <a:solidFill>
                  <a:schemeClr val="lt1"/>
                </a:solidFill>
                <a:latin typeface="Roboto"/>
                <a:ea typeface="Roboto"/>
                <a:cs typeface="Roboto"/>
                <a:sym typeface="Roboto"/>
              </a:rPr>
              <a:t> Singh(18103083)</a:t>
            </a:r>
          </a:p>
          <a:p>
            <a:pPr marL="0" lvl="0" indent="0" rtl="0">
              <a:lnSpc>
                <a:spcPct val="115000"/>
              </a:lnSpc>
              <a:spcBef>
                <a:spcPts val="0"/>
              </a:spcBef>
              <a:spcAft>
                <a:spcPts val="1600"/>
              </a:spcAft>
              <a:buNone/>
            </a:pPr>
            <a:r>
              <a:rPr lang="en-US" sz="2000" dirty="0">
                <a:solidFill>
                  <a:schemeClr val="lt1"/>
                </a:solidFill>
                <a:latin typeface="Roboto"/>
                <a:ea typeface="Roboto"/>
                <a:cs typeface="Roboto"/>
                <a:sym typeface="Roboto"/>
              </a:rPr>
              <a:t>Submitted To: Dr. Urvashi</a:t>
            </a:r>
          </a:p>
        </p:txBody>
      </p:sp>
      <p:sp>
        <p:nvSpPr>
          <p:cNvPr id="93" name="Google Shape;93;p14"/>
          <p:cNvSpPr txBox="1">
            <a:spLocks noGrp="1"/>
          </p:cNvSpPr>
          <p:nvPr>
            <p:ph type="title" idx="4294967295"/>
          </p:nvPr>
        </p:nvSpPr>
        <p:spPr>
          <a:xfrm>
            <a:off x="324400" y="875550"/>
            <a:ext cx="8520600" cy="733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sz="2333" b="1" dirty="0">
                <a:solidFill>
                  <a:schemeClr val="tx1">
                    <a:lumMod val="75000"/>
                  </a:schemeClr>
                </a:solidFill>
              </a:rPr>
              <a:t>COMPUTER SCIENCE and ENGINEERING DEPARTMENT</a:t>
            </a:r>
            <a:br>
              <a:rPr lang="en-US" sz="2333" b="1" dirty="0">
                <a:solidFill>
                  <a:schemeClr val="tx1">
                    <a:lumMod val="75000"/>
                  </a:schemeClr>
                </a:solidFill>
              </a:rPr>
            </a:br>
            <a:r>
              <a:rPr lang="en-US" sz="2333" b="1" dirty="0">
                <a:solidFill>
                  <a:schemeClr val="tx1">
                    <a:lumMod val="75000"/>
                  </a:schemeClr>
                </a:solidFill>
              </a:rPr>
              <a:t>NIT JALANDHAR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Services used</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Azure Data Factory</a:t>
            </a:r>
          </a:p>
          <a:p>
            <a:pPr marL="285750" indent="-285750">
              <a:spcBef>
                <a:spcPts val="1200"/>
              </a:spcBef>
            </a:pPr>
            <a:r>
              <a:rPr lang="en-IN" sz="1400" dirty="0">
                <a:solidFill>
                  <a:schemeClr val="tx1">
                    <a:lumMod val="75000"/>
                  </a:schemeClr>
                </a:solidFill>
                <a:latin typeface="+mn-lt"/>
              </a:rPr>
              <a:t>Azure Data Lake Gen 2</a:t>
            </a:r>
          </a:p>
          <a:p>
            <a:pPr marL="285750" indent="-285750">
              <a:spcBef>
                <a:spcPts val="1200"/>
              </a:spcBef>
            </a:pPr>
            <a:r>
              <a:rPr lang="en-IN" sz="1400" dirty="0">
                <a:solidFill>
                  <a:schemeClr val="tx1">
                    <a:lumMod val="75000"/>
                  </a:schemeClr>
                </a:solidFill>
                <a:latin typeface="+mn-lt"/>
              </a:rPr>
              <a:t>Azure SQL Data Base</a:t>
            </a:r>
          </a:p>
          <a:p>
            <a:pPr marL="285750" indent="-285750">
              <a:spcBef>
                <a:spcPts val="1200"/>
              </a:spcBef>
            </a:pPr>
            <a:r>
              <a:rPr lang="en-IN" sz="1400" dirty="0">
                <a:solidFill>
                  <a:schemeClr val="tx1">
                    <a:lumMod val="75000"/>
                  </a:schemeClr>
                </a:solidFill>
                <a:latin typeface="+mn-lt"/>
              </a:rPr>
              <a:t>Azure Power BI</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5CD025E6-A56A-45F1-B106-AB4872B97DA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71517" y="3160345"/>
            <a:ext cx="1552733" cy="150655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0C4AF88-26F3-4632-A40D-E77DC4AE848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72358" y="3160346"/>
            <a:ext cx="1435964" cy="1506555"/>
          </a:xfrm>
          <a:prstGeom prst="rect">
            <a:avLst/>
          </a:prstGeom>
        </p:spPr>
      </p:pic>
      <p:pic>
        <p:nvPicPr>
          <p:cNvPr id="6" name="Picture 5">
            <a:extLst>
              <a:ext uri="{FF2B5EF4-FFF2-40B4-BE49-F238E27FC236}">
                <a16:creationId xmlns:a16="http://schemas.microsoft.com/office/drawing/2014/main" id="{6EA2D01E-10F6-4B46-8EB5-0BA9AB763A9E}"/>
              </a:ext>
            </a:extLst>
          </p:cNvPr>
          <p:cNvPicPr>
            <a:picLocks noChangeAspect="1"/>
          </p:cNvPicPr>
          <p:nvPr/>
        </p:nvPicPr>
        <p:blipFill rotWithShape="1">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13866"/>
          <a:stretch/>
        </p:blipFill>
        <p:spPr>
          <a:xfrm>
            <a:off x="311700" y="3160347"/>
            <a:ext cx="1611710" cy="1506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6572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INGESTION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The first step of our solution is INGESTION.</a:t>
            </a:r>
          </a:p>
          <a:p>
            <a:pPr marL="285750" indent="-285750">
              <a:spcBef>
                <a:spcPts val="1200"/>
              </a:spcBef>
            </a:pPr>
            <a:r>
              <a:rPr lang="en-US" sz="1400" dirty="0">
                <a:solidFill>
                  <a:schemeClr val="tx1">
                    <a:lumMod val="75000"/>
                  </a:schemeClr>
                </a:solidFill>
                <a:latin typeface="+mn-lt"/>
              </a:rPr>
              <a:t>Data Ingestion is simply the process of extracting data from multiple sources and accumulating it in a processing environment.</a:t>
            </a:r>
          </a:p>
          <a:p>
            <a:pPr marL="285750" indent="-285750">
              <a:spcBef>
                <a:spcPts val="1200"/>
              </a:spcBef>
            </a:pPr>
            <a:r>
              <a:rPr lang="en-US" sz="1400" dirty="0">
                <a:solidFill>
                  <a:schemeClr val="tx1">
                    <a:lumMod val="75000"/>
                  </a:schemeClr>
                </a:solidFill>
                <a:latin typeface="+mn-lt"/>
              </a:rPr>
              <a:t>It includes following steps : </a:t>
            </a:r>
          </a:p>
          <a:p>
            <a:pPr marL="285750" indent="-285750">
              <a:spcBef>
                <a:spcPts val="1200"/>
              </a:spcBef>
            </a:pPr>
            <a:r>
              <a:rPr lang="en-US" sz="1400" dirty="0">
                <a:solidFill>
                  <a:schemeClr val="tx1">
                    <a:lumMod val="75000"/>
                  </a:schemeClr>
                </a:solidFill>
                <a:latin typeface="+mn-lt"/>
              </a:rPr>
              <a:t>Creating Storage account</a:t>
            </a:r>
          </a:p>
          <a:p>
            <a:pPr marL="285750" indent="-285750">
              <a:spcBef>
                <a:spcPts val="1200"/>
              </a:spcBef>
            </a:pPr>
            <a:r>
              <a:rPr lang="en-US" sz="1400" dirty="0">
                <a:solidFill>
                  <a:schemeClr val="tx1">
                    <a:lumMod val="75000"/>
                  </a:schemeClr>
                </a:solidFill>
                <a:latin typeface="+mn-lt"/>
              </a:rPr>
              <a:t>Creating Data Factory to ingest data</a:t>
            </a:r>
          </a:p>
          <a:p>
            <a:pPr marL="285750" indent="-285750">
              <a:spcBef>
                <a:spcPts val="1200"/>
              </a:spcBef>
            </a:pPr>
            <a:r>
              <a:rPr lang="en-US" sz="1400" dirty="0">
                <a:solidFill>
                  <a:schemeClr val="tx1">
                    <a:lumMod val="75000"/>
                  </a:schemeClr>
                </a:solidFill>
                <a:latin typeface="+mn-lt"/>
              </a:rPr>
              <a:t>Creating pipelines to ingest data</a:t>
            </a:r>
          </a:p>
          <a:p>
            <a:pPr marL="285750" indent="-285750">
              <a:spcBef>
                <a:spcPts val="1200"/>
              </a:spcBef>
            </a:pPr>
            <a:r>
              <a:rPr lang="en-US" sz="1400" dirty="0">
                <a:solidFill>
                  <a:schemeClr val="tx1">
                    <a:lumMod val="75000"/>
                  </a:schemeClr>
                </a:solidFill>
                <a:latin typeface="+mn-lt"/>
              </a:rPr>
              <a:t>Ingest data in </a:t>
            </a:r>
            <a:r>
              <a:rPr lang="en-US" sz="1400" dirty="0" err="1">
                <a:solidFill>
                  <a:schemeClr val="tx1">
                    <a:lumMod val="75000"/>
                  </a:schemeClr>
                </a:solidFill>
                <a:latin typeface="+mn-lt"/>
              </a:rPr>
              <a:t>datalake</a:t>
            </a:r>
            <a:endParaRPr lang="en-US" sz="1400" dirty="0">
              <a:solidFill>
                <a:schemeClr val="tx1">
                  <a:lumMod val="75000"/>
                </a:schemeClr>
              </a:solidFill>
              <a:latin typeface="+mn-lt"/>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391684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INGESTION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We would be using Azure Data Factory for Ingestion. A Pipeline containing Copy Activity would be created (with Parameters) to Ingest data from HTTP Source into Data Lake (Gen2).</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636E9419-A9B1-496E-8228-88C2096600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29" y="1962113"/>
            <a:ext cx="6368408" cy="2818837"/>
          </a:xfrm>
          <a:prstGeom prst="rect">
            <a:avLst/>
          </a:prstGeom>
          <a:noFill/>
          <a:ln>
            <a:noFill/>
          </a:ln>
        </p:spPr>
      </p:pic>
    </p:spTree>
    <p:extLst>
      <p:ext uri="{BB962C8B-B14F-4D97-AF65-F5344CB8AC3E}">
        <p14:creationId xmlns:p14="http://schemas.microsoft.com/office/powerpoint/2010/main" val="243479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dirty="0"/>
          </a:p>
        </p:txBody>
      </p:sp>
      <p:sp>
        <p:nvSpPr>
          <p:cNvPr id="105" name="Google Shape;105;p16"/>
          <p:cNvSpPr txBox="1">
            <a:spLocks noGrp="1"/>
          </p:cNvSpPr>
          <p:nvPr>
            <p:ph type="body" idx="1"/>
          </p:nvPr>
        </p:nvSpPr>
        <p:spPr>
          <a:xfrm>
            <a:off x="311700" y="636814"/>
            <a:ext cx="8520600" cy="3932061"/>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To Automate the Whole Ingestion Process (Including All 4 HTTP Source) Using Minimum no. of Pipeline, we would be going with the following approach – </a:t>
            </a:r>
          </a:p>
          <a:p>
            <a:pPr marL="285750" indent="-285750">
              <a:spcBef>
                <a:spcPts val="1200"/>
              </a:spcBef>
            </a:pPr>
            <a:r>
              <a:rPr lang="en-US" sz="1400" dirty="0">
                <a:solidFill>
                  <a:schemeClr val="tx1">
                    <a:lumMod val="75000"/>
                  </a:schemeClr>
                </a:solidFill>
                <a:latin typeface="+mn-lt"/>
              </a:rPr>
              <a:t>We would be using only 1 pipeline named ‘Copy Pipeline’ as shown below:</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5" name="Picture 4">
            <a:extLst>
              <a:ext uri="{FF2B5EF4-FFF2-40B4-BE49-F238E27FC236}">
                <a16:creationId xmlns:a16="http://schemas.microsoft.com/office/drawing/2014/main" id="{FB80C820-0348-4D88-B079-4AE871F34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65" y="2058373"/>
            <a:ext cx="6787883" cy="2838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8515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dirty="0"/>
          </a:p>
        </p:txBody>
      </p:sp>
      <p:sp>
        <p:nvSpPr>
          <p:cNvPr id="105" name="Google Shape;105;p16"/>
          <p:cNvSpPr txBox="1">
            <a:spLocks noGrp="1"/>
          </p:cNvSpPr>
          <p:nvPr>
            <p:ph type="body" idx="1"/>
          </p:nvPr>
        </p:nvSpPr>
        <p:spPr>
          <a:xfrm>
            <a:off x="311700" y="489858"/>
            <a:ext cx="8520600" cy="4079018"/>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We create a pipeline consisting of Lookup &amp; </a:t>
            </a:r>
            <a:r>
              <a:rPr lang="en-US" sz="1400" dirty="0" err="1">
                <a:solidFill>
                  <a:schemeClr val="tx1">
                    <a:lumMod val="75000"/>
                  </a:schemeClr>
                </a:solidFill>
                <a:latin typeface="+mn-lt"/>
              </a:rPr>
              <a:t>ForEach</a:t>
            </a:r>
            <a:r>
              <a:rPr lang="en-US" sz="1400" dirty="0">
                <a:solidFill>
                  <a:schemeClr val="tx1">
                    <a:lumMod val="75000"/>
                  </a:schemeClr>
                </a:solidFill>
                <a:latin typeface="+mn-lt"/>
              </a:rPr>
              <a:t> Activity. The </a:t>
            </a:r>
            <a:r>
              <a:rPr lang="en-US" sz="1400" dirty="0" err="1">
                <a:solidFill>
                  <a:schemeClr val="tx1">
                    <a:lumMod val="75000"/>
                  </a:schemeClr>
                </a:solidFill>
                <a:latin typeface="+mn-lt"/>
              </a:rPr>
              <a:t>ForEach</a:t>
            </a:r>
            <a:r>
              <a:rPr lang="en-US" sz="1400" dirty="0">
                <a:solidFill>
                  <a:schemeClr val="tx1">
                    <a:lumMod val="75000"/>
                  </a:schemeClr>
                </a:solidFill>
                <a:latin typeface="+mn-lt"/>
              </a:rPr>
              <a:t> Activity Contains the Copy Activity.</a:t>
            </a:r>
          </a:p>
          <a:p>
            <a:pPr marL="285750" indent="-285750">
              <a:spcBef>
                <a:spcPts val="1200"/>
              </a:spcBef>
            </a:pPr>
            <a:r>
              <a:rPr lang="en-US" sz="1400" dirty="0">
                <a:solidFill>
                  <a:schemeClr val="tx1">
                    <a:lumMod val="75000"/>
                  </a:schemeClr>
                </a:solidFill>
                <a:latin typeface="+mn-lt"/>
              </a:rPr>
              <a:t>The Lookup Activity is connected to ‘</a:t>
            </a:r>
            <a:r>
              <a:rPr lang="en-US" sz="1400" dirty="0" err="1">
                <a:solidFill>
                  <a:schemeClr val="tx1">
                    <a:lumMod val="75000"/>
                  </a:schemeClr>
                </a:solidFill>
                <a:latin typeface="+mn-lt"/>
              </a:rPr>
              <a:t>Json_for_lookup</a:t>
            </a:r>
            <a:r>
              <a:rPr lang="en-US" sz="1400" dirty="0">
                <a:solidFill>
                  <a:schemeClr val="tx1">
                    <a:lumMod val="75000"/>
                  </a:schemeClr>
                </a:solidFill>
                <a:latin typeface="+mn-lt"/>
              </a:rPr>
              <a:t>’ Dataset, that Contains the Values of Parameters (‘</a:t>
            </a:r>
            <a:r>
              <a:rPr lang="en-US" sz="1400" dirty="0" err="1">
                <a:solidFill>
                  <a:schemeClr val="tx1">
                    <a:lumMod val="75000"/>
                  </a:schemeClr>
                </a:solidFill>
                <a:latin typeface="+mn-lt"/>
              </a:rPr>
              <a:t>SoureceUrl</a:t>
            </a:r>
            <a:r>
              <a:rPr lang="en-US" sz="1400" dirty="0">
                <a:solidFill>
                  <a:schemeClr val="tx1">
                    <a:lumMod val="75000"/>
                  </a:schemeClr>
                </a:solidFill>
                <a:latin typeface="+mn-lt"/>
              </a:rPr>
              <a:t>’ &amp; ‘</a:t>
            </a:r>
            <a:r>
              <a:rPr lang="en-US" sz="1400" dirty="0" err="1">
                <a:solidFill>
                  <a:schemeClr val="tx1">
                    <a:lumMod val="75000"/>
                  </a:schemeClr>
                </a:solidFill>
                <a:latin typeface="+mn-lt"/>
              </a:rPr>
              <a:t>SinkName</a:t>
            </a:r>
            <a:r>
              <a:rPr lang="en-US" sz="1400" dirty="0">
                <a:solidFill>
                  <a:schemeClr val="tx1">
                    <a:lumMod val="75000"/>
                  </a:schemeClr>
                </a:solidFill>
                <a:latin typeface="+mn-lt"/>
              </a:rPr>
              <a:t>’) to be ingested in Copy Activity .</a:t>
            </a:r>
          </a:p>
          <a:p>
            <a:pPr marL="285750" indent="-285750">
              <a:spcBef>
                <a:spcPts val="1200"/>
              </a:spcBef>
            </a:pPr>
            <a:r>
              <a:rPr lang="en-US" sz="1400" dirty="0">
                <a:solidFill>
                  <a:schemeClr val="tx1">
                    <a:lumMod val="75000"/>
                  </a:schemeClr>
                </a:solidFill>
                <a:latin typeface="+mn-lt"/>
              </a:rPr>
              <a:t>Two more Datasets are created – 1. Source Raw 	2.Sink Raw</a:t>
            </a:r>
          </a:p>
          <a:p>
            <a:pPr marL="285750" indent="-285750">
              <a:spcBef>
                <a:spcPts val="1200"/>
              </a:spcBef>
            </a:pPr>
            <a:r>
              <a:rPr lang="en-US" sz="1400" dirty="0">
                <a:solidFill>
                  <a:schemeClr val="tx1">
                    <a:lumMod val="75000"/>
                  </a:schemeClr>
                </a:solidFill>
                <a:latin typeface="+mn-lt"/>
              </a:rPr>
              <a:t>These Datasets are linked to –       1.HTTP </a:t>
            </a:r>
            <a:r>
              <a:rPr lang="en-US" sz="1400" dirty="0" err="1">
                <a:solidFill>
                  <a:schemeClr val="tx1">
                    <a:lumMod val="75000"/>
                  </a:schemeClr>
                </a:solidFill>
                <a:latin typeface="+mn-lt"/>
              </a:rPr>
              <a:t>Url</a:t>
            </a:r>
            <a:r>
              <a:rPr lang="en-US" sz="1400" dirty="0">
                <a:solidFill>
                  <a:schemeClr val="tx1">
                    <a:lumMod val="75000"/>
                  </a:schemeClr>
                </a:solidFill>
                <a:latin typeface="+mn-lt"/>
              </a:rPr>
              <a:t> 	2.Data Lake Gen 2 respectively through Linked Services .</a:t>
            </a:r>
          </a:p>
          <a:p>
            <a:pPr marL="285750" indent="-285750">
              <a:spcBef>
                <a:spcPts val="1200"/>
              </a:spcBef>
            </a:pPr>
            <a:r>
              <a:rPr lang="en-US" sz="1400" dirty="0">
                <a:solidFill>
                  <a:schemeClr val="tx1">
                    <a:lumMod val="75000"/>
                  </a:schemeClr>
                </a:solidFill>
                <a:latin typeface="+mn-lt"/>
              </a:rPr>
              <a:t>So total 2 Linked Services are used.</a:t>
            </a:r>
          </a:p>
          <a:p>
            <a:pPr marL="285750" indent="-285750">
              <a:spcBef>
                <a:spcPts val="1200"/>
              </a:spcBef>
            </a:pPr>
            <a:r>
              <a:rPr lang="en-US" sz="1400" dirty="0">
                <a:solidFill>
                  <a:schemeClr val="tx1">
                    <a:lumMod val="75000"/>
                  </a:schemeClr>
                </a:solidFill>
                <a:latin typeface="+mn-lt"/>
              </a:rPr>
              <a:t>A Schedule Trigger is created that ingest Data on Weekly Basis, as the data is a batch Data and has Weekly Counts.</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2537745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dirty="0"/>
          </a:p>
        </p:txBody>
      </p:sp>
      <p:sp>
        <p:nvSpPr>
          <p:cNvPr id="105" name="Google Shape;105;p16"/>
          <p:cNvSpPr txBox="1">
            <a:spLocks noGrp="1"/>
          </p:cNvSpPr>
          <p:nvPr>
            <p:ph type="body" idx="1"/>
          </p:nvPr>
        </p:nvSpPr>
        <p:spPr>
          <a:xfrm>
            <a:off x="311700" y="489858"/>
            <a:ext cx="8520600" cy="4079018"/>
          </a:xfrm>
          <a:prstGeom prst="rect">
            <a:avLst/>
          </a:prstGeom>
        </p:spPr>
        <p:txBody>
          <a:bodyPr spcFirstLastPara="1" wrap="square" lIns="91425" tIns="91425" rIns="91425" bIns="91425" anchor="t" anchorCtr="0">
            <a:noAutofit/>
          </a:bodyPr>
          <a:lstStyle/>
          <a:p>
            <a:pPr marL="285750" indent="-285750">
              <a:spcBef>
                <a:spcPts val="1200"/>
              </a:spcBef>
            </a:pPr>
            <a:endParaRPr lang="en-IN" sz="1500" dirty="0">
              <a:solidFill>
                <a:schemeClr val="tx1">
                  <a:lumMod val="75000"/>
                </a:schemeClr>
              </a:solidFill>
            </a:endParaRPr>
          </a:p>
        </p:txBody>
      </p:sp>
      <p:sp>
        <p:nvSpPr>
          <p:cNvPr id="6" name="Arrow: Right 5">
            <a:extLst>
              <a:ext uri="{FF2B5EF4-FFF2-40B4-BE49-F238E27FC236}">
                <a16:creationId xmlns:a16="http://schemas.microsoft.com/office/drawing/2014/main" id="{2E7249C6-61A3-4BEE-82FE-8DC8043B0B3D}"/>
              </a:ext>
            </a:extLst>
          </p:cNvPr>
          <p:cNvSpPr/>
          <p:nvPr/>
        </p:nvSpPr>
        <p:spPr>
          <a:xfrm>
            <a:off x="1874104" y="1579713"/>
            <a:ext cx="1138517" cy="197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18C9B7B6-B515-4933-97DF-55781E2363D9}"/>
              </a:ext>
            </a:extLst>
          </p:cNvPr>
          <p:cNvSpPr/>
          <p:nvPr/>
        </p:nvSpPr>
        <p:spPr>
          <a:xfrm flipH="1" flipV="1">
            <a:off x="6191553" y="3325449"/>
            <a:ext cx="645459" cy="206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8EFF965-0AD9-4A6C-92AA-B12BC9E24B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81" b="12118"/>
          <a:stretch/>
        </p:blipFill>
        <p:spPr bwMode="auto">
          <a:xfrm>
            <a:off x="3371850" y="113715"/>
            <a:ext cx="5639406" cy="250685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2C21E63-B9A7-4D7C-B66C-C324773C707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018"/>
          <a:stretch/>
        </p:blipFill>
        <p:spPr bwMode="auto">
          <a:xfrm>
            <a:off x="132744" y="2839939"/>
            <a:ext cx="5913639" cy="201705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B411583-8C0B-4430-B844-2D78E0F2BFD2}"/>
              </a:ext>
            </a:extLst>
          </p:cNvPr>
          <p:cNvSpPr txBox="1"/>
          <p:nvPr/>
        </p:nvSpPr>
        <p:spPr>
          <a:xfrm>
            <a:off x="490656" y="1502229"/>
            <a:ext cx="1562404" cy="369332"/>
          </a:xfrm>
          <a:prstGeom prst="rect">
            <a:avLst/>
          </a:prstGeom>
          <a:noFill/>
        </p:spPr>
        <p:txBody>
          <a:bodyPr wrap="square" rtlCol="0">
            <a:spAutoFit/>
          </a:bodyPr>
          <a:lstStyle/>
          <a:p>
            <a:r>
              <a:rPr lang="en-US" sz="1800" dirty="0"/>
              <a:t>JSON FILE</a:t>
            </a:r>
          </a:p>
        </p:txBody>
      </p:sp>
      <p:sp>
        <p:nvSpPr>
          <p:cNvPr id="14" name="TextBox 13">
            <a:extLst>
              <a:ext uri="{FF2B5EF4-FFF2-40B4-BE49-F238E27FC236}">
                <a16:creationId xmlns:a16="http://schemas.microsoft.com/office/drawing/2014/main" id="{E6436535-B991-48F8-9E32-0125E57BFA5B}"/>
              </a:ext>
            </a:extLst>
          </p:cNvPr>
          <p:cNvSpPr txBox="1"/>
          <p:nvPr/>
        </p:nvSpPr>
        <p:spPr>
          <a:xfrm>
            <a:off x="6837012" y="3243877"/>
            <a:ext cx="2106598" cy="369332"/>
          </a:xfrm>
          <a:prstGeom prst="rect">
            <a:avLst/>
          </a:prstGeom>
          <a:noFill/>
        </p:spPr>
        <p:txBody>
          <a:bodyPr wrap="square" rtlCol="0">
            <a:spAutoFit/>
          </a:bodyPr>
          <a:lstStyle/>
          <a:p>
            <a:r>
              <a:rPr lang="en-US" sz="1800" dirty="0"/>
              <a:t>LINKED SERVICE</a:t>
            </a:r>
          </a:p>
        </p:txBody>
      </p:sp>
    </p:spTree>
    <p:extLst>
      <p:ext uri="{BB962C8B-B14F-4D97-AF65-F5344CB8AC3E}">
        <p14:creationId xmlns:p14="http://schemas.microsoft.com/office/powerpoint/2010/main" val="183619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dirty="0"/>
          </a:p>
        </p:txBody>
      </p:sp>
      <p:sp>
        <p:nvSpPr>
          <p:cNvPr id="105" name="Google Shape;105;p16"/>
          <p:cNvSpPr txBox="1">
            <a:spLocks noGrp="1"/>
          </p:cNvSpPr>
          <p:nvPr>
            <p:ph type="body" idx="1"/>
          </p:nvPr>
        </p:nvSpPr>
        <p:spPr>
          <a:xfrm>
            <a:off x="311700" y="489858"/>
            <a:ext cx="8520600" cy="4079018"/>
          </a:xfrm>
          <a:prstGeom prst="rect">
            <a:avLst/>
          </a:prstGeom>
        </p:spPr>
        <p:txBody>
          <a:bodyPr spcFirstLastPara="1" wrap="square" lIns="91425" tIns="91425" rIns="91425" bIns="91425" anchor="t" anchorCtr="0">
            <a:noAutofit/>
          </a:bodyPr>
          <a:lstStyle/>
          <a:p>
            <a:pPr marL="285750" indent="-285750">
              <a:spcBef>
                <a:spcPts val="1200"/>
              </a:spcBef>
            </a:pPr>
            <a:endParaRPr lang="en-IN" sz="1500" dirty="0">
              <a:solidFill>
                <a:schemeClr val="tx1">
                  <a:lumMod val="75000"/>
                </a:schemeClr>
              </a:solidFill>
            </a:endParaRPr>
          </a:p>
        </p:txBody>
      </p:sp>
      <p:sp>
        <p:nvSpPr>
          <p:cNvPr id="6" name="Arrow: Right 5">
            <a:extLst>
              <a:ext uri="{FF2B5EF4-FFF2-40B4-BE49-F238E27FC236}">
                <a16:creationId xmlns:a16="http://schemas.microsoft.com/office/drawing/2014/main" id="{2E7249C6-61A3-4BEE-82FE-8DC8043B0B3D}"/>
              </a:ext>
            </a:extLst>
          </p:cNvPr>
          <p:cNvSpPr/>
          <p:nvPr/>
        </p:nvSpPr>
        <p:spPr>
          <a:xfrm>
            <a:off x="4572000" y="1293548"/>
            <a:ext cx="1138517" cy="197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18C9B7B6-B515-4933-97DF-55781E2363D9}"/>
              </a:ext>
            </a:extLst>
          </p:cNvPr>
          <p:cNvSpPr/>
          <p:nvPr/>
        </p:nvSpPr>
        <p:spPr>
          <a:xfrm flipH="1" flipV="1">
            <a:off x="5918644" y="3551201"/>
            <a:ext cx="645459" cy="206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B411583-8C0B-4430-B844-2D78E0F2BFD2}"/>
              </a:ext>
            </a:extLst>
          </p:cNvPr>
          <p:cNvSpPr txBox="1"/>
          <p:nvPr/>
        </p:nvSpPr>
        <p:spPr>
          <a:xfrm>
            <a:off x="3012620" y="1095035"/>
            <a:ext cx="1710480" cy="646331"/>
          </a:xfrm>
          <a:prstGeom prst="rect">
            <a:avLst/>
          </a:prstGeom>
          <a:noFill/>
        </p:spPr>
        <p:txBody>
          <a:bodyPr wrap="square" rtlCol="0">
            <a:spAutoFit/>
          </a:bodyPr>
          <a:lstStyle/>
          <a:p>
            <a:pPr algn="ctr"/>
            <a:r>
              <a:rPr lang="en-US" sz="1800" dirty="0"/>
              <a:t>SCHEDULE TRIGGER</a:t>
            </a:r>
          </a:p>
        </p:txBody>
      </p:sp>
      <p:sp>
        <p:nvSpPr>
          <p:cNvPr id="14" name="TextBox 13">
            <a:extLst>
              <a:ext uri="{FF2B5EF4-FFF2-40B4-BE49-F238E27FC236}">
                <a16:creationId xmlns:a16="http://schemas.microsoft.com/office/drawing/2014/main" id="{E6436535-B991-48F8-9E32-0125E57BFA5B}"/>
              </a:ext>
            </a:extLst>
          </p:cNvPr>
          <p:cNvSpPr txBox="1"/>
          <p:nvPr/>
        </p:nvSpPr>
        <p:spPr>
          <a:xfrm>
            <a:off x="6524215" y="3327671"/>
            <a:ext cx="2106598" cy="646331"/>
          </a:xfrm>
          <a:prstGeom prst="rect">
            <a:avLst/>
          </a:prstGeom>
          <a:noFill/>
        </p:spPr>
        <p:txBody>
          <a:bodyPr wrap="square" rtlCol="0">
            <a:spAutoFit/>
          </a:bodyPr>
          <a:lstStyle/>
          <a:p>
            <a:r>
              <a:rPr lang="en-US" sz="1800" dirty="0"/>
              <a:t>STORAGE ACCOUNT</a:t>
            </a:r>
          </a:p>
        </p:txBody>
      </p:sp>
      <p:pic>
        <p:nvPicPr>
          <p:cNvPr id="10" name="Picture 9">
            <a:extLst>
              <a:ext uri="{FF2B5EF4-FFF2-40B4-BE49-F238E27FC236}">
                <a16:creationId xmlns:a16="http://schemas.microsoft.com/office/drawing/2014/main" id="{1A6FDEA9-91C6-4553-988D-E1CE6D29C980}"/>
              </a:ext>
            </a:extLst>
          </p:cNvPr>
          <p:cNvPicPr>
            <a:picLocks noChangeAspect="1"/>
          </p:cNvPicPr>
          <p:nvPr/>
        </p:nvPicPr>
        <p:blipFill>
          <a:blip r:embed="rId3" cstate="print"/>
          <a:stretch>
            <a:fillRect/>
          </a:stretch>
        </p:blipFill>
        <p:spPr>
          <a:xfrm>
            <a:off x="5918644" y="334575"/>
            <a:ext cx="3164009" cy="296250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EFC6E64-2919-4F50-B4CC-7497445242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101" y="2160968"/>
            <a:ext cx="5668291" cy="2572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0136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TRANSFORMATION</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b="1" dirty="0">
                <a:solidFill>
                  <a:schemeClr val="tx1">
                    <a:lumMod val="75000"/>
                  </a:schemeClr>
                </a:solidFill>
              </a:rPr>
              <a:t>Basic Transformation on Cases &amp; Death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The Country Code contains 3 Digit Code, so ‘2 Digit Country Code’ Column would be added so it becomes easier to join it with Testing Data as it contains 2 Digit Country Code. For this we can create a Lookup File with Columns- Country Name, 3 Digit Country Code,2 Digit Country Code.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would be Filtering out the Data and would be including Data from Europe only.</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Afterward Continent Column would be removed. Rate_14_day Column can also be removed.</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Indicators Column has 2 Values – Cases &amp; Death.</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can create 2 Derived Columns from it – </a:t>
            </a:r>
            <a:r>
              <a:rPr lang="en-US" dirty="0" err="1">
                <a:solidFill>
                  <a:schemeClr val="tx1">
                    <a:lumMod val="75000"/>
                  </a:schemeClr>
                </a:solidFill>
                <a:latin typeface="+mn-lt"/>
              </a:rPr>
              <a:t>Cases_count</a:t>
            </a:r>
            <a:r>
              <a:rPr lang="en-US" dirty="0">
                <a:solidFill>
                  <a:schemeClr val="tx1">
                    <a:lumMod val="75000"/>
                  </a:schemeClr>
                </a:solidFill>
                <a:latin typeface="+mn-lt"/>
              </a:rPr>
              <a:t> &amp; </a:t>
            </a:r>
            <a:r>
              <a:rPr lang="en-US" dirty="0" err="1">
                <a:solidFill>
                  <a:schemeClr val="tx1">
                    <a:lumMod val="75000"/>
                  </a:schemeClr>
                </a:solidFill>
                <a:latin typeface="+mn-lt"/>
              </a:rPr>
              <a:t>Death_count</a:t>
            </a:r>
            <a:r>
              <a:rPr lang="en-US" dirty="0">
                <a:solidFill>
                  <a:schemeClr val="tx1">
                    <a:lumMod val="75000"/>
                  </a:schemeClr>
                </a:solidFill>
                <a:latin typeface="+mn-lt"/>
              </a:rPr>
              <a:t> from it.</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Tree>
    <p:extLst>
      <p:ext uri="{BB962C8B-B14F-4D97-AF65-F5344CB8AC3E}">
        <p14:creationId xmlns:p14="http://schemas.microsoft.com/office/powerpoint/2010/main" val="351678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Flow</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0" indent="0">
              <a:spcBef>
                <a:spcPts val="1200"/>
              </a:spcBef>
              <a:buNone/>
            </a:pPr>
            <a:endParaRPr lang="en-US"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pic>
        <p:nvPicPr>
          <p:cNvPr id="4" name="Picture 3">
            <a:extLst>
              <a:ext uri="{FF2B5EF4-FFF2-40B4-BE49-F238E27FC236}">
                <a16:creationId xmlns:a16="http://schemas.microsoft.com/office/drawing/2014/main" id="{1F32408E-DD3B-4858-B799-460F53153A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172" y="1095179"/>
            <a:ext cx="7971602" cy="3638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887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Control Flow for Cases &amp; Death</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latin typeface="+mn-lt"/>
              </a:rPr>
              <a:t>Source has the Dataset from Gen2, where the raw files are stored.</a:t>
            </a:r>
          </a:p>
          <a:p>
            <a:pPr marL="285750" indent="-285750">
              <a:spcBef>
                <a:spcPts val="1200"/>
              </a:spcBef>
            </a:pPr>
            <a:r>
              <a:rPr lang="en-US" sz="1500" dirty="0">
                <a:solidFill>
                  <a:schemeClr val="tx1">
                    <a:lumMod val="75000"/>
                  </a:schemeClr>
                </a:solidFill>
                <a:latin typeface="+mn-lt"/>
              </a:rPr>
              <a:t>Filter is used to filter out only Europe Countries Data.</a:t>
            </a:r>
          </a:p>
          <a:p>
            <a:pPr marL="285750" indent="-285750">
              <a:spcBef>
                <a:spcPts val="1200"/>
              </a:spcBef>
            </a:pPr>
            <a:r>
              <a:rPr lang="en-US" sz="1500" dirty="0">
                <a:solidFill>
                  <a:schemeClr val="tx1">
                    <a:lumMod val="75000"/>
                  </a:schemeClr>
                </a:solidFill>
                <a:latin typeface="+mn-lt"/>
              </a:rPr>
              <a:t>Select helped to only select required Columns like -</a:t>
            </a:r>
          </a:p>
          <a:p>
            <a:pPr marL="285750" indent="-285750">
              <a:spcBef>
                <a:spcPts val="1200"/>
              </a:spcBef>
            </a:pPr>
            <a:r>
              <a:rPr lang="en-US" sz="1500" dirty="0">
                <a:solidFill>
                  <a:schemeClr val="tx1">
                    <a:lumMod val="75000"/>
                  </a:schemeClr>
                </a:solidFill>
                <a:latin typeface="+mn-lt"/>
              </a:rPr>
              <a:t>The Derived Column – ‘derived column1’ is used to </a:t>
            </a:r>
          </a:p>
          <a:p>
            <a:pPr marL="285750" indent="-285750">
              <a:spcBef>
                <a:spcPts val="1200"/>
              </a:spcBef>
            </a:pPr>
            <a:r>
              <a:rPr lang="en-US" sz="1500" dirty="0">
                <a:solidFill>
                  <a:schemeClr val="tx1">
                    <a:lumMod val="75000"/>
                  </a:schemeClr>
                </a:solidFill>
                <a:latin typeface="+mn-lt"/>
              </a:rPr>
              <a:t>Change the format of </a:t>
            </a:r>
            <a:r>
              <a:rPr lang="en-US" sz="1500" dirty="0" err="1">
                <a:solidFill>
                  <a:schemeClr val="tx1">
                    <a:lumMod val="75000"/>
                  </a:schemeClr>
                </a:solidFill>
                <a:latin typeface="+mn-lt"/>
              </a:rPr>
              <a:t>reported_year_week</a:t>
            </a:r>
            <a:r>
              <a:rPr lang="en-US" sz="1500" dirty="0">
                <a:solidFill>
                  <a:schemeClr val="tx1">
                    <a:lumMod val="75000"/>
                  </a:schemeClr>
                </a:solidFill>
                <a:latin typeface="+mn-lt"/>
              </a:rPr>
              <a:t>, to Unify with the Format of all other Datasets to make it easier to joins and analysis. Ex. Format changed from ‘2020-01’ to ‘2020-W01’ </a:t>
            </a:r>
          </a:p>
          <a:p>
            <a:pPr marL="285750" indent="-285750">
              <a:spcBef>
                <a:spcPts val="1200"/>
              </a:spcBef>
            </a:pPr>
            <a:r>
              <a:rPr lang="en-US" sz="1500" dirty="0">
                <a:solidFill>
                  <a:schemeClr val="tx1">
                    <a:lumMod val="75000"/>
                  </a:schemeClr>
                </a:solidFill>
                <a:latin typeface="+mn-lt"/>
              </a:rPr>
              <a:t>Ingestion Timestamp has been added as an AUDIT Column to signify Date &amp; Time of Ingestion of Data.</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pic>
        <p:nvPicPr>
          <p:cNvPr id="4" name="Picture 3">
            <a:extLst>
              <a:ext uri="{FF2B5EF4-FFF2-40B4-BE49-F238E27FC236}">
                <a16:creationId xmlns:a16="http://schemas.microsoft.com/office/drawing/2014/main" id="{017FE37B-BAC8-467B-9E8C-D4A26CA84C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36"/>
          <a:stretch/>
        </p:blipFill>
        <p:spPr bwMode="auto">
          <a:xfrm>
            <a:off x="4747651" y="1812470"/>
            <a:ext cx="4806471" cy="1200463"/>
          </a:xfrm>
          <a:prstGeom prst="rect">
            <a:avLst/>
          </a:prstGeom>
          <a:noFill/>
          <a:ln>
            <a:noFill/>
          </a:ln>
        </p:spPr>
      </p:pic>
    </p:spTree>
    <p:extLst>
      <p:ext uri="{BB962C8B-B14F-4D97-AF65-F5344CB8AC3E}">
        <p14:creationId xmlns:p14="http://schemas.microsoft.com/office/powerpoint/2010/main" val="358464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Contents</a:t>
            </a:r>
            <a:endParaRPr sz="2800" dirty="0"/>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Autofit/>
          </a:bodyPr>
          <a:lstStyle/>
          <a:p>
            <a:pPr marL="742950" indent="-285750">
              <a:spcBef>
                <a:spcPts val="1200"/>
              </a:spcBef>
              <a:spcAft>
                <a:spcPts val="1200"/>
              </a:spcAft>
            </a:pPr>
            <a:r>
              <a:rPr lang="en-US" dirty="0">
                <a:solidFill>
                  <a:schemeClr val="tx1">
                    <a:lumMod val="75000"/>
                  </a:schemeClr>
                </a:solidFill>
                <a:latin typeface="+mj-lt"/>
              </a:rPr>
              <a:t>About the Company</a:t>
            </a:r>
          </a:p>
          <a:p>
            <a:pPr marL="742950" indent="-285750">
              <a:spcBef>
                <a:spcPts val="1200"/>
              </a:spcBef>
              <a:spcAft>
                <a:spcPts val="1200"/>
              </a:spcAft>
            </a:pPr>
            <a:r>
              <a:rPr lang="en-US" dirty="0">
                <a:solidFill>
                  <a:schemeClr val="tx1">
                    <a:lumMod val="75000"/>
                  </a:schemeClr>
                </a:solidFill>
                <a:latin typeface="+mj-lt"/>
              </a:rPr>
              <a:t>Training Summary</a:t>
            </a:r>
          </a:p>
          <a:p>
            <a:pPr marL="742950" indent="-285750">
              <a:spcBef>
                <a:spcPts val="1200"/>
              </a:spcBef>
              <a:spcAft>
                <a:spcPts val="1200"/>
              </a:spcAft>
            </a:pPr>
            <a:r>
              <a:rPr lang="en-US" dirty="0">
                <a:solidFill>
                  <a:schemeClr val="tx1">
                    <a:lumMod val="75000"/>
                  </a:schemeClr>
                </a:solidFill>
                <a:latin typeface="+mj-lt"/>
              </a:rPr>
              <a:t>List of Courses/Tech Stack</a:t>
            </a:r>
          </a:p>
          <a:p>
            <a:pPr marL="742950" indent="-285750">
              <a:spcBef>
                <a:spcPts val="1200"/>
              </a:spcBef>
              <a:spcAft>
                <a:spcPts val="1200"/>
              </a:spcAft>
            </a:pPr>
            <a:r>
              <a:rPr lang="en-US" dirty="0">
                <a:solidFill>
                  <a:schemeClr val="tx1">
                    <a:lumMod val="75000"/>
                  </a:schemeClr>
                </a:solidFill>
                <a:latin typeface="+mj-lt"/>
              </a:rPr>
              <a:t>Capstone Project</a:t>
            </a:r>
          </a:p>
          <a:p>
            <a:pPr marL="742950" indent="-285750">
              <a:spcBef>
                <a:spcPts val="1200"/>
              </a:spcBef>
              <a:spcAft>
                <a:spcPts val="1200"/>
              </a:spcAft>
            </a:pPr>
            <a:r>
              <a:rPr lang="en-US" dirty="0">
                <a:solidFill>
                  <a:schemeClr val="tx1">
                    <a:lumMod val="75000"/>
                  </a:schemeClr>
                </a:solidFill>
                <a:latin typeface="+mj-lt"/>
              </a:rPr>
              <a:t>Objective</a:t>
            </a:r>
          </a:p>
          <a:p>
            <a:pPr marL="742950" indent="-285750">
              <a:spcBef>
                <a:spcPts val="1200"/>
              </a:spcBef>
              <a:spcAft>
                <a:spcPts val="1200"/>
              </a:spcAft>
            </a:pPr>
            <a:r>
              <a:rPr lang="en-US" dirty="0">
                <a:solidFill>
                  <a:schemeClr val="tx1">
                    <a:lumMod val="75000"/>
                  </a:schemeClr>
                </a:solidFill>
                <a:latin typeface="+mj-lt"/>
              </a:rPr>
              <a:t>Workflow and Architecture</a:t>
            </a:r>
          </a:p>
          <a:p>
            <a:pPr marL="742950" indent="-285750">
              <a:spcBef>
                <a:spcPts val="1200"/>
              </a:spcBef>
              <a:spcAft>
                <a:spcPts val="1200"/>
              </a:spcAft>
            </a:pPr>
            <a:endParaRPr lang="en-US" dirty="0">
              <a:solidFill>
                <a:schemeClr val="tx1">
                  <a:lumMod val="75000"/>
                </a:schemeClr>
              </a:solidFill>
              <a:latin typeface="+mj-lt"/>
            </a:endParaRPr>
          </a:p>
          <a:p>
            <a:pPr marL="742950" indent="-285750">
              <a:spcBef>
                <a:spcPts val="1200"/>
              </a:spcBef>
              <a:spcAft>
                <a:spcPts val="1200"/>
              </a:spcAft>
            </a:pPr>
            <a:endParaRPr dirty="0">
              <a:solidFill>
                <a:schemeClr val="tx1">
                  <a:lumMod val="75000"/>
                </a:schemeClr>
              </a:solidFill>
              <a:latin typeface="+mj-lt"/>
            </a:endParaRPr>
          </a:p>
        </p:txBody>
      </p:sp>
      <p:sp>
        <p:nvSpPr>
          <p:cNvPr id="2" name="Text Placeholder 1">
            <a:extLst>
              <a:ext uri="{FF2B5EF4-FFF2-40B4-BE49-F238E27FC236}">
                <a16:creationId xmlns:a16="http://schemas.microsoft.com/office/drawing/2014/main" id="{64FD8E0C-8942-4929-932F-C58F70C2847C}"/>
              </a:ext>
            </a:extLst>
          </p:cNvPr>
          <p:cNvSpPr>
            <a:spLocks noGrp="1"/>
          </p:cNvSpPr>
          <p:nvPr>
            <p:ph type="body" idx="2"/>
          </p:nvPr>
        </p:nvSpPr>
        <p:spPr/>
        <p:txBody>
          <a:bodyPr>
            <a:normAutofit/>
          </a:bodyPr>
          <a:lstStyle/>
          <a:p>
            <a:pPr marL="742950" indent="-285750">
              <a:spcBef>
                <a:spcPts val="1200"/>
              </a:spcBef>
              <a:spcAft>
                <a:spcPts val="1200"/>
              </a:spcAft>
            </a:pPr>
            <a:r>
              <a:rPr lang="en-US" dirty="0">
                <a:solidFill>
                  <a:schemeClr val="tx1">
                    <a:lumMod val="75000"/>
                  </a:schemeClr>
                </a:solidFill>
              </a:rPr>
              <a:t>The Azure Services used</a:t>
            </a:r>
          </a:p>
          <a:p>
            <a:pPr marL="742950" indent="-285750">
              <a:spcBef>
                <a:spcPts val="1200"/>
              </a:spcBef>
              <a:spcAft>
                <a:spcPts val="1200"/>
              </a:spcAft>
            </a:pPr>
            <a:r>
              <a:rPr lang="en-US" dirty="0">
                <a:solidFill>
                  <a:schemeClr val="tx1">
                    <a:lumMod val="75000"/>
                  </a:schemeClr>
                </a:solidFill>
              </a:rPr>
              <a:t>Ingestion Workflow</a:t>
            </a:r>
          </a:p>
          <a:p>
            <a:pPr marL="742950" indent="-285750">
              <a:spcBef>
                <a:spcPts val="1200"/>
              </a:spcBef>
              <a:spcAft>
                <a:spcPts val="1200"/>
              </a:spcAft>
            </a:pPr>
            <a:r>
              <a:rPr lang="en-US" dirty="0">
                <a:solidFill>
                  <a:schemeClr val="tx1">
                    <a:lumMod val="75000"/>
                  </a:schemeClr>
                </a:solidFill>
              </a:rPr>
              <a:t>Transformation</a:t>
            </a:r>
          </a:p>
          <a:p>
            <a:pPr marL="742950" indent="-285750">
              <a:spcBef>
                <a:spcPts val="1200"/>
              </a:spcBef>
              <a:spcAft>
                <a:spcPts val="1200"/>
              </a:spcAft>
            </a:pPr>
            <a:r>
              <a:rPr lang="en-US" dirty="0">
                <a:solidFill>
                  <a:schemeClr val="tx1">
                    <a:lumMod val="75000"/>
                  </a:schemeClr>
                </a:solidFill>
              </a:rPr>
              <a:t>Visualization</a:t>
            </a:r>
          </a:p>
          <a:p>
            <a:endParaRPr lang="en-US" dirty="0"/>
          </a:p>
        </p:txBody>
      </p:sp>
    </p:spTree>
    <p:extLst>
      <p:ext uri="{BB962C8B-B14F-4D97-AF65-F5344CB8AC3E}">
        <p14:creationId xmlns:p14="http://schemas.microsoft.com/office/powerpoint/2010/main" val="2835133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Control Flow for Cases &amp; Death</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latin typeface="+mn-lt"/>
              </a:rPr>
              <a:t>Lookup helped in adding both 2 digits &amp; 3-digit country code Columns. From another CSV File that was separately created containing- Country Name, Country 2 Digit Code, Country 3 Digit Code &amp; Population.</a:t>
            </a:r>
          </a:p>
          <a:p>
            <a:pPr marL="285750" indent="-285750">
              <a:spcBef>
                <a:spcPts val="1200"/>
              </a:spcBef>
            </a:pPr>
            <a:r>
              <a:rPr lang="en-US" sz="1500" dirty="0">
                <a:solidFill>
                  <a:schemeClr val="tx1">
                    <a:lumMod val="75000"/>
                  </a:schemeClr>
                </a:solidFill>
                <a:latin typeface="+mn-lt"/>
              </a:rPr>
              <a:t>Sink Select was created to delete any Duplicate Columns </a:t>
            </a:r>
          </a:p>
          <a:p>
            <a:pPr marL="285750" indent="-285750">
              <a:spcBef>
                <a:spcPts val="1200"/>
              </a:spcBef>
            </a:pPr>
            <a:r>
              <a:rPr lang="en-US" sz="1500" dirty="0">
                <a:solidFill>
                  <a:schemeClr val="tx1">
                    <a:lumMod val="75000"/>
                  </a:schemeClr>
                </a:solidFill>
                <a:latin typeface="+mn-lt"/>
              </a:rPr>
              <a:t>3 SINKS are created- 1. </a:t>
            </a:r>
            <a:r>
              <a:rPr lang="en-US" sz="1500" dirty="0" err="1">
                <a:solidFill>
                  <a:schemeClr val="tx1">
                    <a:lumMod val="75000"/>
                  </a:schemeClr>
                </a:solidFill>
                <a:latin typeface="+mn-lt"/>
              </a:rPr>
              <a:t>DataLake</a:t>
            </a:r>
            <a:r>
              <a:rPr lang="en-US" sz="1500" dirty="0">
                <a:solidFill>
                  <a:schemeClr val="tx1">
                    <a:lumMod val="75000"/>
                  </a:schemeClr>
                </a:solidFill>
                <a:latin typeface="+mn-lt"/>
              </a:rPr>
              <a:t> Sink(csv), 2. Parquet Sink, 2. SQL Sink</a:t>
            </a:r>
          </a:p>
          <a:p>
            <a:pPr marL="285750" indent="-285750">
              <a:spcBef>
                <a:spcPts val="1200"/>
              </a:spcBef>
            </a:pPr>
            <a:r>
              <a:rPr lang="en-US" sz="1500" dirty="0" err="1">
                <a:solidFill>
                  <a:schemeClr val="tx1">
                    <a:lumMod val="75000"/>
                  </a:schemeClr>
                </a:solidFill>
                <a:latin typeface="+mn-lt"/>
              </a:rPr>
              <a:t>DataLake</a:t>
            </a:r>
            <a:r>
              <a:rPr lang="en-US" sz="1500" dirty="0">
                <a:solidFill>
                  <a:schemeClr val="tx1">
                    <a:lumMod val="75000"/>
                  </a:schemeClr>
                </a:solidFill>
                <a:latin typeface="+mn-lt"/>
              </a:rPr>
              <a:t> Sink – This exported the processed CSV File in the Processed Folder in </a:t>
            </a:r>
            <a:r>
              <a:rPr lang="en-US" sz="1500" dirty="0" err="1">
                <a:solidFill>
                  <a:schemeClr val="tx1">
                    <a:lumMod val="75000"/>
                  </a:schemeClr>
                </a:solidFill>
                <a:latin typeface="+mn-lt"/>
              </a:rPr>
              <a:t>DataLake</a:t>
            </a:r>
            <a:r>
              <a:rPr lang="en-US" sz="1500" dirty="0">
                <a:solidFill>
                  <a:schemeClr val="tx1">
                    <a:lumMod val="75000"/>
                  </a:schemeClr>
                </a:solidFill>
                <a:latin typeface="+mn-lt"/>
              </a:rPr>
              <a:t>.</a:t>
            </a:r>
          </a:p>
          <a:p>
            <a:pPr marL="285750" indent="-285750">
              <a:spcBef>
                <a:spcPts val="1200"/>
              </a:spcBef>
            </a:pPr>
            <a:r>
              <a:rPr lang="en-US" sz="1500" dirty="0">
                <a:solidFill>
                  <a:schemeClr val="tx1">
                    <a:lumMod val="75000"/>
                  </a:schemeClr>
                </a:solidFill>
                <a:latin typeface="+mn-lt"/>
              </a:rPr>
              <a:t>Parquet Sink- Exported a Parquet File in </a:t>
            </a:r>
            <a:r>
              <a:rPr lang="en-US" sz="1500" dirty="0" err="1">
                <a:solidFill>
                  <a:schemeClr val="tx1">
                    <a:lumMod val="75000"/>
                  </a:schemeClr>
                </a:solidFill>
                <a:latin typeface="+mn-lt"/>
              </a:rPr>
              <a:t>DataLake</a:t>
            </a:r>
            <a:r>
              <a:rPr lang="en-US" sz="1500" dirty="0">
                <a:solidFill>
                  <a:schemeClr val="tx1">
                    <a:lumMod val="75000"/>
                  </a:schemeClr>
                </a:solidFill>
                <a:latin typeface="+mn-lt"/>
              </a:rPr>
              <a:t> in Processed/Parquet folder.</a:t>
            </a:r>
          </a:p>
          <a:p>
            <a:pPr marL="285750" indent="-285750">
              <a:spcBef>
                <a:spcPts val="1200"/>
              </a:spcBef>
            </a:pPr>
            <a:r>
              <a:rPr lang="en-US" sz="1500" dirty="0">
                <a:solidFill>
                  <a:schemeClr val="tx1">
                    <a:lumMod val="75000"/>
                  </a:schemeClr>
                </a:solidFill>
                <a:latin typeface="+mn-lt"/>
              </a:rPr>
              <a:t>SQL Sink – This ingested the data in SQL Database in Table. The Tables were created beforehand with proper schema. </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Tree>
    <p:extLst>
      <p:ext uri="{BB962C8B-B14F-4D97-AF65-F5344CB8AC3E}">
        <p14:creationId xmlns:p14="http://schemas.microsoft.com/office/powerpoint/2010/main" val="93941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Transformations.</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b="1" dirty="0">
                <a:solidFill>
                  <a:schemeClr val="tx1">
                    <a:lumMod val="75000"/>
                  </a:schemeClr>
                </a:solidFill>
              </a:rPr>
              <a:t>Basic Transformation on Hospital Admission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would be adding Columns such as Country code- Both 2 &amp; 3 Digit, Population from The Lookup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On The Basis od Indicator Column we can Divide this Dataset into 2 Dataset – </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1.Daily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2. Weekly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These files will have further 2 Derived columns for Indicators like – Hospitals Occupancy Counts &amp; ICU Occupancy Count</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Tree>
    <p:extLst>
      <p:ext uri="{BB962C8B-B14F-4D97-AF65-F5344CB8AC3E}">
        <p14:creationId xmlns:p14="http://schemas.microsoft.com/office/powerpoint/2010/main" val="812815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 FLOW for Hospital and ICU Dataset.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CD84F8D7-C6F0-4A50-8B13-32EBC7C8C7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072" y="1116058"/>
            <a:ext cx="7807856" cy="35666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431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29054"/>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Transformations</a:t>
            </a:r>
            <a:endParaRPr sz="2800" dirty="0"/>
          </a:p>
        </p:txBody>
      </p:sp>
      <p:sp>
        <p:nvSpPr>
          <p:cNvPr id="105" name="Google Shape;105;p16"/>
          <p:cNvSpPr txBox="1">
            <a:spLocks noGrp="1"/>
          </p:cNvSpPr>
          <p:nvPr>
            <p:ph type="body" idx="1"/>
          </p:nvPr>
        </p:nvSpPr>
        <p:spPr>
          <a:xfrm>
            <a:off x="311700" y="914400"/>
            <a:ext cx="8520600" cy="3461454"/>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rPr>
              <a:t>Here Split is used to Slit the Data in Weekly and Daily.</a:t>
            </a: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285750" indent="-285750">
              <a:spcBef>
                <a:spcPts val="1200"/>
              </a:spcBef>
            </a:pPr>
            <a:r>
              <a:rPr lang="en-US" sz="1500" dirty="0">
                <a:solidFill>
                  <a:schemeClr val="tx1">
                    <a:lumMod val="75000"/>
                  </a:schemeClr>
                </a:solidFill>
              </a:rPr>
              <a:t>Then Pivot is used for respectively.</a:t>
            </a: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0" indent="0">
              <a:spcBef>
                <a:spcPts val="1200"/>
              </a:spcBef>
              <a:buNone/>
            </a:pPr>
            <a:endParaRPr lang="en-US"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11" name="Picture 10">
            <a:extLst>
              <a:ext uri="{FF2B5EF4-FFF2-40B4-BE49-F238E27FC236}">
                <a16:creationId xmlns:a16="http://schemas.microsoft.com/office/drawing/2014/main" id="{57267E02-192E-4E56-B281-DD872AC8F7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213" y="1364630"/>
            <a:ext cx="4344003" cy="1448001"/>
          </a:xfrm>
          <a:prstGeom prst="rect">
            <a:avLst/>
          </a:prstGeom>
          <a:noFill/>
          <a:ln>
            <a:noFill/>
          </a:ln>
        </p:spPr>
      </p:pic>
      <p:pic>
        <p:nvPicPr>
          <p:cNvPr id="12" name="Picture 11">
            <a:extLst>
              <a:ext uri="{FF2B5EF4-FFF2-40B4-BE49-F238E27FC236}">
                <a16:creationId xmlns:a16="http://schemas.microsoft.com/office/drawing/2014/main" id="{19D499EE-2CD1-409E-A27E-6FF2ABD8E4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213" y="3140407"/>
            <a:ext cx="3718867" cy="1563223"/>
          </a:xfrm>
          <a:prstGeom prst="rect">
            <a:avLst/>
          </a:prstGeom>
          <a:noFill/>
          <a:ln>
            <a:noFill/>
          </a:ln>
        </p:spPr>
      </p:pic>
    </p:spTree>
    <p:extLst>
      <p:ext uri="{BB962C8B-B14F-4D97-AF65-F5344CB8AC3E}">
        <p14:creationId xmlns:p14="http://schemas.microsoft.com/office/powerpoint/2010/main" val="2012108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285750" indent="-285750">
              <a:spcBef>
                <a:spcPts val="1200"/>
              </a:spcBef>
            </a:pPr>
            <a:r>
              <a:rPr lang="en-US" sz="1500" dirty="0">
                <a:solidFill>
                  <a:schemeClr val="tx1">
                    <a:lumMod val="75000"/>
                  </a:schemeClr>
                </a:solidFill>
                <a:latin typeface="+mn-lt"/>
              </a:rPr>
              <a:t>Data visualization is the representation of data through use of common graphics, such as charts, plots, infographics, and even animations. </a:t>
            </a:r>
          </a:p>
          <a:p>
            <a:pPr marL="285750" indent="-285750">
              <a:spcBef>
                <a:spcPts val="1200"/>
              </a:spcBef>
            </a:pPr>
            <a:r>
              <a:rPr lang="en-US" sz="1500" dirty="0">
                <a:solidFill>
                  <a:schemeClr val="tx1">
                    <a:lumMod val="75000"/>
                  </a:schemeClr>
                </a:solidFill>
                <a:latin typeface="+mn-lt"/>
              </a:rPr>
              <a:t>Service Used is </a:t>
            </a:r>
            <a:r>
              <a:rPr lang="en-US" sz="1500" dirty="0" err="1">
                <a:solidFill>
                  <a:schemeClr val="tx1">
                    <a:lumMod val="75000"/>
                  </a:schemeClr>
                </a:solidFill>
                <a:latin typeface="+mn-lt"/>
              </a:rPr>
              <a:t>PowerBI</a:t>
            </a:r>
            <a:r>
              <a:rPr lang="en-US" sz="1500" dirty="0">
                <a:solidFill>
                  <a:schemeClr val="tx1">
                    <a:lumMod val="75000"/>
                  </a:schemeClr>
                </a:solidFill>
                <a:latin typeface="+mn-lt"/>
              </a:rPr>
              <a:t> &amp; Azure SQL Database. </a:t>
            </a:r>
          </a:p>
          <a:p>
            <a:pPr marL="285750" indent="-285750">
              <a:spcBef>
                <a:spcPts val="1200"/>
              </a:spcBef>
            </a:pPr>
            <a:r>
              <a:rPr lang="en-US" sz="1500" dirty="0">
                <a:solidFill>
                  <a:schemeClr val="tx1">
                    <a:lumMod val="75000"/>
                  </a:schemeClr>
                </a:solidFill>
                <a:latin typeface="+mn-lt"/>
              </a:rPr>
              <a:t>There are 4 Tables in Database-</a:t>
            </a:r>
          </a:p>
          <a:p>
            <a:pPr marL="285750" indent="-285750">
              <a:spcBef>
                <a:spcPts val="1200"/>
              </a:spcBef>
            </a:pPr>
            <a:r>
              <a:rPr lang="en-US" sz="1500" dirty="0" err="1">
                <a:solidFill>
                  <a:schemeClr val="tx1">
                    <a:lumMod val="75000"/>
                  </a:schemeClr>
                </a:solidFill>
                <a:latin typeface="+mn-lt"/>
              </a:rPr>
              <a:t>Cases_and_deaths</a:t>
            </a:r>
            <a:endParaRPr lang="en-US" sz="1500" dirty="0">
              <a:solidFill>
                <a:schemeClr val="tx1">
                  <a:lumMod val="75000"/>
                </a:schemeClr>
              </a:solidFill>
              <a:latin typeface="+mn-lt"/>
            </a:endParaRPr>
          </a:p>
          <a:p>
            <a:pPr marL="285750" indent="-285750">
              <a:spcBef>
                <a:spcPts val="1200"/>
              </a:spcBef>
            </a:pPr>
            <a:r>
              <a:rPr lang="en-US" sz="1500" dirty="0" err="1">
                <a:solidFill>
                  <a:schemeClr val="tx1">
                    <a:lumMod val="75000"/>
                  </a:schemeClr>
                </a:solidFill>
                <a:latin typeface="+mn-lt"/>
              </a:rPr>
              <a:t>Hospital_and_Icu_Admission_Daily</a:t>
            </a:r>
            <a:endParaRPr lang="en-US" sz="1500" dirty="0">
              <a:solidFill>
                <a:schemeClr val="tx1">
                  <a:lumMod val="75000"/>
                </a:schemeClr>
              </a:solidFill>
              <a:latin typeface="+mn-lt"/>
            </a:endParaRPr>
          </a:p>
          <a:p>
            <a:pPr marL="285750" indent="-285750">
              <a:spcBef>
                <a:spcPts val="1200"/>
              </a:spcBef>
            </a:pPr>
            <a:r>
              <a:rPr lang="en-US" sz="1500" dirty="0" err="1">
                <a:solidFill>
                  <a:schemeClr val="tx1">
                    <a:lumMod val="75000"/>
                  </a:schemeClr>
                </a:solidFill>
                <a:latin typeface="+mn-lt"/>
              </a:rPr>
              <a:t>Hospital_and_Icu_Admission_Weekly</a:t>
            </a:r>
            <a:endParaRPr lang="en-US" sz="1500" dirty="0">
              <a:solidFill>
                <a:schemeClr val="tx1">
                  <a:lumMod val="75000"/>
                </a:schemeClr>
              </a:solidFill>
              <a:latin typeface="+mn-lt"/>
            </a:endParaRPr>
          </a:p>
          <a:p>
            <a:pPr marL="285750" indent="-285750">
              <a:spcBef>
                <a:spcPts val="1200"/>
              </a:spcBef>
            </a:pPr>
            <a:r>
              <a:rPr lang="en-US" sz="1500" dirty="0">
                <a:solidFill>
                  <a:schemeClr val="tx1">
                    <a:lumMod val="75000"/>
                  </a:schemeClr>
                </a:solidFill>
                <a:latin typeface="+mn-lt"/>
              </a:rPr>
              <a:t>Testing</a:t>
            </a:r>
          </a:p>
          <a:p>
            <a:pPr marL="285750" indent="-285750">
              <a:spcBef>
                <a:spcPts val="1200"/>
              </a:spcBef>
            </a:pPr>
            <a:r>
              <a:rPr lang="en-US" sz="1500" dirty="0">
                <a:solidFill>
                  <a:schemeClr val="tx1">
                    <a:lumMod val="75000"/>
                  </a:schemeClr>
                </a:solidFill>
                <a:latin typeface="+mn-lt"/>
              </a:rPr>
              <a:t>This SQL Database was Further used in </a:t>
            </a:r>
            <a:r>
              <a:rPr lang="en-US" sz="1500" dirty="0" err="1">
                <a:solidFill>
                  <a:schemeClr val="tx1">
                    <a:lumMod val="75000"/>
                  </a:schemeClr>
                </a:solidFill>
                <a:latin typeface="+mn-lt"/>
              </a:rPr>
              <a:t>PowerBI</a:t>
            </a:r>
            <a:r>
              <a:rPr lang="en-US" sz="1500" dirty="0">
                <a:solidFill>
                  <a:schemeClr val="tx1">
                    <a:lumMod val="75000"/>
                  </a:schemeClr>
                </a:solidFill>
                <a:latin typeface="+mn-lt"/>
              </a:rPr>
              <a:t> to Generate Dashboards</a:t>
            </a:r>
            <a:r>
              <a:rPr lang="en-US" sz="1500" dirty="0">
                <a:solidFill>
                  <a:schemeClr val="tx1">
                    <a:lumMod val="75000"/>
                  </a:schemeClr>
                </a:solidFill>
              </a:rPr>
              <a:t>.</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291914D8-405A-449D-969E-E19EB39393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8976" b="20406"/>
          <a:stretch/>
        </p:blipFill>
        <p:spPr bwMode="auto">
          <a:xfrm>
            <a:off x="6454593" y="1682485"/>
            <a:ext cx="2689407" cy="251299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13320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6" name="Content Placeholder 4" descr="Chart, bar chart&#10;&#10;Description automatically generated">
            <a:extLst>
              <a:ext uri="{FF2B5EF4-FFF2-40B4-BE49-F238E27FC236}">
                <a16:creationId xmlns:a16="http://schemas.microsoft.com/office/drawing/2014/main" id="{D4E6080E-225D-3669-52A7-4BD32C55DB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0220" y="1325526"/>
            <a:ext cx="4559951" cy="2672147"/>
          </a:xfrm>
        </p:spPr>
      </p:pic>
      <p:pic>
        <p:nvPicPr>
          <p:cNvPr id="5" name="Picture 4">
            <a:extLst>
              <a:ext uri="{FF2B5EF4-FFF2-40B4-BE49-F238E27FC236}">
                <a16:creationId xmlns:a16="http://schemas.microsoft.com/office/drawing/2014/main" id="{96C4A35E-7E40-3748-506E-F1EF58D030D8}"/>
              </a:ext>
            </a:extLst>
          </p:cNvPr>
          <p:cNvPicPr>
            <a:picLocks noChangeAspect="1"/>
          </p:cNvPicPr>
          <p:nvPr/>
        </p:nvPicPr>
        <p:blipFill>
          <a:blip r:embed="rId4"/>
          <a:stretch>
            <a:fillRect/>
          </a:stretch>
        </p:blipFill>
        <p:spPr>
          <a:xfrm>
            <a:off x="311700" y="1229874"/>
            <a:ext cx="4519059" cy="3338999"/>
          </a:xfrm>
          <a:prstGeom prst="rect">
            <a:avLst/>
          </a:prstGeom>
        </p:spPr>
      </p:pic>
      <p:pic>
        <p:nvPicPr>
          <p:cNvPr id="9" name="Content Placeholder 4" descr="Chart, bar chart&#10;&#10;Description automatically generated">
            <a:extLst>
              <a:ext uri="{FF2B5EF4-FFF2-40B4-BE49-F238E27FC236}">
                <a16:creationId xmlns:a16="http://schemas.microsoft.com/office/drawing/2014/main" id="{394B5497-487A-CD10-061B-19BA2A831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0759" y="1252495"/>
            <a:ext cx="4001541" cy="3293755"/>
          </a:xfrm>
        </p:spPr>
      </p:pic>
      <p:pic>
        <p:nvPicPr>
          <p:cNvPr id="10" name="Content Placeholder 4" descr="Chart, bar chart&#10;&#10;Description automatically generated">
            <a:extLst>
              <a:ext uri="{FF2B5EF4-FFF2-40B4-BE49-F238E27FC236}">
                <a16:creationId xmlns:a16="http://schemas.microsoft.com/office/drawing/2014/main" id="{F13B6C74-CB11-14E7-F00D-E1A6A4F72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0" y="1229870"/>
            <a:ext cx="4260300" cy="3325718"/>
          </a:xfrm>
        </p:spPr>
      </p:pic>
      <p:pic>
        <p:nvPicPr>
          <p:cNvPr id="8" name="Picture 7">
            <a:extLst>
              <a:ext uri="{FF2B5EF4-FFF2-40B4-BE49-F238E27FC236}">
                <a16:creationId xmlns:a16="http://schemas.microsoft.com/office/drawing/2014/main" id="{448C3DF7-D2DB-A2B5-22A8-1E22D6E359E1}"/>
              </a:ext>
            </a:extLst>
          </p:cNvPr>
          <p:cNvPicPr>
            <a:picLocks noChangeAspect="1"/>
          </p:cNvPicPr>
          <p:nvPr/>
        </p:nvPicPr>
        <p:blipFill>
          <a:blip r:embed="rId5"/>
          <a:stretch>
            <a:fillRect/>
          </a:stretch>
        </p:blipFill>
        <p:spPr>
          <a:xfrm>
            <a:off x="4482154" y="1252493"/>
            <a:ext cx="4350146" cy="3303095"/>
          </a:xfrm>
          <a:prstGeom prst="rect">
            <a:avLst/>
          </a:prstGeom>
        </p:spPr>
      </p:pic>
    </p:spTree>
    <p:extLst>
      <p:ext uri="{BB962C8B-B14F-4D97-AF65-F5344CB8AC3E}">
        <p14:creationId xmlns:p14="http://schemas.microsoft.com/office/powerpoint/2010/main" val="168996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857250" indent="-857250">
              <a:spcBef>
                <a:spcPts val="1200"/>
              </a:spcBef>
            </a:pPr>
            <a:endParaRPr lang="en-IN" dirty="0">
              <a:solidFill>
                <a:schemeClr val="tx1">
                  <a:lumMod val="75000"/>
                </a:schemeClr>
              </a:solidFill>
            </a:endParaRPr>
          </a:p>
        </p:txBody>
      </p:sp>
      <p:pic>
        <p:nvPicPr>
          <p:cNvPr id="6" name="Content Placeholder 4" descr="Chart, bar chart&#10;&#10;Description automatically generated">
            <a:extLst>
              <a:ext uri="{FF2B5EF4-FFF2-40B4-BE49-F238E27FC236}">
                <a16:creationId xmlns:a16="http://schemas.microsoft.com/office/drawing/2014/main" id="{D4E6080E-225D-3669-52A7-4BD32C55DB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0220" y="1325526"/>
            <a:ext cx="4559951" cy="2672147"/>
          </a:xfrm>
        </p:spPr>
      </p:pic>
      <p:pic>
        <p:nvPicPr>
          <p:cNvPr id="9" name="Content Placeholder 4" descr="Chart, bar chart&#10;&#10;Description automatically generated">
            <a:extLst>
              <a:ext uri="{FF2B5EF4-FFF2-40B4-BE49-F238E27FC236}">
                <a16:creationId xmlns:a16="http://schemas.microsoft.com/office/drawing/2014/main" id="{394B5497-487A-CD10-061B-19BA2A831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7320" y="1487195"/>
            <a:ext cx="4001541" cy="3293755"/>
          </a:xfrm>
        </p:spPr>
      </p:pic>
      <p:pic>
        <p:nvPicPr>
          <p:cNvPr id="7" name="Picture 6">
            <a:extLst>
              <a:ext uri="{FF2B5EF4-FFF2-40B4-BE49-F238E27FC236}">
                <a16:creationId xmlns:a16="http://schemas.microsoft.com/office/drawing/2014/main" id="{725D7624-FA94-8AC0-6206-16BA9864B6B2}"/>
              </a:ext>
            </a:extLst>
          </p:cNvPr>
          <p:cNvPicPr>
            <a:picLocks noChangeAspect="1"/>
          </p:cNvPicPr>
          <p:nvPr/>
        </p:nvPicPr>
        <p:blipFill>
          <a:blip r:embed="rId4"/>
          <a:stretch>
            <a:fillRect/>
          </a:stretch>
        </p:blipFill>
        <p:spPr>
          <a:xfrm>
            <a:off x="208936" y="1229875"/>
            <a:ext cx="3597520" cy="3541528"/>
          </a:xfrm>
          <a:prstGeom prst="rect">
            <a:avLst/>
          </a:prstGeom>
        </p:spPr>
      </p:pic>
      <p:pic>
        <p:nvPicPr>
          <p:cNvPr id="10" name="Picture 9">
            <a:extLst>
              <a:ext uri="{FF2B5EF4-FFF2-40B4-BE49-F238E27FC236}">
                <a16:creationId xmlns:a16="http://schemas.microsoft.com/office/drawing/2014/main" id="{93BED9AF-6340-D5D4-DDE2-09BA74E4757A}"/>
              </a:ext>
            </a:extLst>
          </p:cNvPr>
          <p:cNvPicPr>
            <a:picLocks noChangeAspect="1"/>
          </p:cNvPicPr>
          <p:nvPr/>
        </p:nvPicPr>
        <p:blipFill>
          <a:blip r:embed="rId5"/>
          <a:stretch>
            <a:fillRect/>
          </a:stretch>
        </p:blipFill>
        <p:spPr>
          <a:xfrm>
            <a:off x="3613593" y="1229876"/>
            <a:ext cx="2939032" cy="3551074"/>
          </a:xfrm>
          <a:prstGeom prst="rect">
            <a:avLst/>
          </a:prstGeom>
        </p:spPr>
      </p:pic>
      <p:pic>
        <p:nvPicPr>
          <p:cNvPr id="12" name="Picture 11">
            <a:extLst>
              <a:ext uri="{FF2B5EF4-FFF2-40B4-BE49-F238E27FC236}">
                <a16:creationId xmlns:a16="http://schemas.microsoft.com/office/drawing/2014/main" id="{12055BE9-57C3-26F8-6A38-67162F0BF6D0}"/>
              </a:ext>
            </a:extLst>
          </p:cNvPr>
          <p:cNvPicPr>
            <a:picLocks noChangeAspect="1"/>
          </p:cNvPicPr>
          <p:nvPr/>
        </p:nvPicPr>
        <p:blipFill>
          <a:blip r:embed="rId6"/>
          <a:stretch>
            <a:fillRect/>
          </a:stretch>
        </p:blipFill>
        <p:spPr>
          <a:xfrm rot="5400000">
            <a:off x="5950302" y="1786640"/>
            <a:ext cx="3541528" cy="2427996"/>
          </a:xfrm>
          <a:prstGeom prst="rect">
            <a:avLst/>
          </a:prstGeom>
        </p:spPr>
      </p:pic>
    </p:spTree>
    <p:extLst>
      <p:ext uri="{BB962C8B-B14F-4D97-AF65-F5344CB8AC3E}">
        <p14:creationId xmlns:p14="http://schemas.microsoft.com/office/powerpoint/2010/main" val="220852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endParaRPr lang="en-IN" sz="1500" dirty="0">
              <a:solidFill>
                <a:schemeClr val="tx1">
                  <a:lumMod val="75000"/>
                </a:schemeClr>
              </a:solidFill>
            </a:endParaRPr>
          </a:p>
        </p:txBody>
      </p:sp>
      <p:pic>
        <p:nvPicPr>
          <p:cNvPr id="5" name="Picture 4">
            <a:extLst>
              <a:ext uri="{FF2B5EF4-FFF2-40B4-BE49-F238E27FC236}">
                <a16:creationId xmlns:a16="http://schemas.microsoft.com/office/drawing/2014/main" id="{831833B5-071E-4623-916A-46FEAC3373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39" r="8888"/>
          <a:stretch/>
        </p:blipFill>
        <p:spPr bwMode="auto">
          <a:xfrm>
            <a:off x="200424" y="1017799"/>
            <a:ext cx="4877502" cy="231322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A71AD88B-1740-4AFF-B0B7-8EEB9CC5B58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9381" y="1028308"/>
            <a:ext cx="3551464" cy="2292209"/>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29678470-E461-4651-80F8-84EFA3FADFD8}"/>
              </a:ext>
            </a:extLst>
          </p:cNvPr>
          <p:cNvSpPr txBox="1"/>
          <p:nvPr/>
        </p:nvSpPr>
        <p:spPr>
          <a:xfrm>
            <a:off x="404930" y="3395955"/>
            <a:ext cx="4583449" cy="954107"/>
          </a:xfrm>
          <a:prstGeom prst="rect">
            <a:avLst/>
          </a:prstGeom>
          <a:noFill/>
        </p:spPr>
        <p:txBody>
          <a:bodyPr wrap="square" rtlCol="0">
            <a:spAutoFit/>
          </a:bodyPr>
          <a:lstStyle/>
          <a:p>
            <a:r>
              <a:rPr lang="en-US" dirty="0"/>
              <a:t>The Above Dashboard shows Hospital Occupancy by Reported Date. We can Observe that there was peak in mid of Jan2021 and Jul 2021. And there was low in the month of June,2021.</a:t>
            </a:r>
          </a:p>
        </p:txBody>
      </p:sp>
      <p:sp>
        <p:nvSpPr>
          <p:cNvPr id="8" name="TextBox 7">
            <a:extLst>
              <a:ext uri="{FF2B5EF4-FFF2-40B4-BE49-F238E27FC236}">
                <a16:creationId xmlns:a16="http://schemas.microsoft.com/office/drawing/2014/main" id="{C8F80B0E-6B72-411D-BDD6-6E92C7E30A39}"/>
              </a:ext>
            </a:extLst>
          </p:cNvPr>
          <p:cNvSpPr txBox="1"/>
          <p:nvPr/>
        </p:nvSpPr>
        <p:spPr>
          <a:xfrm>
            <a:off x="5134477" y="3421476"/>
            <a:ext cx="3641271" cy="523220"/>
          </a:xfrm>
          <a:prstGeom prst="rect">
            <a:avLst/>
          </a:prstGeom>
          <a:noFill/>
        </p:spPr>
        <p:txBody>
          <a:bodyPr wrap="square" rtlCol="0">
            <a:spAutoFit/>
          </a:bodyPr>
          <a:lstStyle/>
          <a:p>
            <a:r>
              <a:rPr lang="en-US" dirty="0"/>
              <a:t>This shows the share of Hospital Occupancy VS Total Cases.</a:t>
            </a:r>
          </a:p>
        </p:txBody>
      </p:sp>
    </p:spTree>
    <p:extLst>
      <p:ext uri="{BB962C8B-B14F-4D97-AF65-F5344CB8AC3E}">
        <p14:creationId xmlns:p14="http://schemas.microsoft.com/office/powerpoint/2010/main" val="4066747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90058593-591D-4D6F-B1AB-4586A7A646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0" y="1206172"/>
            <a:ext cx="4815471" cy="3519164"/>
          </a:xfrm>
          <a:prstGeom prst="rect">
            <a:avLst/>
          </a:prstGeom>
          <a:noFill/>
          <a:ln>
            <a:noFill/>
          </a:ln>
        </p:spPr>
      </p:pic>
      <p:sp>
        <p:nvSpPr>
          <p:cNvPr id="2" name="TextBox 1">
            <a:extLst>
              <a:ext uri="{FF2B5EF4-FFF2-40B4-BE49-F238E27FC236}">
                <a16:creationId xmlns:a16="http://schemas.microsoft.com/office/drawing/2014/main" id="{FC3F1B8F-5DB6-49F8-B562-73A9A1C6E44A}"/>
              </a:ext>
            </a:extLst>
          </p:cNvPr>
          <p:cNvSpPr txBox="1"/>
          <p:nvPr/>
        </p:nvSpPr>
        <p:spPr>
          <a:xfrm>
            <a:off x="4902333" y="1833086"/>
            <a:ext cx="3812722" cy="738664"/>
          </a:xfrm>
          <a:prstGeom prst="rect">
            <a:avLst/>
          </a:prstGeom>
          <a:noFill/>
        </p:spPr>
        <p:txBody>
          <a:bodyPr wrap="square" rtlCol="0">
            <a:spAutoFit/>
          </a:bodyPr>
          <a:lstStyle/>
          <a:p>
            <a:r>
              <a:rPr lang="en-US"/>
              <a:t>The above charts show which countries in Europe Have done how much testing with respect to their Total Population.</a:t>
            </a:r>
            <a:endParaRPr lang="en-US" dirty="0"/>
          </a:p>
        </p:txBody>
      </p:sp>
      <p:sp>
        <p:nvSpPr>
          <p:cNvPr id="3" name="TextBox 2">
            <a:extLst>
              <a:ext uri="{FF2B5EF4-FFF2-40B4-BE49-F238E27FC236}">
                <a16:creationId xmlns:a16="http://schemas.microsoft.com/office/drawing/2014/main" id="{89231F93-1E33-4EAD-979F-92A3048C612D}"/>
              </a:ext>
            </a:extLst>
          </p:cNvPr>
          <p:cNvSpPr txBox="1"/>
          <p:nvPr/>
        </p:nvSpPr>
        <p:spPr>
          <a:xfrm>
            <a:off x="4902333" y="3543300"/>
            <a:ext cx="4327071" cy="523220"/>
          </a:xfrm>
          <a:prstGeom prst="rect">
            <a:avLst/>
          </a:prstGeom>
          <a:noFill/>
        </p:spPr>
        <p:txBody>
          <a:bodyPr wrap="square" rtlCol="0">
            <a:spAutoFit/>
          </a:bodyPr>
          <a:lstStyle/>
          <a:p>
            <a:r>
              <a:rPr lang="en-US"/>
              <a:t>The Second Chart Show Share of New Cases in Total Tests Done.</a:t>
            </a:r>
            <a:endParaRPr lang="en-US" dirty="0"/>
          </a:p>
        </p:txBody>
      </p:sp>
    </p:spTree>
    <p:extLst>
      <p:ext uri="{BB962C8B-B14F-4D97-AF65-F5344CB8AC3E}">
        <p14:creationId xmlns:p14="http://schemas.microsoft.com/office/powerpoint/2010/main" val="3079647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27760403-F261-43C0-9A26-828CF7059D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29" y="1229875"/>
            <a:ext cx="6073770" cy="362932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DE0346D-BABC-413F-9E81-C57366430387}"/>
              </a:ext>
            </a:extLst>
          </p:cNvPr>
          <p:cNvSpPr txBox="1"/>
          <p:nvPr/>
        </p:nvSpPr>
        <p:spPr>
          <a:xfrm>
            <a:off x="6474278" y="1771531"/>
            <a:ext cx="2212522" cy="1600438"/>
          </a:xfrm>
          <a:prstGeom prst="rect">
            <a:avLst/>
          </a:prstGeom>
          <a:noFill/>
        </p:spPr>
        <p:txBody>
          <a:bodyPr wrap="square" rtlCol="0">
            <a:spAutoFit/>
          </a:bodyPr>
          <a:lstStyle/>
          <a:p>
            <a:r>
              <a:rPr lang="en-US" dirty="0"/>
              <a:t>The  Dashboard generated following insights-</a:t>
            </a:r>
          </a:p>
          <a:p>
            <a:r>
              <a:rPr lang="en-US" dirty="0"/>
              <a:t>-World Map</a:t>
            </a:r>
          </a:p>
          <a:p>
            <a:r>
              <a:rPr lang="en-US" dirty="0"/>
              <a:t>-Cases count by reported year week</a:t>
            </a:r>
          </a:p>
          <a:p>
            <a:r>
              <a:rPr lang="en-US" dirty="0"/>
              <a:t>-Deaths count by source</a:t>
            </a:r>
          </a:p>
        </p:txBody>
      </p:sp>
    </p:spTree>
    <p:extLst>
      <p:ext uri="{BB962C8B-B14F-4D97-AF65-F5344CB8AC3E}">
        <p14:creationId xmlns:p14="http://schemas.microsoft.com/office/powerpoint/2010/main" val="39395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About the company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742950" indent="-285750">
              <a:spcBef>
                <a:spcPts val="1200"/>
              </a:spcBef>
            </a:pPr>
            <a:r>
              <a:rPr lang="en-IN" sz="1400" dirty="0">
                <a:solidFill>
                  <a:schemeClr val="tx1">
                    <a:lumMod val="75000"/>
                  </a:schemeClr>
                </a:solidFill>
                <a:effectLst/>
                <a:latin typeface="+mn-lt"/>
                <a:ea typeface="Roboto" panose="02000000000000000000" pitchFamily="2" charset="0"/>
                <a:cs typeface="Times New Roman" panose="02020603050405020304" pitchFamily="18" charset="0"/>
              </a:rPr>
              <a:t>KPMG is British-Dutch company and is one of the Big Four accounting firms in the world.</a:t>
            </a:r>
          </a:p>
          <a:p>
            <a:pPr marL="742950" indent="-285750">
              <a:spcBef>
                <a:spcPts val="1200"/>
              </a:spcBef>
            </a:pPr>
            <a:r>
              <a:rPr lang="en-IN" sz="1400" dirty="0">
                <a:solidFill>
                  <a:schemeClr val="tx1">
                    <a:lumMod val="75000"/>
                  </a:schemeClr>
                </a:solidFill>
                <a:effectLst/>
                <a:latin typeface="+mn-lt"/>
                <a:ea typeface="Roboto" panose="02000000000000000000" pitchFamily="2" charset="0"/>
              </a:rPr>
              <a:t>KPMG in India is one of the leading providers of risk, financial and business advisory, tax and regulatory services, internal audit, and corporate governance. </a:t>
            </a:r>
          </a:p>
          <a:p>
            <a:pPr marL="742950" indent="-285750">
              <a:spcBef>
                <a:spcPts val="1200"/>
              </a:spcBef>
            </a:pPr>
            <a:r>
              <a:rPr lang="en-IN" sz="1400" dirty="0">
                <a:solidFill>
                  <a:schemeClr val="tx1">
                    <a:lumMod val="75000"/>
                  </a:schemeClr>
                </a:solidFill>
                <a:effectLst/>
                <a:latin typeface="+mn-lt"/>
                <a:ea typeface="Roboto" panose="02000000000000000000" pitchFamily="2" charset="0"/>
              </a:rPr>
              <a:t>KPMG Lighthouse is the centre of Excellence for data-driven technology. The Lighthouse department deals with data analytics , business intelligence , data engineering , artificial intelligence and machine learning.</a:t>
            </a:r>
            <a:endParaRPr sz="1400" dirty="0">
              <a:solidFill>
                <a:schemeClr val="tx1">
                  <a:lumMod val="75000"/>
                </a:schemeClr>
              </a:solidFill>
              <a:latin typeface="+mn-lt"/>
              <a:ea typeface="Roboto" panose="02000000000000000000" pitchFamily="2" charset="0"/>
            </a:endParaRPr>
          </a:p>
          <a:p>
            <a:pPr marL="285750" indent="-285750">
              <a:spcBef>
                <a:spcPts val="1200"/>
              </a:spcBef>
            </a:pPr>
            <a:endParaRPr sz="1400" dirty="0">
              <a:solidFill>
                <a:schemeClr val="tx1">
                  <a:lumMod val="75000"/>
                </a:schemeClr>
              </a:solidFill>
              <a:latin typeface="+mn-lt"/>
              <a:ea typeface="Roboto" panose="02000000000000000000" pitchFamily="2" charset="0"/>
            </a:endParaRPr>
          </a:p>
          <a:p>
            <a:pPr marL="742950" indent="-285750">
              <a:spcBef>
                <a:spcPts val="1200"/>
              </a:spcBef>
              <a:spcAft>
                <a:spcPts val="1200"/>
              </a:spcAft>
            </a:pPr>
            <a:endParaRPr sz="1400" dirty="0">
              <a:solidFill>
                <a:schemeClr val="tx1">
                  <a:lumMod val="75000"/>
                </a:schemeClr>
              </a:solidFill>
              <a:latin typeface="+mn-lt"/>
              <a:ea typeface="Roboto" panose="02000000000000000000"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Visualisation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Bef>
                <a:spcPts val="1200"/>
              </a:spcBef>
            </a:pPr>
            <a:r>
              <a:rPr lang="en-US" sz="1500" dirty="0">
                <a:solidFill>
                  <a:schemeClr val="tx1">
                    <a:lumMod val="75000"/>
                  </a:schemeClr>
                </a:solidFill>
                <a:latin typeface="+mn-lt"/>
              </a:rPr>
              <a:t>Cloud computing now creates opportunities for all researchers to find patterns or anomalies in their data even with a limited budget. Furthermore, the lower cost of storage means the research community at large can curate and share data, promoting deeper collaboration within the community and enabling data mashups with the potential to reveal new insights. </a:t>
            </a:r>
          </a:p>
          <a:p>
            <a:pPr marL="285750" indent="-285750">
              <a:spcBef>
                <a:spcPts val="1200"/>
              </a:spcBef>
            </a:pPr>
            <a:r>
              <a:rPr lang="en-US" sz="1500" dirty="0">
                <a:solidFill>
                  <a:schemeClr val="tx1">
                    <a:lumMod val="75000"/>
                  </a:schemeClr>
                </a:solidFill>
                <a:latin typeface="+mn-lt"/>
              </a:rPr>
              <a:t>Microsoft Azure provides the necessary cloud platform to reduce not only the time to discovery, but also the cost of discovery.</a:t>
            </a:r>
          </a:p>
          <a:p>
            <a:pPr marL="285750" indent="-285750">
              <a:spcBef>
                <a:spcPts val="1200"/>
              </a:spcBef>
            </a:pPr>
            <a:r>
              <a:rPr lang="en-US" sz="1500" dirty="0">
                <a:solidFill>
                  <a:schemeClr val="tx1">
                    <a:lumMod val="75000"/>
                  </a:schemeClr>
                </a:solidFill>
                <a:latin typeface="+mn-lt"/>
              </a:rPr>
              <a:t>With the help of Microsoft Azure Services we are able to achieve our objective of –</a:t>
            </a:r>
          </a:p>
          <a:p>
            <a:pPr marL="742950" lvl="1" indent="-285750">
              <a:spcBef>
                <a:spcPts val="1200"/>
              </a:spcBef>
              <a:buFont typeface="Arial" panose="020B0604020202020204" pitchFamily="34" charset="0"/>
              <a:buChar char="•"/>
            </a:pPr>
            <a:r>
              <a:rPr lang="en-US" sz="1500" dirty="0">
                <a:solidFill>
                  <a:schemeClr val="tx1">
                    <a:lumMod val="75000"/>
                  </a:schemeClr>
                </a:solidFill>
                <a:latin typeface="+mn-lt"/>
              </a:rPr>
              <a:t>Ingestion</a:t>
            </a:r>
          </a:p>
          <a:p>
            <a:pPr marL="742950" lvl="1" indent="-285750">
              <a:spcBef>
                <a:spcPts val="1200"/>
              </a:spcBef>
              <a:buFont typeface="Arial" panose="020B0604020202020204" pitchFamily="34" charset="0"/>
              <a:buChar char="•"/>
            </a:pPr>
            <a:r>
              <a:rPr lang="en-US" sz="1500" dirty="0">
                <a:solidFill>
                  <a:schemeClr val="tx1">
                    <a:lumMod val="75000"/>
                  </a:schemeClr>
                </a:solidFill>
                <a:latin typeface="+mn-lt"/>
              </a:rPr>
              <a:t>Transformation i.e. ETL Processed</a:t>
            </a:r>
          </a:p>
          <a:p>
            <a:pPr marL="742950" lvl="1" indent="-285750">
              <a:spcBef>
                <a:spcPts val="1200"/>
              </a:spcBef>
              <a:buFont typeface="Arial" panose="020B0604020202020204" pitchFamily="34" charset="0"/>
              <a:buChar char="•"/>
            </a:pPr>
            <a:r>
              <a:rPr lang="en-US" sz="1500" dirty="0" err="1">
                <a:solidFill>
                  <a:schemeClr val="tx1">
                    <a:lumMod val="75000"/>
                  </a:schemeClr>
                </a:solidFill>
                <a:latin typeface="+mn-lt"/>
              </a:rPr>
              <a:t>Visualisations</a:t>
            </a:r>
            <a:endParaRPr lang="en-US" sz="1500" dirty="0">
              <a:solidFill>
                <a:schemeClr val="tx1">
                  <a:lumMod val="75000"/>
                </a:schemeClr>
              </a:solidFill>
              <a:latin typeface="+mn-lt"/>
            </a:endParaRPr>
          </a:p>
          <a:p>
            <a:pPr marL="285750" indent="-285750">
              <a:spcBef>
                <a:spcPts val="1200"/>
              </a:spcBef>
            </a:pPr>
            <a:endParaRPr lang="en-US"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Tree>
    <p:extLst>
      <p:ext uri="{BB962C8B-B14F-4D97-AF65-F5344CB8AC3E}">
        <p14:creationId xmlns:p14="http://schemas.microsoft.com/office/powerpoint/2010/main" val="1135825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Training Summary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Completed some Linked In Learning courses in first 2 weeks</a:t>
            </a:r>
          </a:p>
          <a:p>
            <a:pPr marL="285750" indent="-285750">
              <a:spcBef>
                <a:spcPts val="1200"/>
              </a:spcBef>
            </a:pPr>
            <a:r>
              <a:rPr lang="en-IN" sz="1400" dirty="0">
                <a:solidFill>
                  <a:schemeClr val="tx1">
                    <a:lumMod val="75000"/>
                  </a:schemeClr>
                </a:solidFill>
                <a:latin typeface="+mn-lt"/>
              </a:rPr>
              <a:t>Training by Cloudthat started in first week of February and ended </a:t>
            </a:r>
            <a:r>
              <a:rPr lang="en-IN" sz="1400" dirty="0" err="1">
                <a:solidFill>
                  <a:schemeClr val="tx1">
                    <a:lumMod val="75000"/>
                  </a:schemeClr>
                </a:solidFill>
                <a:latin typeface="+mn-lt"/>
              </a:rPr>
              <a:t>inApril</a:t>
            </a:r>
            <a:r>
              <a:rPr lang="en-IN" sz="1400" dirty="0">
                <a:solidFill>
                  <a:schemeClr val="tx1">
                    <a:lumMod val="75000"/>
                  </a:schemeClr>
                </a:solidFill>
                <a:latin typeface="+mn-lt"/>
              </a:rPr>
              <a:t> in which all courses were related to azure data engineering.</a:t>
            </a:r>
          </a:p>
          <a:p>
            <a:pPr marL="285750" indent="-285750">
              <a:spcBef>
                <a:spcPts val="1200"/>
              </a:spcBef>
            </a:pPr>
            <a:r>
              <a:rPr lang="en-IN" sz="1400" dirty="0">
                <a:solidFill>
                  <a:schemeClr val="tx1">
                    <a:lumMod val="75000"/>
                  </a:schemeClr>
                </a:solidFill>
                <a:latin typeface="+mn-lt"/>
              </a:rPr>
              <a:t>After the completion of training we were supposed to get certifications done .</a:t>
            </a:r>
          </a:p>
          <a:p>
            <a:pPr marL="285750" indent="-285750">
              <a:spcBef>
                <a:spcPts val="1200"/>
              </a:spcBef>
            </a:pPr>
            <a:r>
              <a:rPr lang="en-IN" sz="1400" dirty="0">
                <a:solidFill>
                  <a:schemeClr val="tx1">
                    <a:lumMod val="75000"/>
                  </a:schemeClr>
                </a:solidFill>
                <a:latin typeface="+mn-lt"/>
              </a:rPr>
              <a:t>Then a hands on Capstone Project where we have to apply all our learnings.</a:t>
            </a:r>
          </a:p>
          <a:p>
            <a:pPr marL="285750" indent="-285750">
              <a:spcBef>
                <a:spcPts val="1200"/>
              </a:spcBef>
            </a:pPr>
            <a:r>
              <a:rPr lang="en-IN" sz="1400" dirty="0">
                <a:solidFill>
                  <a:schemeClr val="tx1">
                    <a:lumMod val="75000"/>
                  </a:schemeClr>
                </a:solidFill>
                <a:latin typeface="+mn-lt"/>
              </a:rPr>
              <a:t>Data engineers are responsible for building pipelines, ingesting data from different sources and processing raw data to make it more useful</a:t>
            </a:r>
          </a:p>
          <a:p>
            <a:pPr marL="285750" indent="-285750">
              <a:spcBef>
                <a:spcPts val="1200"/>
              </a:spcBef>
            </a:pPr>
            <a:endParaRPr lang="en-IN" sz="1400" dirty="0">
              <a:solidFill>
                <a:schemeClr val="tx1">
                  <a:lumMod val="75000"/>
                </a:schemeClr>
              </a:solidFill>
              <a:latin typeface="+mn-lt"/>
            </a:endParaRPr>
          </a:p>
          <a:p>
            <a:pPr marL="857250" indent="-857250">
              <a:spcBef>
                <a:spcPts val="1200"/>
              </a:spcBef>
            </a:pPr>
            <a:endParaRPr lang="en-IN" sz="1400" dirty="0">
              <a:solidFill>
                <a:schemeClr val="tx1">
                  <a:lumMod val="75000"/>
                </a:schemeClr>
              </a:solidFill>
              <a:latin typeface="+mn-lt"/>
            </a:endParaRPr>
          </a:p>
          <a:p>
            <a:pPr marL="857250" indent="-857250">
              <a:spcBef>
                <a:spcPts val="1200"/>
              </a:spcBef>
            </a:pPr>
            <a:endParaRPr sz="1400" dirty="0">
              <a:solidFill>
                <a:schemeClr val="tx1">
                  <a:lumMod val="75000"/>
                </a:schemeClr>
              </a:solidFill>
              <a:latin typeface="+mn-lt"/>
            </a:endParaRPr>
          </a:p>
          <a:p>
            <a:pPr marL="457200" lvl="0" indent="0" algn="l" rtl="0">
              <a:spcBef>
                <a:spcPts val="1200"/>
              </a:spcBef>
              <a:spcAft>
                <a:spcPts val="1200"/>
              </a:spcAft>
              <a:buNone/>
            </a:pPr>
            <a:endParaRPr sz="1400" dirty="0">
              <a:solidFill>
                <a:schemeClr val="tx1">
                  <a:lumMod val="75000"/>
                </a:schemeClr>
              </a:solidFill>
              <a:latin typeface="+mn-lt"/>
            </a:endParaRPr>
          </a:p>
        </p:txBody>
      </p:sp>
    </p:spTree>
    <p:extLst>
      <p:ext uri="{BB962C8B-B14F-4D97-AF65-F5344CB8AC3E}">
        <p14:creationId xmlns:p14="http://schemas.microsoft.com/office/powerpoint/2010/main" val="119214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List of courses covered in training</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numCol="2" anchor="t" anchorCtr="0">
            <a:normAutofit/>
          </a:bodyPr>
          <a:lstStyle/>
          <a:p>
            <a:pPr marL="285750" indent="-285750">
              <a:spcBef>
                <a:spcPts val="1200"/>
              </a:spcBef>
            </a:pPr>
            <a:r>
              <a:rPr lang="en-IN" sz="1400" dirty="0">
                <a:solidFill>
                  <a:schemeClr val="tx1">
                    <a:lumMod val="75000"/>
                  </a:schemeClr>
                </a:solidFill>
                <a:latin typeface="+mn-lt"/>
              </a:rPr>
              <a:t>Azure fundamentals</a:t>
            </a:r>
          </a:p>
          <a:p>
            <a:pPr marL="285750" indent="-285750">
              <a:spcBef>
                <a:spcPts val="1200"/>
              </a:spcBef>
            </a:pPr>
            <a:r>
              <a:rPr lang="en-IN" sz="1400" dirty="0">
                <a:solidFill>
                  <a:schemeClr val="tx1">
                    <a:lumMod val="75000"/>
                  </a:schemeClr>
                </a:solidFill>
                <a:latin typeface="+mn-lt"/>
              </a:rPr>
              <a:t>Data fundamentals</a:t>
            </a:r>
          </a:p>
          <a:p>
            <a:pPr marL="285750" indent="-285750">
              <a:spcBef>
                <a:spcPts val="1200"/>
              </a:spcBef>
            </a:pPr>
            <a:r>
              <a:rPr lang="en-IN" sz="1400" dirty="0">
                <a:solidFill>
                  <a:schemeClr val="tx1">
                    <a:lumMod val="75000"/>
                  </a:schemeClr>
                </a:solidFill>
                <a:latin typeface="+mn-lt"/>
              </a:rPr>
              <a:t>Python</a:t>
            </a:r>
          </a:p>
          <a:p>
            <a:pPr marL="285750" indent="-285750">
              <a:spcBef>
                <a:spcPts val="1200"/>
              </a:spcBef>
            </a:pPr>
            <a:r>
              <a:rPr lang="en-IN" sz="1400" dirty="0">
                <a:solidFill>
                  <a:schemeClr val="tx1">
                    <a:lumMod val="75000"/>
                  </a:schemeClr>
                </a:solidFill>
                <a:latin typeface="+mn-lt"/>
              </a:rPr>
              <a:t>SQL</a:t>
            </a:r>
          </a:p>
          <a:p>
            <a:pPr marL="285750" indent="-285750">
              <a:spcBef>
                <a:spcPts val="1200"/>
              </a:spcBef>
            </a:pPr>
            <a:r>
              <a:rPr lang="en-IN" sz="1400" dirty="0">
                <a:solidFill>
                  <a:schemeClr val="tx1">
                    <a:lumMod val="75000"/>
                  </a:schemeClr>
                </a:solidFill>
                <a:latin typeface="+mn-lt"/>
              </a:rPr>
              <a:t>Spark</a:t>
            </a:r>
          </a:p>
          <a:p>
            <a:pPr marL="285750" indent="-285750">
              <a:spcBef>
                <a:spcPts val="1200"/>
              </a:spcBef>
            </a:pPr>
            <a:r>
              <a:rPr lang="en-IN" sz="1400" dirty="0">
                <a:solidFill>
                  <a:schemeClr val="tx1">
                    <a:lumMod val="75000"/>
                  </a:schemeClr>
                </a:solidFill>
                <a:latin typeface="+mn-lt"/>
              </a:rPr>
              <a:t>Data factory</a:t>
            </a:r>
          </a:p>
          <a:p>
            <a:pPr marL="285750" indent="-285750">
              <a:spcBef>
                <a:spcPts val="1200"/>
              </a:spcBef>
            </a:pPr>
            <a:r>
              <a:rPr lang="en-IN" sz="1400" dirty="0">
                <a:solidFill>
                  <a:schemeClr val="tx1">
                    <a:lumMod val="75000"/>
                  </a:schemeClr>
                </a:solidFill>
                <a:latin typeface="+mn-lt"/>
              </a:rPr>
              <a:t>Azure log analytics</a:t>
            </a:r>
          </a:p>
          <a:p>
            <a:pPr marL="285750" indent="-285750">
              <a:spcBef>
                <a:spcPts val="1200"/>
              </a:spcBef>
            </a:pPr>
            <a:r>
              <a:rPr lang="en-IN" sz="1400" dirty="0">
                <a:solidFill>
                  <a:schemeClr val="tx1">
                    <a:lumMod val="75000"/>
                  </a:schemeClr>
                </a:solidFill>
                <a:latin typeface="+mn-lt"/>
              </a:rPr>
              <a:t>Azure </a:t>
            </a:r>
            <a:r>
              <a:rPr lang="en-IN" sz="1400" dirty="0" err="1">
                <a:solidFill>
                  <a:schemeClr val="tx1">
                    <a:lumMod val="75000"/>
                  </a:schemeClr>
                </a:solidFill>
                <a:latin typeface="+mn-lt"/>
              </a:rPr>
              <a:t>devops</a:t>
            </a:r>
            <a:endParaRPr lang="en-IN" sz="1400" dirty="0">
              <a:solidFill>
                <a:schemeClr val="tx1">
                  <a:lumMod val="75000"/>
                </a:schemeClr>
              </a:solidFill>
              <a:latin typeface="+mn-lt"/>
            </a:endParaRPr>
          </a:p>
          <a:p>
            <a:pPr marL="285750" indent="-285750">
              <a:spcBef>
                <a:spcPts val="1200"/>
              </a:spcBef>
            </a:pPr>
            <a:r>
              <a:rPr lang="en-IN" sz="1400" dirty="0">
                <a:solidFill>
                  <a:schemeClr val="tx1">
                    <a:lumMod val="75000"/>
                  </a:schemeClr>
                </a:solidFill>
                <a:latin typeface="+mn-lt"/>
              </a:rPr>
              <a:t>Azure synapse analytics</a:t>
            </a:r>
          </a:p>
          <a:p>
            <a:pPr marL="285750" indent="-285750">
              <a:spcBef>
                <a:spcPts val="1200"/>
              </a:spcBef>
            </a:pPr>
            <a:r>
              <a:rPr lang="en-IN" sz="1400" dirty="0">
                <a:solidFill>
                  <a:schemeClr val="tx1">
                    <a:lumMod val="75000"/>
                  </a:schemeClr>
                </a:solidFill>
                <a:latin typeface="+mn-lt"/>
              </a:rPr>
              <a:t>Azure Databricks</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sz="1400" dirty="0">
              <a:solidFill>
                <a:schemeClr val="tx1">
                  <a:lumMod val="75000"/>
                </a:schemeClr>
              </a:solidFill>
              <a:latin typeface="+mn-lt"/>
            </a:endParaRPr>
          </a:p>
          <a:p>
            <a:pPr marL="742950" indent="-285750">
              <a:spcBef>
                <a:spcPts val="1200"/>
              </a:spcBef>
              <a:spcAft>
                <a:spcPts val="1200"/>
              </a:spcAft>
            </a:pPr>
            <a:endParaRPr sz="1400" dirty="0">
              <a:solidFill>
                <a:schemeClr val="tx1">
                  <a:lumMod val="75000"/>
                </a:schemeClr>
              </a:solidFill>
              <a:latin typeface="+mn-lt"/>
            </a:endParaRPr>
          </a:p>
        </p:txBody>
      </p:sp>
    </p:spTree>
    <p:extLst>
      <p:ext uri="{BB962C8B-B14F-4D97-AF65-F5344CB8AC3E}">
        <p14:creationId xmlns:p14="http://schemas.microsoft.com/office/powerpoint/2010/main" val="77922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AZ-900 Microsoft certification</a:t>
            </a:r>
          </a:p>
          <a:p>
            <a:pPr marL="285750" indent="-285750">
              <a:spcBef>
                <a:spcPts val="1200"/>
              </a:spcBef>
            </a:pPr>
            <a:r>
              <a:rPr lang="en-IN" sz="1400" dirty="0">
                <a:solidFill>
                  <a:schemeClr val="tx1">
                    <a:lumMod val="75000"/>
                  </a:schemeClr>
                </a:solidFill>
                <a:latin typeface="+mn-lt"/>
              </a:rPr>
              <a:t>Learnt about cloud computing and services provided by azure </a:t>
            </a:r>
          </a:p>
          <a:p>
            <a:pPr marL="285750" indent="-285750">
              <a:spcBef>
                <a:spcPts val="1200"/>
              </a:spcBef>
            </a:pPr>
            <a:r>
              <a:rPr lang="en-IN" sz="1400" dirty="0">
                <a:solidFill>
                  <a:schemeClr val="tx1">
                    <a:lumMod val="75000"/>
                  </a:schemeClr>
                </a:solidFill>
                <a:latin typeface="+mn-lt"/>
              </a:rPr>
              <a:t>Public , private and hybrid mode of cloud computing</a:t>
            </a:r>
          </a:p>
          <a:p>
            <a:pPr marL="285750" indent="-285750">
              <a:spcBef>
                <a:spcPts val="1200"/>
              </a:spcBef>
            </a:pPr>
            <a:r>
              <a:rPr lang="en-IN" sz="1400" dirty="0">
                <a:solidFill>
                  <a:schemeClr val="tx1">
                    <a:lumMod val="75000"/>
                  </a:schemeClr>
                </a:solidFill>
                <a:latin typeface="+mn-lt"/>
              </a:rPr>
              <a:t>Created an account on azure portal</a:t>
            </a:r>
          </a:p>
          <a:p>
            <a:pPr marL="285750" indent="-285750">
              <a:spcBef>
                <a:spcPts val="1200"/>
              </a:spcBef>
            </a:pPr>
            <a:r>
              <a:rPr lang="en-IN" sz="1400" dirty="0">
                <a:solidFill>
                  <a:schemeClr val="tx1">
                    <a:lumMod val="75000"/>
                  </a:schemeClr>
                </a:solidFill>
                <a:latin typeface="+mn-lt"/>
              </a:rPr>
              <a:t>Azure regions , availability zones , region pairs</a:t>
            </a:r>
          </a:p>
          <a:p>
            <a:pPr marL="285750" indent="-285750">
              <a:spcBef>
                <a:spcPts val="1200"/>
              </a:spcBef>
            </a:pPr>
            <a:r>
              <a:rPr lang="en-IN" sz="1400" dirty="0">
                <a:solidFill>
                  <a:schemeClr val="tx1">
                    <a:lumMod val="75000"/>
                  </a:schemeClr>
                </a:solidFill>
                <a:latin typeface="+mn-lt"/>
              </a:rPr>
              <a:t>Deployed a virtual machine </a:t>
            </a:r>
          </a:p>
          <a:p>
            <a:pPr marL="285750" indent="-285750">
              <a:spcBef>
                <a:spcPts val="1200"/>
              </a:spcBef>
            </a:pPr>
            <a:r>
              <a:rPr lang="en-IN" sz="1400" dirty="0">
                <a:solidFill>
                  <a:schemeClr val="tx1">
                    <a:lumMod val="75000"/>
                  </a:schemeClr>
                </a:solidFill>
                <a:latin typeface="+mn-lt"/>
              </a:rPr>
              <a:t>Azure pricing calculator , azure advisor</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sz="1400" dirty="0">
              <a:solidFill>
                <a:schemeClr val="tx1">
                  <a:lumMod val="75000"/>
                </a:schemeClr>
              </a:solidFill>
              <a:latin typeface="+mn-lt"/>
            </a:endParaRPr>
          </a:p>
          <a:p>
            <a:pPr marL="742950" indent="-285750">
              <a:spcBef>
                <a:spcPts val="1200"/>
              </a:spcBef>
              <a:spcAft>
                <a:spcPts val="1200"/>
              </a:spcAft>
            </a:pPr>
            <a:endParaRPr sz="1400" dirty="0">
              <a:latin typeface="+mn-lt"/>
            </a:endParaRPr>
          </a:p>
        </p:txBody>
      </p:sp>
    </p:spTree>
    <p:extLst>
      <p:ext uri="{BB962C8B-B14F-4D97-AF65-F5344CB8AC3E}">
        <p14:creationId xmlns:p14="http://schemas.microsoft.com/office/powerpoint/2010/main" val="201828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 Certification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8599EA01-8D4D-1B21-DEEC-200F10F3AA98}"/>
              </a:ext>
            </a:extLst>
          </p:cNvPr>
          <p:cNvPicPr>
            <a:picLocks noChangeAspect="1"/>
          </p:cNvPicPr>
          <p:nvPr/>
        </p:nvPicPr>
        <p:blipFill>
          <a:blip r:embed="rId3"/>
          <a:stretch>
            <a:fillRect/>
          </a:stretch>
        </p:blipFill>
        <p:spPr>
          <a:xfrm>
            <a:off x="311700" y="1261508"/>
            <a:ext cx="6053470" cy="3307367"/>
          </a:xfrm>
          <a:prstGeom prst="rect">
            <a:avLst/>
          </a:prstGeom>
        </p:spPr>
      </p:pic>
    </p:spTree>
    <p:extLst>
      <p:ext uri="{BB962C8B-B14F-4D97-AF65-F5344CB8AC3E}">
        <p14:creationId xmlns:p14="http://schemas.microsoft.com/office/powerpoint/2010/main" val="423406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DP-900 Microsoft certification</a:t>
            </a:r>
          </a:p>
          <a:p>
            <a:pPr marL="285750" indent="-285750">
              <a:spcBef>
                <a:spcPts val="1200"/>
              </a:spcBef>
            </a:pPr>
            <a:r>
              <a:rPr lang="en-IN" sz="1400" dirty="0">
                <a:solidFill>
                  <a:schemeClr val="tx1">
                    <a:lumMod val="75000"/>
                  </a:schemeClr>
                </a:solidFill>
                <a:latin typeface="+mn-lt"/>
              </a:rPr>
              <a:t>What is data and how it is stored?</a:t>
            </a:r>
          </a:p>
          <a:p>
            <a:pPr marL="285750" indent="-285750">
              <a:spcBef>
                <a:spcPts val="1200"/>
              </a:spcBef>
            </a:pPr>
            <a:r>
              <a:rPr lang="en-IN" sz="1400" dirty="0">
                <a:solidFill>
                  <a:schemeClr val="tx1">
                    <a:lumMod val="75000"/>
                  </a:schemeClr>
                </a:solidFill>
                <a:latin typeface="+mn-lt"/>
              </a:rPr>
              <a:t>Relational tables , normalization , SQL to query relational tables</a:t>
            </a:r>
          </a:p>
          <a:p>
            <a:pPr marL="285750" indent="-285750">
              <a:spcBef>
                <a:spcPts val="1200"/>
              </a:spcBef>
            </a:pPr>
            <a:r>
              <a:rPr lang="en-US" sz="1400" b="0" i="0" dirty="0">
                <a:solidFill>
                  <a:schemeClr val="tx1">
                    <a:lumMod val="75000"/>
                  </a:schemeClr>
                </a:solidFill>
                <a:effectLst/>
                <a:latin typeface="+mn-lt"/>
                <a:ea typeface="Roboto" panose="02000000000000000000" pitchFamily="2" charset="0"/>
              </a:rPr>
              <a:t>Azure data services are available for MySQL, MariaDB, and PostgreSQL</a:t>
            </a:r>
            <a:endParaRPr lang="en-IN" sz="1400" dirty="0">
              <a:solidFill>
                <a:schemeClr val="tx1">
                  <a:lumMod val="75000"/>
                </a:schemeClr>
              </a:solidFill>
              <a:latin typeface="+mn-lt"/>
              <a:ea typeface="Roboto" panose="02000000000000000000" pitchFamily="2" charset="0"/>
            </a:endParaRPr>
          </a:p>
          <a:p>
            <a:pPr marL="285750" indent="-285750">
              <a:spcBef>
                <a:spcPts val="1200"/>
              </a:spcBef>
            </a:pPr>
            <a:r>
              <a:rPr lang="en-IN" sz="1400" dirty="0">
                <a:solidFill>
                  <a:schemeClr val="tx1">
                    <a:lumMod val="75000"/>
                  </a:schemeClr>
                </a:solidFill>
                <a:latin typeface="+mn-lt"/>
              </a:rPr>
              <a:t>Azure storage and its types : blob , data lake , files , tables</a:t>
            </a:r>
          </a:p>
          <a:p>
            <a:pPr marL="285750" indent="-285750">
              <a:spcBef>
                <a:spcPts val="1200"/>
              </a:spcBef>
            </a:pPr>
            <a:r>
              <a:rPr lang="en-IN" sz="1400" dirty="0">
                <a:solidFill>
                  <a:schemeClr val="tx1">
                    <a:lumMod val="75000"/>
                  </a:schemeClr>
                </a:solidFill>
                <a:latin typeface="+mn-lt"/>
              </a:rPr>
              <a:t>Data ingestion and pipelines</a:t>
            </a:r>
          </a:p>
          <a:p>
            <a:pPr marL="285750" indent="-285750">
              <a:spcBef>
                <a:spcPts val="1200"/>
              </a:spcBef>
            </a:pPr>
            <a:r>
              <a:rPr lang="en-IN" sz="1400" dirty="0">
                <a:solidFill>
                  <a:schemeClr val="tx1">
                    <a:lumMod val="75000"/>
                  </a:schemeClr>
                </a:solidFill>
                <a:latin typeface="+mn-lt"/>
              </a:rPr>
              <a:t>Batch vs stream data processing</a:t>
            </a:r>
          </a:p>
        </p:txBody>
      </p:sp>
    </p:spTree>
    <p:extLst>
      <p:ext uri="{BB962C8B-B14F-4D97-AF65-F5344CB8AC3E}">
        <p14:creationId xmlns:p14="http://schemas.microsoft.com/office/powerpoint/2010/main" val="262285381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2005</Words>
  <Application>Microsoft Office PowerPoint</Application>
  <PresentationFormat>On-screen Show (16:9)</PresentationFormat>
  <Paragraphs>209</Paragraphs>
  <Slides>41</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Roboto</vt:lpstr>
      <vt:lpstr>Arial</vt:lpstr>
      <vt:lpstr>Geometric</vt:lpstr>
      <vt:lpstr> Internship at KPMG </vt:lpstr>
      <vt:lpstr>COMPUTER SCIENCE and ENGINEERING DEPARTMENT NIT JALANDHAR</vt:lpstr>
      <vt:lpstr>Contents</vt:lpstr>
      <vt:lpstr>About the company</vt:lpstr>
      <vt:lpstr>Training Summary</vt:lpstr>
      <vt:lpstr>List of courses covered in training</vt:lpstr>
      <vt:lpstr>Azure Fundamentals</vt:lpstr>
      <vt:lpstr>Azure Fundamentals Certification</vt:lpstr>
      <vt:lpstr>Data Fundamentals</vt:lpstr>
      <vt:lpstr>Data Fundamentals Certification</vt:lpstr>
      <vt:lpstr>DP-203 Data engineering on Microsoft azure</vt:lpstr>
      <vt:lpstr>DP-203 Data engineering Certification</vt:lpstr>
      <vt:lpstr>Capstone Project-Problem Statement</vt:lpstr>
      <vt:lpstr>Capstone Project-Understanding Dataset</vt:lpstr>
      <vt:lpstr>Capstone Project-Understanding Dataset</vt:lpstr>
      <vt:lpstr>Objective</vt:lpstr>
      <vt:lpstr>Objective</vt:lpstr>
      <vt:lpstr>Structure of Azure Workflow</vt:lpstr>
      <vt:lpstr>Solution Architecture</vt:lpstr>
      <vt:lpstr>Azure Services used</vt:lpstr>
      <vt:lpstr>INGESTION</vt:lpstr>
      <vt:lpstr>INGESTION</vt:lpstr>
      <vt:lpstr>PowerPoint Presentation</vt:lpstr>
      <vt:lpstr>PowerPoint Presentation</vt:lpstr>
      <vt:lpstr>PowerPoint Presentation</vt:lpstr>
      <vt:lpstr>PowerPoint Presentation</vt:lpstr>
      <vt:lpstr>TRANSFORMATION</vt:lpstr>
      <vt:lpstr>Data Flow</vt:lpstr>
      <vt:lpstr>Control Flow for Cases &amp; Death</vt:lpstr>
      <vt:lpstr>Control Flow for Cases &amp; Death</vt:lpstr>
      <vt:lpstr>Transformations.</vt:lpstr>
      <vt:lpstr>DATA FLOW for Hospital and ICU Dataset.</vt:lpstr>
      <vt:lpstr>Transformations</vt:lpstr>
      <vt:lpstr>Visualisation</vt:lpstr>
      <vt:lpstr>Visualisation</vt:lpstr>
      <vt:lpstr>Visualisation</vt:lpstr>
      <vt:lpstr>Dashboards</vt:lpstr>
      <vt:lpstr>Dashboards</vt:lpstr>
      <vt:lpstr>Dashboards</vt:lpstr>
      <vt:lpstr>Visualisation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KPMG</dc:title>
  <dc:creator>sehajpreet singh</dc:creator>
  <cp:lastModifiedBy>Singh, Sanyamdeep</cp:lastModifiedBy>
  <cp:revision>25</cp:revision>
  <dcterms:modified xsi:type="dcterms:W3CDTF">2022-07-19T11:19:33Z</dcterms:modified>
</cp:coreProperties>
</file>