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77" r:id="rId2"/>
    <p:sldId id="257" r:id="rId3"/>
    <p:sldId id="278" r:id="rId4"/>
    <p:sldId id="259" r:id="rId5"/>
    <p:sldId id="267" r:id="rId6"/>
    <p:sldId id="268" r:id="rId7"/>
    <p:sldId id="275" r:id="rId8"/>
    <p:sldId id="269" r:id="rId9"/>
    <p:sldId id="279" r:id="rId10"/>
    <p:sldId id="270" r:id="rId11"/>
    <p:sldId id="280" r:id="rId12"/>
    <p:sldId id="271" r:id="rId13"/>
    <p:sldId id="273" r:id="rId14"/>
    <p:sldId id="272" r:id="rId15"/>
    <p:sldId id="281" r:id="rId16"/>
    <p:sldId id="274" r:id="rId17"/>
    <p:sldId id="290" r:id="rId18"/>
    <p:sldId id="282" r:id="rId19"/>
    <p:sldId id="284" r:id="rId20"/>
    <p:sldId id="283" r:id="rId21"/>
    <p:sldId id="285" r:id="rId22"/>
    <p:sldId id="286" r:id="rId23"/>
    <p:sldId id="287" r:id="rId24"/>
    <p:sldId id="288" r:id="rId25"/>
    <p:sldId id="289" r:id="rId26"/>
    <p:sldId id="276" r:id="rId27"/>
    <p:sldId id="265" r:id="rId28"/>
  </p:sldIdLst>
  <p:sldSz cx="9144000" cy="5143500" type="screen16x9"/>
  <p:notesSz cx="6858000" cy="9144000"/>
  <p:embeddedFontLs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83" d="100"/>
          <a:sy n="83" d="100"/>
        </p:scale>
        <p:origin x="764"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9259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915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4627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5275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4677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653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275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8770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645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514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57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3e986f74e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3e986f74e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48770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7657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3025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01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1186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8196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4028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f3e986f74e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f3e986f74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8317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6020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2315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332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904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4482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10363" y="2768651"/>
            <a:ext cx="8222100" cy="9870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endParaRPr sz="2211" dirty="0">
              <a:solidFill>
                <a:srgbClr val="351C75"/>
              </a:solidFill>
            </a:endParaRPr>
          </a:p>
          <a:p>
            <a:pPr marL="0" lvl="0" indent="0" algn="ctr" rtl="0">
              <a:spcBef>
                <a:spcPts val="0"/>
              </a:spcBef>
              <a:spcAft>
                <a:spcPts val="0"/>
              </a:spcAft>
              <a:buNone/>
            </a:pPr>
            <a:r>
              <a:rPr lang="en" dirty="0">
                <a:solidFill>
                  <a:schemeClr val="tx1">
                    <a:lumMod val="75000"/>
                  </a:schemeClr>
                </a:solidFill>
              </a:rPr>
              <a:t>Internship at KPMG </a:t>
            </a:r>
            <a:endParaRPr dirty="0">
              <a:solidFill>
                <a:schemeClr val="tx1">
                  <a:lumMod val="75000"/>
                </a:schemeClr>
              </a:solidFill>
            </a:endParaRPr>
          </a:p>
        </p:txBody>
      </p:sp>
      <p:sp>
        <p:nvSpPr>
          <p:cNvPr id="86" name="Google Shape;86;p13"/>
          <p:cNvSpPr txBox="1">
            <a:spLocks noGrp="1"/>
          </p:cNvSpPr>
          <p:nvPr>
            <p:ph type="subTitle" idx="1"/>
          </p:nvPr>
        </p:nvSpPr>
        <p:spPr>
          <a:xfrm>
            <a:off x="510363" y="3882105"/>
            <a:ext cx="8222100" cy="43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900" dirty="0">
                <a:solidFill>
                  <a:schemeClr val="tx1">
                    <a:lumMod val="75000"/>
                  </a:schemeClr>
                </a:solidFill>
              </a:rPr>
              <a:t>As a Data-Analyst  in Lighthouse department</a:t>
            </a:r>
          </a:p>
          <a:p>
            <a:pPr marL="0" lvl="0" indent="0" algn="ctr" rtl="0">
              <a:spcBef>
                <a:spcPts val="0"/>
              </a:spcBef>
              <a:spcAft>
                <a:spcPts val="0"/>
              </a:spcAft>
              <a:buNone/>
            </a:pPr>
            <a:r>
              <a:rPr lang="en-US" sz="1900" dirty="0">
                <a:solidFill>
                  <a:schemeClr val="tx1">
                    <a:lumMod val="75000"/>
                  </a:schemeClr>
                </a:solidFill>
              </a:rPr>
              <a:t>(13</a:t>
            </a:r>
            <a:r>
              <a:rPr lang="en-US" sz="1900" baseline="30000" dirty="0">
                <a:solidFill>
                  <a:schemeClr val="tx1">
                    <a:lumMod val="75000"/>
                  </a:schemeClr>
                </a:solidFill>
              </a:rPr>
              <a:t>th</a:t>
            </a:r>
            <a:r>
              <a:rPr lang="en-US" sz="1900" dirty="0">
                <a:solidFill>
                  <a:schemeClr val="tx1">
                    <a:lumMod val="75000"/>
                  </a:schemeClr>
                </a:solidFill>
              </a:rPr>
              <a:t> January,2022 – 10</a:t>
            </a:r>
            <a:r>
              <a:rPr lang="en-US" sz="1900" baseline="30000" dirty="0">
                <a:solidFill>
                  <a:schemeClr val="tx1">
                    <a:lumMod val="75000"/>
                  </a:schemeClr>
                </a:solidFill>
              </a:rPr>
              <a:t>th</a:t>
            </a:r>
            <a:r>
              <a:rPr lang="en-US" sz="1900" dirty="0">
                <a:solidFill>
                  <a:schemeClr val="tx1">
                    <a:lumMod val="75000"/>
                  </a:schemeClr>
                </a:solidFill>
              </a:rPr>
              <a:t> July,2022)</a:t>
            </a:r>
            <a:endParaRPr sz="1900" dirty="0">
              <a:solidFill>
                <a:schemeClr val="tx1">
                  <a:lumMod val="75000"/>
                </a:schemeClr>
              </a:solidFill>
            </a:endParaRPr>
          </a:p>
        </p:txBody>
      </p:sp>
      <p:pic>
        <p:nvPicPr>
          <p:cNvPr id="3" name="Graphic 2">
            <a:extLst>
              <a:ext uri="{FF2B5EF4-FFF2-40B4-BE49-F238E27FC236}">
                <a16:creationId xmlns:a16="http://schemas.microsoft.com/office/drawing/2014/main" id="{14D47767-4A0B-4FF7-98F0-380E8CE639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96756" y="1268301"/>
            <a:ext cx="3950488" cy="1635750"/>
          </a:xfrm>
          <a:prstGeom prst="rect">
            <a:avLst/>
          </a:prstGeom>
        </p:spPr>
      </p:pic>
      <p:pic>
        <p:nvPicPr>
          <p:cNvPr id="5" name="Google Shape;67;p13">
            <a:extLst>
              <a:ext uri="{FF2B5EF4-FFF2-40B4-BE49-F238E27FC236}">
                <a16:creationId xmlns:a16="http://schemas.microsoft.com/office/drawing/2014/main" id="{506CB57A-DDF3-5194-1A6A-B998F3EC278D}"/>
              </a:ext>
            </a:extLst>
          </p:cNvPr>
          <p:cNvPicPr preferRelativeResize="0"/>
          <p:nvPr/>
        </p:nvPicPr>
        <p:blipFill>
          <a:blip r:embed="rId5">
            <a:alphaModFix/>
          </a:blip>
          <a:stretch>
            <a:fillRect/>
          </a:stretch>
        </p:blipFill>
        <p:spPr>
          <a:xfrm>
            <a:off x="186163" y="142304"/>
            <a:ext cx="648400" cy="648400"/>
          </a:xfrm>
          <a:prstGeom prst="rect">
            <a:avLst/>
          </a:prstGeom>
          <a:noFill/>
          <a:ln>
            <a:noFill/>
          </a:ln>
        </p:spPr>
      </p:pic>
    </p:spTree>
    <p:extLst>
      <p:ext uri="{BB962C8B-B14F-4D97-AF65-F5344CB8AC3E}">
        <p14:creationId xmlns:p14="http://schemas.microsoft.com/office/powerpoint/2010/main" val="2949017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Data Fundamentals</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spcBef>
                <a:spcPts val="1200"/>
              </a:spcBef>
            </a:pPr>
            <a:r>
              <a:rPr lang="en-IN" sz="1500" dirty="0">
                <a:solidFill>
                  <a:schemeClr val="tx1">
                    <a:lumMod val="75000"/>
                  </a:schemeClr>
                </a:solidFill>
              </a:rPr>
              <a:t>DP-900 Microsoft certification</a:t>
            </a:r>
          </a:p>
          <a:p>
            <a:pPr marL="285750" indent="-285750">
              <a:spcBef>
                <a:spcPts val="1200"/>
              </a:spcBef>
            </a:pPr>
            <a:r>
              <a:rPr lang="en-IN" sz="1500" dirty="0">
                <a:solidFill>
                  <a:schemeClr val="tx1">
                    <a:lumMod val="75000"/>
                  </a:schemeClr>
                </a:solidFill>
              </a:rPr>
              <a:t>What is data and how it is stored?</a:t>
            </a:r>
          </a:p>
          <a:p>
            <a:pPr marL="285750" indent="-285750">
              <a:spcBef>
                <a:spcPts val="1200"/>
              </a:spcBef>
            </a:pPr>
            <a:r>
              <a:rPr lang="en-IN" sz="1500" dirty="0">
                <a:solidFill>
                  <a:schemeClr val="tx1">
                    <a:lumMod val="75000"/>
                  </a:schemeClr>
                </a:solidFill>
              </a:rPr>
              <a:t>Relational tables , normalization , SQL to query relational tables</a:t>
            </a:r>
          </a:p>
          <a:p>
            <a:pPr marL="285750" indent="-285750">
              <a:spcBef>
                <a:spcPts val="1200"/>
              </a:spcBef>
            </a:pPr>
            <a:r>
              <a:rPr lang="en-US" sz="1500" b="0" i="0" dirty="0">
                <a:solidFill>
                  <a:schemeClr val="tx1">
                    <a:lumMod val="75000"/>
                  </a:schemeClr>
                </a:solidFill>
                <a:effectLst/>
                <a:latin typeface="Roboto" panose="02000000000000000000" pitchFamily="2" charset="0"/>
                <a:ea typeface="Roboto" panose="02000000000000000000" pitchFamily="2" charset="0"/>
              </a:rPr>
              <a:t>Azure data services are available for MySQL, MariaDB, and PostgreSQL</a:t>
            </a:r>
            <a:endParaRPr lang="en-IN" sz="1500" dirty="0">
              <a:solidFill>
                <a:schemeClr val="tx1">
                  <a:lumMod val="75000"/>
                </a:schemeClr>
              </a:solidFill>
              <a:latin typeface="Roboto" panose="02000000000000000000" pitchFamily="2" charset="0"/>
              <a:ea typeface="Roboto" panose="02000000000000000000" pitchFamily="2" charset="0"/>
            </a:endParaRPr>
          </a:p>
          <a:p>
            <a:pPr marL="285750" indent="-285750">
              <a:spcBef>
                <a:spcPts val="1200"/>
              </a:spcBef>
            </a:pPr>
            <a:r>
              <a:rPr lang="en-IN" sz="1500" dirty="0">
                <a:solidFill>
                  <a:schemeClr val="tx1">
                    <a:lumMod val="75000"/>
                  </a:schemeClr>
                </a:solidFill>
              </a:rPr>
              <a:t>Azure storage and its types : blob , data lake , files , tables</a:t>
            </a:r>
          </a:p>
          <a:p>
            <a:pPr marL="285750" indent="-285750">
              <a:spcBef>
                <a:spcPts val="1200"/>
              </a:spcBef>
            </a:pPr>
            <a:r>
              <a:rPr lang="en-IN" sz="1500" dirty="0">
                <a:solidFill>
                  <a:schemeClr val="tx1">
                    <a:lumMod val="75000"/>
                  </a:schemeClr>
                </a:solidFill>
              </a:rPr>
              <a:t>Data ingestion and pipelines</a:t>
            </a:r>
          </a:p>
          <a:p>
            <a:pPr marL="285750" indent="-285750">
              <a:spcBef>
                <a:spcPts val="1200"/>
              </a:spcBef>
            </a:pPr>
            <a:r>
              <a:rPr lang="en-IN" sz="1500" dirty="0">
                <a:solidFill>
                  <a:schemeClr val="tx1">
                    <a:lumMod val="75000"/>
                  </a:schemeClr>
                </a:solidFill>
              </a:rPr>
              <a:t>Batch vs stream data processing</a:t>
            </a:r>
          </a:p>
        </p:txBody>
      </p:sp>
    </p:spTree>
    <p:extLst>
      <p:ext uri="{BB962C8B-B14F-4D97-AF65-F5344CB8AC3E}">
        <p14:creationId xmlns:p14="http://schemas.microsoft.com/office/powerpoint/2010/main" val="2622853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Data Fundamentals Certification</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indent="0">
              <a:spcBef>
                <a:spcPts val="1200"/>
              </a:spcBef>
              <a:buNone/>
            </a:pPr>
            <a:endParaRPr lang="en-IN" dirty="0">
              <a:solidFill>
                <a:schemeClr val="tx1">
                  <a:lumMod val="75000"/>
                </a:schemeClr>
              </a:solidFill>
            </a:endParaRPr>
          </a:p>
        </p:txBody>
      </p:sp>
      <p:pic>
        <p:nvPicPr>
          <p:cNvPr id="3" name="Picture 2">
            <a:extLst>
              <a:ext uri="{FF2B5EF4-FFF2-40B4-BE49-F238E27FC236}">
                <a16:creationId xmlns:a16="http://schemas.microsoft.com/office/drawing/2014/main" id="{D554667D-6411-5DA7-6727-DE13689FEBD5}"/>
              </a:ext>
            </a:extLst>
          </p:cNvPr>
          <p:cNvPicPr>
            <a:picLocks noChangeAspect="1"/>
          </p:cNvPicPr>
          <p:nvPr/>
        </p:nvPicPr>
        <p:blipFill>
          <a:blip r:embed="rId3"/>
          <a:stretch>
            <a:fillRect/>
          </a:stretch>
        </p:blipFill>
        <p:spPr>
          <a:xfrm>
            <a:off x="311700" y="1229875"/>
            <a:ext cx="5521154" cy="3319105"/>
          </a:xfrm>
          <a:prstGeom prst="rect">
            <a:avLst/>
          </a:prstGeom>
        </p:spPr>
      </p:pic>
    </p:spTree>
    <p:extLst>
      <p:ext uri="{BB962C8B-B14F-4D97-AF65-F5344CB8AC3E}">
        <p14:creationId xmlns:p14="http://schemas.microsoft.com/office/powerpoint/2010/main" val="908402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Python</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spcBef>
                <a:spcPts val="1200"/>
              </a:spcBef>
            </a:pPr>
            <a:r>
              <a:rPr lang="en-IN" sz="1500" dirty="0">
                <a:solidFill>
                  <a:schemeClr val="tx1">
                    <a:lumMod val="75000"/>
                  </a:schemeClr>
                </a:solidFill>
              </a:rPr>
              <a:t>Most commonly used language in data science</a:t>
            </a:r>
          </a:p>
          <a:p>
            <a:pPr marL="285750" indent="-285750">
              <a:spcBef>
                <a:spcPts val="1200"/>
              </a:spcBef>
            </a:pPr>
            <a:r>
              <a:rPr lang="en-IN" sz="1500" dirty="0">
                <a:solidFill>
                  <a:schemeClr val="tx1">
                    <a:lumMod val="75000"/>
                  </a:schemeClr>
                </a:solidFill>
              </a:rPr>
              <a:t>We learnt its basics , if conditions , loops , operators</a:t>
            </a:r>
          </a:p>
          <a:p>
            <a:pPr marL="285750" indent="-285750">
              <a:spcBef>
                <a:spcPts val="1200"/>
              </a:spcBef>
            </a:pPr>
            <a:r>
              <a:rPr lang="en-IN" sz="1500" dirty="0">
                <a:solidFill>
                  <a:schemeClr val="tx1">
                    <a:lumMod val="75000"/>
                  </a:schemeClr>
                </a:solidFill>
              </a:rPr>
              <a:t>Data structures like list , tuple , dictionaries</a:t>
            </a:r>
          </a:p>
          <a:p>
            <a:pPr marL="285750" indent="-285750">
              <a:spcBef>
                <a:spcPts val="1200"/>
              </a:spcBef>
            </a:pPr>
            <a:r>
              <a:rPr lang="en-IN" sz="1500" dirty="0">
                <a:solidFill>
                  <a:schemeClr val="tx1">
                    <a:lumMod val="75000"/>
                  </a:schemeClr>
                </a:solidFill>
              </a:rPr>
              <a:t>Numpy and pandas libraries to deal with arrays and data frames </a:t>
            </a:r>
          </a:p>
          <a:p>
            <a:pPr marL="285750" indent="-285750">
              <a:spcBef>
                <a:spcPts val="1200"/>
              </a:spcBef>
            </a:pPr>
            <a:r>
              <a:rPr lang="en-IN" sz="1500" dirty="0">
                <a:solidFill>
                  <a:schemeClr val="tx1">
                    <a:lumMod val="75000"/>
                  </a:schemeClr>
                </a:solidFill>
              </a:rPr>
              <a:t>Exception handling , OOPS </a:t>
            </a:r>
          </a:p>
        </p:txBody>
      </p:sp>
    </p:spTree>
    <p:extLst>
      <p:ext uri="{BB962C8B-B14F-4D97-AF65-F5344CB8AC3E}">
        <p14:creationId xmlns:p14="http://schemas.microsoft.com/office/powerpoint/2010/main" val="1310252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SQL </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spcBef>
                <a:spcPts val="1200"/>
              </a:spcBef>
            </a:pPr>
            <a:r>
              <a:rPr lang="en-IN" sz="1500" dirty="0">
                <a:solidFill>
                  <a:schemeClr val="tx1">
                    <a:lumMod val="75000"/>
                  </a:schemeClr>
                </a:solidFill>
              </a:rPr>
              <a:t>It stands for standard query language</a:t>
            </a:r>
          </a:p>
          <a:p>
            <a:pPr marL="285750" indent="-285750">
              <a:spcBef>
                <a:spcPts val="1200"/>
              </a:spcBef>
            </a:pPr>
            <a:r>
              <a:rPr lang="en-IN" sz="1500" dirty="0">
                <a:solidFill>
                  <a:schemeClr val="tx1">
                    <a:lumMod val="75000"/>
                  </a:schemeClr>
                </a:solidFill>
                <a:latin typeface="Roboto" panose="02000000000000000000" pitchFamily="2" charset="0"/>
                <a:ea typeface="Roboto" panose="02000000000000000000" pitchFamily="2" charset="0"/>
              </a:rPr>
              <a:t>I</a:t>
            </a:r>
            <a:r>
              <a:rPr lang="en-IN" sz="1500" dirty="0">
                <a:solidFill>
                  <a:schemeClr val="tx1">
                    <a:lumMod val="75000"/>
                  </a:schemeClr>
                </a:solidFill>
                <a:effectLst/>
                <a:latin typeface="Roboto" panose="02000000000000000000" pitchFamily="2" charset="0"/>
                <a:ea typeface="Roboto" panose="02000000000000000000" pitchFamily="2" charset="0"/>
              </a:rPr>
              <a:t>t is used to store, manipulate and retrieve data from relational databases</a:t>
            </a:r>
          </a:p>
          <a:p>
            <a:pPr marL="285750" indent="-285750">
              <a:spcBef>
                <a:spcPts val="1200"/>
              </a:spcBef>
            </a:pPr>
            <a:r>
              <a:rPr lang="en-IN" sz="1500" dirty="0">
                <a:solidFill>
                  <a:schemeClr val="tx1">
                    <a:lumMod val="75000"/>
                  </a:schemeClr>
                </a:solidFill>
                <a:latin typeface="Roboto" panose="02000000000000000000" pitchFamily="2" charset="0"/>
                <a:ea typeface="Roboto" panose="02000000000000000000" pitchFamily="2" charset="0"/>
              </a:rPr>
              <a:t>How to create , drop and alter tables</a:t>
            </a:r>
          </a:p>
          <a:p>
            <a:pPr marL="285750" indent="-285750">
              <a:spcBef>
                <a:spcPts val="1200"/>
              </a:spcBef>
            </a:pPr>
            <a:r>
              <a:rPr lang="en-IN" sz="1500" dirty="0">
                <a:solidFill>
                  <a:schemeClr val="tx1">
                    <a:lumMod val="75000"/>
                  </a:schemeClr>
                </a:solidFill>
                <a:latin typeface="Roboto" panose="02000000000000000000" pitchFamily="2" charset="0"/>
                <a:ea typeface="Roboto" panose="02000000000000000000" pitchFamily="2" charset="0"/>
              </a:rPr>
              <a:t>How to read , update , insert , delete data in tables</a:t>
            </a:r>
          </a:p>
          <a:p>
            <a:pPr marL="285750" indent="-285750">
              <a:spcBef>
                <a:spcPts val="1200"/>
              </a:spcBef>
            </a:pPr>
            <a:r>
              <a:rPr lang="en-IN" sz="1500" dirty="0">
                <a:solidFill>
                  <a:schemeClr val="tx1">
                    <a:lumMod val="75000"/>
                  </a:schemeClr>
                </a:solidFill>
                <a:latin typeface="Roboto" panose="02000000000000000000" pitchFamily="2" charset="0"/>
                <a:ea typeface="Roboto" panose="02000000000000000000" pitchFamily="2" charset="0"/>
              </a:rPr>
              <a:t>Aggregate functions like SUM, MIN, MAX, COUNT, AVG</a:t>
            </a:r>
          </a:p>
          <a:p>
            <a:pPr marL="285750" indent="-285750">
              <a:spcBef>
                <a:spcPts val="1200"/>
              </a:spcBef>
            </a:pPr>
            <a:r>
              <a:rPr lang="en-IN" sz="1500" dirty="0">
                <a:solidFill>
                  <a:schemeClr val="tx1">
                    <a:lumMod val="75000"/>
                  </a:schemeClr>
                </a:solidFill>
                <a:latin typeface="Roboto" panose="02000000000000000000" pitchFamily="2" charset="0"/>
                <a:ea typeface="Roboto" panose="02000000000000000000" pitchFamily="2" charset="0"/>
              </a:rPr>
              <a:t>Joins and its types : inner , left , right , outer</a:t>
            </a:r>
          </a:p>
        </p:txBody>
      </p:sp>
    </p:spTree>
    <p:extLst>
      <p:ext uri="{BB962C8B-B14F-4D97-AF65-F5344CB8AC3E}">
        <p14:creationId xmlns:p14="http://schemas.microsoft.com/office/powerpoint/2010/main" val="1755993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DP-203 Data engineering on Microsoft azure</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spcBef>
                <a:spcPts val="1200"/>
              </a:spcBef>
            </a:pPr>
            <a:r>
              <a:rPr lang="en-IN" sz="1500" dirty="0">
                <a:solidFill>
                  <a:schemeClr val="tx1">
                    <a:lumMod val="75000"/>
                  </a:schemeClr>
                </a:solidFill>
              </a:rPr>
              <a:t>Synapse analytics , databricks , data factory are tools used by azure data engineers.</a:t>
            </a:r>
          </a:p>
          <a:p>
            <a:pPr marL="285750" indent="-285750">
              <a:spcBef>
                <a:spcPts val="1200"/>
              </a:spcBef>
            </a:pPr>
            <a:r>
              <a:rPr lang="en-IN" sz="1500" dirty="0">
                <a:solidFill>
                  <a:schemeClr val="tx1">
                    <a:lumMod val="75000"/>
                  </a:schemeClr>
                </a:solidFill>
              </a:rPr>
              <a:t>How to ingest data from different sources?</a:t>
            </a:r>
          </a:p>
          <a:p>
            <a:pPr marL="285750" indent="-285750">
              <a:spcBef>
                <a:spcPts val="1200"/>
              </a:spcBef>
            </a:pPr>
            <a:r>
              <a:rPr lang="en-IN" sz="1500" dirty="0">
                <a:solidFill>
                  <a:schemeClr val="tx1">
                    <a:lumMod val="75000"/>
                  </a:schemeClr>
                </a:solidFill>
              </a:rPr>
              <a:t>How to perform transformations and make data more useful?</a:t>
            </a:r>
          </a:p>
          <a:p>
            <a:pPr marL="285750" indent="-285750">
              <a:spcBef>
                <a:spcPts val="1200"/>
              </a:spcBef>
            </a:pPr>
            <a:r>
              <a:rPr lang="en-IN" sz="1500" dirty="0">
                <a:solidFill>
                  <a:schemeClr val="tx1">
                    <a:lumMod val="75000"/>
                  </a:schemeClr>
                </a:solidFill>
              </a:rPr>
              <a:t>How to build pipelines and trigger them?</a:t>
            </a:r>
          </a:p>
          <a:p>
            <a:pPr marL="285750" indent="-285750">
              <a:spcBef>
                <a:spcPts val="1200"/>
              </a:spcBef>
            </a:pPr>
            <a:r>
              <a:rPr lang="en-IN" sz="1500" dirty="0">
                <a:solidFill>
                  <a:schemeClr val="tx1">
                    <a:lumMod val="75000"/>
                  </a:schemeClr>
                </a:solidFill>
              </a:rPr>
              <a:t>How to run notebooks and work with data frames in databricks?</a:t>
            </a:r>
          </a:p>
        </p:txBody>
      </p:sp>
    </p:spTree>
    <p:extLst>
      <p:ext uri="{BB962C8B-B14F-4D97-AF65-F5344CB8AC3E}">
        <p14:creationId xmlns:p14="http://schemas.microsoft.com/office/powerpoint/2010/main" val="3949113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DP-203 Data engineering Certification</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857250" indent="-857250">
              <a:spcBef>
                <a:spcPts val="1200"/>
              </a:spcBef>
            </a:pPr>
            <a:endParaRPr lang="en-IN" dirty="0">
              <a:solidFill>
                <a:schemeClr val="tx1">
                  <a:lumMod val="75000"/>
                </a:schemeClr>
              </a:solidFill>
            </a:endParaRPr>
          </a:p>
        </p:txBody>
      </p:sp>
      <p:pic>
        <p:nvPicPr>
          <p:cNvPr id="3" name="Picture 2">
            <a:extLst>
              <a:ext uri="{FF2B5EF4-FFF2-40B4-BE49-F238E27FC236}">
                <a16:creationId xmlns:a16="http://schemas.microsoft.com/office/drawing/2014/main" id="{F437EF55-3A94-BCD4-42AF-293FEB386D84}"/>
              </a:ext>
            </a:extLst>
          </p:cNvPr>
          <p:cNvPicPr>
            <a:picLocks noChangeAspect="1"/>
          </p:cNvPicPr>
          <p:nvPr/>
        </p:nvPicPr>
        <p:blipFill>
          <a:blip r:embed="rId3"/>
          <a:stretch>
            <a:fillRect/>
          </a:stretch>
        </p:blipFill>
        <p:spPr>
          <a:xfrm>
            <a:off x="311700" y="1229875"/>
            <a:ext cx="5362773" cy="3419284"/>
          </a:xfrm>
          <a:prstGeom prst="rect">
            <a:avLst/>
          </a:prstGeom>
        </p:spPr>
      </p:pic>
    </p:spTree>
    <p:extLst>
      <p:ext uri="{BB962C8B-B14F-4D97-AF65-F5344CB8AC3E}">
        <p14:creationId xmlns:p14="http://schemas.microsoft.com/office/powerpoint/2010/main" val="1973336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Capstone Project-Problem Statement</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285750" indent="-285750">
              <a:spcBef>
                <a:spcPts val="1200"/>
              </a:spcBef>
            </a:pPr>
            <a:r>
              <a:rPr lang="en-US" sz="1400" dirty="0">
                <a:solidFill>
                  <a:schemeClr val="tx1">
                    <a:lumMod val="75000"/>
                  </a:schemeClr>
                </a:solidFill>
              </a:rPr>
              <a:t>ABC Health is one of the largest hospital system, with a chain of eleven hospitals, equipped with advanced bio-medical instrumentation and a dedicated staff of 5000+ employees. </a:t>
            </a:r>
          </a:p>
          <a:p>
            <a:pPr marL="285750" indent="-285750">
              <a:spcBef>
                <a:spcPts val="1200"/>
              </a:spcBef>
            </a:pPr>
            <a:r>
              <a:rPr lang="en-US" sz="1400" dirty="0">
                <a:solidFill>
                  <a:schemeClr val="tx1">
                    <a:lumMod val="75000"/>
                  </a:schemeClr>
                </a:solidFill>
              </a:rPr>
              <a:t>The company want to have a dedicated team which can analyze data collected by ECDC Epidemic Intelligence to keep an eye on worldwide COVID trends such as reported cases, mortality rate, hospitalization &amp; ICU admission rates &amp; current occupancy, testing volume and country response which can act as a feedback to improve their existing healthcare processes and patient monitoring system to respond optimally towards COVID.</a:t>
            </a:r>
          </a:p>
          <a:p>
            <a:pPr marL="285750" indent="-285750">
              <a:spcBef>
                <a:spcPts val="1200"/>
              </a:spcBef>
            </a:pPr>
            <a:r>
              <a:rPr lang="en-US" sz="1400" dirty="0">
                <a:solidFill>
                  <a:schemeClr val="tx1">
                    <a:lumMod val="75000"/>
                  </a:schemeClr>
                </a:solidFill>
              </a:rPr>
              <a:t>They came to know about the seamless capabilities of Modern Data Platform Technologies exists within the ecosystem of Microsoft Azure and wants to build an Azure Data Platform to bring insights out of the source mentioned to accelerate the response and services to save lives.</a:t>
            </a:r>
          </a:p>
        </p:txBody>
      </p:sp>
    </p:spTree>
    <p:extLst>
      <p:ext uri="{BB962C8B-B14F-4D97-AF65-F5344CB8AC3E}">
        <p14:creationId xmlns:p14="http://schemas.microsoft.com/office/powerpoint/2010/main" val="2762182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Capstone Project-Understanding Dataset</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285750" indent="-285750">
              <a:spcBef>
                <a:spcPts val="1200"/>
              </a:spcBef>
            </a:pPr>
            <a:r>
              <a:rPr lang="en-IN" sz="1500" dirty="0">
                <a:solidFill>
                  <a:schemeClr val="tx1">
                    <a:lumMod val="75000"/>
                  </a:schemeClr>
                </a:solidFill>
              </a:rPr>
              <a:t>We were given three sources related to covid : </a:t>
            </a:r>
            <a:r>
              <a:rPr lang="en-US" sz="1500" dirty="0">
                <a:solidFill>
                  <a:schemeClr val="accent1"/>
                </a:solidFill>
              </a:rPr>
              <a:t>Confirmed cases and mortality rate, Hospitalization and ICU cases, Testing numbers.</a:t>
            </a:r>
          </a:p>
          <a:p>
            <a:pPr marL="285750" indent="-285750">
              <a:spcBef>
                <a:spcPts val="1200"/>
              </a:spcBef>
            </a:pPr>
            <a:r>
              <a:rPr lang="en-US" sz="1500" dirty="0">
                <a:solidFill>
                  <a:schemeClr val="accent1"/>
                </a:solidFill>
              </a:rPr>
              <a:t>We have 4 csv files. The first one cases_deaths.csv has the weekly number of cases and deaths in each country and also the total number of cases and deaths till each week.</a:t>
            </a:r>
          </a:p>
          <a:p>
            <a:pPr marL="285750" indent="-285750">
              <a:spcBef>
                <a:spcPts val="1200"/>
              </a:spcBef>
            </a:pPr>
            <a:r>
              <a:rPr lang="en-US" sz="1500" dirty="0">
                <a:solidFill>
                  <a:schemeClr val="accent1"/>
                </a:solidFill>
              </a:rPr>
              <a:t>The second csv file hospital_admissions.csv contains the day wise daily hospital and ICU occupancy and weekly new hospital &amp; ICU admissions per 100K in each country. We have date, </a:t>
            </a:r>
            <a:r>
              <a:rPr lang="en-US" sz="1500" dirty="0" err="1">
                <a:solidFill>
                  <a:schemeClr val="accent1"/>
                </a:solidFill>
              </a:rPr>
              <a:t>year_week</a:t>
            </a:r>
            <a:r>
              <a:rPr lang="en-US" sz="1500" dirty="0">
                <a:solidFill>
                  <a:schemeClr val="accent1"/>
                </a:solidFill>
              </a:rPr>
              <a:t> column.</a:t>
            </a: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p:txBody>
      </p:sp>
    </p:spTree>
    <p:extLst>
      <p:ext uri="{BB962C8B-B14F-4D97-AF65-F5344CB8AC3E}">
        <p14:creationId xmlns:p14="http://schemas.microsoft.com/office/powerpoint/2010/main" val="476115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Capstone Project-Understanding Dataset</a:t>
            </a:r>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spcBef>
                <a:spcPts val="1200"/>
              </a:spcBef>
            </a:pPr>
            <a:r>
              <a:rPr lang="en-US" sz="1500" dirty="0">
                <a:solidFill>
                  <a:schemeClr val="accent1"/>
                </a:solidFill>
              </a:rPr>
              <a:t>The third csv file testing.csv contains data like number of tests done and new cases each week in different regions of different countries. It also contains testing rate and positivity rate of each week. There are different regions like Burgenland with region code AT11 in Austria country with country code AT.</a:t>
            </a:r>
          </a:p>
          <a:p>
            <a:pPr marL="285750" indent="-285750">
              <a:spcBef>
                <a:spcPts val="1200"/>
              </a:spcBef>
            </a:pPr>
            <a:r>
              <a:rPr lang="en-US" sz="1500" dirty="0">
                <a:solidFill>
                  <a:schemeClr val="accent1"/>
                </a:solidFill>
              </a:rPr>
              <a:t>The fourth csv file contains data about the responses each country took and on which dates.</a:t>
            </a:r>
            <a:endParaRPr lang="en-IN" sz="1500" dirty="0">
              <a:solidFill>
                <a:schemeClr val="tx1">
                  <a:lumMod val="75000"/>
                </a:schemeClr>
              </a:solidFill>
            </a:endParaRPr>
          </a:p>
          <a:p>
            <a:pPr marL="285750" indent="-285750">
              <a:spcBef>
                <a:spcPts val="1200"/>
              </a:spcBef>
            </a:pPr>
            <a:r>
              <a:rPr lang="en-IN" sz="1500" dirty="0">
                <a:solidFill>
                  <a:schemeClr val="tx1">
                    <a:lumMod val="75000"/>
                  </a:schemeClr>
                </a:solidFill>
              </a:rPr>
              <a:t>We had to come up with a solution using the technologies we had learnt.</a:t>
            </a: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p:txBody>
      </p:sp>
    </p:spTree>
    <p:extLst>
      <p:ext uri="{BB962C8B-B14F-4D97-AF65-F5344CB8AC3E}">
        <p14:creationId xmlns:p14="http://schemas.microsoft.com/office/powerpoint/2010/main" val="3573988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INGESTION</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285750" indent="-285750">
              <a:spcBef>
                <a:spcPts val="1200"/>
              </a:spcBef>
            </a:pPr>
            <a:r>
              <a:rPr lang="en-IN" sz="1500" dirty="0">
                <a:solidFill>
                  <a:schemeClr val="tx1">
                    <a:lumMod val="75000"/>
                  </a:schemeClr>
                </a:solidFill>
              </a:rPr>
              <a:t>The first step of our solution is INGESTION.</a:t>
            </a:r>
          </a:p>
          <a:p>
            <a:pPr marL="285750" indent="-285750">
              <a:spcBef>
                <a:spcPts val="1200"/>
              </a:spcBef>
            </a:pPr>
            <a:r>
              <a:rPr lang="en-US" sz="1500" dirty="0">
                <a:solidFill>
                  <a:schemeClr val="tx1">
                    <a:lumMod val="75000"/>
                  </a:schemeClr>
                </a:solidFill>
              </a:rPr>
              <a:t>Data Ingestion is simply the process of extracting data from multiple sources and accumulating it in a processing environment.</a:t>
            </a:r>
          </a:p>
          <a:p>
            <a:pPr marL="285750" indent="-285750">
              <a:spcBef>
                <a:spcPts val="1200"/>
              </a:spcBef>
            </a:pPr>
            <a:r>
              <a:rPr lang="en-US" sz="1500" dirty="0">
                <a:solidFill>
                  <a:schemeClr val="tx1">
                    <a:lumMod val="75000"/>
                  </a:schemeClr>
                </a:solidFill>
              </a:rPr>
              <a:t>It includes following steps : </a:t>
            </a:r>
          </a:p>
          <a:p>
            <a:pPr marL="285750" indent="-285750">
              <a:spcBef>
                <a:spcPts val="1200"/>
              </a:spcBef>
            </a:pPr>
            <a:r>
              <a:rPr lang="en-US" sz="1500" dirty="0">
                <a:solidFill>
                  <a:schemeClr val="tx1">
                    <a:lumMod val="75000"/>
                  </a:schemeClr>
                </a:solidFill>
              </a:rPr>
              <a:t>Creating Storage account</a:t>
            </a:r>
          </a:p>
          <a:p>
            <a:pPr marL="285750" indent="-285750">
              <a:spcBef>
                <a:spcPts val="1200"/>
              </a:spcBef>
            </a:pPr>
            <a:r>
              <a:rPr lang="en-US" sz="1500" dirty="0">
                <a:solidFill>
                  <a:schemeClr val="tx1">
                    <a:lumMod val="75000"/>
                  </a:schemeClr>
                </a:solidFill>
              </a:rPr>
              <a:t>Creating Data Factory to ingest data</a:t>
            </a:r>
          </a:p>
          <a:p>
            <a:pPr marL="285750" indent="-285750">
              <a:spcBef>
                <a:spcPts val="1200"/>
              </a:spcBef>
            </a:pPr>
            <a:r>
              <a:rPr lang="en-US" sz="1500" dirty="0">
                <a:solidFill>
                  <a:schemeClr val="tx1">
                    <a:lumMod val="75000"/>
                  </a:schemeClr>
                </a:solidFill>
              </a:rPr>
              <a:t>Creating pipelines to ingest data</a:t>
            </a:r>
          </a:p>
          <a:p>
            <a:pPr marL="285750" indent="-285750">
              <a:spcBef>
                <a:spcPts val="1200"/>
              </a:spcBef>
            </a:pPr>
            <a:r>
              <a:rPr lang="en-US" sz="1500" dirty="0">
                <a:solidFill>
                  <a:schemeClr val="tx1">
                    <a:lumMod val="75000"/>
                  </a:schemeClr>
                </a:solidFill>
              </a:rPr>
              <a:t>Ingest data in </a:t>
            </a:r>
            <a:r>
              <a:rPr lang="en-US" sz="1500" dirty="0" err="1">
                <a:solidFill>
                  <a:schemeClr val="tx1">
                    <a:lumMod val="75000"/>
                  </a:schemeClr>
                </a:solidFill>
              </a:rPr>
              <a:t>datalake</a:t>
            </a:r>
            <a:endParaRPr lang="en-US"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p:txBody>
      </p:sp>
    </p:spTree>
    <p:extLst>
      <p:ext uri="{BB962C8B-B14F-4D97-AF65-F5344CB8AC3E}">
        <p14:creationId xmlns:p14="http://schemas.microsoft.com/office/powerpoint/2010/main" val="726572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p:nvPr/>
        </p:nvSpPr>
        <p:spPr>
          <a:xfrm>
            <a:off x="-8550" y="2430750"/>
            <a:ext cx="9161100" cy="2712600"/>
          </a:xfrm>
          <a:prstGeom prst="rect">
            <a:avLst/>
          </a:prstGeom>
          <a:solidFill>
            <a:schemeClr val="dk1"/>
          </a:solidFill>
          <a:ln>
            <a:noFill/>
          </a:ln>
        </p:spPr>
        <p:txBody>
          <a:bodyPr spcFirstLastPara="1" wrap="square" lIns="91425" tIns="91425" rIns="91425" bIns="91425" anchor="ctr" anchorCtr="0">
            <a:noAutofit/>
          </a:bodyPr>
          <a:lstStyle/>
          <a:p>
            <a:pPr marL="0" lvl="0" indent="0" rtl="0">
              <a:lnSpc>
                <a:spcPct val="115000"/>
              </a:lnSpc>
              <a:spcBef>
                <a:spcPts val="0"/>
              </a:spcBef>
              <a:spcAft>
                <a:spcPts val="1600"/>
              </a:spcAft>
              <a:buNone/>
            </a:pPr>
            <a:r>
              <a:rPr lang="en-US" sz="2000" dirty="0">
                <a:solidFill>
                  <a:schemeClr val="lt1"/>
                </a:solidFill>
                <a:latin typeface="Roboto"/>
                <a:ea typeface="Roboto"/>
                <a:cs typeface="Roboto"/>
                <a:sym typeface="Roboto"/>
              </a:rPr>
              <a:t>Presented By: </a:t>
            </a:r>
            <a:r>
              <a:rPr lang="en-US" sz="2000" dirty="0" err="1">
                <a:solidFill>
                  <a:schemeClr val="lt1"/>
                </a:solidFill>
                <a:latin typeface="Roboto"/>
                <a:ea typeface="Roboto"/>
                <a:cs typeface="Roboto"/>
                <a:sym typeface="Roboto"/>
              </a:rPr>
              <a:t>Sanyamdeep</a:t>
            </a:r>
            <a:r>
              <a:rPr lang="en-US" sz="2000" dirty="0">
                <a:solidFill>
                  <a:schemeClr val="lt1"/>
                </a:solidFill>
                <a:latin typeface="Roboto"/>
                <a:ea typeface="Roboto"/>
                <a:cs typeface="Roboto"/>
                <a:sym typeface="Roboto"/>
              </a:rPr>
              <a:t> Singh(18103083)</a:t>
            </a:r>
          </a:p>
          <a:p>
            <a:pPr marL="0" lvl="0" indent="0" rtl="0">
              <a:lnSpc>
                <a:spcPct val="115000"/>
              </a:lnSpc>
              <a:spcBef>
                <a:spcPts val="0"/>
              </a:spcBef>
              <a:spcAft>
                <a:spcPts val="1600"/>
              </a:spcAft>
              <a:buNone/>
            </a:pPr>
            <a:r>
              <a:rPr lang="en-US" sz="2000" dirty="0">
                <a:solidFill>
                  <a:schemeClr val="lt1"/>
                </a:solidFill>
                <a:latin typeface="Roboto"/>
                <a:ea typeface="Roboto"/>
                <a:cs typeface="Roboto"/>
                <a:sym typeface="Roboto"/>
              </a:rPr>
              <a:t>Submitted To: Dr. Urvashi</a:t>
            </a:r>
          </a:p>
        </p:txBody>
      </p:sp>
      <p:sp>
        <p:nvSpPr>
          <p:cNvPr id="93" name="Google Shape;93;p14"/>
          <p:cNvSpPr txBox="1">
            <a:spLocks noGrp="1"/>
          </p:cNvSpPr>
          <p:nvPr>
            <p:ph type="title" idx="4294967295"/>
          </p:nvPr>
        </p:nvSpPr>
        <p:spPr>
          <a:xfrm>
            <a:off x="324400" y="875550"/>
            <a:ext cx="8520600" cy="7335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sz="2333" b="1" dirty="0">
                <a:solidFill>
                  <a:schemeClr val="tx1">
                    <a:lumMod val="75000"/>
                  </a:schemeClr>
                </a:solidFill>
              </a:rPr>
              <a:t>COMPUTER SCIENCE and ENGINEERING DEPARTMENT</a:t>
            </a:r>
            <a:br>
              <a:rPr lang="en-US" sz="2333" b="1" dirty="0">
                <a:solidFill>
                  <a:schemeClr val="tx1">
                    <a:lumMod val="75000"/>
                  </a:schemeClr>
                </a:solidFill>
              </a:rPr>
            </a:br>
            <a:r>
              <a:rPr lang="en-US" sz="2333" b="1" dirty="0">
                <a:solidFill>
                  <a:schemeClr val="tx1">
                    <a:lumMod val="75000"/>
                  </a:schemeClr>
                </a:solidFill>
              </a:rPr>
              <a:t>NIT JALANDHAR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INGESTION</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857250" indent="-857250">
              <a:spcBef>
                <a:spcPts val="1200"/>
              </a:spcBef>
            </a:pPr>
            <a:endParaRPr lang="en-IN" dirty="0">
              <a:solidFill>
                <a:schemeClr val="tx1">
                  <a:lumMod val="75000"/>
                </a:schemeClr>
              </a:solidFill>
            </a:endParaRPr>
          </a:p>
          <a:p>
            <a:pPr marL="857250" indent="-857250">
              <a:spcBef>
                <a:spcPts val="1200"/>
              </a:spcBef>
            </a:pPr>
            <a:endParaRPr lang="en-IN" dirty="0">
              <a:solidFill>
                <a:schemeClr val="tx1">
                  <a:lumMod val="75000"/>
                </a:schemeClr>
              </a:solidFill>
            </a:endParaRPr>
          </a:p>
          <a:p>
            <a:pPr marL="857250" indent="-857250">
              <a:spcBef>
                <a:spcPts val="1200"/>
              </a:spcBef>
            </a:pPr>
            <a:endParaRPr lang="en-IN" dirty="0">
              <a:solidFill>
                <a:schemeClr val="tx1">
                  <a:lumMod val="75000"/>
                </a:schemeClr>
              </a:solidFill>
            </a:endParaRPr>
          </a:p>
        </p:txBody>
      </p:sp>
      <p:pic>
        <p:nvPicPr>
          <p:cNvPr id="4" name="Content Placeholder 4" descr="Graphical user interface, application&#10;&#10;Description automatically generated">
            <a:extLst>
              <a:ext uri="{FF2B5EF4-FFF2-40B4-BE49-F238E27FC236}">
                <a16:creationId xmlns:a16="http://schemas.microsoft.com/office/drawing/2014/main" id="{046BE361-2B1F-4991-A414-ACF933ED4DE9}"/>
              </a:ext>
            </a:extLst>
          </p:cNvPr>
          <p:cNvPicPr>
            <a:picLocks noGrp="1" noChangeAspect="1"/>
          </p:cNvPicPr>
          <p:nvPr/>
        </p:nvPicPr>
        <p:blipFill rotWithShape="1">
          <a:blip r:embed="rId3">
            <a:extLst>
              <a:ext uri="{28A0092B-C50C-407E-A947-70E740481C1C}">
                <a14:useLocalDpi xmlns:a14="http://schemas.microsoft.com/office/drawing/2010/main" val="0"/>
              </a:ext>
            </a:extLst>
          </a:blip>
          <a:srcRect l="1256" t="25311" r="2771" b="8387"/>
          <a:stretch/>
        </p:blipFill>
        <p:spPr>
          <a:xfrm>
            <a:off x="54988" y="982818"/>
            <a:ext cx="4783560" cy="1857997"/>
          </a:xfrm>
          <a:prstGeom prst="rect">
            <a:avLst/>
          </a:prstGeom>
        </p:spPr>
      </p:pic>
      <p:pic>
        <p:nvPicPr>
          <p:cNvPr id="5" name="Content Placeholder 4" descr="Graphical user interface, application, Word&#10;&#10;Description automatically generated">
            <a:extLst>
              <a:ext uri="{FF2B5EF4-FFF2-40B4-BE49-F238E27FC236}">
                <a16:creationId xmlns:a16="http://schemas.microsoft.com/office/drawing/2014/main" id="{1ED9CFEE-11B6-43A5-8E87-67BC56B46F05}"/>
              </a:ext>
            </a:extLst>
          </p:cNvPr>
          <p:cNvPicPr>
            <a:picLocks noGrp="1" noChangeAspect="1"/>
          </p:cNvPicPr>
          <p:nvPr/>
        </p:nvPicPr>
        <p:blipFill rotWithShape="1">
          <a:blip r:embed="rId4">
            <a:extLst>
              <a:ext uri="{28A0092B-C50C-407E-A947-70E740481C1C}">
                <a14:useLocalDpi xmlns:a14="http://schemas.microsoft.com/office/drawing/2010/main" val="0"/>
              </a:ext>
            </a:extLst>
          </a:blip>
          <a:srcRect l="24523" t="25377" r="16058" b="6271"/>
          <a:stretch/>
        </p:blipFill>
        <p:spPr>
          <a:xfrm>
            <a:off x="54988" y="2899375"/>
            <a:ext cx="3444949" cy="2005778"/>
          </a:xfrm>
          <a:prstGeom prst="rect">
            <a:avLst/>
          </a:prstGeom>
        </p:spPr>
      </p:pic>
      <p:pic>
        <p:nvPicPr>
          <p:cNvPr id="6" name="Content Placeholder 4" descr="Graphical user interface, application&#10;&#10;Description automatically generated">
            <a:extLst>
              <a:ext uri="{FF2B5EF4-FFF2-40B4-BE49-F238E27FC236}">
                <a16:creationId xmlns:a16="http://schemas.microsoft.com/office/drawing/2014/main" id="{3180C539-B149-4F03-9731-90B8120E9BF5}"/>
              </a:ext>
            </a:extLst>
          </p:cNvPr>
          <p:cNvPicPr>
            <a:picLocks noGrp="1" noChangeAspect="1"/>
          </p:cNvPicPr>
          <p:nvPr/>
        </p:nvPicPr>
        <p:blipFill rotWithShape="1">
          <a:blip r:embed="rId5">
            <a:extLst>
              <a:ext uri="{28A0092B-C50C-407E-A947-70E740481C1C}">
                <a14:useLocalDpi xmlns:a14="http://schemas.microsoft.com/office/drawing/2010/main" val="0"/>
              </a:ext>
            </a:extLst>
          </a:blip>
          <a:srcRect l="1654" t="16496" r="19036" b="13648"/>
          <a:stretch/>
        </p:blipFill>
        <p:spPr>
          <a:xfrm>
            <a:off x="4933601" y="982818"/>
            <a:ext cx="3870251" cy="1916557"/>
          </a:xfrm>
          <a:prstGeom prst="rect">
            <a:avLst/>
          </a:prstGeom>
        </p:spPr>
      </p:pic>
      <p:pic>
        <p:nvPicPr>
          <p:cNvPr id="7" name="Content Placeholder 4" descr="Graphical user interface, text, application&#10;&#10;Description automatically generated">
            <a:extLst>
              <a:ext uri="{FF2B5EF4-FFF2-40B4-BE49-F238E27FC236}">
                <a16:creationId xmlns:a16="http://schemas.microsoft.com/office/drawing/2014/main" id="{AE5A04AC-03CE-3970-9FDF-45048C2FEFA3}"/>
              </a:ext>
            </a:extLst>
          </p:cNvPr>
          <p:cNvPicPr>
            <a:picLocks noChangeAspect="1"/>
          </p:cNvPicPr>
          <p:nvPr/>
        </p:nvPicPr>
        <p:blipFill rotWithShape="1">
          <a:blip r:embed="rId6">
            <a:extLst>
              <a:ext uri="{28A0092B-C50C-407E-A947-70E740481C1C}">
                <a14:useLocalDpi xmlns:a14="http://schemas.microsoft.com/office/drawing/2010/main" val="0"/>
              </a:ext>
            </a:extLst>
          </a:blip>
          <a:srcRect l="1866" t="28185" r="3631" b="27354"/>
          <a:stretch/>
        </p:blipFill>
        <p:spPr>
          <a:xfrm>
            <a:off x="3673422" y="3047157"/>
            <a:ext cx="5470578" cy="1857996"/>
          </a:xfrm>
          <a:prstGeom prst="rect">
            <a:avLst/>
          </a:prstGeom>
          <a:noFill/>
          <a:ln>
            <a:noFill/>
          </a:ln>
        </p:spPr>
      </p:pic>
    </p:spTree>
    <p:extLst>
      <p:ext uri="{BB962C8B-B14F-4D97-AF65-F5344CB8AC3E}">
        <p14:creationId xmlns:p14="http://schemas.microsoft.com/office/powerpoint/2010/main" val="3982161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TRANSFORMATION</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Bef>
                <a:spcPts val="1200"/>
              </a:spcBef>
            </a:pPr>
            <a:r>
              <a:rPr lang="en-IN" dirty="0">
                <a:solidFill>
                  <a:schemeClr val="tx1">
                    <a:lumMod val="75000"/>
                  </a:schemeClr>
                </a:solidFill>
              </a:rPr>
              <a:t>The next step of our solution is TRANSFORMATION.</a:t>
            </a:r>
          </a:p>
          <a:p>
            <a:pPr marL="285750" indent="-285750">
              <a:spcBef>
                <a:spcPts val="1200"/>
              </a:spcBef>
            </a:pPr>
            <a:r>
              <a:rPr lang="en-US" dirty="0">
                <a:solidFill>
                  <a:schemeClr val="tx1">
                    <a:lumMod val="75000"/>
                  </a:schemeClr>
                </a:solidFill>
              </a:rPr>
              <a:t>Data transformation is the process of converting data from one format to another, typically from the format of a source system into the required format of a destination system</a:t>
            </a:r>
          </a:p>
          <a:p>
            <a:pPr marL="285750" indent="-285750">
              <a:spcBef>
                <a:spcPts val="1200"/>
              </a:spcBef>
            </a:pPr>
            <a:r>
              <a:rPr lang="en-US" dirty="0">
                <a:solidFill>
                  <a:schemeClr val="tx1">
                    <a:lumMod val="75000"/>
                  </a:schemeClr>
                </a:solidFill>
              </a:rPr>
              <a:t>It includes following steps : </a:t>
            </a:r>
          </a:p>
          <a:p>
            <a:pPr marL="285750" indent="-285750">
              <a:spcBef>
                <a:spcPts val="1200"/>
              </a:spcBef>
            </a:pPr>
            <a:r>
              <a:rPr lang="en-US" dirty="0">
                <a:solidFill>
                  <a:schemeClr val="tx1">
                    <a:lumMod val="75000"/>
                  </a:schemeClr>
                </a:solidFill>
              </a:rPr>
              <a:t>Creating Databricks</a:t>
            </a:r>
          </a:p>
          <a:p>
            <a:pPr marL="285750" indent="-285750">
              <a:spcBef>
                <a:spcPts val="1200"/>
              </a:spcBef>
            </a:pPr>
            <a:r>
              <a:rPr lang="en-US" dirty="0">
                <a:solidFill>
                  <a:schemeClr val="tx1">
                    <a:lumMod val="75000"/>
                  </a:schemeClr>
                </a:solidFill>
              </a:rPr>
              <a:t>Creating Spark clusters</a:t>
            </a:r>
          </a:p>
          <a:p>
            <a:pPr marL="285750" indent="-285750">
              <a:spcBef>
                <a:spcPts val="1200"/>
              </a:spcBef>
            </a:pPr>
            <a:r>
              <a:rPr lang="en-US" dirty="0">
                <a:solidFill>
                  <a:schemeClr val="tx1">
                    <a:lumMod val="75000"/>
                  </a:schemeClr>
                </a:solidFill>
              </a:rPr>
              <a:t>Notebooks for </a:t>
            </a:r>
            <a:r>
              <a:rPr lang="en-US" dirty="0" err="1">
                <a:solidFill>
                  <a:schemeClr val="tx1">
                    <a:lumMod val="75000"/>
                  </a:schemeClr>
                </a:solidFill>
              </a:rPr>
              <a:t>quering</a:t>
            </a:r>
            <a:r>
              <a:rPr lang="en-US" dirty="0">
                <a:solidFill>
                  <a:schemeClr val="tx1">
                    <a:lumMod val="75000"/>
                  </a:schemeClr>
                </a:solidFill>
              </a:rPr>
              <a:t> and modifying data</a:t>
            </a:r>
          </a:p>
          <a:p>
            <a:pPr marL="285750" indent="-285750">
              <a:spcBef>
                <a:spcPts val="1200"/>
              </a:spcBef>
            </a:pPr>
            <a:r>
              <a:rPr lang="en-US" dirty="0">
                <a:solidFill>
                  <a:schemeClr val="tx1">
                    <a:lumMod val="75000"/>
                  </a:schemeClr>
                </a:solidFill>
              </a:rPr>
              <a:t>Processing raw data</a:t>
            </a:r>
          </a:p>
          <a:p>
            <a:pPr marL="285750" indent="-285750">
              <a:spcBef>
                <a:spcPts val="1200"/>
              </a:spcBef>
            </a:pPr>
            <a:endParaRPr lang="en-IN" dirty="0">
              <a:solidFill>
                <a:schemeClr val="tx1">
                  <a:lumMod val="75000"/>
                </a:schemeClr>
              </a:solidFill>
            </a:endParaRPr>
          </a:p>
          <a:p>
            <a:pPr marL="285750" indent="-285750">
              <a:spcBef>
                <a:spcPts val="1200"/>
              </a:spcBef>
            </a:pPr>
            <a:endParaRPr lang="en-IN" dirty="0">
              <a:solidFill>
                <a:schemeClr val="tx1">
                  <a:lumMod val="75000"/>
                </a:schemeClr>
              </a:solidFill>
            </a:endParaRPr>
          </a:p>
          <a:p>
            <a:pPr marL="285750" indent="-285750">
              <a:spcBef>
                <a:spcPts val="1200"/>
              </a:spcBef>
            </a:pPr>
            <a:endParaRPr lang="en-IN" dirty="0">
              <a:solidFill>
                <a:schemeClr val="tx1">
                  <a:lumMod val="75000"/>
                </a:schemeClr>
              </a:solidFill>
            </a:endParaRPr>
          </a:p>
        </p:txBody>
      </p:sp>
    </p:spTree>
    <p:extLst>
      <p:ext uri="{BB962C8B-B14F-4D97-AF65-F5344CB8AC3E}">
        <p14:creationId xmlns:p14="http://schemas.microsoft.com/office/powerpoint/2010/main" val="3516787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TRANSFORMATION</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857250" indent="-857250">
              <a:spcBef>
                <a:spcPts val="1200"/>
              </a:spcBef>
            </a:pPr>
            <a:endParaRPr lang="en-IN" dirty="0">
              <a:solidFill>
                <a:schemeClr val="tx1">
                  <a:lumMod val="75000"/>
                </a:schemeClr>
              </a:solidFill>
            </a:endParaRPr>
          </a:p>
        </p:txBody>
      </p:sp>
      <p:pic>
        <p:nvPicPr>
          <p:cNvPr id="4" name="Content Placeholder 4" descr="Graphical user interface, text, application, Word&#10;&#10;Description automatically generated">
            <a:extLst>
              <a:ext uri="{FF2B5EF4-FFF2-40B4-BE49-F238E27FC236}">
                <a16:creationId xmlns:a16="http://schemas.microsoft.com/office/drawing/2014/main" id="{26A56DC2-3EAA-F713-5D40-D25ABAB80F9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3524" b="14616"/>
          <a:stretch/>
        </p:blipFill>
        <p:spPr>
          <a:xfrm>
            <a:off x="311700" y="1229875"/>
            <a:ext cx="5075463" cy="1754783"/>
          </a:xfrm>
        </p:spPr>
      </p:pic>
      <p:pic>
        <p:nvPicPr>
          <p:cNvPr id="5" name="Content Placeholder 4" descr="Graphical user interface, text, application&#10;&#10;Description automatically generated">
            <a:extLst>
              <a:ext uri="{FF2B5EF4-FFF2-40B4-BE49-F238E27FC236}">
                <a16:creationId xmlns:a16="http://schemas.microsoft.com/office/drawing/2014/main" id="{25B94518-3839-2653-3534-EF7E114AD481}"/>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9531" r="31193" b="9376"/>
          <a:stretch/>
        </p:blipFill>
        <p:spPr>
          <a:xfrm>
            <a:off x="5067582" y="1229875"/>
            <a:ext cx="3722792" cy="2466754"/>
          </a:xfrm>
        </p:spPr>
      </p:pic>
      <p:pic>
        <p:nvPicPr>
          <p:cNvPr id="6" name="Content Placeholder 4" descr="A screenshot of a computer&#10;&#10;Description automatically generated">
            <a:extLst>
              <a:ext uri="{FF2B5EF4-FFF2-40B4-BE49-F238E27FC236}">
                <a16:creationId xmlns:a16="http://schemas.microsoft.com/office/drawing/2014/main" id="{D2AAB7EC-8F67-7C44-3710-C7C9472343C2}"/>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t="14769" b="7011"/>
          <a:stretch/>
        </p:blipFill>
        <p:spPr>
          <a:xfrm>
            <a:off x="311700" y="2959468"/>
            <a:ext cx="4339326" cy="1908313"/>
          </a:xfrm>
        </p:spPr>
      </p:pic>
      <p:pic>
        <p:nvPicPr>
          <p:cNvPr id="7" name="Content Placeholder 4" descr="Graphical user interface, text, application, Word&#10;&#10;Description automatically generated">
            <a:extLst>
              <a:ext uri="{FF2B5EF4-FFF2-40B4-BE49-F238E27FC236}">
                <a16:creationId xmlns:a16="http://schemas.microsoft.com/office/drawing/2014/main" id="{0326840F-7360-068E-B203-E36E9AAF1EA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2213" r="2201" b="15458"/>
          <a:stretch/>
        </p:blipFill>
        <p:spPr>
          <a:xfrm>
            <a:off x="332663" y="1267163"/>
            <a:ext cx="2942299" cy="1480230"/>
          </a:xfrm>
        </p:spPr>
      </p:pic>
      <p:pic>
        <p:nvPicPr>
          <p:cNvPr id="3" name="Picture 2">
            <a:extLst>
              <a:ext uri="{FF2B5EF4-FFF2-40B4-BE49-F238E27FC236}">
                <a16:creationId xmlns:a16="http://schemas.microsoft.com/office/drawing/2014/main" id="{49C4553B-0888-D3B3-B7CC-61480868F0CC}"/>
              </a:ext>
            </a:extLst>
          </p:cNvPr>
          <p:cNvPicPr>
            <a:picLocks noChangeAspect="1"/>
          </p:cNvPicPr>
          <p:nvPr/>
        </p:nvPicPr>
        <p:blipFill>
          <a:blip r:embed="rId6"/>
          <a:stretch>
            <a:fillRect/>
          </a:stretch>
        </p:blipFill>
        <p:spPr>
          <a:xfrm>
            <a:off x="311700" y="2809533"/>
            <a:ext cx="3246851" cy="1754783"/>
          </a:xfrm>
          <a:prstGeom prst="rect">
            <a:avLst/>
          </a:prstGeom>
        </p:spPr>
      </p:pic>
      <p:pic>
        <p:nvPicPr>
          <p:cNvPr id="9" name="Picture 8">
            <a:extLst>
              <a:ext uri="{FF2B5EF4-FFF2-40B4-BE49-F238E27FC236}">
                <a16:creationId xmlns:a16="http://schemas.microsoft.com/office/drawing/2014/main" id="{375EB123-09EA-5546-4229-4A6AC6808BC7}"/>
              </a:ext>
            </a:extLst>
          </p:cNvPr>
          <p:cNvPicPr>
            <a:picLocks noChangeAspect="1"/>
          </p:cNvPicPr>
          <p:nvPr/>
        </p:nvPicPr>
        <p:blipFill>
          <a:blip r:embed="rId7"/>
          <a:stretch>
            <a:fillRect/>
          </a:stretch>
        </p:blipFill>
        <p:spPr>
          <a:xfrm>
            <a:off x="3295925" y="1229875"/>
            <a:ext cx="5861049" cy="3334441"/>
          </a:xfrm>
          <a:prstGeom prst="rect">
            <a:avLst/>
          </a:prstGeom>
        </p:spPr>
      </p:pic>
      <p:pic>
        <p:nvPicPr>
          <p:cNvPr id="11" name="Picture 10">
            <a:extLst>
              <a:ext uri="{FF2B5EF4-FFF2-40B4-BE49-F238E27FC236}">
                <a16:creationId xmlns:a16="http://schemas.microsoft.com/office/drawing/2014/main" id="{BDF8A406-582C-7C8C-9546-6FBE70DD8284}"/>
              </a:ext>
            </a:extLst>
          </p:cNvPr>
          <p:cNvPicPr>
            <a:picLocks noChangeAspect="1"/>
          </p:cNvPicPr>
          <p:nvPr/>
        </p:nvPicPr>
        <p:blipFill>
          <a:blip r:embed="rId8"/>
          <a:stretch>
            <a:fillRect/>
          </a:stretch>
        </p:blipFill>
        <p:spPr>
          <a:xfrm>
            <a:off x="311700" y="1262603"/>
            <a:ext cx="3012501" cy="1484789"/>
          </a:xfrm>
          <a:prstGeom prst="rect">
            <a:avLst/>
          </a:prstGeom>
        </p:spPr>
      </p:pic>
    </p:spTree>
    <p:extLst>
      <p:ext uri="{BB962C8B-B14F-4D97-AF65-F5344CB8AC3E}">
        <p14:creationId xmlns:p14="http://schemas.microsoft.com/office/powerpoint/2010/main" val="998034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VISUALISATION</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spcBef>
                <a:spcPts val="1200"/>
              </a:spcBef>
            </a:pPr>
            <a:r>
              <a:rPr lang="en-IN" sz="1500" dirty="0">
                <a:solidFill>
                  <a:schemeClr val="tx1">
                    <a:lumMod val="75000"/>
                  </a:schemeClr>
                </a:solidFill>
              </a:rPr>
              <a:t>The next step of our solution is VISUALISATION.</a:t>
            </a:r>
          </a:p>
          <a:p>
            <a:pPr marL="285750" indent="-285750">
              <a:spcBef>
                <a:spcPts val="1200"/>
              </a:spcBef>
            </a:pPr>
            <a:r>
              <a:rPr lang="en-US" sz="1500" dirty="0">
                <a:solidFill>
                  <a:schemeClr val="tx1">
                    <a:lumMod val="75000"/>
                  </a:schemeClr>
                </a:solidFill>
              </a:rPr>
              <a:t>Data visualization is the representation of data through use of common graphics, such as charts, plots, infographics, and even animations. </a:t>
            </a:r>
          </a:p>
          <a:p>
            <a:pPr marL="285750" indent="-285750">
              <a:spcBef>
                <a:spcPts val="1200"/>
              </a:spcBef>
            </a:pPr>
            <a:r>
              <a:rPr lang="en-US" sz="1500" dirty="0">
                <a:solidFill>
                  <a:schemeClr val="tx1">
                    <a:lumMod val="75000"/>
                  </a:schemeClr>
                </a:solidFill>
              </a:rPr>
              <a:t>These visual displays of information communicate complex data relationships and data-driven insights in a way that is easy to understand.</a:t>
            </a: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p:txBody>
      </p:sp>
    </p:spTree>
    <p:extLst>
      <p:ext uri="{BB962C8B-B14F-4D97-AF65-F5344CB8AC3E}">
        <p14:creationId xmlns:p14="http://schemas.microsoft.com/office/powerpoint/2010/main" val="2644312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VISUALISATION</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857250" indent="-857250">
              <a:spcBef>
                <a:spcPts val="1200"/>
              </a:spcBef>
            </a:pPr>
            <a:endParaRPr lang="en-IN" dirty="0">
              <a:solidFill>
                <a:schemeClr val="tx1">
                  <a:lumMod val="75000"/>
                </a:schemeClr>
              </a:solidFill>
            </a:endParaRPr>
          </a:p>
        </p:txBody>
      </p:sp>
      <p:pic>
        <p:nvPicPr>
          <p:cNvPr id="6" name="Content Placeholder 4" descr="Chart, bar chart&#10;&#10;Description automatically generated">
            <a:extLst>
              <a:ext uri="{FF2B5EF4-FFF2-40B4-BE49-F238E27FC236}">
                <a16:creationId xmlns:a16="http://schemas.microsoft.com/office/drawing/2014/main" id="{D4E6080E-225D-3669-52A7-4BD32C55DB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10220" y="1325526"/>
            <a:ext cx="4559951" cy="2672147"/>
          </a:xfrm>
        </p:spPr>
      </p:pic>
      <p:pic>
        <p:nvPicPr>
          <p:cNvPr id="5" name="Picture 4">
            <a:extLst>
              <a:ext uri="{FF2B5EF4-FFF2-40B4-BE49-F238E27FC236}">
                <a16:creationId xmlns:a16="http://schemas.microsoft.com/office/drawing/2014/main" id="{96C4A35E-7E40-3748-506E-F1EF58D030D8}"/>
              </a:ext>
            </a:extLst>
          </p:cNvPr>
          <p:cNvPicPr>
            <a:picLocks noChangeAspect="1"/>
          </p:cNvPicPr>
          <p:nvPr/>
        </p:nvPicPr>
        <p:blipFill>
          <a:blip r:embed="rId4"/>
          <a:stretch>
            <a:fillRect/>
          </a:stretch>
        </p:blipFill>
        <p:spPr>
          <a:xfrm>
            <a:off x="311700" y="1229874"/>
            <a:ext cx="4519059" cy="3338999"/>
          </a:xfrm>
          <a:prstGeom prst="rect">
            <a:avLst/>
          </a:prstGeom>
        </p:spPr>
      </p:pic>
      <p:pic>
        <p:nvPicPr>
          <p:cNvPr id="9" name="Content Placeholder 4" descr="Chart, bar chart&#10;&#10;Description automatically generated">
            <a:extLst>
              <a:ext uri="{FF2B5EF4-FFF2-40B4-BE49-F238E27FC236}">
                <a16:creationId xmlns:a16="http://schemas.microsoft.com/office/drawing/2014/main" id="{394B5497-487A-CD10-061B-19BA2A8311B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30759" y="1252495"/>
            <a:ext cx="4001541" cy="3293755"/>
          </a:xfrm>
        </p:spPr>
      </p:pic>
      <p:pic>
        <p:nvPicPr>
          <p:cNvPr id="10" name="Content Placeholder 4" descr="Chart, bar chart&#10;&#10;Description automatically generated">
            <a:extLst>
              <a:ext uri="{FF2B5EF4-FFF2-40B4-BE49-F238E27FC236}">
                <a16:creationId xmlns:a16="http://schemas.microsoft.com/office/drawing/2014/main" id="{F13B6C74-CB11-14E7-F00D-E1A6A4F72B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0" y="1229870"/>
            <a:ext cx="4260300" cy="3325718"/>
          </a:xfrm>
        </p:spPr>
      </p:pic>
      <p:pic>
        <p:nvPicPr>
          <p:cNvPr id="8" name="Picture 7">
            <a:extLst>
              <a:ext uri="{FF2B5EF4-FFF2-40B4-BE49-F238E27FC236}">
                <a16:creationId xmlns:a16="http://schemas.microsoft.com/office/drawing/2014/main" id="{448C3DF7-D2DB-A2B5-22A8-1E22D6E359E1}"/>
              </a:ext>
            </a:extLst>
          </p:cNvPr>
          <p:cNvPicPr>
            <a:picLocks noChangeAspect="1"/>
          </p:cNvPicPr>
          <p:nvPr/>
        </p:nvPicPr>
        <p:blipFill>
          <a:blip r:embed="rId5"/>
          <a:stretch>
            <a:fillRect/>
          </a:stretch>
        </p:blipFill>
        <p:spPr>
          <a:xfrm>
            <a:off x="4482154" y="1252493"/>
            <a:ext cx="4350146" cy="3303095"/>
          </a:xfrm>
          <a:prstGeom prst="rect">
            <a:avLst/>
          </a:prstGeom>
        </p:spPr>
      </p:pic>
    </p:spTree>
    <p:extLst>
      <p:ext uri="{BB962C8B-B14F-4D97-AF65-F5344CB8AC3E}">
        <p14:creationId xmlns:p14="http://schemas.microsoft.com/office/powerpoint/2010/main" val="1689969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VISUALISATION</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857250" indent="-857250">
              <a:spcBef>
                <a:spcPts val="1200"/>
              </a:spcBef>
            </a:pPr>
            <a:endParaRPr lang="en-IN" dirty="0">
              <a:solidFill>
                <a:schemeClr val="tx1">
                  <a:lumMod val="75000"/>
                </a:schemeClr>
              </a:solidFill>
            </a:endParaRPr>
          </a:p>
        </p:txBody>
      </p:sp>
      <p:pic>
        <p:nvPicPr>
          <p:cNvPr id="6" name="Content Placeholder 4" descr="Chart, bar chart&#10;&#10;Description automatically generated">
            <a:extLst>
              <a:ext uri="{FF2B5EF4-FFF2-40B4-BE49-F238E27FC236}">
                <a16:creationId xmlns:a16="http://schemas.microsoft.com/office/drawing/2014/main" id="{D4E6080E-225D-3669-52A7-4BD32C55DB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10220" y="1325526"/>
            <a:ext cx="4559951" cy="2672147"/>
          </a:xfrm>
        </p:spPr>
      </p:pic>
      <p:pic>
        <p:nvPicPr>
          <p:cNvPr id="9" name="Content Placeholder 4" descr="Chart, bar chart&#10;&#10;Description automatically generated">
            <a:extLst>
              <a:ext uri="{FF2B5EF4-FFF2-40B4-BE49-F238E27FC236}">
                <a16:creationId xmlns:a16="http://schemas.microsoft.com/office/drawing/2014/main" id="{394B5497-487A-CD10-061B-19BA2A8311B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47320" y="1487195"/>
            <a:ext cx="4001541" cy="3293755"/>
          </a:xfrm>
        </p:spPr>
      </p:pic>
      <p:pic>
        <p:nvPicPr>
          <p:cNvPr id="7" name="Picture 6">
            <a:extLst>
              <a:ext uri="{FF2B5EF4-FFF2-40B4-BE49-F238E27FC236}">
                <a16:creationId xmlns:a16="http://schemas.microsoft.com/office/drawing/2014/main" id="{725D7624-FA94-8AC0-6206-16BA9864B6B2}"/>
              </a:ext>
            </a:extLst>
          </p:cNvPr>
          <p:cNvPicPr>
            <a:picLocks noChangeAspect="1"/>
          </p:cNvPicPr>
          <p:nvPr/>
        </p:nvPicPr>
        <p:blipFill>
          <a:blip r:embed="rId4"/>
          <a:stretch>
            <a:fillRect/>
          </a:stretch>
        </p:blipFill>
        <p:spPr>
          <a:xfrm>
            <a:off x="208936" y="1229875"/>
            <a:ext cx="3597520" cy="3541528"/>
          </a:xfrm>
          <a:prstGeom prst="rect">
            <a:avLst/>
          </a:prstGeom>
        </p:spPr>
      </p:pic>
      <p:pic>
        <p:nvPicPr>
          <p:cNvPr id="10" name="Picture 9">
            <a:extLst>
              <a:ext uri="{FF2B5EF4-FFF2-40B4-BE49-F238E27FC236}">
                <a16:creationId xmlns:a16="http://schemas.microsoft.com/office/drawing/2014/main" id="{93BED9AF-6340-D5D4-DDE2-09BA74E4757A}"/>
              </a:ext>
            </a:extLst>
          </p:cNvPr>
          <p:cNvPicPr>
            <a:picLocks noChangeAspect="1"/>
          </p:cNvPicPr>
          <p:nvPr/>
        </p:nvPicPr>
        <p:blipFill>
          <a:blip r:embed="rId5"/>
          <a:stretch>
            <a:fillRect/>
          </a:stretch>
        </p:blipFill>
        <p:spPr>
          <a:xfrm>
            <a:off x="3613593" y="1229876"/>
            <a:ext cx="2939032" cy="3551074"/>
          </a:xfrm>
          <a:prstGeom prst="rect">
            <a:avLst/>
          </a:prstGeom>
        </p:spPr>
      </p:pic>
      <p:pic>
        <p:nvPicPr>
          <p:cNvPr id="12" name="Picture 11">
            <a:extLst>
              <a:ext uri="{FF2B5EF4-FFF2-40B4-BE49-F238E27FC236}">
                <a16:creationId xmlns:a16="http://schemas.microsoft.com/office/drawing/2014/main" id="{12055BE9-57C3-26F8-6A38-67162F0BF6D0}"/>
              </a:ext>
            </a:extLst>
          </p:cNvPr>
          <p:cNvPicPr>
            <a:picLocks noChangeAspect="1"/>
          </p:cNvPicPr>
          <p:nvPr/>
        </p:nvPicPr>
        <p:blipFill>
          <a:blip r:embed="rId6"/>
          <a:stretch>
            <a:fillRect/>
          </a:stretch>
        </p:blipFill>
        <p:spPr>
          <a:xfrm rot="5400000">
            <a:off x="5950302" y="1786640"/>
            <a:ext cx="3541528" cy="2427996"/>
          </a:xfrm>
          <a:prstGeom prst="rect">
            <a:avLst/>
          </a:prstGeom>
        </p:spPr>
      </p:pic>
    </p:spTree>
    <p:extLst>
      <p:ext uri="{BB962C8B-B14F-4D97-AF65-F5344CB8AC3E}">
        <p14:creationId xmlns:p14="http://schemas.microsoft.com/office/powerpoint/2010/main" val="2208520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Forage Tasks</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spcBef>
                <a:spcPts val="1200"/>
              </a:spcBef>
            </a:pPr>
            <a:r>
              <a:rPr lang="en-IN" sz="1500" dirty="0">
                <a:solidFill>
                  <a:schemeClr val="tx1">
                    <a:lumMod val="75000"/>
                  </a:schemeClr>
                </a:solidFill>
              </a:rPr>
              <a:t>Forage is the platform where we have to submit tasks on a weekly basis.</a:t>
            </a:r>
          </a:p>
          <a:p>
            <a:pPr marL="285750" indent="-285750">
              <a:spcBef>
                <a:spcPts val="1200"/>
              </a:spcBef>
            </a:pPr>
            <a:r>
              <a:rPr lang="en-IN" sz="1500" dirty="0">
                <a:solidFill>
                  <a:schemeClr val="tx1">
                    <a:lumMod val="75000"/>
                  </a:schemeClr>
                </a:solidFill>
              </a:rPr>
              <a:t>Tasks are non-technical related to consulting.</a:t>
            </a:r>
          </a:p>
          <a:p>
            <a:pPr marL="285750" indent="-285750">
              <a:spcBef>
                <a:spcPts val="1200"/>
              </a:spcBef>
            </a:pPr>
            <a:r>
              <a:rPr lang="en-IN" sz="1500" dirty="0">
                <a:solidFill>
                  <a:schemeClr val="tx1">
                    <a:lumMod val="75000"/>
                  </a:schemeClr>
                </a:solidFill>
              </a:rPr>
              <a:t>Not related to data engineering</a:t>
            </a:r>
          </a:p>
          <a:p>
            <a:pPr marL="285750" indent="-285750">
              <a:spcBef>
                <a:spcPts val="1200"/>
              </a:spcBef>
            </a:pPr>
            <a:r>
              <a:rPr lang="en-IN" sz="1500" dirty="0">
                <a:solidFill>
                  <a:schemeClr val="tx1">
                    <a:lumMod val="75000"/>
                  </a:schemeClr>
                </a:solidFill>
              </a:rPr>
              <a:t>The first task was Gathering insights through client interviews in which we did research about why Zomato’s market share reduced.</a:t>
            </a:r>
          </a:p>
          <a:p>
            <a:pPr marL="285750" indent="-285750">
              <a:spcBef>
                <a:spcPts val="1200"/>
              </a:spcBef>
            </a:pPr>
            <a:r>
              <a:rPr lang="en-IN" sz="1500" dirty="0">
                <a:solidFill>
                  <a:schemeClr val="tx1">
                    <a:lumMod val="75000"/>
                  </a:schemeClr>
                </a:solidFill>
              </a:rPr>
              <a:t>We did competitive analysis with </a:t>
            </a:r>
            <a:r>
              <a:rPr lang="en-IN" sz="1500" dirty="0" err="1">
                <a:solidFill>
                  <a:schemeClr val="tx1">
                    <a:lumMod val="75000"/>
                  </a:schemeClr>
                </a:solidFill>
              </a:rPr>
              <a:t>Swiggy</a:t>
            </a:r>
            <a:r>
              <a:rPr lang="en-IN" sz="1500" dirty="0">
                <a:solidFill>
                  <a:schemeClr val="tx1">
                    <a:lumMod val="75000"/>
                  </a:schemeClr>
                </a:solidFill>
              </a:rPr>
              <a:t> and prepared questionnaire for Zomato team to find out reasons of the same.</a:t>
            </a:r>
          </a:p>
        </p:txBody>
      </p:sp>
    </p:spTree>
    <p:extLst>
      <p:ext uri="{BB962C8B-B14F-4D97-AF65-F5344CB8AC3E}">
        <p14:creationId xmlns:p14="http://schemas.microsoft.com/office/powerpoint/2010/main" val="3939599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Contents</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85000" lnSpcReduction="20000"/>
          </a:bodyPr>
          <a:lstStyle/>
          <a:p>
            <a:pPr marL="742950" indent="-285750">
              <a:spcBef>
                <a:spcPts val="1200"/>
              </a:spcBef>
              <a:spcAft>
                <a:spcPts val="1200"/>
              </a:spcAft>
            </a:pPr>
            <a:r>
              <a:rPr lang="en-US" dirty="0">
                <a:solidFill>
                  <a:schemeClr val="tx1">
                    <a:lumMod val="75000"/>
                  </a:schemeClr>
                </a:solidFill>
              </a:rPr>
              <a:t>About the Company</a:t>
            </a:r>
          </a:p>
          <a:p>
            <a:pPr marL="742950" indent="-285750">
              <a:spcBef>
                <a:spcPts val="1200"/>
              </a:spcBef>
              <a:spcAft>
                <a:spcPts val="1200"/>
              </a:spcAft>
            </a:pPr>
            <a:r>
              <a:rPr lang="en-US" dirty="0">
                <a:solidFill>
                  <a:schemeClr val="tx1">
                    <a:lumMod val="75000"/>
                  </a:schemeClr>
                </a:solidFill>
              </a:rPr>
              <a:t>Training Summary</a:t>
            </a:r>
          </a:p>
          <a:p>
            <a:pPr marL="742950" indent="-285750">
              <a:spcBef>
                <a:spcPts val="1200"/>
              </a:spcBef>
              <a:spcAft>
                <a:spcPts val="1200"/>
              </a:spcAft>
            </a:pPr>
            <a:r>
              <a:rPr lang="en-US" dirty="0">
                <a:solidFill>
                  <a:schemeClr val="tx1">
                    <a:lumMod val="75000"/>
                  </a:schemeClr>
                </a:solidFill>
              </a:rPr>
              <a:t>List of Courses/Tech Stack</a:t>
            </a:r>
          </a:p>
          <a:p>
            <a:pPr marL="742950" indent="-285750">
              <a:spcBef>
                <a:spcPts val="1200"/>
              </a:spcBef>
              <a:spcAft>
                <a:spcPts val="1200"/>
              </a:spcAft>
            </a:pPr>
            <a:r>
              <a:rPr lang="en-US" dirty="0">
                <a:solidFill>
                  <a:schemeClr val="tx1">
                    <a:lumMod val="75000"/>
                  </a:schemeClr>
                </a:solidFill>
              </a:rPr>
              <a:t>Microsoft Certifications</a:t>
            </a:r>
          </a:p>
          <a:p>
            <a:pPr marL="742950" indent="-285750">
              <a:spcBef>
                <a:spcPts val="1200"/>
              </a:spcBef>
              <a:spcAft>
                <a:spcPts val="1200"/>
              </a:spcAft>
            </a:pPr>
            <a:r>
              <a:rPr lang="en-US" dirty="0">
                <a:solidFill>
                  <a:schemeClr val="tx1">
                    <a:lumMod val="75000"/>
                  </a:schemeClr>
                </a:solidFill>
              </a:rPr>
              <a:t>Capstone Project</a:t>
            </a:r>
          </a:p>
          <a:p>
            <a:pPr marL="742950" indent="-285750">
              <a:spcBef>
                <a:spcPts val="1200"/>
              </a:spcBef>
              <a:spcAft>
                <a:spcPts val="1200"/>
              </a:spcAft>
            </a:pPr>
            <a:r>
              <a:rPr lang="en-US" dirty="0">
                <a:solidFill>
                  <a:schemeClr val="tx1">
                    <a:lumMod val="75000"/>
                  </a:schemeClr>
                </a:solidFill>
              </a:rPr>
              <a:t>Forage Tasks</a:t>
            </a:r>
          </a:p>
          <a:p>
            <a:pPr marL="742950" indent="-285750">
              <a:spcBef>
                <a:spcPts val="1200"/>
              </a:spcBef>
              <a:spcAft>
                <a:spcPts val="1200"/>
              </a:spcAft>
            </a:pPr>
            <a:endParaRPr dirty="0">
              <a:solidFill>
                <a:schemeClr val="tx1">
                  <a:lumMod val="75000"/>
                </a:schemeClr>
              </a:solidFill>
            </a:endParaRPr>
          </a:p>
        </p:txBody>
      </p:sp>
    </p:spTree>
    <p:extLst>
      <p:ext uri="{BB962C8B-B14F-4D97-AF65-F5344CB8AC3E}">
        <p14:creationId xmlns:p14="http://schemas.microsoft.com/office/powerpoint/2010/main" val="2835133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About the company</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742950" indent="-285750">
              <a:spcBef>
                <a:spcPts val="1200"/>
              </a:spcBef>
            </a:pPr>
            <a:r>
              <a:rPr lang="en-IN" sz="1500" dirty="0">
                <a:solidFill>
                  <a:schemeClr val="tx1">
                    <a:lumMod val="75000"/>
                  </a:schemeClr>
                </a:solidFill>
                <a:effectLst/>
                <a:latin typeface="Roboto" panose="02000000000000000000" pitchFamily="2" charset="0"/>
                <a:ea typeface="Roboto" panose="02000000000000000000" pitchFamily="2" charset="0"/>
                <a:cs typeface="Times New Roman" panose="02020603050405020304" pitchFamily="18" charset="0"/>
              </a:rPr>
              <a:t>KPMG is British-Dutch company and is one of the Big Four accounting firms in the world.</a:t>
            </a:r>
          </a:p>
          <a:p>
            <a:pPr marL="742950" indent="-285750">
              <a:spcBef>
                <a:spcPts val="1200"/>
              </a:spcBef>
            </a:pPr>
            <a:r>
              <a:rPr lang="en-IN" sz="1500" dirty="0">
                <a:solidFill>
                  <a:schemeClr val="tx1">
                    <a:lumMod val="75000"/>
                  </a:schemeClr>
                </a:solidFill>
                <a:effectLst/>
                <a:latin typeface="Roboto" panose="02000000000000000000" pitchFamily="2" charset="0"/>
                <a:ea typeface="Roboto" panose="02000000000000000000" pitchFamily="2" charset="0"/>
              </a:rPr>
              <a:t>KPMG in India is one of the leading providers of risk, financial and business advisory, tax and regulatory services, internal audit, and corporate governance. </a:t>
            </a:r>
          </a:p>
          <a:p>
            <a:pPr marL="742950" indent="-285750">
              <a:spcBef>
                <a:spcPts val="1200"/>
              </a:spcBef>
            </a:pPr>
            <a:r>
              <a:rPr lang="en-IN" sz="1500" dirty="0">
                <a:solidFill>
                  <a:schemeClr val="tx1">
                    <a:lumMod val="75000"/>
                  </a:schemeClr>
                </a:solidFill>
                <a:effectLst/>
                <a:latin typeface="Roboto" panose="02000000000000000000" pitchFamily="2" charset="0"/>
                <a:ea typeface="Roboto" panose="02000000000000000000" pitchFamily="2" charset="0"/>
              </a:rPr>
              <a:t>KPMG Lighthouse is the centre of Excellence for data-driven technology. The Lighthouse department deals with data analytics , business intelligence , data engineering , artificial intelligence and machine learning.</a:t>
            </a:r>
            <a:endParaRPr sz="1500" dirty="0">
              <a:solidFill>
                <a:schemeClr val="tx1">
                  <a:lumMod val="75000"/>
                </a:schemeClr>
              </a:solidFill>
              <a:latin typeface="Roboto" panose="02000000000000000000" pitchFamily="2" charset="0"/>
              <a:ea typeface="Roboto" panose="02000000000000000000" pitchFamily="2" charset="0"/>
            </a:endParaRPr>
          </a:p>
          <a:p>
            <a:pPr marL="285750" indent="-285750">
              <a:spcBef>
                <a:spcPts val="1200"/>
              </a:spcBef>
            </a:pPr>
            <a:endParaRPr sz="1500" dirty="0">
              <a:solidFill>
                <a:schemeClr val="tx1">
                  <a:lumMod val="75000"/>
                </a:schemeClr>
              </a:solidFill>
              <a:latin typeface="Roboto" panose="02000000000000000000" pitchFamily="2" charset="0"/>
              <a:ea typeface="Roboto" panose="02000000000000000000" pitchFamily="2" charset="0"/>
            </a:endParaRPr>
          </a:p>
          <a:p>
            <a:pPr marL="742950" indent="-285750">
              <a:spcBef>
                <a:spcPts val="1200"/>
              </a:spcBef>
              <a:spcAft>
                <a:spcPts val="1200"/>
              </a:spcAft>
            </a:pPr>
            <a:endParaRPr sz="1500" dirty="0">
              <a:solidFill>
                <a:schemeClr val="tx1">
                  <a:lumMod val="75000"/>
                </a:schemeClr>
              </a:solidFill>
              <a:latin typeface="Roboto" panose="02000000000000000000" pitchFamily="2" charset="0"/>
              <a:ea typeface="Roboto" panose="020000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Training Summary</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spcBef>
                <a:spcPts val="1200"/>
              </a:spcBef>
            </a:pPr>
            <a:r>
              <a:rPr lang="en-IN" sz="1500" dirty="0">
                <a:solidFill>
                  <a:schemeClr val="tx1">
                    <a:lumMod val="75000"/>
                  </a:schemeClr>
                </a:solidFill>
              </a:rPr>
              <a:t>Completed some Linked In Learning courses in first 2 weeks</a:t>
            </a:r>
          </a:p>
          <a:p>
            <a:pPr marL="285750" indent="-285750">
              <a:spcBef>
                <a:spcPts val="1200"/>
              </a:spcBef>
            </a:pPr>
            <a:r>
              <a:rPr lang="en-IN" sz="1500" dirty="0">
                <a:solidFill>
                  <a:schemeClr val="tx1">
                    <a:lumMod val="75000"/>
                  </a:schemeClr>
                </a:solidFill>
              </a:rPr>
              <a:t>Training by Cloudthat started in first week of February and ended on 23</a:t>
            </a:r>
            <a:r>
              <a:rPr lang="en-IN" sz="1500" baseline="30000" dirty="0">
                <a:solidFill>
                  <a:schemeClr val="tx1">
                    <a:lumMod val="75000"/>
                  </a:schemeClr>
                </a:solidFill>
              </a:rPr>
              <a:t>rd</a:t>
            </a:r>
            <a:r>
              <a:rPr lang="en-IN" sz="1500" dirty="0">
                <a:solidFill>
                  <a:schemeClr val="tx1">
                    <a:lumMod val="75000"/>
                  </a:schemeClr>
                </a:solidFill>
              </a:rPr>
              <a:t> April in which all courses were related to azure data engineering.</a:t>
            </a:r>
          </a:p>
          <a:p>
            <a:pPr marL="285750" indent="-285750">
              <a:spcBef>
                <a:spcPts val="1200"/>
              </a:spcBef>
            </a:pPr>
            <a:r>
              <a:rPr lang="en-IN" sz="1500" dirty="0">
                <a:solidFill>
                  <a:schemeClr val="tx1">
                    <a:lumMod val="75000"/>
                  </a:schemeClr>
                </a:solidFill>
              </a:rPr>
              <a:t>After the completion of training we were supposed to get certifications done .</a:t>
            </a:r>
          </a:p>
          <a:p>
            <a:pPr marL="285750" indent="-285750">
              <a:spcBef>
                <a:spcPts val="1200"/>
              </a:spcBef>
            </a:pPr>
            <a:r>
              <a:rPr lang="en-IN" sz="1500" dirty="0">
                <a:solidFill>
                  <a:schemeClr val="tx1">
                    <a:lumMod val="75000"/>
                  </a:schemeClr>
                </a:solidFill>
              </a:rPr>
              <a:t>Then a hands on Capstone Project where we have to apply all our learnings.</a:t>
            </a:r>
          </a:p>
          <a:p>
            <a:pPr marL="285750" indent="-285750">
              <a:spcBef>
                <a:spcPts val="1200"/>
              </a:spcBef>
            </a:pPr>
            <a:r>
              <a:rPr lang="en-IN" sz="1500" dirty="0">
                <a:solidFill>
                  <a:schemeClr val="tx1">
                    <a:lumMod val="75000"/>
                  </a:schemeClr>
                </a:solidFill>
              </a:rPr>
              <a:t>Data engineers are responsible for building pipelines, ingesting data from different sources and processing raw data to make it more useful</a:t>
            </a:r>
          </a:p>
          <a:p>
            <a:pPr marL="285750" indent="-285750">
              <a:spcBef>
                <a:spcPts val="1200"/>
              </a:spcBef>
            </a:pPr>
            <a:endParaRPr lang="en-IN" sz="1500" dirty="0">
              <a:solidFill>
                <a:schemeClr val="tx1">
                  <a:lumMod val="75000"/>
                </a:schemeClr>
              </a:solidFill>
            </a:endParaRPr>
          </a:p>
          <a:p>
            <a:pPr marL="857250" indent="-857250">
              <a:spcBef>
                <a:spcPts val="1200"/>
              </a:spcBef>
            </a:pPr>
            <a:endParaRPr lang="en-IN" sz="1500" dirty="0">
              <a:solidFill>
                <a:schemeClr val="tx1">
                  <a:lumMod val="75000"/>
                </a:schemeClr>
              </a:solidFill>
            </a:endParaRPr>
          </a:p>
          <a:p>
            <a:pPr marL="857250" indent="-857250">
              <a:spcBef>
                <a:spcPts val="1200"/>
              </a:spcBef>
            </a:pPr>
            <a:endParaRPr sz="1500" dirty="0">
              <a:solidFill>
                <a:schemeClr val="tx1">
                  <a:lumMod val="75000"/>
                </a:schemeClr>
              </a:solidFill>
            </a:endParaRPr>
          </a:p>
          <a:p>
            <a:pPr marL="457200" lvl="0" indent="0" algn="l" rtl="0">
              <a:spcBef>
                <a:spcPts val="1200"/>
              </a:spcBef>
              <a:spcAft>
                <a:spcPts val="1200"/>
              </a:spcAft>
              <a:buNone/>
            </a:pPr>
            <a:endParaRPr sz="1500" dirty="0">
              <a:solidFill>
                <a:schemeClr val="tx1">
                  <a:lumMod val="75000"/>
                </a:schemeClr>
              </a:solidFill>
            </a:endParaRPr>
          </a:p>
        </p:txBody>
      </p:sp>
    </p:spTree>
    <p:extLst>
      <p:ext uri="{BB962C8B-B14F-4D97-AF65-F5344CB8AC3E}">
        <p14:creationId xmlns:p14="http://schemas.microsoft.com/office/powerpoint/2010/main" val="1192148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List of courses covered in training</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numCol="2" anchor="t" anchorCtr="0">
            <a:normAutofit/>
          </a:bodyPr>
          <a:lstStyle/>
          <a:p>
            <a:pPr marL="285750" indent="-285750">
              <a:spcBef>
                <a:spcPts val="1200"/>
              </a:spcBef>
            </a:pPr>
            <a:r>
              <a:rPr lang="en-IN" sz="1500" dirty="0">
                <a:solidFill>
                  <a:schemeClr val="tx1">
                    <a:lumMod val="75000"/>
                  </a:schemeClr>
                </a:solidFill>
              </a:rPr>
              <a:t>Azure fundamentals</a:t>
            </a:r>
          </a:p>
          <a:p>
            <a:pPr marL="285750" indent="-285750">
              <a:spcBef>
                <a:spcPts val="1200"/>
              </a:spcBef>
            </a:pPr>
            <a:r>
              <a:rPr lang="en-IN" sz="1500" dirty="0">
                <a:solidFill>
                  <a:schemeClr val="tx1">
                    <a:lumMod val="75000"/>
                  </a:schemeClr>
                </a:solidFill>
              </a:rPr>
              <a:t>Data fundamentals</a:t>
            </a:r>
          </a:p>
          <a:p>
            <a:pPr marL="285750" indent="-285750">
              <a:spcBef>
                <a:spcPts val="1200"/>
              </a:spcBef>
            </a:pPr>
            <a:r>
              <a:rPr lang="en-IN" sz="1500" dirty="0">
                <a:solidFill>
                  <a:schemeClr val="tx1">
                    <a:lumMod val="75000"/>
                  </a:schemeClr>
                </a:solidFill>
              </a:rPr>
              <a:t>Python</a:t>
            </a:r>
          </a:p>
          <a:p>
            <a:pPr marL="285750" indent="-285750">
              <a:spcBef>
                <a:spcPts val="1200"/>
              </a:spcBef>
            </a:pPr>
            <a:r>
              <a:rPr lang="en-IN" sz="1500" dirty="0">
                <a:solidFill>
                  <a:schemeClr val="tx1">
                    <a:lumMod val="75000"/>
                  </a:schemeClr>
                </a:solidFill>
              </a:rPr>
              <a:t>SQL</a:t>
            </a:r>
          </a:p>
          <a:p>
            <a:pPr marL="285750" indent="-285750">
              <a:spcBef>
                <a:spcPts val="1200"/>
              </a:spcBef>
            </a:pPr>
            <a:r>
              <a:rPr lang="en-IN" sz="1500" dirty="0">
                <a:solidFill>
                  <a:schemeClr val="tx1">
                    <a:lumMod val="75000"/>
                  </a:schemeClr>
                </a:solidFill>
              </a:rPr>
              <a:t>Spark</a:t>
            </a:r>
          </a:p>
          <a:p>
            <a:pPr marL="285750" indent="-285750">
              <a:spcBef>
                <a:spcPts val="1200"/>
              </a:spcBef>
            </a:pPr>
            <a:r>
              <a:rPr lang="en-IN" sz="1500" dirty="0">
                <a:solidFill>
                  <a:schemeClr val="tx1">
                    <a:lumMod val="75000"/>
                  </a:schemeClr>
                </a:solidFill>
              </a:rPr>
              <a:t>Data factory</a:t>
            </a:r>
          </a:p>
          <a:p>
            <a:pPr marL="285750" indent="-285750">
              <a:spcBef>
                <a:spcPts val="1200"/>
              </a:spcBef>
            </a:pPr>
            <a:r>
              <a:rPr lang="en-IN" sz="1500" dirty="0">
                <a:solidFill>
                  <a:schemeClr val="tx1">
                    <a:lumMod val="75000"/>
                  </a:schemeClr>
                </a:solidFill>
              </a:rPr>
              <a:t>Azure log analytics</a:t>
            </a:r>
          </a:p>
          <a:p>
            <a:pPr marL="285750" indent="-285750">
              <a:spcBef>
                <a:spcPts val="1200"/>
              </a:spcBef>
            </a:pPr>
            <a:r>
              <a:rPr lang="en-IN" sz="1500" dirty="0">
                <a:solidFill>
                  <a:schemeClr val="tx1">
                    <a:lumMod val="75000"/>
                  </a:schemeClr>
                </a:solidFill>
              </a:rPr>
              <a:t>Azure </a:t>
            </a:r>
            <a:r>
              <a:rPr lang="en-IN" sz="1500" dirty="0" err="1">
                <a:solidFill>
                  <a:schemeClr val="tx1">
                    <a:lumMod val="75000"/>
                  </a:schemeClr>
                </a:solidFill>
              </a:rPr>
              <a:t>devops</a:t>
            </a:r>
            <a:endParaRPr lang="en-IN" sz="1500" dirty="0">
              <a:solidFill>
                <a:schemeClr val="tx1">
                  <a:lumMod val="75000"/>
                </a:schemeClr>
              </a:solidFill>
            </a:endParaRPr>
          </a:p>
          <a:p>
            <a:pPr marL="285750" indent="-285750">
              <a:spcBef>
                <a:spcPts val="1200"/>
              </a:spcBef>
            </a:pPr>
            <a:r>
              <a:rPr lang="en-IN" sz="1500" dirty="0">
                <a:solidFill>
                  <a:schemeClr val="tx1">
                    <a:lumMod val="75000"/>
                  </a:schemeClr>
                </a:solidFill>
              </a:rPr>
              <a:t>Azure synapse analytics</a:t>
            </a:r>
          </a:p>
          <a:p>
            <a:pPr marL="285750" indent="-285750">
              <a:spcBef>
                <a:spcPts val="1200"/>
              </a:spcBef>
            </a:pPr>
            <a:r>
              <a:rPr lang="en-IN" sz="1500" dirty="0">
                <a:solidFill>
                  <a:schemeClr val="tx1">
                    <a:lumMod val="75000"/>
                  </a:schemeClr>
                </a:solidFill>
              </a:rPr>
              <a:t>Azure Databricks</a:t>
            </a:r>
          </a:p>
          <a:p>
            <a:pPr marL="285750" indent="-285750">
              <a:spcBef>
                <a:spcPts val="1200"/>
              </a:spcBef>
            </a:pPr>
            <a:endParaRPr lang="en-IN" sz="1500" dirty="0">
              <a:solidFill>
                <a:schemeClr val="tx1">
                  <a:lumMod val="75000"/>
                </a:schemeClr>
              </a:solidFill>
            </a:endParaRPr>
          </a:p>
          <a:p>
            <a:pPr marL="285750" indent="-285750">
              <a:spcBef>
                <a:spcPts val="1200"/>
              </a:spcBef>
            </a:pPr>
            <a:endParaRPr sz="1500" dirty="0">
              <a:solidFill>
                <a:schemeClr val="tx1">
                  <a:lumMod val="75000"/>
                </a:schemeClr>
              </a:solidFill>
            </a:endParaRPr>
          </a:p>
          <a:p>
            <a:pPr marL="742950" indent="-285750">
              <a:spcBef>
                <a:spcPts val="1200"/>
              </a:spcBef>
              <a:spcAft>
                <a:spcPts val="1200"/>
              </a:spcAft>
            </a:pPr>
            <a:endParaRPr sz="1500" dirty="0">
              <a:solidFill>
                <a:schemeClr val="tx1">
                  <a:lumMod val="75000"/>
                </a:schemeClr>
              </a:solidFill>
            </a:endParaRPr>
          </a:p>
        </p:txBody>
      </p:sp>
    </p:spTree>
    <p:extLst>
      <p:ext uri="{BB962C8B-B14F-4D97-AF65-F5344CB8AC3E}">
        <p14:creationId xmlns:p14="http://schemas.microsoft.com/office/powerpoint/2010/main" val="779228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Microsoft certifications</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spcBef>
                <a:spcPts val="1200"/>
              </a:spcBef>
            </a:pPr>
            <a:r>
              <a:rPr lang="en-IN" sz="1500" dirty="0">
                <a:solidFill>
                  <a:schemeClr val="tx1">
                    <a:lumMod val="75000"/>
                  </a:schemeClr>
                </a:solidFill>
              </a:rPr>
              <a:t>Deadline given : 31</a:t>
            </a:r>
            <a:r>
              <a:rPr lang="en-IN" sz="1500" baseline="30000" dirty="0">
                <a:solidFill>
                  <a:schemeClr val="tx1">
                    <a:lumMod val="75000"/>
                  </a:schemeClr>
                </a:solidFill>
              </a:rPr>
              <a:t>st</a:t>
            </a:r>
            <a:r>
              <a:rPr lang="en-IN" sz="1500" dirty="0">
                <a:solidFill>
                  <a:schemeClr val="tx1">
                    <a:lumMod val="75000"/>
                  </a:schemeClr>
                </a:solidFill>
              </a:rPr>
              <a:t> May 2022 </a:t>
            </a:r>
          </a:p>
          <a:p>
            <a:pPr marL="285750" indent="-285750">
              <a:spcBef>
                <a:spcPts val="1200"/>
              </a:spcBef>
            </a:pPr>
            <a:r>
              <a:rPr lang="en-IN" sz="1500" dirty="0">
                <a:solidFill>
                  <a:schemeClr val="tx1">
                    <a:lumMod val="75000"/>
                  </a:schemeClr>
                </a:solidFill>
              </a:rPr>
              <a:t>To complete 3 certifications</a:t>
            </a:r>
          </a:p>
          <a:p>
            <a:pPr marL="285750" indent="-285750">
              <a:spcBef>
                <a:spcPts val="1200"/>
              </a:spcBef>
            </a:pPr>
            <a:r>
              <a:rPr lang="en-IN" sz="1500" dirty="0">
                <a:solidFill>
                  <a:schemeClr val="tx1">
                    <a:lumMod val="75000"/>
                  </a:schemeClr>
                </a:solidFill>
              </a:rPr>
              <a:t>AZ-900  Azure fundamentals</a:t>
            </a:r>
          </a:p>
          <a:p>
            <a:pPr marL="285750" indent="-285750">
              <a:spcBef>
                <a:spcPts val="1200"/>
              </a:spcBef>
            </a:pPr>
            <a:r>
              <a:rPr lang="en-IN" sz="1500" dirty="0">
                <a:solidFill>
                  <a:schemeClr val="tx1">
                    <a:lumMod val="75000"/>
                  </a:schemeClr>
                </a:solidFill>
              </a:rPr>
              <a:t>DP-900 Data fundamentals </a:t>
            </a:r>
          </a:p>
          <a:p>
            <a:pPr marL="285750" indent="-285750">
              <a:spcBef>
                <a:spcPts val="1200"/>
              </a:spcBef>
            </a:pPr>
            <a:r>
              <a:rPr lang="en-IN" sz="1500" dirty="0">
                <a:solidFill>
                  <a:schemeClr val="tx1">
                    <a:lumMod val="75000"/>
                  </a:schemeClr>
                </a:solidFill>
              </a:rPr>
              <a:t>DP-203 Data engineering </a:t>
            </a:r>
          </a:p>
        </p:txBody>
      </p:sp>
    </p:spTree>
    <p:extLst>
      <p:ext uri="{BB962C8B-B14F-4D97-AF65-F5344CB8AC3E}">
        <p14:creationId xmlns:p14="http://schemas.microsoft.com/office/powerpoint/2010/main" val="3139937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Azure Fundamentals</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spcBef>
                <a:spcPts val="1200"/>
              </a:spcBef>
            </a:pPr>
            <a:r>
              <a:rPr lang="en-IN" sz="1500" dirty="0">
                <a:solidFill>
                  <a:schemeClr val="tx1">
                    <a:lumMod val="75000"/>
                  </a:schemeClr>
                </a:solidFill>
              </a:rPr>
              <a:t>AZ-900 Microsoft certification</a:t>
            </a:r>
          </a:p>
          <a:p>
            <a:pPr marL="285750" indent="-285750">
              <a:spcBef>
                <a:spcPts val="1200"/>
              </a:spcBef>
            </a:pPr>
            <a:r>
              <a:rPr lang="en-IN" sz="1500" dirty="0">
                <a:solidFill>
                  <a:schemeClr val="tx1">
                    <a:lumMod val="75000"/>
                  </a:schemeClr>
                </a:solidFill>
              </a:rPr>
              <a:t>Learnt about cloud computing and services provided by azure </a:t>
            </a:r>
          </a:p>
          <a:p>
            <a:pPr marL="285750" indent="-285750">
              <a:spcBef>
                <a:spcPts val="1200"/>
              </a:spcBef>
            </a:pPr>
            <a:r>
              <a:rPr lang="en-IN" sz="1500" dirty="0">
                <a:solidFill>
                  <a:schemeClr val="tx1">
                    <a:lumMod val="75000"/>
                  </a:schemeClr>
                </a:solidFill>
              </a:rPr>
              <a:t>Public , private and hybrid mode of cloud computing</a:t>
            </a:r>
          </a:p>
          <a:p>
            <a:pPr marL="285750" indent="-285750">
              <a:spcBef>
                <a:spcPts val="1200"/>
              </a:spcBef>
            </a:pPr>
            <a:r>
              <a:rPr lang="en-IN" sz="1500" dirty="0">
                <a:solidFill>
                  <a:schemeClr val="tx1">
                    <a:lumMod val="75000"/>
                  </a:schemeClr>
                </a:solidFill>
              </a:rPr>
              <a:t>Created an account on azure portal</a:t>
            </a:r>
          </a:p>
          <a:p>
            <a:pPr marL="285750" indent="-285750">
              <a:spcBef>
                <a:spcPts val="1200"/>
              </a:spcBef>
            </a:pPr>
            <a:r>
              <a:rPr lang="en-IN" sz="1500" dirty="0">
                <a:solidFill>
                  <a:schemeClr val="tx1">
                    <a:lumMod val="75000"/>
                  </a:schemeClr>
                </a:solidFill>
              </a:rPr>
              <a:t>Azure regions , availability zones , region pairs</a:t>
            </a:r>
          </a:p>
          <a:p>
            <a:pPr marL="285750" indent="-285750">
              <a:spcBef>
                <a:spcPts val="1200"/>
              </a:spcBef>
            </a:pPr>
            <a:r>
              <a:rPr lang="en-IN" sz="1500" dirty="0">
                <a:solidFill>
                  <a:schemeClr val="tx1">
                    <a:lumMod val="75000"/>
                  </a:schemeClr>
                </a:solidFill>
              </a:rPr>
              <a:t>Deployed a virtual machine </a:t>
            </a:r>
          </a:p>
          <a:p>
            <a:pPr marL="285750" indent="-285750">
              <a:spcBef>
                <a:spcPts val="1200"/>
              </a:spcBef>
            </a:pPr>
            <a:r>
              <a:rPr lang="en-IN" sz="1500" dirty="0">
                <a:solidFill>
                  <a:schemeClr val="tx1">
                    <a:lumMod val="75000"/>
                  </a:schemeClr>
                </a:solidFill>
              </a:rPr>
              <a:t>Azure pricing calculator , azure advisor</a:t>
            </a: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a:p>
            <a:pPr marL="285750" indent="-285750">
              <a:spcBef>
                <a:spcPts val="1200"/>
              </a:spcBef>
            </a:pPr>
            <a:endParaRPr sz="1500" dirty="0">
              <a:solidFill>
                <a:schemeClr val="tx1">
                  <a:lumMod val="75000"/>
                </a:schemeClr>
              </a:solidFill>
            </a:endParaRPr>
          </a:p>
          <a:p>
            <a:pPr marL="742950" indent="-285750">
              <a:spcBef>
                <a:spcPts val="1200"/>
              </a:spcBef>
              <a:spcAft>
                <a:spcPts val="1200"/>
              </a:spcAft>
            </a:pPr>
            <a:endParaRPr sz="1500" dirty="0"/>
          </a:p>
        </p:txBody>
      </p:sp>
    </p:spTree>
    <p:extLst>
      <p:ext uri="{BB962C8B-B14F-4D97-AF65-F5344CB8AC3E}">
        <p14:creationId xmlns:p14="http://schemas.microsoft.com/office/powerpoint/2010/main" val="2018281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Azure Fundamentals Certification</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1200"/>
              </a:spcAft>
              <a:buNone/>
            </a:pPr>
            <a:endParaRPr dirty="0"/>
          </a:p>
        </p:txBody>
      </p:sp>
      <p:pic>
        <p:nvPicPr>
          <p:cNvPr id="3" name="Picture 2">
            <a:extLst>
              <a:ext uri="{FF2B5EF4-FFF2-40B4-BE49-F238E27FC236}">
                <a16:creationId xmlns:a16="http://schemas.microsoft.com/office/drawing/2014/main" id="{8599EA01-8D4D-1B21-DEEC-200F10F3AA98}"/>
              </a:ext>
            </a:extLst>
          </p:cNvPr>
          <p:cNvPicPr>
            <a:picLocks noChangeAspect="1"/>
          </p:cNvPicPr>
          <p:nvPr/>
        </p:nvPicPr>
        <p:blipFill>
          <a:blip r:embed="rId3"/>
          <a:stretch>
            <a:fillRect/>
          </a:stretch>
        </p:blipFill>
        <p:spPr>
          <a:xfrm>
            <a:off x="311700" y="1261508"/>
            <a:ext cx="6053470" cy="3307367"/>
          </a:xfrm>
          <a:prstGeom prst="rect">
            <a:avLst/>
          </a:prstGeom>
        </p:spPr>
      </p:pic>
    </p:spTree>
    <p:extLst>
      <p:ext uri="{BB962C8B-B14F-4D97-AF65-F5344CB8AC3E}">
        <p14:creationId xmlns:p14="http://schemas.microsoft.com/office/powerpoint/2010/main" val="4234069210"/>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1142</Words>
  <Application>Microsoft Office PowerPoint</Application>
  <PresentationFormat>On-screen Show (16:9)</PresentationFormat>
  <Paragraphs>133</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Roboto</vt:lpstr>
      <vt:lpstr>Arial</vt:lpstr>
      <vt:lpstr>Geometric</vt:lpstr>
      <vt:lpstr> Internship at KPMG </vt:lpstr>
      <vt:lpstr>COMPUTER SCIENCE and ENGINEERING DEPARTMENT NIT JALANDHAR</vt:lpstr>
      <vt:lpstr>Contents</vt:lpstr>
      <vt:lpstr>About the company</vt:lpstr>
      <vt:lpstr>Training Summary</vt:lpstr>
      <vt:lpstr>List of courses covered in training</vt:lpstr>
      <vt:lpstr>Microsoft certifications</vt:lpstr>
      <vt:lpstr>Azure Fundamentals</vt:lpstr>
      <vt:lpstr>Azure Fundamentals Certification</vt:lpstr>
      <vt:lpstr>Data Fundamentals</vt:lpstr>
      <vt:lpstr>Data Fundamentals Certification</vt:lpstr>
      <vt:lpstr>Python</vt:lpstr>
      <vt:lpstr>SQL </vt:lpstr>
      <vt:lpstr>DP-203 Data engineering on Microsoft azure</vt:lpstr>
      <vt:lpstr>DP-203 Data engineering Certification</vt:lpstr>
      <vt:lpstr>Capstone Project-Problem Statement</vt:lpstr>
      <vt:lpstr>Capstone Project-Understanding Dataset</vt:lpstr>
      <vt:lpstr>Capstone Project-Understanding Dataset</vt:lpstr>
      <vt:lpstr>INGESTION</vt:lpstr>
      <vt:lpstr>INGESTION</vt:lpstr>
      <vt:lpstr>TRANSFORMATION</vt:lpstr>
      <vt:lpstr>TRANSFORMATION</vt:lpstr>
      <vt:lpstr>VISUALISATION</vt:lpstr>
      <vt:lpstr>VISUALISATION</vt:lpstr>
      <vt:lpstr>VISUALISATION</vt:lpstr>
      <vt:lpstr>Forage Tasks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at KPMG</dc:title>
  <dc:creator>sehajpreet singh</dc:creator>
  <cp:lastModifiedBy>Singh, Sanyamdeep</cp:lastModifiedBy>
  <cp:revision>14</cp:revision>
  <dcterms:modified xsi:type="dcterms:W3CDTF">2022-07-17T08:18:17Z</dcterms:modified>
</cp:coreProperties>
</file>