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9144000" cy="6858000" type="screen4x3"/>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wrt914geCKYnJlv8qWvqyUQkL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A05F7B-4D90-F086-FA3F-3088995CF013}" v="592" dt="2024-03-17T21:12:33.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5"/>
    <p:restoredTop sz="94650"/>
  </p:normalViewPr>
  <p:slideViewPr>
    <p:cSldViewPr snapToGrid="0">
      <p:cViewPr varScale="1">
        <p:scale>
          <a:sx n="120" d="100"/>
          <a:sy n="120" d="100"/>
        </p:scale>
        <p:origin x="153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85800" y="2130425"/>
            <a:ext cx="7772400" cy="1470025"/>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4"/>
          <p:cNvSpPr txBox="1">
            <a:spLocks noGrp="1"/>
          </p:cNvSpPr>
          <p:nvPr>
            <p:ph type="body" idx="1"/>
          </p:nvPr>
        </p:nvSpPr>
        <p:spPr>
          <a:xfrm>
            <a:off x="1371600" y="3886200"/>
            <a:ext cx="6400800" cy="1752600"/>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400"/>
              </a:spcBef>
              <a:spcAft>
                <a:spcPts val="0"/>
              </a:spcAft>
              <a:buSzPts val="2400"/>
              <a:buFont typeface="Calibri"/>
              <a:buNone/>
              <a:defRPr>
                <a:solidFill>
                  <a:srgbClr val="888888"/>
                </a:solidFill>
              </a:defRPr>
            </a:lvl1pPr>
            <a:lvl2pPr marL="914400" lvl="1" indent="-228600" algn="ctr">
              <a:lnSpc>
                <a:spcPct val="100000"/>
              </a:lnSpc>
              <a:spcBef>
                <a:spcPts val="400"/>
              </a:spcBef>
              <a:spcAft>
                <a:spcPts val="0"/>
              </a:spcAft>
              <a:buSzPts val="2400"/>
              <a:buFont typeface="Calibri"/>
              <a:buNone/>
              <a:defRPr>
                <a:solidFill>
                  <a:srgbClr val="888888"/>
                </a:solidFill>
              </a:defRPr>
            </a:lvl2pPr>
            <a:lvl3pPr marL="1371600" lvl="2" indent="-228600" algn="ctr">
              <a:lnSpc>
                <a:spcPct val="100000"/>
              </a:lnSpc>
              <a:spcBef>
                <a:spcPts val="400"/>
              </a:spcBef>
              <a:spcAft>
                <a:spcPts val="0"/>
              </a:spcAft>
              <a:buSzPts val="2400"/>
              <a:buFont typeface="Calibri"/>
              <a:buNone/>
              <a:defRPr>
                <a:solidFill>
                  <a:srgbClr val="888888"/>
                </a:solidFill>
              </a:defRPr>
            </a:lvl3pPr>
            <a:lvl4pPr marL="1828800" lvl="3" indent="-228600" algn="ctr">
              <a:lnSpc>
                <a:spcPct val="100000"/>
              </a:lnSpc>
              <a:spcBef>
                <a:spcPts val="400"/>
              </a:spcBef>
              <a:spcAft>
                <a:spcPts val="0"/>
              </a:spcAft>
              <a:buSzPts val="2400"/>
              <a:buFont typeface="Calibri"/>
              <a:buNone/>
              <a:defRPr>
                <a:solidFill>
                  <a:srgbClr val="888888"/>
                </a:solidFill>
              </a:defRPr>
            </a:lvl4pPr>
            <a:lvl5pPr marL="2286000" lvl="4" indent="-228600" algn="ctr">
              <a:lnSpc>
                <a:spcPct val="100000"/>
              </a:lnSpc>
              <a:spcBef>
                <a:spcPts val="400"/>
              </a:spcBef>
              <a:spcAft>
                <a:spcPts val="0"/>
              </a:spcAft>
              <a:buSzPts val="2400"/>
              <a:buFont typeface="Calibri"/>
              <a:buNone/>
              <a:defRPr>
                <a:solidFill>
                  <a:srgbClr val="888888"/>
                </a:solidFill>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12" name="Google Shape;12;p14"/>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5" name="Google Shape;15;p15"/>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16" name="Google Shape;16;p15"/>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722312" y="4406900"/>
            <a:ext cx="7772401" cy="1362075"/>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4000"/>
              <a:buFont typeface="Calibri"/>
              <a:buNone/>
              <a:defRPr sz="4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9" name="Google Shape;19;p16"/>
          <p:cNvSpPr txBox="1">
            <a:spLocks noGrp="1"/>
          </p:cNvSpPr>
          <p:nvPr>
            <p:ph type="body" idx="1"/>
          </p:nvPr>
        </p:nvSpPr>
        <p:spPr>
          <a:xfrm>
            <a:off x="722312" y="2906713"/>
            <a:ext cx="7772401" cy="1500188"/>
          </a:xfrm>
          <a:prstGeom prst="rect">
            <a:avLst/>
          </a:prstGeom>
          <a:noFill/>
          <a:ln>
            <a:noFill/>
          </a:ln>
        </p:spPr>
        <p:txBody>
          <a:bodyPr spcFirstLastPara="1" wrap="square" lIns="91400" tIns="91400" rIns="91400" bIns="91400" anchor="b" anchorCtr="0">
            <a:normAutofit/>
          </a:bodyPr>
          <a:lstStyle>
            <a:lvl1pPr marL="457200" lvl="0" indent="-228600" algn="l">
              <a:lnSpc>
                <a:spcPct val="100000"/>
              </a:lnSpc>
              <a:spcBef>
                <a:spcPts val="400"/>
              </a:spcBef>
              <a:spcAft>
                <a:spcPts val="0"/>
              </a:spcAft>
              <a:buSzPts val="2400"/>
              <a:buFont typeface="Calibri"/>
              <a:buNone/>
              <a:defRPr sz="2000">
                <a:solidFill>
                  <a:srgbClr val="888888"/>
                </a:solidFill>
              </a:defRPr>
            </a:lvl1pPr>
            <a:lvl2pPr marL="914400" lvl="1" indent="-228600" algn="l">
              <a:lnSpc>
                <a:spcPct val="100000"/>
              </a:lnSpc>
              <a:spcBef>
                <a:spcPts val="400"/>
              </a:spcBef>
              <a:spcAft>
                <a:spcPts val="0"/>
              </a:spcAft>
              <a:buSzPts val="2400"/>
              <a:buFont typeface="Calibri"/>
              <a:buNone/>
              <a:defRPr sz="2000">
                <a:solidFill>
                  <a:srgbClr val="888888"/>
                </a:solidFill>
              </a:defRPr>
            </a:lvl2pPr>
            <a:lvl3pPr marL="1371600" lvl="2" indent="-228600" algn="l">
              <a:lnSpc>
                <a:spcPct val="100000"/>
              </a:lnSpc>
              <a:spcBef>
                <a:spcPts val="400"/>
              </a:spcBef>
              <a:spcAft>
                <a:spcPts val="0"/>
              </a:spcAft>
              <a:buSzPts val="2400"/>
              <a:buFont typeface="Calibri"/>
              <a:buNone/>
              <a:defRPr sz="2000">
                <a:solidFill>
                  <a:srgbClr val="888888"/>
                </a:solidFill>
              </a:defRPr>
            </a:lvl3pPr>
            <a:lvl4pPr marL="1828800" lvl="3" indent="-228600" algn="l">
              <a:lnSpc>
                <a:spcPct val="100000"/>
              </a:lnSpc>
              <a:spcBef>
                <a:spcPts val="400"/>
              </a:spcBef>
              <a:spcAft>
                <a:spcPts val="0"/>
              </a:spcAft>
              <a:buSzPts val="2400"/>
              <a:buFont typeface="Calibri"/>
              <a:buNone/>
              <a:defRPr sz="2000">
                <a:solidFill>
                  <a:srgbClr val="888888"/>
                </a:solidFill>
              </a:defRPr>
            </a:lvl4pPr>
            <a:lvl5pPr marL="2286000" lvl="4" indent="-228600" algn="l">
              <a:lnSpc>
                <a:spcPct val="100000"/>
              </a:lnSpc>
              <a:spcBef>
                <a:spcPts val="400"/>
              </a:spcBef>
              <a:spcAft>
                <a:spcPts val="0"/>
              </a:spcAft>
              <a:buSzPts val="2400"/>
              <a:buFont typeface="Calibri"/>
              <a:buNone/>
              <a:defRPr sz="2000">
                <a:solidFill>
                  <a:srgbClr val="888888"/>
                </a:solidFill>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20" name="Google Shape;20;p16"/>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3" name="Google Shape;23;p17"/>
          <p:cNvSpPr txBox="1">
            <a:spLocks noGrp="1"/>
          </p:cNvSpPr>
          <p:nvPr>
            <p:ph type="body" idx="1"/>
          </p:nvPr>
        </p:nvSpPr>
        <p:spPr>
          <a:xfrm>
            <a:off x="457200" y="1600200"/>
            <a:ext cx="4038600" cy="4525963"/>
          </a:xfrm>
          <a:prstGeom prst="rect">
            <a:avLst/>
          </a:prstGeom>
          <a:noFill/>
          <a:ln>
            <a:noFill/>
          </a:ln>
        </p:spPr>
        <p:txBody>
          <a:bodyPr spcFirstLastPara="1" wrap="square" lIns="91400" tIns="91400" rIns="91400" bIns="91400" anchor="t" anchorCtr="0">
            <a:normAutofit/>
          </a:bodyPr>
          <a:lstStyle>
            <a:lvl1pPr marL="457200" lvl="0" indent="-406400" algn="l">
              <a:lnSpc>
                <a:spcPct val="100000"/>
              </a:lnSpc>
              <a:spcBef>
                <a:spcPts val="500"/>
              </a:spcBef>
              <a:spcAft>
                <a:spcPts val="0"/>
              </a:spcAft>
              <a:buSzPts val="2800"/>
              <a:buChar char="❑"/>
              <a:defRPr sz="2800"/>
            </a:lvl1pPr>
            <a:lvl2pPr marL="914400" lvl="1" indent="-406400" algn="l">
              <a:lnSpc>
                <a:spcPct val="100000"/>
              </a:lnSpc>
              <a:spcBef>
                <a:spcPts val="500"/>
              </a:spcBef>
              <a:spcAft>
                <a:spcPts val="0"/>
              </a:spcAft>
              <a:buSzPts val="2800"/>
              <a:buChar char="▪"/>
              <a:defRPr sz="2800"/>
            </a:lvl2pPr>
            <a:lvl3pPr marL="1371600" lvl="2" indent="-406400" algn="l">
              <a:lnSpc>
                <a:spcPct val="100000"/>
              </a:lnSpc>
              <a:spcBef>
                <a:spcPts val="500"/>
              </a:spcBef>
              <a:spcAft>
                <a:spcPts val="0"/>
              </a:spcAft>
              <a:buSzPts val="2800"/>
              <a:buChar char="▪"/>
              <a:defRPr sz="2800"/>
            </a:lvl3pPr>
            <a:lvl4pPr marL="1828800" lvl="3" indent="-406400" algn="l">
              <a:lnSpc>
                <a:spcPct val="100000"/>
              </a:lnSpc>
              <a:spcBef>
                <a:spcPts val="500"/>
              </a:spcBef>
              <a:spcAft>
                <a:spcPts val="0"/>
              </a:spcAft>
              <a:buSzPts val="2800"/>
              <a:buChar char="▪"/>
              <a:defRPr sz="2800"/>
            </a:lvl4pPr>
            <a:lvl5pPr marL="2286000" lvl="4" indent="-406400" algn="l">
              <a:lnSpc>
                <a:spcPct val="100000"/>
              </a:lnSpc>
              <a:spcBef>
                <a:spcPts val="500"/>
              </a:spcBef>
              <a:spcAft>
                <a:spcPts val="0"/>
              </a:spcAft>
              <a:buSzPts val="2800"/>
              <a:buChar char="▪"/>
              <a:defRPr sz="2800"/>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24" name="Google Shape;24;p17"/>
          <p:cNvSpPr txBox="1">
            <a:spLocks noGrp="1"/>
          </p:cNvSpPr>
          <p:nvPr>
            <p:ph type="body" idx="2"/>
          </p:nvPr>
        </p:nvSpPr>
        <p:spPr>
          <a:xfrm>
            <a:off x="4648200" y="1600200"/>
            <a:ext cx="4038600" cy="4525963"/>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25" name="Google Shape;25;p17"/>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18"/>
          <p:cNvSpPr txBox="1">
            <a:spLocks noGrp="1"/>
          </p:cNvSpPr>
          <p:nvPr>
            <p:ph type="body" idx="1"/>
          </p:nvPr>
        </p:nvSpPr>
        <p:spPr>
          <a:xfrm>
            <a:off x="457200" y="1535112"/>
            <a:ext cx="4040188" cy="639763"/>
          </a:xfrm>
          <a:prstGeom prst="rect">
            <a:avLst/>
          </a:prstGeom>
          <a:noFill/>
          <a:ln>
            <a:noFill/>
          </a:ln>
        </p:spPr>
        <p:txBody>
          <a:bodyPr spcFirstLastPara="1" wrap="square" lIns="91400" tIns="91400" rIns="91400" bIns="91400" anchor="b" anchorCtr="0">
            <a:normAutofit/>
          </a:bodyPr>
          <a:lstStyle>
            <a:lvl1pPr marL="457200" lvl="0" indent="-228600" algn="l">
              <a:lnSpc>
                <a:spcPct val="100000"/>
              </a:lnSpc>
              <a:spcBef>
                <a:spcPts val="400"/>
              </a:spcBef>
              <a:spcAft>
                <a:spcPts val="0"/>
              </a:spcAft>
              <a:buSzPts val="2400"/>
              <a:buFont typeface="Calibri"/>
              <a:buNone/>
              <a:defRPr b="1"/>
            </a:lvl1pPr>
            <a:lvl2pPr marL="914400" lvl="1" indent="-228600" algn="l">
              <a:lnSpc>
                <a:spcPct val="100000"/>
              </a:lnSpc>
              <a:spcBef>
                <a:spcPts val="400"/>
              </a:spcBef>
              <a:spcAft>
                <a:spcPts val="0"/>
              </a:spcAft>
              <a:buSzPts val="2400"/>
              <a:buFont typeface="Calibri"/>
              <a:buNone/>
              <a:defRPr b="1"/>
            </a:lvl2pPr>
            <a:lvl3pPr marL="1371600" lvl="2" indent="-228600" algn="l">
              <a:lnSpc>
                <a:spcPct val="100000"/>
              </a:lnSpc>
              <a:spcBef>
                <a:spcPts val="400"/>
              </a:spcBef>
              <a:spcAft>
                <a:spcPts val="0"/>
              </a:spcAft>
              <a:buSzPts val="2400"/>
              <a:buFont typeface="Calibri"/>
              <a:buNone/>
              <a:defRPr b="1"/>
            </a:lvl3pPr>
            <a:lvl4pPr marL="1828800" lvl="3" indent="-228600" algn="l">
              <a:lnSpc>
                <a:spcPct val="100000"/>
              </a:lnSpc>
              <a:spcBef>
                <a:spcPts val="400"/>
              </a:spcBef>
              <a:spcAft>
                <a:spcPts val="0"/>
              </a:spcAft>
              <a:buSzPts val="2400"/>
              <a:buFont typeface="Calibri"/>
              <a:buNone/>
              <a:defRPr b="1"/>
            </a:lvl4pPr>
            <a:lvl5pPr marL="2286000" lvl="4" indent="-228600" algn="l">
              <a:lnSpc>
                <a:spcPct val="100000"/>
              </a:lnSpc>
              <a:spcBef>
                <a:spcPts val="400"/>
              </a:spcBef>
              <a:spcAft>
                <a:spcPts val="0"/>
              </a:spcAft>
              <a:buSzPts val="2400"/>
              <a:buFont typeface="Calibri"/>
              <a:buNone/>
              <a:defRPr b="1"/>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29" name="Google Shape;29;p18"/>
          <p:cNvSpPr txBox="1">
            <a:spLocks noGrp="1"/>
          </p:cNvSpPr>
          <p:nvPr>
            <p:ph type="body" idx="2"/>
          </p:nvPr>
        </p:nvSpPr>
        <p:spPr>
          <a:xfrm>
            <a:off x="457200" y="2174875"/>
            <a:ext cx="4040188" cy="3951288"/>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30" name="Google Shape;30;p18"/>
          <p:cNvSpPr txBox="1">
            <a:spLocks noGrp="1"/>
          </p:cNvSpPr>
          <p:nvPr>
            <p:ph type="body" idx="3"/>
          </p:nvPr>
        </p:nvSpPr>
        <p:spPr>
          <a:xfrm>
            <a:off x="4645025" y="1535112"/>
            <a:ext cx="4041775" cy="639763"/>
          </a:xfrm>
          <a:prstGeom prst="rect">
            <a:avLst/>
          </a:prstGeom>
          <a:noFill/>
          <a:ln>
            <a:noFill/>
          </a:ln>
        </p:spPr>
        <p:txBody>
          <a:bodyPr spcFirstLastPara="1" wrap="square" lIns="91400" tIns="91400" rIns="91400" bIns="91400" anchor="b"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31" name="Google Shape;31;p18"/>
          <p:cNvSpPr txBox="1">
            <a:spLocks noGrp="1"/>
          </p:cNvSpPr>
          <p:nvPr>
            <p:ph type="body" idx="4"/>
          </p:nvPr>
        </p:nvSpPr>
        <p:spPr>
          <a:xfrm>
            <a:off x="4645025" y="2174875"/>
            <a:ext cx="4041775" cy="3951288"/>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32" name="Google Shape;32;p18"/>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57200" y="273050"/>
            <a:ext cx="3008314" cy="116205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000"/>
              <a:buFont typeface="Calibri"/>
              <a:buNone/>
              <a:defRPr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5" name="Google Shape;35;p19"/>
          <p:cNvSpPr txBox="1">
            <a:spLocks noGrp="1"/>
          </p:cNvSpPr>
          <p:nvPr>
            <p:ph type="body" idx="1"/>
          </p:nvPr>
        </p:nvSpPr>
        <p:spPr>
          <a:xfrm>
            <a:off x="3575050" y="273050"/>
            <a:ext cx="5111750" cy="5853113"/>
          </a:xfrm>
          <a:prstGeom prst="rect">
            <a:avLst/>
          </a:prstGeom>
          <a:noFill/>
          <a:ln>
            <a:noFill/>
          </a:ln>
        </p:spPr>
        <p:txBody>
          <a:bodyPr spcFirstLastPara="1" wrap="square" lIns="91400" tIns="91400" rIns="91400" bIns="91400" anchor="t" anchorCtr="0">
            <a:normAutofit/>
          </a:bodyPr>
          <a:lstStyle>
            <a:lvl1pPr marL="457200" lvl="0" indent="-431800" algn="l">
              <a:lnSpc>
                <a:spcPct val="100000"/>
              </a:lnSpc>
              <a:spcBef>
                <a:spcPts val="600"/>
              </a:spcBef>
              <a:spcAft>
                <a:spcPts val="0"/>
              </a:spcAft>
              <a:buSzPts val="3200"/>
              <a:buChar char="❑"/>
              <a:defRPr sz="3200"/>
            </a:lvl1pPr>
            <a:lvl2pPr marL="914400" lvl="1" indent="-431800" algn="l">
              <a:lnSpc>
                <a:spcPct val="100000"/>
              </a:lnSpc>
              <a:spcBef>
                <a:spcPts val="600"/>
              </a:spcBef>
              <a:spcAft>
                <a:spcPts val="0"/>
              </a:spcAft>
              <a:buSzPts val="3200"/>
              <a:buChar char="▪"/>
              <a:defRPr sz="3200"/>
            </a:lvl2pPr>
            <a:lvl3pPr marL="1371600" lvl="2" indent="-431800" algn="l">
              <a:lnSpc>
                <a:spcPct val="100000"/>
              </a:lnSpc>
              <a:spcBef>
                <a:spcPts val="600"/>
              </a:spcBef>
              <a:spcAft>
                <a:spcPts val="0"/>
              </a:spcAft>
              <a:buSzPts val="3200"/>
              <a:buChar char="▪"/>
              <a:defRPr sz="3200"/>
            </a:lvl3pPr>
            <a:lvl4pPr marL="1828800" lvl="3" indent="-431800" algn="l">
              <a:lnSpc>
                <a:spcPct val="100000"/>
              </a:lnSpc>
              <a:spcBef>
                <a:spcPts val="600"/>
              </a:spcBef>
              <a:spcAft>
                <a:spcPts val="0"/>
              </a:spcAft>
              <a:buSzPts val="3200"/>
              <a:buChar char="▪"/>
              <a:defRPr sz="3200"/>
            </a:lvl4pPr>
            <a:lvl5pPr marL="2286000" lvl="4" indent="-431800" algn="l">
              <a:lnSpc>
                <a:spcPct val="100000"/>
              </a:lnSpc>
              <a:spcBef>
                <a:spcPts val="600"/>
              </a:spcBef>
              <a:spcAft>
                <a:spcPts val="0"/>
              </a:spcAft>
              <a:buSzPts val="3200"/>
              <a:buChar char="▪"/>
              <a:defRPr sz="3200"/>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36" name="Google Shape;36;p19"/>
          <p:cNvSpPr txBox="1">
            <a:spLocks noGrp="1"/>
          </p:cNvSpPr>
          <p:nvPr>
            <p:ph type="body" idx="2"/>
          </p:nvPr>
        </p:nvSpPr>
        <p:spPr>
          <a:xfrm>
            <a:off x="457199" y="1435100"/>
            <a:ext cx="3008315" cy="4691063"/>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37" name="Google Shape;37;p19"/>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1792288" y="4800600"/>
            <a:ext cx="5486401" cy="566738"/>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000"/>
              <a:buFont typeface="Calibri"/>
              <a:buNone/>
              <a:defRPr sz="2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0" name="Google Shape;40;p20"/>
          <p:cNvSpPr>
            <a:spLocks noGrp="1"/>
          </p:cNvSpPr>
          <p:nvPr>
            <p:ph type="pic" idx="2"/>
          </p:nvPr>
        </p:nvSpPr>
        <p:spPr>
          <a:xfrm>
            <a:off x="1792288" y="612775"/>
            <a:ext cx="5486401" cy="4114800"/>
          </a:xfrm>
          <a:prstGeom prst="rect">
            <a:avLst/>
          </a:prstGeom>
          <a:noFill/>
          <a:ln>
            <a:noFill/>
          </a:ln>
        </p:spPr>
      </p:sp>
      <p:sp>
        <p:nvSpPr>
          <p:cNvPr id="41" name="Google Shape;41;p20"/>
          <p:cNvSpPr txBox="1">
            <a:spLocks noGrp="1"/>
          </p:cNvSpPr>
          <p:nvPr>
            <p:ph type="body" idx="1"/>
          </p:nvPr>
        </p:nvSpPr>
        <p:spPr>
          <a:xfrm>
            <a:off x="1792288" y="5367337"/>
            <a:ext cx="5486401" cy="804863"/>
          </a:xfrm>
          <a:prstGeom prst="rect">
            <a:avLst/>
          </a:prstGeom>
          <a:noFill/>
          <a:ln>
            <a:noFill/>
          </a:ln>
        </p:spPr>
        <p:txBody>
          <a:bodyPr spcFirstLastPara="1" wrap="square" lIns="91400" tIns="91400" rIns="91400" bIns="91400" anchor="t" anchorCtr="0">
            <a:normAutofit/>
          </a:bodyPr>
          <a:lstStyle>
            <a:lvl1pPr marL="457200" lvl="0" indent="-228600" algn="l">
              <a:lnSpc>
                <a:spcPct val="100000"/>
              </a:lnSpc>
              <a:spcBef>
                <a:spcPts val="200"/>
              </a:spcBef>
              <a:spcAft>
                <a:spcPts val="0"/>
              </a:spcAft>
              <a:buSzPts val="2400"/>
              <a:buFont typeface="Calibri"/>
              <a:buNone/>
              <a:defRPr sz="1400"/>
            </a:lvl1pPr>
            <a:lvl2pPr marL="914400" lvl="1" indent="-228600" algn="l">
              <a:lnSpc>
                <a:spcPct val="100000"/>
              </a:lnSpc>
              <a:spcBef>
                <a:spcPts val="200"/>
              </a:spcBef>
              <a:spcAft>
                <a:spcPts val="0"/>
              </a:spcAft>
              <a:buSzPts val="2400"/>
              <a:buFont typeface="Calibri"/>
              <a:buNone/>
              <a:defRPr sz="1400"/>
            </a:lvl2pPr>
            <a:lvl3pPr marL="1371600" lvl="2" indent="-228600" algn="l">
              <a:lnSpc>
                <a:spcPct val="100000"/>
              </a:lnSpc>
              <a:spcBef>
                <a:spcPts val="200"/>
              </a:spcBef>
              <a:spcAft>
                <a:spcPts val="0"/>
              </a:spcAft>
              <a:buSzPts val="2400"/>
              <a:buFont typeface="Calibri"/>
              <a:buNone/>
              <a:defRPr sz="1400"/>
            </a:lvl3pPr>
            <a:lvl4pPr marL="1828800" lvl="3" indent="-228600" algn="l">
              <a:lnSpc>
                <a:spcPct val="100000"/>
              </a:lnSpc>
              <a:spcBef>
                <a:spcPts val="200"/>
              </a:spcBef>
              <a:spcAft>
                <a:spcPts val="0"/>
              </a:spcAft>
              <a:buSzPts val="2400"/>
              <a:buFont typeface="Calibri"/>
              <a:buNone/>
              <a:defRPr sz="1400"/>
            </a:lvl4pPr>
            <a:lvl5pPr marL="2286000" lvl="4" indent="-228600" algn="l">
              <a:lnSpc>
                <a:spcPct val="100000"/>
              </a:lnSpc>
              <a:spcBef>
                <a:spcPts val="200"/>
              </a:spcBef>
              <a:spcAft>
                <a:spcPts val="0"/>
              </a:spcAft>
              <a:buSzPts val="2400"/>
              <a:buFont typeface="Calibri"/>
              <a:buNone/>
              <a:defRPr sz="1400"/>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42" name="Google Shape;42;p20"/>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43"/>
        <p:cNvGrpSpPr/>
        <p:nvPr/>
      </p:nvGrpSpPr>
      <p:grpSpPr>
        <a:xfrm>
          <a:off x="0" y="0"/>
          <a:ext cx="0" cy="0"/>
          <a:chOff x="0" y="0"/>
          <a:chExt cx="0" cy="0"/>
        </a:xfrm>
      </p:grpSpPr>
      <p:sp>
        <p:nvSpPr>
          <p:cNvPr id="44" name="Google Shape;44;p21"/>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5" name="Google Shape;45;p21"/>
          <p:cNvSpPr txBox="1">
            <a:spLocks noGrp="1"/>
          </p:cNvSpPr>
          <p:nvPr>
            <p:ph type="body" idx="1"/>
          </p:nvPr>
        </p:nvSpPr>
        <p:spPr>
          <a:xfrm rot="5400000">
            <a:off x="2536824" y="206375"/>
            <a:ext cx="4070352" cy="8229600"/>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46" name="Google Shape;46;p21"/>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rot="5400000">
            <a:off x="4732337" y="2171700"/>
            <a:ext cx="5851526" cy="2057400"/>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9" name="Google Shape;49;p22"/>
          <p:cNvSpPr txBox="1">
            <a:spLocks noGrp="1"/>
          </p:cNvSpPr>
          <p:nvPr>
            <p:ph type="body" idx="1"/>
          </p:nvPr>
        </p:nvSpPr>
        <p:spPr>
          <a:xfrm rot="5400000">
            <a:off x="541337" y="190501"/>
            <a:ext cx="5851526" cy="6019801"/>
          </a:xfrm>
          <a:prstGeom prst="rect">
            <a:avLst/>
          </a:prstGeom>
          <a:noFill/>
          <a:ln>
            <a:noFill/>
          </a:ln>
        </p:spPr>
        <p:txBody>
          <a:bodyPr spcFirstLastPara="1" wrap="square" lIns="91400" tIns="91400" rIns="91400" bIns="91400" anchor="t" anchorCtr="0">
            <a:normAutofit/>
          </a:bodyPr>
          <a:lstStyle>
            <a:lvl1pPr marL="457200" lvl="0" indent="-381000" algn="l">
              <a:lnSpc>
                <a:spcPct val="100000"/>
              </a:lnSpc>
              <a:spcBef>
                <a:spcPts val="400"/>
              </a:spcBef>
              <a:spcAft>
                <a:spcPts val="0"/>
              </a:spcAft>
              <a:buSzPts val="2400"/>
              <a:buChar char="❑"/>
              <a:defRPr/>
            </a:lvl1pPr>
            <a:lvl2pPr marL="914400" lvl="1" indent="-381000" algn="l">
              <a:lnSpc>
                <a:spcPct val="100000"/>
              </a:lnSpc>
              <a:spcBef>
                <a:spcPts val="400"/>
              </a:spcBef>
              <a:spcAft>
                <a:spcPts val="0"/>
              </a:spcAft>
              <a:buSzPts val="2400"/>
              <a:buChar char="▪"/>
              <a:defRPr/>
            </a:lvl2pPr>
            <a:lvl3pPr marL="1371600" lvl="2" indent="-381000" algn="l">
              <a:lnSpc>
                <a:spcPct val="100000"/>
              </a:lnSpc>
              <a:spcBef>
                <a:spcPts val="400"/>
              </a:spcBef>
              <a:spcAft>
                <a:spcPts val="0"/>
              </a:spcAft>
              <a:buSzPts val="2400"/>
              <a:buChar char="▪"/>
              <a:defRPr/>
            </a:lvl3pPr>
            <a:lvl4pPr marL="1828800" lvl="3" indent="-381000" algn="l">
              <a:lnSpc>
                <a:spcPct val="100000"/>
              </a:lnSpc>
              <a:spcBef>
                <a:spcPts val="400"/>
              </a:spcBef>
              <a:spcAft>
                <a:spcPts val="0"/>
              </a:spcAft>
              <a:buSzPts val="2400"/>
              <a:buChar char="▪"/>
              <a:defRPr/>
            </a:lvl4pPr>
            <a:lvl5pPr marL="2286000" lvl="4" indent="-381000" algn="l">
              <a:lnSpc>
                <a:spcPct val="100000"/>
              </a:lnSpc>
              <a:spcBef>
                <a:spcPts val="400"/>
              </a:spcBef>
              <a:spcAft>
                <a:spcPts val="0"/>
              </a:spcAft>
              <a:buSzPts val="2400"/>
              <a:buChar char="▪"/>
              <a:defRPr/>
            </a:lvl5pPr>
            <a:lvl6pPr marL="2743200" lvl="5" indent="-381000" algn="l">
              <a:lnSpc>
                <a:spcPct val="100000"/>
              </a:lnSpc>
              <a:spcBef>
                <a:spcPts val="400"/>
              </a:spcBef>
              <a:spcAft>
                <a:spcPts val="0"/>
              </a:spcAft>
              <a:buSzPts val="2400"/>
              <a:buChar char="•"/>
              <a:defRPr/>
            </a:lvl6pPr>
            <a:lvl7pPr marL="3200400" lvl="6" indent="-381000" algn="l">
              <a:lnSpc>
                <a:spcPct val="100000"/>
              </a:lnSpc>
              <a:spcBef>
                <a:spcPts val="400"/>
              </a:spcBef>
              <a:spcAft>
                <a:spcPts val="0"/>
              </a:spcAft>
              <a:buSzPts val="2400"/>
              <a:buChar char="•"/>
              <a:defRPr/>
            </a:lvl7pPr>
            <a:lvl8pPr marL="3657600" lvl="7" indent="-381000" algn="l">
              <a:lnSpc>
                <a:spcPct val="100000"/>
              </a:lnSpc>
              <a:spcBef>
                <a:spcPts val="400"/>
              </a:spcBef>
              <a:spcAft>
                <a:spcPts val="0"/>
              </a:spcAft>
              <a:buSzPts val="2400"/>
              <a:buChar char="•"/>
              <a:defRPr/>
            </a:lvl8pPr>
            <a:lvl9pPr marL="4114800" lvl="8" indent="-381000" algn="l">
              <a:lnSpc>
                <a:spcPct val="100000"/>
              </a:lnSpc>
              <a:spcBef>
                <a:spcPts val="400"/>
              </a:spcBef>
              <a:spcAft>
                <a:spcPts val="0"/>
              </a:spcAft>
              <a:buSzPts val="2400"/>
              <a:buChar char="•"/>
              <a:defRPr/>
            </a:lvl9pPr>
          </a:lstStyle>
          <a:p>
            <a:endParaRPr/>
          </a:p>
        </p:txBody>
      </p:sp>
      <p:sp>
        <p:nvSpPr>
          <p:cNvPr id="50" name="Google Shape;50;p22"/>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lvl="0"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000"/>
              <a:buFont typeface="Calibri"/>
              <a:buNone/>
              <a:defRPr sz="10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lvl1pPr marR="0" lvl="0"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3600"/>
              <a:buFont typeface="Calibri"/>
              <a:buNone/>
              <a:defRPr sz="3600" b="1" i="0" u="none" strike="noStrike" cap="none">
                <a:solidFill>
                  <a:srgbClr val="000000"/>
                </a:solidFill>
                <a:latin typeface="Calibri"/>
                <a:ea typeface="Calibri"/>
                <a:cs typeface="Calibri"/>
                <a:sym typeface="Calibri"/>
              </a:defRPr>
            </a:lvl9pPr>
          </a:lstStyle>
          <a:p>
            <a:endParaRPr/>
          </a:p>
        </p:txBody>
      </p:sp>
      <p:sp>
        <p:nvSpPr>
          <p:cNvPr id="7" name="Google Shape;7;p13"/>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a:bodyPr>
          <a:lstStyle>
            <a:lvl1pPr marL="457200" marR="0" lvl="0"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1pPr>
            <a:lvl2pPr marL="914400" marR="0" lvl="1"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2pPr>
            <a:lvl3pPr marL="1371600" marR="0" lvl="2"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3pPr>
            <a:lvl4pPr marL="1828800" marR="0" lvl="3"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4pPr>
            <a:lvl5pPr marL="2286000" marR="0" lvl="4"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5pPr>
            <a:lvl6pPr marL="2743200" marR="0" lvl="5"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6pPr>
            <a:lvl7pPr marL="3200400" marR="0" lvl="6"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7pPr>
            <a:lvl8pPr marL="3657600" marR="0" lvl="7"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8pPr>
            <a:lvl9pPr marL="4114800" marR="0" lvl="8"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9pPr>
          </a:lstStyle>
          <a:p>
            <a:endParaRPr/>
          </a:p>
        </p:txBody>
      </p:sp>
      <p:sp>
        <p:nvSpPr>
          <p:cNvPr id="8" name="Google Shape;8;p13"/>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lvl1pPr marL="0" marR="0" lvl="0"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nowledgehut.com/blog/database/attributes-in-dbm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3122488" y="6433019"/>
            <a:ext cx="2895601" cy="246179"/>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888888"/>
              </a:buClr>
              <a:buSzPts val="1000"/>
              <a:buFont typeface="Calibri"/>
              <a:buNone/>
            </a:pPr>
            <a:endParaRPr sz="1000" b="0" i="0" u="none" strike="noStrike" cap="none">
              <a:solidFill>
                <a:srgbClr val="888888"/>
              </a:solidFill>
              <a:latin typeface="Calibri"/>
              <a:ea typeface="Calibri"/>
              <a:cs typeface="Calibri"/>
              <a:sym typeface="Calibri"/>
            </a:endParaRPr>
          </a:p>
        </p:txBody>
      </p:sp>
      <p:sp>
        <p:nvSpPr>
          <p:cNvPr id="56" name="Google Shape;56;p1"/>
          <p:cNvSpPr txBox="1">
            <a:spLocks noGrp="1"/>
          </p:cNvSpPr>
          <p:nvPr>
            <p:ph type="title"/>
          </p:nvPr>
        </p:nvSpPr>
        <p:spPr>
          <a:xfrm>
            <a:off x="598757" y="3201463"/>
            <a:ext cx="7943077" cy="1470025"/>
          </a:xfrm>
          <a:prstGeom prst="rect">
            <a:avLst/>
          </a:prstGeom>
          <a:noFill/>
          <a:ln>
            <a:noFill/>
          </a:ln>
        </p:spPr>
        <p:txBody>
          <a:bodyPr spcFirstLastPara="1" wrap="square" lIns="45675" tIns="45675" rIns="45675" bIns="45675" anchor="ctr" anchorCtr="0">
            <a:noAutofit/>
          </a:bodyPr>
          <a:lstStyle/>
          <a:p>
            <a:pPr marL="0" lvl="0" indent="0" algn="ctr" rtl="0">
              <a:lnSpc>
                <a:spcPct val="100000"/>
              </a:lnSpc>
              <a:spcBef>
                <a:spcPts val="0"/>
              </a:spcBef>
              <a:spcAft>
                <a:spcPts val="0"/>
              </a:spcAft>
              <a:buClr>
                <a:srgbClr val="000000"/>
              </a:buClr>
              <a:buSzPts val="6000"/>
              <a:buFont typeface="Calibri"/>
              <a:buNone/>
            </a:pPr>
            <a:r>
              <a:rPr lang="en-US" sz="6000" dirty="0"/>
              <a:t>Bank Management System</a:t>
            </a:r>
            <a:br>
              <a:rPr lang="en-US" sz="8000" dirty="0"/>
            </a:br>
            <a:endParaRPr sz="8000"/>
          </a:p>
        </p:txBody>
      </p:sp>
      <p:sp>
        <p:nvSpPr>
          <p:cNvPr id="57" name="Google Shape;57;p1"/>
          <p:cNvSpPr txBox="1">
            <a:spLocks noGrp="1"/>
          </p:cNvSpPr>
          <p:nvPr>
            <p:ph type="body" idx="1"/>
          </p:nvPr>
        </p:nvSpPr>
        <p:spPr>
          <a:xfrm>
            <a:off x="84552" y="3985781"/>
            <a:ext cx="8971472" cy="2025508"/>
          </a:xfrm>
          <a:prstGeom prst="rect">
            <a:avLst/>
          </a:prstGeom>
          <a:noFill/>
          <a:ln>
            <a:noFill/>
          </a:ln>
        </p:spPr>
        <p:txBody>
          <a:bodyPr spcFirstLastPara="1" wrap="square" lIns="91400" tIns="91400" rIns="91400" bIns="91400" anchor="t" anchorCtr="0">
            <a:normAutofit/>
          </a:bodyPr>
          <a:lstStyle/>
          <a:p>
            <a:pPr marL="381000" lvl="0" indent="-304800" algn="ctr" rtl="0">
              <a:lnSpc>
                <a:spcPct val="100000"/>
              </a:lnSpc>
              <a:spcBef>
                <a:spcPts val="0"/>
              </a:spcBef>
              <a:spcAft>
                <a:spcPts val="0"/>
              </a:spcAft>
              <a:buSzPts val="2400"/>
              <a:buFont typeface="Calibri"/>
              <a:buNone/>
            </a:pPr>
            <a:endParaRPr b="1">
              <a:solidFill>
                <a:schemeClr val="dk1"/>
              </a:solidFill>
            </a:endParaRPr>
          </a:p>
          <a:p>
            <a:pPr marL="381000" lvl="0" indent="-304800" algn="ctr" rtl="0">
              <a:lnSpc>
                <a:spcPct val="100000"/>
              </a:lnSpc>
              <a:spcBef>
                <a:spcPts val="400"/>
              </a:spcBef>
              <a:spcAft>
                <a:spcPts val="0"/>
              </a:spcAft>
              <a:buSzPts val="2400"/>
              <a:buFont typeface="Calibri"/>
              <a:buNone/>
            </a:pPr>
            <a:r>
              <a:rPr lang="en-US" sz="2800" b="1" dirty="0">
                <a:solidFill>
                  <a:schemeClr val="dk1"/>
                </a:solidFill>
              </a:rPr>
              <a:t>Mentor name: Prof. </a:t>
            </a:r>
            <a:r>
              <a:rPr lang="en-US" sz="2800" b="1" dirty="0" err="1">
                <a:solidFill>
                  <a:schemeClr val="dk1"/>
                </a:solidFill>
              </a:rPr>
              <a:t>Shakila</a:t>
            </a:r>
            <a:r>
              <a:rPr lang="en-US" sz="2800" b="1" dirty="0">
                <a:solidFill>
                  <a:schemeClr val="dk1"/>
                </a:solidFill>
              </a:rPr>
              <a:t> </a:t>
            </a:r>
            <a:r>
              <a:rPr lang="en-US" sz="2800" b="1" dirty="0" err="1">
                <a:solidFill>
                  <a:schemeClr val="dk1"/>
                </a:solidFill>
              </a:rPr>
              <a:t>Shaikh</a:t>
            </a:r>
            <a:endParaRPr sz="2800" b="1">
              <a:solidFill>
                <a:schemeClr val="dk1"/>
              </a:solidFill>
              <a:latin typeface="Calibri"/>
              <a:ea typeface="Calibri"/>
              <a:cs typeface="Calibri"/>
              <a:sym typeface="Calibri"/>
            </a:endParaRPr>
          </a:p>
          <a:p>
            <a:pPr marL="381000" lvl="0" indent="-304800" algn="ctr" rtl="0">
              <a:lnSpc>
                <a:spcPct val="100000"/>
              </a:lnSpc>
              <a:spcBef>
                <a:spcPts val="400"/>
              </a:spcBef>
              <a:spcAft>
                <a:spcPts val="0"/>
              </a:spcAft>
              <a:buSzPts val="2400"/>
              <a:buFont typeface="Calibri"/>
              <a:buNone/>
            </a:pPr>
            <a:r>
              <a:rPr lang="en-US" sz="2800" b="1" dirty="0">
                <a:solidFill>
                  <a:schemeClr val="dk1"/>
                </a:solidFill>
              </a:rPr>
              <a:t>Presentation By : </a:t>
            </a:r>
            <a:r>
              <a:rPr lang="en-US" sz="2800" b="1" dirty="0" err="1">
                <a:solidFill>
                  <a:schemeClr val="dk1"/>
                </a:solidFill>
              </a:rPr>
              <a:t>Sanyam</a:t>
            </a:r>
            <a:r>
              <a:rPr lang="en-US" sz="2800" b="1" dirty="0">
                <a:solidFill>
                  <a:schemeClr val="dk1"/>
                </a:solidFill>
              </a:rPr>
              <a:t> Jain, </a:t>
            </a:r>
            <a:r>
              <a:rPr lang="en-US" sz="2800" b="1" dirty="0" err="1">
                <a:solidFill>
                  <a:schemeClr val="dk1"/>
                </a:solidFill>
              </a:rPr>
              <a:t>Harshit</a:t>
            </a:r>
            <a:r>
              <a:rPr lang="en-US" sz="2800" b="1" dirty="0">
                <a:solidFill>
                  <a:schemeClr val="dk1"/>
                </a:solidFill>
              </a:rPr>
              <a:t> Jain, </a:t>
            </a:r>
            <a:r>
              <a:rPr lang="en-US" sz="2800" b="1" dirty="0" err="1">
                <a:solidFill>
                  <a:schemeClr val="dk1"/>
                </a:solidFill>
              </a:rPr>
              <a:t>Yog</a:t>
            </a:r>
            <a:r>
              <a:rPr lang="en-US" sz="2800" b="1" dirty="0">
                <a:solidFill>
                  <a:schemeClr val="dk1"/>
                </a:solidFill>
              </a:rPr>
              <a:t> Sharma </a:t>
            </a:r>
            <a:endParaRPr/>
          </a:p>
          <a:p>
            <a:pPr marL="381000" lvl="0" indent="-304800" algn="ctr" rtl="0">
              <a:lnSpc>
                <a:spcPct val="100000"/>
              </a:lnSpc>
              <a:spcBef>
                <a:spcPts val="400"/>
              </a:spcBef>
              <a:spcAft>
                <a:spcPts val="0"/>
              </a:spcAft>
              <a:buSzPts val="2400"/>
              <a:buFont typeface="Calibri"/>
              <a:buNone/>
            </a:pPr>
            <a:r>
              <a:rPr lang="en-US" sz="2800" b="1" dirty="0">
                <a:solidFill>
                  <a:schemeClr val="dk1"/>
                </a:solidFill>
              </a:rPr>
              <a:t>Roll No : N016, N018 , N031</a:t>
            </a:r>
            <a:endParaRPr sz="2800" b="1">
              <a:solidFill>
                <a:schemeClr val="dk1"/>
              </a:solidFill>
              <a:latin typeface="Calibri"/>
              <a:ea typeface="Calibri"/>
              <a:cs typeface="Calibri"/>
              <a:sym typeface="Calibri"/>
            </a:endParaRPr>
          </a:p>
        </p:txBody>
      </p:sp>
      <p:sp>
        <p:nvSpPr>
          <p:cNvPr id="58" name="Google Shape;58;p1"/>
          <p:cNvSpPr txBox="1">
            <a:spLocks noGrp="1"/>
          </p:cNvSpPr>
          <p:nvPr>
            <p:ph type="sldNum" idx="12"/>
          </p:nvPr>
        </p:nvSpPr>
        <p:spPr>
          <a:xfrm>
            <a:off x="8449498" y="6440558"/>
            <a:ext cx="237302" cy="231101"/>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000"/>
              <a:buFont typeface="Calibri"/>
              <a:buNone/>
            </a:pPr>
            <a:fld id="{00000000-1234-1234-1234-123412341234}" type="slidenum">
              <a:rPr lang="en-US" sz="1000">
                <a:solidFill>
                  <a:srgbClr val="888888"/>
                </a:solidFill>
                <a:latin typeface="Calibri"/>
                <a:ea typeface="Calibri"/>
                <a:cs typeface="Calibri"/>
                <a:sym typeface="Calibri"/>
              </a:rPr>
              <a:pPr marL="0" lvl="0" indent="0" algn="r" rtl="0">
                <a:lnSpc>
                  <a:spcPct val="100000"/>
                </a:lnSpc>
                <a:spcBef>
                  <a:spcPts val="0"/>
                </a:spcBef>
                <a:spcAft>
                  <a:spcPts val="0"/>
                </a:spcAft>
                <a:buClr>
                  <a:srgbClr val="888888"/>
                </a:buClr>
                <a:buSzPts val="1000"/>
                <a:buFont typeface="Calibri"/>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Self Learning</a:t>
            </a:r>
            <a:endParaRPr/>
          </a:p>
        </p:txBody>
      </p:sp>
      <p:sp>
        <p:nvSpPr>
          <p:cNvPr id="109" name="Google Shape;109;p9"/>
          <p:cNvSpPr txBox="1">
            <a:spLocks noGrp="1"/>
          </p:cNvSpPr>
          <p:nvPr>
            <p:ph type="body" idx="1"/>
          </p:nvPr>
        </p:nvSpPr>
        <p:spPr>
          <a:xfrm>
            <a:off x="459547" y="2692140"/>
            <a:ext cx="8229600" cy="2867195"/>
          </a:xfrm>
          <a:prstGeom prst="rect">
            <a:avLst/>
          </a:prstGeom>
          <a:noFill/>
          <a:ln>
            <a:noFill/>
          </a:ln>
        </p:spPr>
        <p:txBody>
          <a:bodyPr spcFirstLastPara="1" wrap="square" lIns="91400" tIns="91400" rIns="91400" bIns="91400" anchor="t" anchorCtr="0">
            <a:normAutofit lnSpcReduction="10000"/>
          </a:bodyPr>
          <a:lstStyle/>
          <a:p>
            <a:pPr>
              <a:buFont typeface="Arial" pitchFamily="34" charset="0"/>
              <a:buChar char="•"/>
            </a:pPr>
            <a:r>
              <a:rPr lang="en-US" sz="1600" dirty="0">
                <a:latin typeface="Times New Roman" panose="02020603050405020304" pitchFamily="18" charset="0"/>
                <a:ea typeface="Roboto" charset="0"/>
                <a:cs typeface="Times New Roman" panose="02020603050405020304" pitchFamily="18" charset="0"/>
              </a:rPr>
              <a:t>We learned how to organize data about accounts, transactions, loans, customers, staff, and financial reports using tables and relationships in a bank management system.</a:t>
            </a:r>
          </a:p>
          <a:p>
            <a:pPr>
              <a:buNone/>
            </a:pPr>
            <a:endParaRPr lang="en-US" sz="1600" dirty="0">
              <a:latin typeface="Times New Roman" panose="02020603050405020304" pitchFamily="18" charset="0"/>
              <a:ea typeface="Roboto"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ea typeface="Roboto" charset="0"/>
                <a:cs typeface="Times New Roman" panose="02020603050405020304" pitchFamily="18" charset="0"/>
              </a:rPr>
              <a:t>We were able to integrate modern-day technology with long-standing banking challenges.</a:t>
            </a:r>
          </a:p>
          <a:p>
            <a:pPr>
              <a:buFont typeface="Arial" pitchFamily="34" charset="0"/>
              <a:buChar char="•"/>
            </a:pPr>
            <a:endParaRPr lang="en-US" sz="1600" dirty="0">
              <a:latin typeface="Times New Roman" panose="02020603050405020304" pitchFamily="18" charset="0"/>
              <a:ea typeface="Roboto"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ea typeface="Roboto" charset="0"/>
                <a:cs typeface="Times New Roman" panose="02020603050405020304" pitchFamily="18" charset="0"/>
              </a:rPr>
              <a:t>We gained hands-on experience and practical knowledge about database management specific to banking operations.</a:t>
            </a:r>
          </a:p>
          <a:p>
            <a:pPr>
              <a:buFont typeface="Arial" pitchFamily="34" charset="0"/>
              <a:buChar char="•"/>
            </a:pPr>
            <a:endParaRPr lang="en-US" sz="1600" dirty="0">
              <a:latin typeface="Times New Roman" panose="02020603050405020304" pitchFamily="18" charset="0"/>
              <a:ea typeface="Roboto"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ea typeface="Roboto" charset="0"/>
                <a:cs typeface="Times New Roman" panose="02020603050405020304" pitchFamily="18" charset="0"/>
              </a:rPr>
              <a:t>We now have a better understanding of how to create, manage, and use databases effectively in a banking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Lessons Learned</a:t>
            </a:r>
            <a:endParaRPr/>
          </a:p>
        </p:txBody>
      </p:sp>
      <p:sp>
        <p:nvSpPr>
          <p:cNvPr id="115" name="Google Shape;115;p10"/>
          <p:cNvSpPr txBox="1">
            <a:spLocks noGrp="1"/>
          </p:cNvSpPr>
          <p:nvPr>
            <p:ph type="body" idx="1"/>
          </p:nvPr>
        </p:nvSpPr>
        <p:spPr>
          <a:xfrm>
            <a:off x="457200" y="2497873"/>
            <a:ext cx="8229600" cy="3100197"/>
          </a:xfrm>
          <a:prstGeom prst="rect">
            <a:avLst/>
          </a:prstGeom>
          <a:noFill/>
          <a:ln>
            <a:noFill/>
          </a:ln>
        </p:spPr>
        <p:txBody>
          <a:bodyPr spcFirstLastPara="1" wrap="square" lIns="91400" tIns="91400" rIns="91400" bIns="91400" anchor="t" anchorCtr="0">
            <a:normAutofit/>
          </a:bodyPr>
          <a:lstStyle/>
          <a:p>
            <a:pPr>
              <a:buFont typeface="Arial" pitchFamily="34" charset="0"/>
              <a:buChar char="•"/>
            </a:pPr>
            <a:r>
              <a:rPr lang="en-US" sz="1600" dirty="0">
                <a:latin typeface="Times New Roman" panose="02020603050405020304" pitchFamily="18" charset="0"/>
                <a:cs typeface="Times New Roman" panose="02020603050405020304" pitchFamily="18" charset="0"/>
              </a:rPr>
              <a:t>We learned how to ensure data is properly organized to prevent duplication and maintain accuracy in a bank management system.</a:t>
            </a:r>
          </a:p>
          <a:p>
            <a:pPr>
              <a:buFont typeface="Wingdings"/>
              <a:buChar char="q"/>
            </a:pPr>
            <a:endParaRPr lang="en-US" sz="1600" dirty="0">
              <a:latin typeface="Times New Roman" panose="02020603050405020304" pitchFamily="18"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cs typeface="Times New Roman" panose="02020603050405020304" pitchFamily="18" charset="0"/>
              </a:rPr>
              <a:t>We also mastered techniques to optimize SQL queries for improved efficiency and faster data retrieval.</a:t>
            </a:r>
          </a:p>
          <a:p>
            <a:pPr>
              <a:buFont typeface="Wingdings"/>
              <a:buChar char="q"/>
            </a:pPr>
            <a:endParaRPr lang="en-US" sz="1600" dirty="0">
              <a:latin typeface="Times New Roman" panose="02020603050405020304" pitchFamily="18" charset="0"/>
              <a:cs typeface="Times New Roman" panose="02020603050405020304" pitchFamily="18" charset="0"/>
            </a:endParaRPr>
          </a:p>
          <a:p>
            <a:pPr>
              <a:buFont typeface="Arial" pitchFamily="34" charset="0"/>
              <a:buChar char="•"/>
            </a:pPr>
            <a:r>
              <a:rPr lang="en-US" sz="1600" dirty="0">
                <a:latin typeface="Times New Roman" panose="02020603050405020304" pitchFamily="18" charset="0"/>
                <a:cs typeface="Times New Roman" panose="02020603050405020304" pitchFamily="18" charset="0"/>
              </a:rPr>
              <a:t>The project enhanced our problem-solving skills as we tackled challenges and found effective solutions while working on database management tasks.</a:t>
            </a: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Challenges Faced</a:t>
            </a:r>
            <a:endParaRPr dirty="0"/>
          </a:p>
        </p:txBody>
      </p:sp>
      <p:sp>
        <p:nvSpPr>
          <p:cNvPr id="121" name="Google Shape;121;p11"/>
          <p:cNvSpPr txBox="1">
            <a:spLocks noGrp="1"/>
          </p:cNvSpPr>
          <p:nvPr>
            <p:ph type="body" idx="1"/>
          </p:nvPr>
        </p:nvSpPr>
        <p:spPr>
          <a:xfrm>
            <a:off x="457200" y="2497873"/>
            <a:ext cx="8229600" cy="2654148"/>
          </a:xfrm>
          <a:prstGeom prst="rect">
            <a:avLst/>
          </a:prstGeom>
          <a:noFill/>
          <a:ln>
            <a:noFill/>
          </a:ln>
        </p:spPr>
        <p:txBody>
          <a:bodyPr spcFirstLastPara="1" wrap="square" lIns="91400" tIns="91400" rIns="91400" bIns="91400" anchor="t" anchorCtr="0">
            <a:normAutofit/>
          </a:bodyPr>
          <a:lstStyle/>
          <a:p>
            <a:pPr marL="514350" indent="-285750">
              <a:spcBef>
                <a:spcPts val="0"/>
              </a:spcBef>
              <a:buFont typeface="Arial"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In the bank management system project, the first challenge was designing an effective database schema to represent all necessary entities and their relationships accurately.</a:t>
            </a:r>
          </a:p>
          <a:p>
            <a:pPr marL="514350" indent="-285750">
              <a:spcBef>
                <a:spcPts val="0"/>
              </a:spcBef>
              <a:buFont typeface="Wingdings"/>
              <a:buChar char="q"/>
            </a:pPr>
            <a:endParaRPr lang="en-US" sz="1600" dirty="0">
              <a:solidFill>
                <a:schemeClr val="tx1"/>
              </a:solidFill>
              <a:latin typeface="Times New Roman" panose="02020603050405020304" pitchFamily="18" charset="0"/>
              <a:cs typeface="Times New Roman" panose="02020603050405020304" pitchFamily="18" charset="0"/>
            </a:endParaRPr>
          </a:p>
          <a:p>
            <a:pPr marL="514350" indent="-285750">
              <a:spcBef>
                <a:spcPts val="0"/>
              </a:spcBef>
              <a:buFont typeface="Arial"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second challenge involved managing data consistency to ensure the database remained accurate and up-to-date.</a:t>
            </a:r>
          </a:p>
          <a:p>
            <a:pPr marL="514350" indent="-285750">
              <a:spcBef>
                <a:spcPts val="0"/>
              </a:spcBef>
              <a:buFont typeface="Wingdings"/>
              <a:buChar char="q"/>
            </a:pPr>
            <a:endParaRPr lang="en-US" sz="1600" dirty="0">
              <a:solidFill>
                <a:schemeClr val="tx1"/>
              </a:solidFill>
              <a:latin typeface="Times New Roman" panose="02020603050405020304" pitchFamily="18" charset="0"/>
              <a:cs typeface="Times New Roman" panose="02020603050405020304" pitchFamily="18" charset="0"/>
            </a:endParaRPr>
          </a:p>
          <a:p>
            <a:pPr marL="514350" indent="-285750">
              <a:spcBef>
                <a:spcPts val="0"/>
              </a:spcBef>
              <a:buFont typeface="Arial"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third challenge was optimizing database performance, particularly when dealing with large datasets or complex queries.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dirty="0"/>
              <a:t>References</a:t>
            </a:r>
            <a:endParaRPr dirty="0"/>
          </a:p>
        </p:txBody>
      </p:sp>
      <p:sp>
        <p:nvSpPr>
          <p:cNvPr id="127" name="Google Shape;127;p12"/>
          <p:cNvSpPr txBox="1">
            <a:spLocks noGrp="1"/>
          </p:cNvSpPr>
          <p:nvPr>
            <p:ph type="body" idx="1"/>
          </p:nvPr>
        </p:nvSpPr>
        <p:spPr>
          <a:xfrm>
            <a:off x="301082" y="2408663"/>
            <a:ext cx="8229600" cy="2944079"/>
          </a:xfrm>
          <a:prstGeom prst="rect">
            <a:avLst/>
          </a:prstGeom>
          <a:noFill/>
          <a:ln>
            <a:noFill/>
          </a:ln>
        </p:spPr>
        <p:txBody>
          <a:bodyPr spcFirstLastPara="1" wrap="square" lIns="91400" tIns="91400" rIns="91400" bIns="91400" anchor="t" anchorCtr="0">
            <a:normAutofit/>
          </a:bodyPr>
          <a:lstStyle/>
          <a:p>
            <a:pPr marL="76200" indent="0">
              <a:spcBef>
                <a:spcPts val="0"/>
              </a:spcBef>
              <a:buNone/>
            </a:pPr>
            <a:r>
              <a:rPr lang="en-US" sz="1600" dirty="0">
                <a:latin typeface="Times New Roman"/>
              </a:rPr>
              <a:t>https://www.w3schools.com/sql/sql_syntax.asp</a:t>
            </a:r>
            <a:br>
              <a:rPr lang="en-US" sz="1600" dirty="0">
                <a:latin typeface="Times New Roman"/>
              </a:rPr>
            </a:br>
            <a:br>
              <a:rPr lang="en-US" sz="1600" dirty="0">
                <a:latin typeface="Times New Roman"/>
              </a:rPr>
            </a:br>
            <a:r>
              <a:rPr lang="en-US" sz="1600" dirty="0">
                <a:latin typeface="Times New Roman"/>
              </a:rPr>
              <a:t>https://www.geeksforgeeks.org/database-schemas/</a:t>
            </a:r>
            <a:br>
              <a:rPr lang="en-US" sz="1600" dirty="0">
                <a:latin typeface="Times New Roman"/>
              </a:rPr>
            </a:br>
            <a:endParaRPr lang="en-US" sz="1600" dirty="0">
              <a:latin typeface="Times New Roman"/>
              <a:hlinkClick r:id="rId3"/>
            </a:endParaRPr>
          </a:p>
          <a:p>
            <a:pPr marL="76200" indent="0">
              <a:spcBef>
                <a:spcPts val="0"/>
              </a:spcBef>
              <a:buNone/>
            </a:pPr>
            <a:r>
              <a:rPr lang="en-US" sz="1600" dirty="0">
                <a:latin typeface="Times New Roman"/>
              </a:rPr>
              <a:t>https://www.codecademy.com/article/sql-commands</a:t>
            </a:r>
            <a:br>
              <a:rPr lang="en-US" sz="1600" dirty="0">
                <a:latin typeface="Times New Roman"/>
              </a:rPr>
            </a:br>
            <a:br>
              <a:rPr lang="en-US" sz="1600" dirty="0">
                <a:latin typeface="Times New Roman"/>
              </a:rPr>
            </a:br>
            <a:r>
              <a:rPr lang="en-US" sz="1600" dirty="0">
                <a:latin typeface="Times New Roman"/>
              </a:rPr>
              <a:t>https://www.geeksforgeeks.org/enhanced-er-model/</a:t>
            </a:r>
            <a:br>
              <a:rPr lang="en-US" sz="1600" dirty="0">
                <a:latin typeface="Times New Roman"/>
              </a:rPr>
            </a:br>
            <a:br>
              <a:rPr lang="en-US" sz="1600" dirty="0">
                <a:latin typeface="Times New Roman"/>
              </a:rPr>
            </a:br>
            <a:endParaRPr lang="en-US" sz="1600"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3122488" y="6433019"/>
            <a:ext cx="2895601" cy="246179"/>
          </a:xfrm>
          <a:prstGeom prst="rect">
            <a:avLst/>
          </a:prstGeom>
          <a:noFill/>
          <a:ln>
            <a:noFill/>
          </a:ln>
        </p:spPr>
        <p:txBody>
          <a:bodyPr spcFirstLastPara="1" wrap="square" lIns="45675" tIns="45675" rIns="45675" bIns="45675" anchor="ctr" anchorCtr="0">
            <a:spAutoFit/>
          </a:bodyPr>
          <a:lstStyle/>
          <a:p>
            <a:pPr marL="0" marR="0" lvl="0" indent="0" algn="ctr" rtl="0">
              <a:lnSpc>
                <a:spcPct val="100000"/>
              </a:lnSpc>
              <a:spcBef>
                <a:spcPts val="0"/>
              </a:spcBef>
              <a:spcAft>
                <a:spcPts val="0"/>
              </a:spcAft>
              <a:buClr>
                <a:srgbClr val="888888"/>
              </a:buClr>
              <a:buSzPts val="1000"/>
              <a:buFont typeface="Calibri"/>
              <a:buNone/>
            </a:pPr>
            <a:r>
              <a:rPr lang="en-US" sz="1000" b="0" i="0" u="none" strike="noStrike" cap="none">
                <a:solidFill>
                  <a:srgbClr val="888888"/>
                </a:solidFill>
                <a:latin typeface="Calibri"/>
                <a:ea typeface="Calibri"/>
                <a:cs typeface="Calibri"/>
                <a:sym typeface="Calibri"/>
              </a:rPr>
              <a:t> </a:t>
            </a:r>
            <a:endParaRPr/>
          </a:p>
        </p:txBody>
      </p:sp>
      <p:sp>
        <p:nvSpPr>
          <p:cNvPr id="64" name="Google Shape;64;p2"/>
          <p:cNvSpPr txBox="1">
            <a:spLocks noGrp="1"/>
          </p:cNvSpPr>
          <p:nvPr>
            <p:ph type="title"/>
          </p:nvPr>
        </p:nvSpPr>
        <p:spPr>
          <a:xfrm>
            <a:off x="457200" y="1295400"/>
            <a:ext cx="8229600" cy="914400"/>
          </a:xfrm>
          <a:prstGeom prst="rect">
            <a:avLst/>
          </a:prstGeom>
          <a:noFill/>
          <a:ln>
            <a:noFill/>
          </a:ln>
        </p:spPr>
        <p:txBody>
          <a:bodyPr spcFirstLastPara="1" wrap="square" lIns="45675" tIns="45675" rIns="45675" bIns="45675"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Presentation Agenda</a:t>
            </a:r>
            <a:endParaRPr/>
          </a:p>
        </p:txBody>
      </p:sp>
      <p:sp>
        <p:nvSpPr>
          <p:cNvPr id="65" name="Google Shape;65;p2"/>
          <p:cNvSpPr txBox="1">
            <a:spLocks noGrp="1"/>
          </p:cNvSpPr>
          <p:nvPr>
            <p:ph type="body" idx="1"/>
          </p:nvPr>
        </p:nvSpPr>
        <p:spPr>
          <a:xfrm>
            <a:off x="457200" y="2286000"/>
            <a:ext cx="8229600" cy="4070352"/>
          </a:xfrm>
          <a:prstGeom prst="rect">
            <a:avLst/>
          </a:prstGeom>
          <a:noFill/>
          <a:ln>
            <a:noFill/>
          </a:ln>
        </p:spPr>
        <p:txBody>
          <a:bodyPr spcFirstLastPara="1" wrap="square" lIns="45675" tIns="45675" rIns="45675" bIns="45675" anchor="t" anchorCtr="0">
            <a:normAutofit lnSpcReduction="10000"/>
          </a:bodyPr>
          <a:lstStyle/>
          <a:p>
            <a:pPr marL="342900" lvl="0" indent="-342900" algn="l" rtl="0">
              <a:lnSpc>
                <a:spcPct val="100000"/>
              </a:lnSpc>
              <a:spcBef>
                <a:spcPts val="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Introduction </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Project Overview</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Project Workflow (EER)</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Technologies Used</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Schema Diagram</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Query</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Self Learning</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Lessons Learned</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Challenges Faced</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SzPts val="2400"/>
              <a:buFont typeface="Arial" pitchFamily="34" charset="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66" name="Google Shape;66;p2"/>
          <p:cNvSpPr txBox="1">
            <a:spLocks noGrp="1"/>
          </p:cNvSpPr>
          <p:nvPr>
            <p:ph type="sldNum" idx="12"/>
          </p:nvPr>
        </p:nvSpPr>
        <p:spPr>
          <a:xfrm>
            <a:off x="8516099" y="6440558"/>
            <a:ext cx="170701" cy="231101"/>
          </a:xfrm>
          <a:prstGeom prst="rect">
            <a:avLst/>
          </a:prstGeom>
          <a:noFill/>
          <a:ln>
            <a:noFill/>
          </a:ln>
        </p:spPr>
        <p:txBody>
          <a:bodyPr spcFirstLastPara="1" wrap="square" lIns="45675" tIns="45675" rIns="45675" bIns="45675" anchor="ctr" anchorCtr="0">
            <a:spAutoFit/>
          </a:bodyPr>
          <a:lstStyle/>
          <a:p>
            <a:pPr marL="0" lvl="0" indent="0" algn="r" rtl="0">
              <a:lnSpc>
                <a:spcPct val="100000"/>
              </a:lnSpc>
              <a:spcBef>
                <a:spcPts val="0"/>
              </a:spcBef>
              <a:spcAft>
                <a:spcPts val="0"/>
              </a:spcAft>
              <a:buClr>
                <a:srgbClr val="888888"/>
              </a:buClr>
              <a:buSzPts val="1000"/>
              <a:buFont typeface="Calibri"/>
              <a:buNone/>
            </a:pPr>
            <a:fld id="{00000000-1234-1234-1234-123412341234}" type="slidenum">
              <a:rPr lang="en-US" sz="1000">
                <a:solidFill>
                  <a:srgbClr val="888888"/>
                </a:solidFill>
                <a:latin typeface="Calibri"/>
                <a:ea typeface="Calibri"/>
                <a:cs typeface="Calibri"/>
                <a:sym typeface="Calibri"/>
              </a:rPr>
              <a:pPr marL="0" lvl="0" indent="0" algn="r" rtl="0">
                <a:lnSpc>
                  <a:spcPct val="100000"/>
                </a:lnSpc>
                <a:spcBef>
                  <a:spcPts val="0"/>
                </a:spcBef>
                <a:spcAft>
                  <a:spcPts val="0"/>
                </a:spcAft>
                <a:buClr>
                  <a:srgbClr val="888888"/>
                </a:buClr>
                <a:buSzPts val="1000"/>
                <a:buFont typeface="Calibri"/>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457200" y="1253324"/>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Introduction</a:t>
            </a:r>
            <a:endParaRPr/>
          </a:p>
        </p:txBody>
      </p:sp>
      <p:sp>
        <p:nvSpPr>
          <p:cNvPr id="72" name="Google Shape;72;p3"/>
          <p:cNvSpPr txBox="1">
            <a:spLocks noGrp="1"/>
          </p:cNvSpPr>
          <p:nvPr>
            <p:ph type="body" idx="1"/>
          </p:nvPr>
        </p:nvSpPr>
        <p:spPr>
          <a:xfrm>
            <a:off x="3959679" y="2167724"/>
            <a:ext cx="5061857" cy="4024686"/>
          </a:xfrm>
          <a:prstGeom prst="rect">
            <a:avLst/>
          </a:prstGeom>
          <a:noFill/>
          <a:ln>
            <a:noFill/>
          </a:ln>
        </p:spPr>
        <p:txBody>
          <a:bodyPr spcFirstLastPara="1" wrap="square" lIns="91400" tIns="91400" rIns="91400" bIns="91400" anchor="ctr" anchorCtr="0">
            <a:noAutofit/>
          </a:bodyPr>
          <a:lstStyle/>
          <a:p>
            <a:pPr marL="76200" lvl="0" indent="0" algn="just">
              <a:spcBef>
                <a:spcPts val="0"/>
              </a:spcBef>
              <a:buNone/>
            </a:pPr>
            <a:r>
              <a:rPr lang="en-IN" sz="1800" dirty="0">
                <a:latin typeface="Times New Roman" panose="02020603050405020304" pitchFamily="18" charset="0"/>
                <a:cs typeface="Times New Roman" panose="02020603050405020304" pitchFamily="18" charset="0"/>
              </a:rPr>
              <a:t>The bank management system database is like a big storage room where the bank keeps all important information. This includes things like details about customers, their accounts, transactions, loans, and cards. It helps the bank do its job smoothly by managing things like opening accounts, handling transactions, giving out loans, and managing cards. The database also makes sure that all the information is kept safe and follows the rules set by the government. It can also create useful reports and analyse data to help the bank make smart decisions and keep everything running smoothly and safely.</a:t>
            </a:r>
            <a:endParaRPr sz="2000" dirty="0">
              <a:latin typeface="Times New Roman" panose="02020603050405020304" pitchFamily="18" charset="0"/>
              <a:cs typeface="Times New Roman" panose="02020603050405020304" pitchFamily="18" charset="0"/>
            </a:endParaRPr>
          </a:p>
        </p:txBody>
      </p:sp>
      <p:pic>
        <p:nvPicPr>
          <p:cNvPr id="5" name="Picture 4" descr="banking-systems-icons-isometric-composition_1284-14863.jpg"/>
          <p:cNvPicPr>
            <a:picLocks noChangeAspect="1"/>
          </p:cNvPicPr>
          <p:nvPr/>
        </p:nvPicPr>
        <p:blipFill>
          <a:blip r:embed="rId3"/>
          <a:stretch>
            <a:fillRect/>
          </a:stretch>
        </p:blipFill>
        <p:spPr>
          <a:xfrm>
            <a:off x="367393" y="2441122"/>
            <a:ext cx="3592286" cy="35922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457200" y="1295400"/>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Project Overview</a:t>
            </a:r>
            <a:endParaRPr/>
          </a:p>
        </p:txBody>
      </p:sp>
      <p:sp>
        <p:nvSpPr>
          <p:cNvPr id="79" name="Google Shape;79;p4"/>
          <p:cNvSpPr txBox="1">
            <a:spLocks noGrp="1"/>
          </p:cNvSpPr>
          <p:nvPr>
            <p:ph type="body" idx="1"/>
          </p:nvPr>
        </p:nvSpPr>
        <p:spPr>
          <a:xfrm>
            <a:off x="305602" y="2165684"/>
            <a:ext cx="8532796" cy="4190668"/>
          </a:xfrm>
          <a:prstGeom prst="rect">
            <a:avLst/>
          </a:prstGeom>
          <a:noFill/>
          <a:ln>
            <a:noFill/>
          </a:ln>
        </p:spPr>
        <p:txBody>
          <a:bodyPr spcFirstLastPara="1" wrap="square" lIns="91400" tIns="91400" rIns="91400" bIns="91400" anchor="t" anchorCtr="0">
            <a:noAutofit/>
          </a:bodyPr>
          <a:lstStyle/>
          <a:p>
            <a:pPr lvl="0" indent="-304800">
              <a:lnSpc>
                <a:spcPct val="115000"/>
              </a:lnSpc>
              <a:spcBef>
                <a:spcPts val="0"/>
              </a:spcBef>
              <a:buClr>
                <a:schemeClr val="dk1"/>
              </a:buClr>
              <a:buSzPts val="1200"/>
              <a:buFont typeface="Roboto"/>
              <a:buChar char="●"/>
            </a:pPr>
            <a:r>
              <a:rPr lang="en-US" sz="1800" b="1" dirty="0">
                <a:solidFill>
                  <a:schemeClr val="dk1"/>
                </a:solidFill>
                <a:latin typeface="Times New Roman" panose="02020603050405020304" pitchFamily="18" charset="0"/>
                <a:ea typeface="Roboto"/>
                <a:cs typeface="Times New Roman" panose="02020603050405020304" pitchFamily="18" charset="0"/>
                <a:sym typeface="Roboto"/>
              </a:rPr>
              <a:t>Goal: </a:t>
            </a:r>
            <a:r>
              <a:rPr lang="en-US" sz="1600" dirty="0">
                <a:solidFill>
                  <a:schemeClr val="dk1"/>
                </a:solidFill>
                <a:latin typeface="Times New Roman" panose="02020603050405020304" pitchFamily="18" charset="0"/>
                <a:ea typeface="Roboto"/>
                <a:cs typeface="Times New Roman" panose="02020603050405020304" pitchFamily="18" charset="0"/>
                <a:sym typeface="Roboto"/>
              </a:rPr>
              <a:t>The Bank Management System aims to streamline banking operations by consolidating various services into a unified platform.</a:t>
            </a:r>
          </a:p>
          <a:p>
            <a:pPr lvl="0" indent="-304800">
              <a:lnSpc>
                <a:spcPct val="115000"/>
              </a:lnSpc>
              <a:spcBef>
                <a:spcPts val="0"/>
              </a:spcBef>
              <a:buClr>
                <a:schemeClr val="dk1"/>
              </a:buClr>
              <a:buSzPts val="1200"/>
              <a:buFont typeface="Roboto"/>
              <a:buChar char="●"/>
            </a:pPr>
            <a:r>
              <a:rPr lang="en-US" sz="1800" b="1" dirty="0">
                <a:solidFill>
                  <a:schemeClr val="dk1"/>
                </a:solidFill>
                <a:latin typeface="Times New Roman" panose="02020603050405020304" pitchFamily="18" charset="0"/>
                <a:ea typeface="Roboto"/>
                <a:cs typeface="Times New Roman" panose="02020603050405020304" pitchFamily="18" charset="0"/>
                <a:sym typeface="Roboto"/>
              </a:rPr>
              <a:t>What it Does: </a:t>
            </a:r>
            <a:r>
              <a:rPr lang="en-US" sz="1600" dirty="0">
                <a:solidFill>
                  <a:schemeClr val="dk1"/>
                </a:solidFill>
                <a:latin typeface="Times New Roman" panose="02020603050405020304" pitchFamily="18" charset="0"/>
                <a:ea typeface="Roboto"/>
                <a:cs typeface="Times New Roman" panose="02020603050405020304" pitchFamily="18" charset="0"/>
                <a:sym typeface="Roboto"/>
              </a:rPr>
              <a:t>It handles tasks such as account management, transaction processing, loan approvals, customer support, and financial reporting.</a:t>
            </a:r>
          </a:p>
          <a:p>
            <a:pPr lvl="0" indent="-304800">
              <a:lnSpc>
                <a:spcPct val="115000"/>
              </a:lnSpc>
              <a:spcBef>
                <a:spcPts val="0"/>
              </a:spcBef>
              <a:buClr>
                <a:schemeClr val="dk1"/>
              </a:buClr>
              <a:buSzPts val="1200"/>
              <a:buFont typeface="Roboto"/>
              <a:buChar char="●"/>
            </a:pPr>
            <a:r>
              <a:rPr lang="en-US" sz="1800" b="1" dirty="0">
                <a:solidFill>
                  <a:schemeClr val="dk1"/>
                </a:solidFill>
                <a:latin typeface="Times New Roman" panose="02020603050405020304" pitchFamily="18" charset="0"/>
                <a:ea typeface="Roboto"/>
                <a:cs typeface="Times New Roman" panose="02020603050405020304" pitchFamily="18" charset="0"/>
                <a:sym typeface="Roboto"/>
              </a:rPr>
              <a:t>For Customers: </a:t>
            </a:r>
            <a:r>
              <a:rPr lang="en-US" sz="1600" dirty="0">
                <a:solidFill>
                  <a:schemeClr val="dk1"/>
                </a:solidFill>
                <a:latin typeface="Times New Roman" panose="02020603050405020304" pitchFamily="18" charset="0"/>
                <a:ea typeface="Roboto"/>
                <a:cs typeface="Times New Roman" panose="02020603050405020304" pitchFamily="18" charset="0"/>
                <a:sym typeface="Roboto"/>
              </a:rPr>
              <a:t>It provides an easy way for customers to manage their accounts, transfer funds, apply for loans, and access banking services online or through mobile apps.</a:t>
            </a:r>
          </a:p>
          <a:p>
            <a:pPr lvl="0" indent="-304800">
              <a:lnSpc>
                <a:spcPct val="115000"/>
              </a:lnSpc>
              <a:spcBef>
                <a:spcPts val="0"/>
              </a:spcBef>
              <a:buClr>
                <a:schemeClr val="dk1"/>
              </a:buClr>
              <a:buSzPts val="1200"/>
              <a:buFont typeface="Roboto"/>
              <a:buChar char="●"/>
            </a:pPr>
            <a:r>
              <a:rPr lang="en-US" sz="1800" b="1" dirty="0">
                <a:solidFill>
                  <a:schemeClr val="dk1"/>
                </a:solidFill>
                <a:latin typeface="Times New Roman" panose="02020603050405020304" pitchFamily="18" charset="0"/>
                <a:ea typeface="Roboto"/>
                <a:cs typeface="Times New Roman" panose="02020603050405020304" pitchFamily="18" charset="0"/>
                <a:sym typeface="Roboto"/>
              </a:rPr>
              <a:t>For Bank Staff: </a:t>
            </a:r>
            <a:r>
              <a:rPr lang="en-US" sz="1600" dirty="0">
                <a:solidFill>
                  <a:schemeClr val="dk1"/>
                </a:solidFill>
                <a:latin typeface="Times New Roman" panose="02020603050405020304" pitchFamily="18" charset="0"/>
                <a:ea typeface="Roboto"/>
                <a:cs typeface="Times New Roman" panose="02020603050405020304" pitchFamily="18" charset="0"/>
                <a:sym typeface="Roboto"/>
              </a:rPr>
              <a:t>It assists staff in handling customer requests, analyzing financial data, generating reports, monitoring transactions for fraud, and managing banking operations efficiently.</a:t>
            </a:r>
          </a:p>
          <a:p>
            <a:pPr lvl="0" indent="-304800">
              <a:lnSpc>
                <a:spcPct val="115000"/>
              </a:lnSpc>
              <a:spcBef>
                <a:spcPts val="0"/>
              </a:spcBef>
              <a:buClr>
                <a:schemeClr val="dk1"/>
              </a:buClr>
              <a:buSzPts val="1200"/>
              <a:buFont typeface="Roboto"/>
              <a:buChar char="●"/>
            </a:pPr>
            <a:r>
              <a:rPr lang="en-US" sz="1800" b="1" dirty="0">
                <a:solidFill>
                  <a:schemeClr val="dk1"/>
                </a:solidFill>
                <a:latin typeface="Times New Roman" panose="02020603050405020304" pitchFamily="18" charset="0"/>
                <a:ea typeface="Roboto"/>
                <a:cs typeface="Times New Roman" panose="02020603050405020304" pitchFamily="18" charset="0"/>
                <a:sym typeface="Roboto"/>
              </a:rPr>
              <a:t>Using Tech: </a:t>
            </a:r>
            <a:r>
              <a:rPr lang="en-US" sz="1600" dirty="0">
                <a:solidFill>
                  <a:schemeClr val="dk1"/>
                </a:solidFill>
                <a:latin typeface="Times New Roman" panose="02020603050405020304" pitchFamily="18" charset="0"/>
                <a:ea typeface="Roboto"/>
                <a:cs typeface="Times New Roman" panose="02020603050405020304" pitchFamily="18" charset="0"/>
                <a:sym typeface="Roboto"/>
              </a:rPr>
              <a:t>Utilizing technologies like AI, machine learning, and data analytics, the system can improve decision-making, detect suspicious activities, automate routine tasks, and enhance overall customer experience.</a:t>
            </a:r>
          </a:p>
          <a:p>
            <a:pPr lvl="0" indent="-304800">
              <a:lnSpc>
                <a:spcPct val="115000"/>
              </a:lnSpc>
              <a:spcBef>
                <a:spcPts val="0"/>
              </a:spcBef>
              <a:buClr>
                <a:schemeClr val="dk1"/>
              </a:buClr>
              <a:buSzPts val="1200"/>
              <a:buFont typeface="Roboto"/>
              <a:buChar char="●"/>
            </a:pPr>
            <a:r>
              <a:rPr lang="en-US" sz="1800" b="1" dirty="0">
                <a:solidFill>
                  <a:schemeClr val="dk1"/>
                </a:solidFill>
                <a:latin typeface="Times New Roman" panose="02020603050405020304" pitchFamily="18" charset="0"/>
                <a:ea typeface="Roboto"/>
                <a:cs typeface="Times New Roman" panose="02020603050405020304" pitchFamily="18" charset="0"/>
                <a:sym typeface="Roboto"/>
              </a:rPr>
              <a:t>Big Picture: </a:t>
            </a:r>
            <a:r>
              <a:rPr lang="en-US" sz="1600" dirty="0">
                <a:solidFill>
                  <a:schemeClr val="dk1"/>
                </a:solidFill>
                <a:latin typeface="Times New Roman" panose="02020603050405020304" pitchFamily="18" charset="0"/>
                <a:ea typeface="Roboto"/>
                <a:cs typeface="Times New Roman" panose="02020603050405020304" pitchFamily="18" charset="0"/>
                <a:sym typeface="Roboto"/>
              </a:rPr>
              <a:t>The system aims to transform banking operations, making them more convenient for customers, improving security measures, optimizing resource allocation, and driving better financial outcomes for both customers and the bank.</a:t>
            </a:r>
          </a:p>
          <a:p>
            <a:pPr lvl="0" indent="-304800">
              <a:lnSpc>
                <a:spcPct val="115000"/>
              </a:lnSpc>
              <a:spcBef>
                <a:spcPts val="0"/>
              </a:spcBef>
              <a:buClr>
                <a:schemeClr val="dk1"/>
              </a:buClr>
              <a:buSzPts val="1200"/>
              <a:buNone/>
            </a:pPr>
            <a:br>
              <a:rPr lang="en-US" sz="1600" dirty="0">
                <a:solidFill>
                  <a:schemeClr val="dk1"/>
                </a:solidFill>
                <a:latin typeface="Times New Roman" panose="02020603050405020304" pitchFamily="18" charset="0"/>
                <a:ea typeface="Roboto"/>
                <a:cs typeface="Times New Roman" panose="02020603050405020304" pitchFamily="18" charset="0"/>
                <a:sym typeface="Roboto"/>
              </a:rPr>
            </a:b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1773044" y="447907"/>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Project Workflow (EER)</a:t>
            </a:r>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36790" y="1698171"/>
            <a:ext cx="8270421" cy="47271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457200" y="1261946"/>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Technologies Used</a:t>
            </a:r>
            <a:endParaRPr/>
          </a:p>
        </p:txBody>
      </p:sp>
      <p:sp>
        <p:nvSpPr>
          <p:cNvPr id="91" name="Google Shape;91;p6"/>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a:bodyPr>
          <a:lstStyle/>
          <a:p>
            <a:pPr marL="571500" indent="-342900">
              <a:spcBef>
                <a:spcPts val="0"/>
              </a:spcBef>
              <a:buFont typeface="Arial"/>
              <a:buChar char="•"/>
            </a:pPr>
            <a:r>
              <a:rPr lang="en-US" dirty="0">
                <a:latin typeface="Times New Roman" panose="02020603050405020304" pitchFamily="18" charset="0"/>
                <a:cs typeface="Times New Roman" panose="02020603050405020304" pitchFamily="18" charset="0"/>
              </a:rPr>
              <a:t>MySQL Workbench</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571500" indent="-342900">
              <a:spcBef>
                <a:spcPts val="0"/>
              </a:spcBef>
              <a:buFont typeface="Arial"/>
              <a:buChar char="•"/>
            </a:pPr>
            <a:r>
              <a:rPr lang="en-US" dirty="0">
                <a:latin typeface="Times New Roman" panose="02020603050405020304" pitchFamily="18" charset="0"/>
                <a:cs typeface="Times New Roman" panose="02020603050405020304" pitchFamily="18" charset="0"/>
              </a:rPr>
              <a:t>Draw.io</a:t>
            </a:r>
          </a:p>
        </p:txBody>
      </p:sp>
      <p:pic>
        <p:nvPicPr>
          <p:cNvPr id="2" name="Picture 1" descr="A blue square with a white outline of a dolphin and a wrench&#10;&#10;Description automatically generated">
            <a:extLst>
              <a:ext uri="{FF2B5EF4-FFF2-40B4-BE49-F238E27FC236}">
                <a16:creationId xmlns:a16="http://schemas.microsoft.com/office/drawing/2014/main" id="{F5A4A3B0-17F5-90EF-9FBF-A5A7D960D1D5}"/>
              </a:ext>
            </a:extLst>
          </p:cNvPr>
          <p:cNvPicPr>
            <a:picLocks noChangeAspect="1"/>
          </p:cNvPicPr>
          <p:nvPr/>
        </p:nvPicPr>
        <p:blipFill rotWithShape="1">
          <a:blip r:embed="rId3"/>
          <a:srcRect l="1299" r="-649"/>
          <a:stretch/>
        </p:blipFill>
        <p:spPr>
          <a:xfrm>
            <a:off x="4787876" y="2328715"/>
            <a:ext cx="1351838" cy="1313754"/>
          </a:xfrm>
          <a:prstGeom prst="rect">
            <a:avLst/>
          </a:prstGeom>
        </p:spPr>
      </p:pic>
      <p:pic>
        <p:nvPicPr>
          <p:cNvPr id="4" name="Picture 3" descr="A logo of a company&#10;&#10;Description automatically generated">
            <a:extLst>
              <a:ext uri="{FF2B5EF4-FFF2-40B4-BE49-F238E27FC236}">
                <a16:creationId xmlns:a16="http://schemas.microsoft.com/office/drawing/2014/main" id="{4137375B-2D41-569B-A277-E5B139F66379}"/>
              </a:ext>
            </a:extLst>
          </p:cNvPr>
          <p:cNvPicPr>
            <a:picLocks noChangeAspect="1"/>
          </p:cNvPicPr>
          <p:nvPr/>
        </p:nvPicPr>
        <p:blipFill>
          <a:blip r:embed="rId4"/>
          <a:stretch>
            <a:fillRect/>
          </a:stretch>
        </p:blipFill>
        <p:spPr>
          <a:xfrm>
            <a:off x="4887356" y="4646617"/>
            <a:ext cx="1251493" cy="12974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1576137" y="501316"/>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Schema Diagram</a:t>
            </a:r>
            <a:endParaRPr/>
          </a:p>
        </p:txBody>
      </p:sp>
      <p:sp>
        <p:nvSpPr>
          <p:cNvPr id="97" name="Google Shape;97;p7"/>
          <p:cNvSpPr txBox="1">
            <a:spLocks noGrp="1"/>
          </p:cNvSpPr>
          <p:nvPr>
            <p:ph type="body" idx="1"/>
          </p:nvPr>
        </p:nvSpPr>
        <p:spPr>
          <a:xfrm>
            <a:off x="457200" y="2286000"/>
            <a:ext cx="8229600" cy="4070352"/>
          </a:xfrm>
          <a:prstGeom prst="rect">
            <a:avLst/>
          </a:prstGeom>
          <a:noFill/>
          <a:ln>
            <a:noFill/>
          </a:ln>
        </p:spPr>
        <p:txBody>
          <a:bodyPr spcFirstLastPara="1" wrap="square" lIns="91400" tIns="91400" rIns="91400" bIns="91400" anchor="t" anchorCtr="0">
            <a:normAutofit/>
          </a:bodyPr>
          <a:lstStyle/>
          <a:p>
            <a:pPr marL="457200" lvl="0" indent="-228600" algn="l" rtl="0">
              <a:lnSpc>
                <a:spcPct val="100000"/>
              </a:lnSpc>
              <a:spcBef>
                <a:spcPts val="0"/>
              </a:spcBef>
              <a:spcAft>
                <a:spcPts val="0"/>
              </a:spcAft>
              <a:buSzPts val="2400"/>
              <a:buNone/>
            </a:pPr>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98383" y="1376413"/>
            <a:ext cx="8547234" cy="49088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457200" y="893956"/>
            <a:ext cx="8229600" cy="914400"/>
          </a:xfrm>
          <a:prstGeom prst="rect">
            <a:avLst/>
          </a:prstGeom>
          <a:noFill/>
          <a:ln>
            <a:noFill/>
          </a:ln>
        </p:spPr>
        <p:txBody>
          <a:bodyPr spcFirstLastPara="1" wrap="square" lIns="91400" tIns="91400" rIns="91400" bIns="91400" anchor="ctr" anchorCtr="0">
            <a:normAutofit/>
          </a:bodyPr>
          <a:lstStyle/>
          <a:p>
            <a:pPr marL="0" lvl="0" indent="0" algn="ctr" rtl="0">
              <a:lnSpc>
                <a:spcPct val="100000"/>
              </a:lnSpc>
              <a:spcBef>
                <a:spcPts val="0"/>
              </a:spcBef>
              <a:spcAft>
                <a:spcPts val="0"/>
              </a:spcAft>
              <a:buClr>
                <a:srgbClr val="000000"/>
              </a:buClr>
              <a:buSzPts val="3600"/>
              <a:buFont typeface="Calibri"/>
              <a:buNone/>
            </a:pPr>
            <a:r>
              <a:rPr lang="en-US"/>
              <a:t>Query</a:t>
            </a:r>
            <a:endParaRPr/>
          </a:p>
        </p:txBody>
      </p:sp>
      <p:sp>
        <p:nvSpPr>
          <p:cNvPr id="103" name="Google Shape;103;p8"/>
          <p:cNvSpPr txBox="1">
            <a:spLocks noGrp="1"/>
          </p:cNvSpPr>
          <p:nvPr>
            <p:ph type="body" idx="1"/>
          </p:nvPr>
        </p:nvSpPr>
        <p:spPr>
          <a:xfrm>
            <a:off x="133815" y="1817649"/>
            <a:ext cx="4092498" cy="4739425"/>
          </a:xfrm>
          <a:prstGeom prst="rect">
            <a:avLst/>
          </a:prstGeom>
          <a:noFill/>
          <a:ln>
            <a:noFill/>
          </a:ln>
        </p:spPr>
        <p:txBody>
          <a:bodyPr spcFirstLastPara="1" wrap="square" lIns="91400" tIns="91400" rIns="91400" bIns="91400" anchor="t" anchorCtr="0">
            <a:normAutofit/>
          </a:bodyPr>
          <a:lstStyle/>
          <a:p>
            <a:pPr>
              <a:buFont typeface="Arial" pitchFamily="34" charset="0"/>
              <a:buChar char="•"/>
            </a:pPr>
            <a:r>
              <a:rPr lang="en-IN" sz="1600" b="1" dirty="0">
                <a:latin typeface="Times New Roman" panose="02020603050405020304" pitchFamily="18" charset="0"/>
                <a:cs typeface="Times New Roman" panose="02020603050405020304" pitchFamily="18" charset="0"/>
              </a:rPr>
              <a:t>Group customers by account type and calculate the average balance for each type.</a:t>
            </a:r>
            <a:endParaRPr lang="en-US" sz="1600" dirty="0">
              <a:latin typeface="Times New Roman" panose="02020603050405020304" pitchFamily="18" charset="0"/>
              <a:cs typeface="Times New Roman" panose="02020603050405020304" pitchFamily="18" charset="0"/>
            </a:endParaRPr>
          </a:p>
          <a:p>
            <a:pPr marL="457200" lvl="0" algn="l">
              <a:lnSpc>
                <a:spcPct val="100000"/>
              </a:lnSpc>
              <a:spcAft>
                <a:spcPts val="0"/>
              </a:spcAft>
              <a:buSzPts val="2400"/>
            </a:pPr>
            <a:endParaRPr lang="en-US" sz="1200" dirty="0">
              <a:solidFill>
                <a:srgbClr val="222222"/>
              </a:solidFill>
              <a:latin typeface="TimesNewRomanPSMT"/>
            </a:endParaRPr>
          </a:p>
          <a:p>
            <a:endParaRPr lang="en-US" sz="1200" dirty="0">
              <a:solidFill>
                <a:srgbClr val="222222"/>
              </a:solidFill>
              <a:latin typeface="TimesNewRomanPSMT"/>
            </a:endParaRPr>
          </a:p>
          <a:p>
            <a:endParaRPr lang="en-US" sz="1200" dirty="0">
              <a:solidFill>
                <a:srgbClr val="222222"/>
              </a:solidFill>
              <a:latin typeface="TimesNewRomanPSMT"/>
            </a:endParaRPr>
          </a:p>
          <a:p>
            <a:pPr marL="571500" indent="-342900">
              <a:spcBef>
                <a:spcPts val="0"/>
              </a:spcBef>
            </a:pPr>
            <a:endParaRPr lang="en-US" dirty="0"/>
          </a:p>
          <a:p>
            <a:pPr marL="571500" indent="-342900">
              <a:spcBef>
                <a:spcPts val="0"/>
              </a:spcBef>
            </a:pPr>
            <a:endParaRPr lang="en-US" dirty="0"/>
          </a:p>
        </p:txBody>
      </p:sp>
      <p:sp>
        <p:nvSpPr>
          <p:cNvPr id="4" name="Google Shape;103;p8">
            <a:extLst>
              <a:ext uri="{FF2B5EF4-FFF2-40B4-BE49-F238E27FC236}">
                <a16:creationId xmlns:a16="http://schemas.microsoft.com/office/drawing/2014/main" id="{F6903402-296A-7B77-1DE6-5F00D5C95666}"/>
              </a:ext>
            </a:extLst>
          </p:cNvPr>
          <p:cNvSpPr txBox="1">
            <a:spLocks/>
          </p:cNvSpPr>
          <p:nvPr/>
        </p:nvSpPr>
        <p:spPr>
          <a:xfrm>
            <a:off x="4668644" y="1813932"/>
            <a:ext cx="4092499" cy="4739425"/>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1pPr>
            <a:lvl2pPr marL="914400" marR="0" lvl="1"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2pPr>
            <a:lvl3pPr marL="1371600" marR="0" lvl="2"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3pPr>
            <a:lvl4pPr marL="1828800" marR="0" lvl="3"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4pPr>
            <a:lvl5pPr marL="2286000" marR="0" lvl="4"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5pPr>
            <a:lvl6pPr marL="2743200" marR="0" lvl="5"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6pPr>
            <a:lvl7pPr marL="3200400" marR="0" lvl="6"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7pPr>
            <a:lvl8pPr marL="3657600" marR="0" lvl="7"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8pPr>
            <a:lvl9pPr marL="4114800" marR="0" lvl="8" indent="-381000" algn="l" rtl="0">
              <a:lnSpc>
                <a:spcPct val="100000"/>
              </a:lnSpc>
              <a:spcBef>
                <a:spcPts val="400"/>
              </a:spcBef>
              <a:spcAft>
                <a:spcPts val="0"/>
              </a:spcAft>
              <a:buClr>
                <a:srgbClr val="000000"/>
              </a:buClr>
              <a:buSzPts val="2400"/>
              <a:buFont typeface="Helvetica Neue"/>
              <a:buChar char="•"/>
              <a:defRPr sz="2400" b="0" i="0" u="none" strike="noStrike" cap="none">
                <a:solidFill>
                  <a:srgbClr val="000000"/>
                </a:solidFill>
                <a:latin typeface="Calibri"/>
                <a:ea typeface="Calibri"/>
                <a:cs typeface="Calibri"/>
                <a:sym typeface="Calibri"/>
              </a:defRPr>
            </a:lvl9pPr>
          </a:lstStyle>
          <a:p>
            <a:pPr marL="285750" indent="-285750">
              <a:buFont typeface="Arial" pitchFamily="34" charset="0"/>
              <a:buChar char="•"/>
            </a:pPr>
            <a:r>
              <a:rPr lang="en-IN" sz="1600" b="1" dirty="0">
                <a:latin typeface="Times New Roman" panose="02020603050405020304" pitchFamily="18" charset="0"/>
                <a:cs typeface="Times New Roman" panose="02020603050405020304" pitchFamily="18" charset="0"/>
              </a:rPr>
              <a:t>Calculate the sum of issued amounts for all loans.</a:t>
            </a:r>
            <a:endParaRPr lang="en-US" sz="1600" b="1" dirty="0">
              <a:solidFill>
                <a:srgbClr val="222222"/>
              </a:solidFill>
              <a:latin typeface="Times New Roman" panose="02020603050405020304" pitchFamily="18" charset="0"/>
              <a:cs typeface="Times New Roman" panose="02020603050405020304" pitchFamily="18" charset="0"/>
            </a:endParaRPr>
          </a:p>
          <a:p>
            <a:pPr>
              <a:buFont typeface="Helvetica Neue"/>
              <a:buChar char="❑"/>
            </a:pPr>
            <a:endParaRPr lang="en-US" sz="1600" b="1" dirty="0">
              <a:solidFill>
                <a:srgbClr val="222222"/>
              </a:solidFill>
              <a:latin typeface="Times New Roman"/>
            </a:endParaRPr>
          </a:p>
          <a:p>
            <a:pPr>
              <a:buFont typeface="Helvetica Neue"/>
              <a:buChar char="❑"/>
            </a:pPr>
            <a:endParaRPr lang="en-US" sz="1600" b="1" dirty="0">
              <a:solidFill>
                <a:srgbClr val="222222"/>
              </a:solidFill>
              <a:latin typeface="Times New Roman"/>
            </a:endParaRPr>
          </a:p>
          <a:p>
            <a:pPr>
              <a:buFont typeface="Helvetica Neue"/>
              <a:buChar char="❑"/>
            </a:pPr>
            <a:endParaRPr lang="en-US" sz="1600" b="1" dirty="0">
              <a:solidFill>
                <a:srgbClr val="222222"/>
              </a:solidFill>
              <a:latin typeface="Times New Roman"/>
            </a:endParaRPr>
          </a:p>
          <a:p>
            <a:pPr>
              <a:buFont typeface="Helvetica Neue"/>
              <a:buChar char="❑"/>
            </a:pPr>
            <a:endParaRPr lang="en-US" sz="1600" b="1" dirty="0">
              <a:solidFill>
                <a:srgbClr val="222222"/>
              </a:solidFill>
              <a:latin typeface="Times New Roman"/>
            </a:endParaRPr>
          </a:p>
          <a:p>
            <a:pPr marL="514350" indent="-285750">
              <a:spcBef>
                <a:spcPts val="0"/>
              </a:spcBef>
              <a:buFont typeface="Helvetica Neue"/>
              <a:buChar char="❑"/>
            </a:pPr>
            <a:endParaRPr lang="en-US" sz="1600" b="1" dirty="0">
              <a:latin typeface="Times New Roman"/>
            </a:endParaRPr>
          </a:p>
          <a:p>
            <a:pPr marL="514350" indent="-285750">
              <a:spcBef>
                <a:spcPts val="0"/>
              </a:spcBef>
            </a:pPr>
            <a:endParaRPr lang="en-US" sz="1600" b="1" dirty="0">
              <a:latin typeface="Times New Roman"/>
            </a:endParaRPr>
          </a:p>
        </p:txBody>
      </p:sp>
      <p:sp>
        <p:nvSpPr>
          <p:cNvPr id="6" name="Rectangle 5">
            <a:extLst>
              <a:ext uri="{FF2B5EF4-FFF2-40B4-BE49-F238E27FC236}">
                <a16:creationId xmlns:a16="http://schemas.microsoft.com/office/drawing/2014/main" id="{67189152-80D1-2089-D316-35B712D0F19A}"/>
              </a:ext>
            </a:extLst>
          </p:cNvPr>
          <p:cNvSpPr/>
          <p:nvPr/>
        </p:nvSpPr>
        <p:spPr>
          <a:xfrm>
            <a:off x="144378" y="1804736"/>
            <a:ext cx="4348975" cy="46612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0FFF72-B3DB-9DA4-D3A4-110F33E8B05C}"/>
              </a:ext>
            </a:extLst>
          </p:cNvPr>
          <p:cNvSpPr/>
          <p:nvPr/>
        </p:nvSpPr>
        <p:spPr>
          <a:xfrm>
            <a:off x="4493353" y="1804735"/>
            <a:ext cx="4516243" cy="46612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p:nvPr/>
        </p:nvPicPr>
        <p:blipFill>
          <a:blip r:embed="rId3"/>
          <a:stretch>
            <a:fillRect/>
          </a:stretch>
        </p:blipFill>
        <p:spPr>
          <a:xfrm>
            <a:off x="217771" y="2796181"/>
            <a:ext cx="4280836" cy="1265639"/>
          </a:xfrm>
          <a:prstGeom prst="rect">
            <a:avLst/>
          </a:prstGeom>
          <a:ln>
            <a:solidFill>
              <a:schemeClr val="tx1"/>
            </a:solidFill>
          </a:ln>
        </p:spPr>
      </p:pic>
      <p:pic>
        <p:nvPicPr>
          <p:cNvPr id="10" name="Picture 9"/>
          <p:cNvPicPr/>
          <p:nvPr/>
        </p:nvPicPr>
        <p:blipFill>
          <a:blip r:embed="rId4"/>
          <a:stretch>
            <a:fillRect/>
          </a:stretch>
        </p:blipFill>
        <p:spPr>
          <a:xfrm>
            <a:off x="4543124" y="2726055"/>
            <a:ext cx="4389120" cy="1405890"/>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AF02-6C9E-A6CA-E1BB-D2540B10A625}"/>
              </a:ext>
            </a:extLst>
          </p:cNvPr>
          <p:cNvSpPr>
            <a:spLocks noGrp="1"/>
          </p:cNvSpPr>
          <p:nvPr>
            <p:ph type="title"/>
          </p:nvPr>
        </p:nvSpPr>
        <p:spPr>
          <a:xfrm>
            <a:off x="457200" y="871654"/>
            <a:ext cx="8229600" cy="914400"/>
          </a:xfrm>
        </p:spPr>
        <p:txBody>
          <a:bodyPr/>
          <a:lstStyle/>
          <a:p>
            <a:r>
              <a:rPr lang="en-US" dirty="0"/>
              <a:t>Query</a:t>
            </a:r>
          </a:p>
        </p:txBody>
      </p:sp>
      <p:sp>
        <p:nvSpPr>
          <p:cNvPr id="4" name="Text Placeholder 3">
            <a:extLst>
              <a:ext uri="{FF2B5EF4-FFF2-40B4-BE49-F238E27FC236}">
                <a16:creationId xmlns:a16="http://schemas.microsoft.com/office/drawing/2014/main" id="{8AF2C7FF-D7CC-75F6-2685-67EC898A7D47}"/>
              </a:ext>
            </a:extLst>
          </p:cNvPr>
          <p:cNvSpPr>
            <a:spLocks noGrp="1"/>
          </p:cNvSpPr>
          <p:nvPr>
            <p:ph type="body" idx="2"/>
          </p:nvPr>
        </p:nvSpPr>
        <p:spPr>
          <a:xfrm>
            <a:off x="144966" y="2029910"/>
            <a:ext cx="4430480" cy="4542301"/>
          </a:xfrm>
          <a:ln w="12700">
            <a:solidFill>
              <a:schemeClr val="tx1"/>
            </a:solidFill>
          </a:ln>
        </p:spPr>
        <p:txBody>
          <a:bodyPr/>
          <a:lstStyle/>
          <a:p>
            <a:pPr>
              <a:buFont typeface="Arial" pitchFamily="34" charset="0"/>
              <a:buChar char="•"/>
            </a:pPr>
            <a:r>
              <a:rPr lang="en-IN" sz="1600" b="1" dirty="0">
                <a:latin typeface="Times New Roman" panose="02020603050405020304" pitchFamily="18" charset="0"/>
                <a:cs typeface="Times New Roman" panose="02020603050405020304" pitchFamily="18" charset="0"/>
              </a:rPr>
              <a:t>Find the average account balance across all accounts.</a:t>
            </a:r>
            <a:endParaRPr lang="en-US" b="1"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5F1A4801-64CB-36CA-2FB9-C66BA27906A3}"/>
              </a:ext>
            </a:extLst>
          </p:cNvPr>
          <p:cNvSpPr>
            <a:spLocks noGrp="1"/>
          </p:cNvSpPr>
          <p:nvPr>
            <p:ph type="body" idx="4"/>
          </p:nvPr>
        </p:nvSpPr>
        <p:spPr>
          <a:xfrm>
            <a:off x="4566967" y="2029910"/>
            <a:ext cx="4432067" cy="4542301"/>
          </a:xfrm>
          <a:ln w="12700">
            <a:solidFill>
              <a:schemeClr val="tx1"/>
            </a:solidFill>
          </a:ln>
        </p:spPr>
        <p:txBody>
          <a:bodyPr/>
          <a:lstStyle/>
          <a:p>
            <a:pPr>
              <a:buFont typeface="Arial" pitchFamily="34" charset="0"/>
              <a:buChar char="•"/>
            </a:pPr>
            <a:r>
              <a:rPr lang="en-IN" sz="1600" b="1" dirty="0">
                <a:latin typeface="Times New Roman" panose="02020603050405020304" pitchFamily="18" charset="0"/>
                <a:cs typeface="Times New Roman" panose="02020603050405020304" pitchFamily="18" charset="0"/>
              </a:rPr>
              <a:t>Find the total balance of all accounts held by customers born after 1985 from the view.</a:t>
            </a:r>
            <a:endParaRPr lang="en-US" sz="1500" b="1" dirty="0">
              <a:solidFill>
                <a:srgbClr val="222222"/>
              </a:solidFill>
              <a:latin typeface="Times New Roman" panose="02020603050405020304" pitchFamily="18" charset="0"/>
              <a:cs typeface="Times New Roman" panose="02020603050405020304" pitchFamily="18" charset="0"/>
            </a:endParaRPr>
          </a:p>
          <a:p>
            <a:pPr marL="76200" indent="0">
              <a:buNone/>
            </a:pPr>
            <a:endParaRPr lang="en-US" sz="1500" b="1" dirty="0">
              <a:solidFill>
                <a:srgbClr val="222222"/>
              </a:solidFill>
              <a:latin typeface="Times New Roman"/>
            </a:endParaRPr>
          </a:p>
          <a:p>
            <a:pPr marL="76200" indent="0">
              <a:buNone/>
            </a:pPr>
            <a:endParaRPr lang="en-US" sz="1500" b="1" dirty="0">
              <a:solidFill>
                <a:srgbClr val="222222"/>
              </a:solidFill>
              <a:latin typeface="Times New Roman"/>
            </a:endParaRPr>
          </a:p>
          <a:p>
            <a:pPr marL="76200" indent="0">
              <a:buNone/>
            </a:pPr>
            <a:endParaRPr lang="en-US" sz="1500" b="1" dirty="0">
              <a:solidFill>
                <a:srgbClr val="222222"/>
              </a:solidFill>
              <a:latin typeface="Times New Roman"/>
            </a:endParaRPr>
          </a:p>
          <a:p>
            <a:pPr marL="76200" indent="0">
              <a:buNone/>
            </a:pPr>
            <a:endParaRPr lang="en-US" sz="1500" b="1" dirty="0">
              <a:solidFill>
                <a:srgbClr val="222222"/>
              </a:solidFill>
              <a:latin typeface="Times New Roman"/>
            </a:endParaRPr>
          </a:p>
          <a:p>
            <a:pPr marL="76200" indent="0">
              <a:buNone/>
            </a:pPr>
            <a:endParaRPr lang="en-US" sz="1500" b="1" dirty="0">
              <a:solidFill>
                <a:srgbClr val="222222"/>
              </a:solidFill>
              <a:latin typeface="Times New Roman"/>
            </a:endParaRPr>
          </a:p>
          <a:p>
            <a:pPr marL="76200" indent="0">
              <a:buNone/>
            </a:pPr>
            <a:endParaRPr lang="en-US" sz="1500" b="1" dirty="0">
              <a:solidFill>
                <a:srgbClr val="222222"/>
              </a:solidFill>
              <a:latin typeface="Times New Roman"/>
            </a:endParaRPr>
          </a:p>
          <a:p>
            <a:pPr marL="76200" indent="0">
              <a:buNone/>
            </a:pPr>
            <a:endParaRPr lang="en-US" sz="1500" b="1" dirty="0">
              <a:solidFill>
                <a:srgbClr val="222222"/>
              </a:solidFill>
              <a:latin typeface="Times New Roman"/>
            </a:endParaRPr>
          </a:p>
          <a:p>
            <a:pPr marL="76200" indent="0">
              <a:buNone/>
            </a:pPr>
            <a:endParaRPr lang="en-US" sz="1500" b="1" dirty="0">
              <a:solidFill>
                <a:srgbClr val="222222"/>
              </a:solidFill>
              <a:latin typeface="Times New Roman"/>
            </a:endParaRPr>
          </a:p>
        </p:txBody>
      </p:sp>
      <p:pic>
        <p:nvPicPr>
          <p:cNvPr id="12" name="Picture 11"/>
          <p:cNvPicPr/>
          <p:nvPr/>
        </p:nvPicPr>
        <p:blipFill>
          <a:blip r:embed="rId2"/>
          <a:stretch>
            <a:fillRect/>
          </a:stretch>
        </p:blipFill>
        <p:spPr>
          <a:xfrm>
            <a:off x="192505" y="2690178"/>
            <a:ext cx="4321743" cy="1477645"/>
          </a:xfrm>
          <a:prstGeom prst="rect">
            <a:avLst/>
          </a:prstGeom>
          <a:ln>
            <a:solidFill>
              <a:schemeClr val="tx1"/>
            </a:solidFill>
          </a:ln>
        </p:spPr>
      </p:pic>
      <p:pic>
        <p:nvPicPr>
          <p:cNvPr id="13" name="Picture 12"/>
          <p:cNvPicPr/>
          <p:nvPr/>
        </p:nvPicPr>
        <p:blipFill>
          <a:blip r:embed="rId3"/>
          <a:stretch>
            <a:fillRect/>
          </a:stretch>
        </p:blipFill>
        <p:spPr>
          <a:xfrm>
            <a:off x="4629751" y="2893235"/>
            <a:ext cx="4340993" cy="1071530"/>
          </a:xfrm>
          <a:prstGeom prst="rect">
            <a:avLst/>
          </a:prstGeom>
          <a:ln>
            <a:solidFill>
              <a:schemeClr val="tx1"/>
            </a:solidFill>
          </a:ln>
        </p:spPr>
      </p:pic>
    </p:spTree>
    <p:extLst>
      <p:ext uri="{BB962C8B-B14F-4D97-AF65-F5344CB8AC3E}">
        <p14:creationId xmlns:p14="http://schemas.microsoft.com/office/powerpoint/2010/main" val="467719270"/>
      </p:ext>
    </p:extLst>
  </p:cSld>
  <p:clrMapOvr>
    <a:masterClrMapping/>
  </p:clrMapOvr>
</p:sld>
</file>

<file path=ppt/theme/theme1.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PSTME">
  <a:themeElements>
    <a:clrScheme name="MPST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674</Words>
  <Application>Microsoft Macintosh PowerPoint</Application>
  <PresentationFormat>On-screen Show (4:3)</PresentationFormat>
  <Paragraphs>76</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Times New Roman</vt:lpstr>
      <vt:lpstr>Calibri</vt:lpstr>
      <vt:lpstr>Wingdings</vt:lpstr>
      <vt:lpstr>Helvetica Neue</vt:lpstr>
      <vt:lpstr>Roboto</vt:lpstr>
      <vt:lpstr>TimesNewRomanPSMT</vt:lpstr>
      <vt:lpstr>Arial</vt:lpstr>
      <vt:lpstr>MPSTME</vt:lpstr>
      <vt:lpstr>Bank Management System </vt:lpstr>
      <vt:lpstr>Presentation Agenda</vt:lpstr>
      <vt:lpstr>Introduction</vt:lpstr>
      <vt:lpstr>Project Overview</vt:lpstr>
      <vt:lpstr>Project Workflow (EER)</vt:lpstr>
      <vt:lpstr>Technologies Used</vt:lpstr>
      <vt:lpstr>Schema Diagram</vt:lpstr>
      <vt:lpstr>Query</vt:lpstr>
      <vt:lpstr>Query</vt:lpstr>
      <vt:lpstr>Self Learning</vt:lpstr>
      <vt:lpstr>Lessons Learned</vt:lpstr>
      <vt:lpstr>Challenges Faced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Management System</dc:title>
  <dc:creator>T Vijayetha</dc:creator>
  <cp:lastModifiedBy>SANYAM JAIN - 70472200047</cp:lastModifiedBy>
  <cp:revision>253</cp:revision>
  <dcterms:modified xsi:type="dcterms:W3CDTF">2024-03-28T14:08:44Z</dcterms:modified>
</cp:coreProperties>
</file>