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ollarsandsense.sg/5-insurance-sales-tactics-that-singaporeans-keep-falling-fo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0FF7-E7D6-45B5-89B8-2D59BE2DAC5D}"/>
              </a:ext>
            </a:extLst>
          </p:cNvPr>
          <p:cNvSpPr>
            <a:spLocks noGrp="1"/>
          </p:cNvSpPr>
          <p:nvPr>
            <p:ph type="ctrTitle"/>
          </p:nvPr>
        </p:nvSpPr>
        <p:spPr>
          <a:xfrm>
            <a:off x="2390775" y="276225"/>
            <a:ext cx="8277224" cy="2238375"/>
          </a:xfrm>
        </p:spPr>
        <p:txBody>
          <a:bodyPr/>
          <a:lstStyle/>
          <a:p>
            <a:r>
              <a:rPr lang="en-IN" dirty="0"/>
              <a:t>COURSERA CAPSTONE</a:t>
            </a:r>
          </a:p>
        </p:txBody>
      </p:sp>
      <p:sp>
        <p:nvSpPr>
          <p:cNvPr id="3" name="Subtitle 2">
            <a:extLst>
              <a:ext uri="{FF2B5EF4-FFF2-40B4-BE49-F238E27FC236}">
                <a16:creationId xmlns:a16="http://schemas.microsoft.com/office/drawing/2014/main" id="{1232D855-6910-4A8E-90AB-E0F1B3C8550A}"/>
              </a:ext>
            </a:extLst>
          </p:cNvPr>
          <p:cNvSpPr>
            <a:spLocks noGrp="1"/>
          </p:cNvSpPr>
          <p:nvPr>
            <p:ph type="subTitle" idx="1"/>
          </p:nvPr>
        </p:nvSpPr>
        <p:spPr>
          <a:xfrm>
            <a:off x="1876424" y="3602038"/>
            <a:ext cx="8791575" cy="2855912"/>
          </a:xfrm>
        </p:spPr>
        <p:txBody>
          <a:bodyPr/>
          <a:lstStyle/>
          <a:p>
            <a:r>
              <a:rPr lang="en-IN" dirty="0"/>
              <a:t>PROJECT TOPIC:</a:t>
            </a:r>
          </a:p>
          <a:p>
            <a:r>
              <a:rPr lang="en-IN" dirty="0"/>
              <a:t>OPENING A NEW SHOPPING MALL </a:t>
            </a:r>
          </a:p>
          <a:p>
            <a:endParaRPr lang="en-IN" dirty="0"/>
          </a:p>
          <a:p>
            <a:endParaRPr lang="en-IN" dirty="0"/>
          </a:p>
          <a:p>
            <a:r>
              <a:rPr lang="en-IN" dirty="0"/>
              <a:t>                                                                                               BY: SANYAM JAIN</a:t>
            </a:r>
          </a:p>
        </p:txBody>
      </p:sp>
    </p:spTree>
    <p:extLst>
      <p:ext uri="{BB962C8B-B14F-4D97-AF65-F5344CB8AC3E}">
        <p14:creationId xmlns:p14="http://schemas.microsoft.com/office/powerpoint/2010/main" val="225374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92F-E6BF-4F84-911B-50A3D7FA74D1}"/>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0BC55F5E-AFAC-4FDE-AC3F-8CE9A5F33329}"/>
              </a:ext>
            </a:extLst>
          </p:cNvPr>
          <p:cNvSpPr>
            <a:spLocks noGrp="1"/>
          </p:cNvSpPr>
          <p:nvPr>
            <p:ph idx="1"/>
          </p:nvPr>
        </p:nvSpPr>
        <p:spPr/>
        <p:txBody>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The objective of this capstone project is to analyse and select the best locations in the city of Kuala Lumpur, Malaysia to open a new shopping mall. Using data science methodology and machine learning techniques like clustering, this project aims to provide solutions to answer the business question: In the city of Kuala Lumpur, Malaysia, if a property developer is looking to open a new shopping mall, where would you recommend that they open it?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797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2C01-8E8D-4FC0-90F0-96794ED05071}"/>
              </a:ext>
            </a:extLst>
          </p:cNvPr>
          <p:cNvSpPr>
            <a:spLocks noGrp="1"/>
          </p:cNvSpPr>
          <p:nvPr>
            <p:ph type="title"/>
          </p:nvPr>
        </p:nvSpPr>
        <p:spPr/>
        <p:txBody>
          <a:bodyPr/>
          <a:lstStyle/>
          <a:p>
            <a:r>
              <a:rPr lang="en-IN" sz="4400" dirty="0">
                <a:effectLst/>
                <a:latin typeface="Bahnschrift SemiBold Condensed" panose="020B0502040204020203" pitchFamily="34" charset="0"/>
                <a:ea typeface="Calibri" panose="020F0502020204030204" pitchFamily="34" charset="0"/>
                <a:cs typeface="Times New Roman" panose="02020603050405020304" pitchFamily="18" charset="0"/>
              </a:rPr>
              <a:t>Data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569BC7-A340-487A-AAF6-612895DAE2FD}"/>
              </a:ext>
            </a:extLst>
          </p:cNvPr>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solve the problem, we will need the following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List of neighbourhoods in Kuala Lumpur. This defines the scope of this project which is confined to the city of Kuala Lumpur, the capital city of the country of Malaysia in South East Asia.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Latitude and longitude coordinates of those neighbourhoods. This is required in order to plot the map and also to get the venue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Venue data, particularly data related to shopping malls. We will use this data to perform clustering on the neighbourhoods.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378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0634-B9F9-471F-BD49-DDD10A9180AC}"/>
              </a:ext>
            </a:extLst>
          </p:cNvPr>
          <p:cNvSpPr>
            <a:spLocks noGrp="1"/>
          </p:cNvSpPr>
          <p:nvPr>
            <p:ph type="title"/>
          </p:nvPr>
        </p:nvSpPr>
        <p:spPr/>
        <p:txBody>
          <a:bodyPr/>
          <a:lstStyle/>
          <a:p>
            <a:r>
              <a:rPr lang="en-IN" dirty="0" err="1"/>
              <a:t>dISCUSSION</a:t>
            </a:r>
            <a:endParaRPr lang="en-IN" dirty="0"/>
          </a:p>
        </p:txBody>
      </p:sp>
      <p:sp>
        <p:nvSpPr>
          <p:cNvPr id="3" name="Content Placeholder 2">
            <a:extLst>
              <a:ext uri="{FF2B5EF4-FFF2-40B4-BE49-F238E27FC236}">
                <a16:creationId xmlns:a16="http://schemas.microsoft.com/office/drawing/2014/main" id="{1AA64A29-4C2A-4B05-9556-3404CA9A5B31}"/>
              </a:ext>
            </a:extLst>
          </p:cNvPr>
          <p:cNvSpPr>
            <a:spLocks noGrp="1"/>
          </p:cNvSpPr>
          <p:nvPr>
            <p:ph idx="1"/>
          </p:nvPr>
        </p:nvSpPr>
        <p:spPr/>
        <p:txBody>
          <a:bodyPr/>
          <a:lstStyle/>
          <a:p>
            <a:r>
              <a:rPr lang="en-IN" dirty="0"/>
              <a:t>Most of the shopping are concentrated in the central area of the city</a:t>
            </a:r>
          </a:p>
          <a:p>
            <a:r>
              <a:rPr lang="en-IN" dirty="0"/>
              <a:t>Highest number in cluster 2</a:t>
            </a:r>
          </a:p>
          <a:p>
            <a:r>
              <a:rPr lang="en-IN" dirty="0"/>
              <a:t>Cluster 1 has very low number to no shopping mall in the neighbourhood</a:t>
            </a:r>
          </a:p>
          <a:p>
            <a:r>
              <a:rPr lang="en-IN" dirty="0"/>
              <a:t>The suburb areas still have very few shopping malls</a:t>
            </a:r>
          </a:p>
        </p:txBody>
      </p:sp>
    </p:spTree>
    <p:extLst>
      <p:ext uri="{BB962C8B-B14F-4D97-AF65-F5344CB8AC3E}">
        <p14:creationId xmlns:p14="http://schemas.microsoft.com/office/powerpoint/2010/main" val="394232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DF3A-42B6-4417-975B-9BB2CB372F7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90FC203-0EDB-474A-8EF6-0D4EEE6E9AE6}"/>
              </a:ext>
            </a:extLst>
          </p:cNvPr>
          <p:cNvSpPr>
            <a:spLocks noGrp="1"/>
          </p:cNvSpPr>
          <p:nvPr>
            <p:ph idx="1"/>
          </p:nvPr>
        </p:nvSpPr>
        <p:spPr/>
        <p:txBody>
          <a:bodyPr>
            <a:normAutofit fontScale="70000" lnSpcReduction="20000"/>
          </a:bodyPr>
          <a:lstStyle/>
          <a:p>
            <a:r>
              <a:rPr lang="en-US" b="0" i="0" dirty="0">
                <a:solidFill>
                  <a:schemeClr val="tx1">
                    <a:lumMod val="95000"/>
                  </a:schemeClr>
                </a:solidFill>
                <a:effectLst/>
                <a:latin typeface="Times New Roman" panose="02020603050405020304" pitchFamily="18" charset="0"/>
                <a:cs typeface="Times New Roman" panose="02020603050405020304" pitchFamily="18" charset="0"/>
              </a:rPr>
              <a:t>Most of the shopping malls are concentrated in the central area of Kuala Lumpur city, with the highest number in cluster 2 and moderate number in cluster 0. On the other hand, cluster 1 has very low number to totally no shopping mall in the neighborhoods. This represents a great opportunity and high potential areas to open new shopping malls as there is very little to no competition from existing malls. Meanwhile, shopping malls in cluster 2 are likely suffering from intense competition due to oversupply and high concentration of shopping malls. From another perspective, this also shows that the oversupply of shopping malls mostly happened in the central area of the city, with the suburb area still have very few shopping malls. Therefore, this project recommends property developers to capitalize on these findings to open new shopping malls in neighborhoods in cluster 1 with little to no competition. Property developers with unique selling propositions to stand out from the competition can also open new shopping malls in neighborhoods in cluster 0 with moderate competition. Lastly, property developers are advised to avoid neighborhoods in cluster 2 which already have high concentration of shopping malls and suffering from intense competition.</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82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DC67-3727-4AF7-930A-499C8B726A13}"/>
              </a:ext>
            </a:extLst>
          </p:cNvPr>
          <p:cNvSpPr>
            <a:spLocks noGrp="1"/>
          </p:cNvSpPr>
          <p:nvPr>
            <p:ph type="title"/>
          </p:nvPr>
        </p:nvSpPr>
        <p:spPr/>
        <p:txBody>
          <a:bodyPr/>
          <a:lstStyle/>
          <a:p>
            <a:r>
              <a:rPr lang="en-IN" dirty="0"/>
              <a:t>                               THANK YOU</a:t>
            </a:r>
          </a:p>
        </p:txBody>
      </p:sp>
      <p:pic>
        <p:nvPicPr>
          <p:cNvPr id="5" name="Content Placeholder 4">
            <a:extLst>
              <a:ext uri="{FF2B5EF4-FFF2-40B4-BE49-F238E27FC236}">
                <a16:creationId xmlns:a16="http://schemas.microsoft.com/office/drawing/2014/main" id="{022F8F9A-E3E4-44F9-8DD7-1C119A9FE06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048000" y="2249488"/>
            <a:ext cx="7581900" cy="3541712"/>
          </a:xfrm>
        </p:spPr>
      </p:pic>
      <p:sp>
        <p:nvSpPr>
          <p:cNvPr id="6" name="TextBox 5">
            <a:extLst>
              <a:ext uri="{FF2B5EF4-FFF2-40B4-BE49-F238E27FC236}">
                <a16:creationId xmlns:a16="http://schemas.microsoft.com/office/drawing/2014/main" id="{445FFDC7-3E59-4745-9627-E22AC22BB30D}"/>
              </a:ext>
            </a:extLst>
          </p:cNvPr>
          <p:cNvSpPr txBox="1"/>
          <p:nvPr/>
        </p:nvSpPr>
        <p:spPr>
          <a:xfrm>
            <a:off x="4323557" y="5791200"/>
            <a:ext cx="3541712" cy="230832"/>
          </a:xfrm>
          <a:prstGeom prst="rect">
            <a:avLst/>
          </a:prstGeom>
          <a:noFill/>
        </p:spPr>
        <p:txBody>
          <a:bodyPr wrap="square" rtlCol="0">
            <a:spAutoFit/>
          </a:bodyPr>
          <a:lstStyle/>
          <a:p>
            <a:r>
              <a:rPr lang="en-IN" sz="900">
                <a:hlinkClick r:id="rId3" tooltip="http://dollarsandsense.sg/5-insurance-sales-tactics-that-singaporeans-keep-falling-for/"/>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839723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TotalTime>
  <Words>471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SemiBold Condensed</vt:lpstr>
      <vt:lpstr>Calibri</vt:lpstr>
      <vt:lpstr>Times New Roman</vt:lpstr>
      <vt:lpstr>Tw Cen MT</vt:lpstr>
      <vt:lpstr>Circuit</vt:lpstr>
      <vt:lpstr>COURSERA CAPSTONE</vt:lpstr>
      <vt:lpstr>PROBLEM STATEMENT </vt:lpstr>
      <vt:lpstr>Data  </vt:lpstr>
      <vt:lpstr>dISCUSSION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Sanyam Jain</dc:creator>
  <cp:lastModifiedBy>Sanyam Jain</cp:lastModifiedBy>
  <cp:revision>2</cp:revision>
  <dcterms:created xsi:type="dcterms:W3CDTF">2021-05-15T11:14:31Z</dcterms:created>
  <dcterms:modified xsi:type="dcterms:W3CDTF">2021-05-15T11:25:29Z</dcterms:modified>
</cp:coreProperties>
</file>