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5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</p:sldIdLst>
  <p:sldSz cx="12188952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0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Mai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2064" indent="-512064">
              <a:buSzPct val="100000"/>
              <a:buFont typeface="+mj-lt"/>
              <a:buAutoNum type="arabicPeriod"/>
              <a:defRPr/>
            </a:lvl1pPr>
            <a:lvl2pPr marL="1170432" indent="-457200">
              <a:buSzPct val="100000"/>
              <a:buFont typeface="+mj-lt"/>
              <a:buAutoNum type="alphaLcPeriod"/>
              <a:defRPr/>
            </a:lvl2pPr>
            <a:lvl3pPr marL="1645920" indent="-384048">
              <a:buSzPct val="70000"/>
              <a:buFont typeface="+mj-lt"/>
              <a:buAutoNum type="romanLcPeriod"/>
              <a:defRPr/>
            </a:lvl3pPr>
            <a:lvl4pPr marL="2103120" indent="-384048">
              <a:buSzPct val="70000"/>
              <a:buFont typeface="+mj-lt"/>
              <a:buAutoNum type="arabicParenR"/>
              <a:defRPr/>
            </a:lvl4pPr>
            <a:lvl5pPr marL="2743200" indent="-384048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1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s 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291" y="685800"/>
            <a:ext cx="3502241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5479" y="685800"/>
            <a:ext cx="6409677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Conten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291" y="490484"/>
            <a:ext cx="10568865" cy="1515862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291" y="2006346"/>
            <a:ext cx="10568865" cy="4440174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7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90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5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17125"/>
            <a:ext cx="10204704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2379216"/>
            <a:ext cx="10204704" cy="418138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8" r:id="rId3"/>
    <p:sldLayoutId id="2147483670" r:id="rId4"/>
    <p:sldLayoutId id="2147483667" r:id="rId5"/>
    <p:sldLayoutId id="2147483671" r:id="rId6"/>
    <p:sldLayoutId id="2147483672" r:id="rId7"/>
    <p:sldLayoutId id="2147483674" r:id="rId8"/>
    <p:sldLayoutId id="2147483675" r:id="rId9"/>
    <p:sldLayoutId id="2147483676" r:id="rId10"/>
    <p:sldLayoutId id="2147483677" r:id="rId11"/>
    <p:sldLayoutId id="2147483649" r:id="rId12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Cryptocurrency, Bitcoin, and Their Future Impact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Source: 2016CriptocurrencyIJBMC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 for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Cryptocurrencies can address problems faced by unbanked populations—60% of Latin America’s 600 million people lack bank accounts, but 70% have mobile phones.</a:t>
            </a:r>
          </a:p>
          <a:p>
            <a:pPr algn="l">
              <a:spcAft>
                <a:spcPts val="1000"/>
              </a:spcAft>
              <a:defRPr sz="1800"/>
            </a:pPr>
            <a:r>
              <a:t>Peer-to-peer transactions can occur with just a smartphone the need for traditional banks.</a:t>
            </a:r>
          </a:p>
          <a:p>
            <a:pPr algn="l">
              <a:spcAft>
                <a:spcPts val="1000"/>
              </a:spcAft>
              <a:defRPr sz="1800"/>
            </a:pPr>
            <a:r>
              <a:t>Expanding usability and developer-driven improvements in cryptocurrency applications could fuel further adoption.</a:t>
            </a:r>
          </a:p>
          <a:p>
            <a:pPr algn="l">
              <a:spcAft>
                <a:spcPts val="1000"/>
              </a:spcAft>
              <a:defRPr sz="1800"/>
            </a:pPr>
            <a:r>
              <a:t>Businesses benefit from rapid, low-fee, international transactions—important for time-sensitive needs (e.g., during cyberattacks).</a:t>
            </a:r>
          </a:p>
          <a:p>
            <a:pPr algn="l">
              <a:spcAft>
                <a:spcPts val="1000"/>
              </a:spcAft>
              <a:defRPr sz="1800"/>
            </a:pPr>
            <a:r>
              <a:t>Cryptocurrencies could disrupt industries reliant on third-party clearing systems.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Key Events and Market Developments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Events and Market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BitPay transaction rates grew 110% in the previous 12 months as of 2016, signifying rising user acceptance.</a:t>
            </a:r>
          </a:p>
          <a:p>
            <a:pPr algn="l">
              <a:spcAft>
                <a:spcPts val="1000"/>
              </a:spcAft>
              <a:defRPr sz="1800"/>
            </a:pPr>
            <a:r>
              <a:t>Brexit Example: Bitcoin’s price dropped ~15% before the UK vote, then rose from $550 to $650 post-vote as global markets declined.</a:t>
            </a:r>
          </a:p>
          <a:p>
            <a:pPr algn="l">
              <a:spcAft>
                <a:spcPts val="1000"/>
              </a:spcAft>
              <a:defRPr sz="1800"/>
            </a:pPr>
            <a:r>
              <a:t>Regulatory changes (.</a:t>
            </a:r>
          </a:p>
          <a:p>
            <a:pPr algn="l">
              <a:spcAft>
                <a:spcPts val="1000"/>
              </a:spcAft>
              <a:defRPr sz="1800"/>
            </a:pPr>
            <a:r>
              <a:t>High-profile security incidents (Mt Gox, Ethereum) and illegal use cases (Silk Road) have shaped public and investor perceptions.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Future Outlook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Cryptocurrency adoption depends on overcoming technical, security, and perception challenges.</a:t>
            </a:r>
          </a:p>
          <a:p>
            <a:pPr algn="l">
              <a:spcAft>
                <a:spcPts val="1000"/>
              </a:spcAft>
              <a:defRPr sz="1800"/>
            </a:pPr>
            <a:r>
              <a:t>Innovation, user/vendor acceptance, and effective marketing are key to legitimizing Bitcoin as a widespread currency.</a:t>
            </a:r>
          </a:p>
          <a:p>
            <a:pPr algn="l">
              <a:spcAft>
                <a:spcPts val="1000"/>
              </a:spcAft>
              <a:defRPr sz="1800"/>
            </a:pPr>
            <a:r>
              <a:t>As global markets and technology evolve, cryptocurrencies may continue to shift financial and economic paradigms.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Conclusion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Cryptocurrency and Bitcoin offer both disruptive potential and significant challenges for global finance.</a:t>
            </a:r>
          </a:p>
          <a:p>
            <a:pPr algn="l">
              <a:spcAft>
                <a:spcPts val="1000"/>
              </a:spcAft>
              <a:defRPr sz="1800"/>
            </a:pPr>
            <a:r>
              <a:t>Their future impact will depend on continued innovation, security improvements, adoption, and the ability to address market and regulatory concerns.</a:t>
            </a:r>
          </a:p>
          <a:p>
            <a:pPr algn="l">
              <a:spcAft>
                <a:spcPts val="1000"/>
              </a:spcAft>
              <a:defRPr sz="1800"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Introduction to Cryptocurrency and Bitcoin</a:t>
            </a:r>
          </a:p>
          <a:p>
            <a:pPr>
              <a:defRPr sz="1800"/>
            </a:pPr>
            <a:r>
              <a:t>Bitcoin's Strengths and Global Adoption</a:t>
            </a:r>
          </a:p>
          <a:p>
            <a:pPr>
              <a:defRPr sz="1800"/>
            </a:pPr>
            <a:r>
              <a:t>Weaknesses and Risks of Bitcoin</a:t>
            </a:r>
          </a:p>
          <a:p>
            <a:pPr>
              <a:defRPr sz="1800"/>
            </a:pPr>
            <a:r>
              <a:t>Opportunities for Transformation</a:t>
            </a:r>
          </a:p>
          <a:p>
            <a:pPr>
              <a:defRPr sz="1800"/>
            </a:pPr>
            <a:r>
              <a:t>Key Events and Market Developments</a:t>
            </a:r>
          </a:p>
          <a:p>
            <a:pPr>
              <a:defRPr sz="1800"/>
            </a:pPr>
            <a:r>
              <a:t>The Future Outlook</a:t>
            </a:r>
          </a:p>
          <a:p>
            <a:pPr>
              <a:defRPr sz="1800"/>
            </a:pPr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Cryptocurrency and Bitcoin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Cryptocurrency and 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Cryptocurrency is an encrypted, peer-to-peer digital barter system developed around 2008.</a:t>
            </a:r>
          </a:p>
          <a:p>
            <a:pPr algn="l">
              <a:spcAft>
                <a:spcPts val="1000"/>
              </a:spcAft>
              <a:defRPr sz="1800"/>
            </a:pPr>
            <a:r>
              <a:t>Bitcoin, the first and most popular cryptocurrency, enables digital value exchange without third-party oversight.</a:t>
            </a:r>
          </a:p>
          <a:p>
            <a:pPr algn="l">
              <a:spcAft>
                <a:spcPts val="1000"/>
              </a:spcAft>
              <a:defRPr sz="1800"/>
            </a:pPr>
            <a:r>
              <a:t>There is a finite limit of 21 million bitcoins, ensuring scarcity and driving value through trust and acceptance.</a:t>
            </a:r>
          </a:p>
          <a:p>
            <a:pPr algn="l">
              <a:spcAft>
                <a:spcPts val="1000"/>
              </a:spcAft>
              <a:defRPr sz="1800"/>
            </a:pPr>
            <a:r>
              <a:t>Cryptocurrencies challenge longstanding financial systems and can disrupt global trade paradigms.</a:t>
            </a:r>
          </a:p>
          <a:p>
            <a:pPr algn="l">
              <a:spcAft>
                <a:spcPts val="1000"/>
              </a:spcAft>
              <a:defRPr sz="1800"/>
            </a:pPr>
            <a:r>
              <a:t>Market acceptance, vendor adoption, and innovation are critical for mainstream cryptocurrency success.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Bitcoin's Strengths and Global Adoption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Bitcoin's Strengths and Global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Bitcoin’s fixed supply (21 million) prevents inflation from oversupply and serves as a "safe haven" against inflating national currencies.</a:t>
            </a:r>
          </a:p>
          <a:p>
            <a:pPr algn="l">
              <a:spcAft>
                <a:spcPts val="1000"/>
              </a:spcAft>
              <a:defRPr sz="1800"/>
            </a:pPr>
            <a:r>
              <a:t>In 2015, Bitcoin was the best performing currency using the US Dollar Index.</a:t>
            </a:r>
          </a:p>
          <a:p>
            <a:pPr algn="l">
              <a:spcAft>
                <a:spcPts val="1000"/>
              </a:spcAft>
              <a:defRPr sz="1800"/>
            </a:pPr>
            <a:r>
              <a:t>South America, especially Argentina, saw a 510% increase in bitcoin transactions from 2014 to 2015 due to inflation and banking restrictions.</a:t>
            </a:r>
          </a:p>
          <a:p>
            <a:pPr algn="l">
              <a:spcAft>
                <a:spcPts val="1000"/>
              </a:spcAft>
              <a:defRPr sz="1800"/>
            </a:pPr>
            <a:r>
              <a:t>Bitcoin's agility enables quick, borderless transactions, appealing during global financial instability.</a:t>
            </a:r>
          </a:p>
          <a:p>
            <a:pPr algn="l">
              <a:spcAft>
                <a:spcPts val="1000"/>
              </a:spcAft>
              <a:defRPr sz="1800"/>
            </a:pPr>
            <a:r>
              <a:t>User and vendor adoption reinforce each other in a positive cycle, potentially accelerating mainstream use.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Weaknesses and Risks of Bitcoin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Weaknesses and Risks of Bitcoin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1000"/>
              </a:spcAft>
              <a:defRPr sz="1800"/>
            </a:pPr>
            <a:r>
              <a:t>Bitcoin’s blockchain is public, providing only semi-anonymity and raising privacy concerns.</a:t>
            </a:r>
          </a:p>
          <a:p>
            <a:pPr algn="l">
              <a:spcAft>
                <a:spcPts val="1000"/>
              </a:spcAft>
              <a:defRPr sz="1800"/>
            </a:pPr>
            <a:r>
              <a:t>Vulnerable to network attacks such as DDoS by miners and exchanges.</a:t>
            </a:r>
          </a:p>
          <a:p>
            <a:pPr algn="l">
              <a:spcAft>
                <a:spcPts val="1000"/>
              </a:spcAft>
              <a:defRPr sz="1800"/>
            </a:pPr>
            <a:r>
              <a:t>Association with illegal activities (e.g., Silk Road: nearly $1 billion in sales) has harmed its reputation.</a:t>
            </a:r>
          </a:p>
          <a:p>
            <a:pPr algn="l">
              <a:spcAft>
                <a:spcPts val="1000"/>
              </a:spcAft>
              <a:defRPr sz="1800"/>
            </a:pPr>
            <a:r>
              <a:t>Security breaches (e.g., Mt Gox hack: ~$460ving events” reduce mining rewards, potentially pushing out smaller miners and reducing network security.</a:t>
            </a:r>
          </a:p>
          <a:p>
            <a:pPr algn="l">
              <a:spcAft>
                <a:spcPts val="1000"/>
              </a:spcAft>
              <a:defRPr sz="1800"/>
            </a:pPr>
            <a:r>
              <a:t>High price volatility and shallow markets limit investor and merchant confidence.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Opportunities for Transformation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57615_win32_EF_v3" id="{E0D2F1F9-7AB8-4CD0-BAF5-572B3B8BE236}" vid="{36B7CD22-9CE9-4A36-A2A9-2F6B8243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7EE0834-CC23-43E5-9706-A0904E3410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Calibri</vt:lpstr>
      <vt:lpstr>Franklin Gothic Book</vt:lpstr>
      <vt:lpstr>Crop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cp:lastModifiedBy>Sanyam Purohit</cp:lastModifiedBy>
  <cp:revision>6</cp:revision>
  <dcterms:created xsi:type="dcterms:W3CDTF">2023-08-29T05:40:47Z</dcterms:created>
  <dcterms:modified xsi:type="dcterms:W3CDTF">2025-04-26T17:01:35Z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