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iY3UWxQ0J+oaSMiZlXv/9zjAJ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7C342-B550-4817-956C-877140A0EF3A}">
  <a:tblStyle styleId="{05A7C342-B550-4817-956C-877140A0EF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0434d5d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0434d5d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b0434d5d9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b0434d5d9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002e1ffc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b002e1ff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b0434d5d9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b0434d5d9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b0434d5d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b0434d5d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b0434d5d9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b0434d5d9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b002e1ff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1b002e1ff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b0434d5d9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b0434d5d9_2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b002e1ff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1b002e1ff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;p2" id="10" name="Google Shape;10;p2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799"/>
            <a:ext cx="2476500" cy="21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title"/>
          </p:nvPr>
        </p:nvSpPr>
        <p:spPr>
          <a:xfrm>
            <a:off x="1524000" y="1063671"/>
            <a:ext cx="9753600" cy="1875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5486400" y="3240577"/>
            <a:ext cx="5791200" cy="20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Calibri"/>
              <a:buNone/>
              <a:defRPr sz="2400">
                <a:solidFill>
                  <a:srgbClr val="E9F7F6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13" name="Google Shape;13;p22"/>
          <p:cNvCxnSpPr/>
          <p:nvPr/>
        </p:nvCxnSpPr>
        <p:spPr>
          <a:xfrm>
            <a:off x="914400" y="3089628"/>
            <a:ext cx="10363200" cy="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8;p2" id="14" name="Google Shape;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5" cy="165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94;p11" id="75" name="Google Shape;75;p3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3703449" y="-1477140"/>
            <a:ext cx="4798957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8" name="Google Shape;78;p31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01;p11" id="79" name="Google Shape;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 rot="5400000">
            <a:off x="7133431" y="1951831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 rot="5400000">
            <a:off x="1799431" y="-600869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84" name="Google Shape;84;p32"/>
          <p:cNvCxnSpPr/>
          <p:nvPr/>
        </p:nvCxnSpPr>
        <p:spPr>
          <a:xfrm flipH="1">
            <a:off x="8724899" y="370118"/>
            <a:ext cx="1" cy="5806283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10;p13" id="87" name="Google Shape;87;p3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3"/>
          <p:cNvSpPr txBox="1"/>
          <p:nvPr>
            <p:ph idx="1" type="body"/>
          </p:nvPr>
        </p:nvSpPr>
        <p:spPr>
          <a:xfrm>
            <a:off x="914399" y="1381181"/>
            <a:ext cx="5112328" cy="479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2" type="body"/>
          </p:nvPr>
        </p:nvSpPr>
        <p:spPr>
          <a:xfrm>
            <a:off x="6244769" y="1381180"/>
            <a:ext cx="5105401" cy="47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91" name="Google Shape;91;p33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18;p13" id="92" name="Google Shape;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0;p14" id="95" name="Google Shape;95;p3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4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97" name="Google Shape;97;p34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26;p14" id="98" name="Google Shape;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8;p15" id="101" name="Google Shape;101;p3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2" type="body"/>
          </p:nvPr>
        </p:nvSpPr>
        <p:spPr>
          <a:xfrm>
            <a:off x="841247" y="2191660"/>
            <a:ext cx="3931922" cy="367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type="title"/>
          </p:nvPr>
        </p:nvSpPr>
        <p:spPr>
          <a:xfrm>
            <a:off x="841247" y="457200"/>
            <a:ext cx="3931922" cy="1487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05" name="Google Shape;105;p35"/>
          <p:cNvCxnSpPr/>
          <p:nvPr/>
        </p:nvCxnSpPr>
        <p:spPr>
          <a:xfrm>
            <a:off x="860599" y="2061029"/>
            <a:ext cx="3931922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36;p15" id="106" name="Google Shape;1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38;p16" id="109" name="Google Shape;109;p3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6"/>
          <p:cNvSpPr txBox="1"/>
          <p:nvPr>
            <p:ph idx="1" type="body"/>
          </p:nvPr>
        </p:nvSpPr>
        <p:spPr>
          <a:xfrm rot="5400000">
            <a:off x="3715858" y="-1496477"/>
            <a:ext cx="4767212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12" name="Google Shape;112;p36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45;p16" id="113" name="Google Shape;1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0;p3" id="17" name="Google Shape;17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45126" y="1381181"/>
            <a:ext cx="10515601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20" name="Google Shape;20;p23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27;p3" id="21" name="Google Shape;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9;p4" id="24" name="Google Shape;24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914399" y="1262290"/>
            <a:ext cx="5086928" cy="8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914398" y="2154890"/>
            <a:ext cx="5086930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3" type="body"/>
          </p:nvPr>
        </p:nvSpPr>
        <p:spPr>
          <a:xfrm>
            <a:off x="6230256" y="1262287"/>
            <a:ext cx="51054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4" type="body"/>
          </p:nvPr>
        </p:nvSpPr>
        <p:spPr>
          <a:xfrm>
            <a:off x="6230256" y="2154890"/>
            <a:ext cx="5105401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0" name="Google Shape;30;p24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39;p4" id="31" name="Google Shape;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1;p5" id="34" name="Google Shape;34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5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41247" y="2191660"/>
            <a:ext cx="3931922" cy="367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841247" y="457200"/>
            <a:ext cx="3931922" cy="1487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8" name="Google Shape;38;p25"/>
          <p:cNvCxnSpPr/>
          <p:nvPr/>
        </p:nvCxnSpPr>
        <p:spPr>
          <a:xfrm>
            <a:off x="860599" y="2061029"/>
            <a:ext cx="3931922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49;p5" id="39" name="Google Shape;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1;p6" id="42" name="Google Shape;42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type="title"/>
          </p:nvPr>
        </p:nvSpPr>
        <p:spPr>
          <a:xfrm>
            <a:off x="841247" y="457200"/>
            <a:ext cx="3931922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841247" y="2057399"/>
            <a:ext cx="3931922" cy="3810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cxnSp>
        <p:nvCxnSpPr>
          <p:cNvPr id="46" name="Google Shape;46;p26"/>
          <p:cNvCxnSpPr/>
          <p:nvPr/>
        </p:nvCxnSpPr>
        <p:spPr>
          <a:xfrm>
            <a:off x="860599" y="2061029"/>
            <a:ext cx="3931922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59;p6" id="47" name="Google Shape;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1;p7" id="50" name="Google Shape;50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7"/>
          <p:cNvSpPr txBox="1"/>
          <p:nvPr>
            <p:ph type="title"/>
          </p:nvPr>
        </p:nvSpPr>
        <p:spPr>
          <a:xfrm>
            <a:off x="831850" y="1712422"/>
            <a:ext cx="10515600" cy="285120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831850" y="455263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8" id="55" name="Google Shape;55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845126" y="1381181"/>
            <a:ext cx="5181601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6172200" y="1381181"/>
            <a:ext cx="5181600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59" name="Google Shape;59;p28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76;p8" id="60" name="Google Shape;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78;p9" id="63" name="Google Shape;63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7" y="4789714"/>
            <a:ext cx="2497253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45126" y="1381181"/>
            <a:ext cx="5156201" cy="8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845126" y="2206880"/>
            <a:ext cx="51562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6172200" y="1381181"/>
            <a:ext cx="5181602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6172200" y="2206880"/>
            <a:ext cx="5181602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type="title"/>
          </p:nvPr>
        </p:nvSpPr>
        <p:spPr>
          <a:xfrm>
            <a:off x="845126" y="365759"/>
            <a:ext cx="9445503" cy="82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9" name="Google Shape;69;p29"/>
          <p:cNvCxnSpPr/>
          <p:nvPr/>
        </p:nvCxnSpPr>
        <p:spPr>
          <a:xfrm>
            <a:off x="845126" y="1191931"/>
            <a:ext cx="10515601" cy="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88;p9" id="70" name="Google Shape;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6" y="555007"/>
            <a:ext cx="800101" cy="4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●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1115016" y="6426078"/>
            <a:ext cx="245711" cy="225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10181907" TargetMode="External"/><Relationship Id="rId4" Type="http://schemas.openxmlformats.org/officeDocument/2006/relationships/hyperlink" Target="https://ieeexplore.ieee.org/document/1034668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dataset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dataset/20/census+income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idx="4294967295" type="ctrTitle"/>
          </p:nvPr>
        </p:nvSpPr>
        <p:spPr>
          <a:xfrm>
            <a:off x="1524000" y="1063671"/>
            <a:ext cx="9753600" cy="1875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Census Income Prediction</a:t>
            </a:r>
            <a:endParaRPr/>
          </a:p>
        </p:txBody>
      </p:sp>
      <p:sp>
        <p:nvSpPr>
          <p:cNvPr id="120" name="Google Shape;120;p1"/>
          <p:cNvSpPr txBox="1"/>
          <p:nvPr>
            <p:ph idx="4294967295" type="subTitle"/>
          </p:nvPr>
        </p:nvSpPr>
        <p:spPr>
          <a:xfrm>
            <a:off x="5486400" y="3240577"/>
            <a:ext cx="5791200" cy="20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E9F7F6"/>
                </a:solidFill>
                <a:latin typeface="Calibri"/>
                <a:ea typeface="Calibri"/>
                <a:cs typeface="Calibri"/>
                <a:sym typeface="Calibri"/>
              </a:rPr>
              <a:t>A Machine Learning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41250" y="2088850"/>
            <a:ext cx="4626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6"/>
              <a:buNone/>
            </a:pPr>
            <a:r>
              <a:rPr lang="en-US" sz="1700"/>
              <a:t>Histograms of numerical features:</a:t>
            </a:r>
            <a:endParaRPr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age:</a:t>
            </a:r>
            <a:r>
              <a:rPr b="0" lang="en-US" sz="1700"/>
              <a:t> The distribution is right-skewed with most people between 20 and 50 years old.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fnlwgt (final weight): </a:t>
            </a:r>
            <a:r>
              <a:rPr b="0" lang="en-US" sz="1700"/>
              <a:t>Strongly right-skewed, with the majority of values concentrated below 0.2 million.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education-num: </a:t>
            </a:r>
            <a:r>
              <a:rPr b="0" lang="en-US" sz="1700"/>
              <a:t>Bimodal distribution, peaking at 9 and 10 years of education.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capital-gain: </a:t>
            </a:r>
            <a:r>
              <a:rPr b="0" lang="en-US" sz="1700"/>
              <a:t>Highly right-skewed, with most people having zero capital gains.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capital-loss: </a:t>
            </a:r>
            <a:r>
              <a:rPr b="0" lang="en-US" sz="1700"/>
              <a:t>Most people have zero capital losses, with very few reporting large losses.</a:t>
            </a:r>
            <a:endParaRPr b="0" sz="1700"/>
          </a:p>
          <a:p>
            <a:pPr indent="-364870" lvl="0" marL="56578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n-US" sz="1700"/>
              <a:t>hours-per-week: </a:t>
            </a:r>
            <a:r>
              <a:rPr b="0" lang="en-US" sz="1700"/>
              <a:t>Peaks at around 40 hours, with a concentration of people working between 35-45 hours.</a:t>
            </a:r>
            <a:endParaRPr sz="1700"/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841247" y="54245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Histogram</a:t>
            </a:r>
            <a:endParaRPr sz="4400"/>
          </a:p>
        </p:txBody>
      </p:sp>
      <p:pic>
        <p:nvPicPr>
          <p:cNvPr descr="Google Shape;217;p26"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123" y="1201057"/>
            <a:ext cx="5742687" cy="493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841250" y="2088850"/>
            <a:ext cx="47325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rPr lang="en-US" sz="1800"/>
              <a:t>Key observations w.r.t income:</a:t>
            </a:r>
            <a:endParaRPr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capital-gain</a:t>
            </a:r>
            <a:r>
              <a:rPr b="0" lang="en-US" sz="1800"/>
              <a:t>: Strongly correlated with high income, with significant gains in individuals earning &gt;50K.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capital-loss</a:t>
            </a:r>
            <a:r>
              <a:rPr b="0" lang="en-US" sz="1800"/>
              <a:t>: Higher capital losses also occur more frequently in the &gt;50K income group.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marital-status</a:t>
            </a:r>
            <a:r>
              <a:rPr b="0" lang="en-US" sz="1800"/>
              <a:t>: Married individuals tend to have higher income, indicating marital status may influence earnings.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occupation</a:t>
            </a:r>
            <a:r>
              <a:rPr b="0" lang="en-US" sz="1800"/>
              <a:t>: Certain occupations are more prevalent among higher-income individuals.</a:t>
            </a:r>
            <a:endParaRPr b="0" sz="1800"/>
          </a:p>
          <a:p>
            <a:pPr indent="-297496" lvl="0" marL="478344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/>
              <a:t>relationship</a:t>
            </a:r>
            <a:r>
              <a:rPr b="0" lang="en-US" sz="1800"/>
              <a:t>: Married individuals and specific relationship types are more associated with higher income.</a:t>
            </a:r>
            <a:endParaRPr sz="1800"/>
          </a:p>
        </p:txBody>
      </p:sp>
      <p:sp>
        <p:nvSpPr>
          <p:cNvPr id="192" name="Google Shape;192;p11"/>
          <p:cNvSpPr txBox="1"/>
          <p:nvPr>
            <p:ph type="title"/>
          </p:nvPr>
        </p:nvSpPr>
        <p:spPr>
          <a:xfrm>
            <a:off x="841310" y="553125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Box and Violin Plot</a:t>
            </a:r>
            <a:endParaRPr sz="4400"/>
          </a:p>
        </p:txBody>
      </p:sp>
      <p:pic>
        <p:nvPicPr>
          <p:cNvPr descr="pasted-movie.png"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351" y="1116743"/>
            <a:ext cx="5582536" cy="496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Preprocessing Details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Label Modification:</a:t>
            </a:r>
            <a:endParaRPr sz="32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Fetched Income labels = </a:t>
            </a:r>
            <a:r>
              <a:rPr lang="en-US" sz="1900"/>
              <a:t>{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'&lt;=50K.’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'&gt;50K.’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lang="en-US" sz="1900"/>
              <a:t>}</a:t>
            </a:r>
            <a:endParaRPr sz="19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Final modified Income labels = </a:t>
            </a:r>
            <a:r>
              <a:rPr lang="en-US" sz="1900"/>
              <a:t>{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lang="en-US" sz="19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lang="en-US" sz="1900"/>
              <a:t>} </a:t>
            </a:r>
            <a:endParaRPr sz="1900"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Dropped Duplicate Features: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`education` column was duplicate of `education-num`, so we dropped it.</a:t>
            </a:r>
            <a:endParaRPr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Handling Missing Data: 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Dropped all rows with missing value (around 1200 data points from 48k data points).</a:t>
            </a:r>
            <a:endParaRPr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Encoding Categorical Features: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Applied Label encoding for features like sex, occupation, work-class, etc.</a:t>
            </a:r>
            <a:endParaRPr/>
          </a:p>
          <a:p>
            <a:pPr indent="-368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Normalizing Numerical Features:</a:t>
            </a:r>
            <a:endParaRPr sz="3200"/>
          </a:p>
          <a:p>
            <a:pPr indent="-3111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Applied standard scaling technique to continuous numerical features.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845126" y="365759"/>
            <a:ext cx="9445504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10000"/>
          </a:bodyPr>
          <a:lstStyle/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Handling Class Imbalance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Model Selection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Initial Model Training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Feature Selection</a:t>
            </a:r>
            <a:endParaRPr sz="2200">
              <a:solidFill>
                <a:schemeClr val="dk1"/>
              </a:solidFill>
            </a:endParaRPr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Train-Test Split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Final Model Training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Hyper-parameter Tuning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K-Fold Cross Validation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Boosting Algorithms </a:t>
            </a:r>
            <a:endParaRPr sz="2200"/>
          </a:p>
          <a:p>
            <a:pPr indent="-57785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200"/>
              <a:t>Model Evaluation</a:t>
            </a:r>
            <a:endParaRPr sz="2200"/>
          </a:p>
        </p:txBody>
      </p:sp>
      <p:pic>
        <p:nvPicPr>
          <p:cNvPr descr="Google Shape;237;p29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8050" y="2770900"/>
            <a:ext cx="6713949" cy="408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0434d5d9_0_1"/>
          <p:cNvSpPr txBox="1"/>
          <p:nvPr>
            <p:ph type="title"/>
          </p:nvPr>
        </p:nvSpPr>
        <p:spPr>
          <a:xfrm>
            <a:off x="841247" y="457200"/>
            <a:ext cx="3931800" cy="14877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Handling Class Imbalance</a:t>
            </a:r>
            <a:endParaRPr sz="4400"/>
          </a:p>
        </p:txBody>
      </p:sp>
      <p:sp>
        <p:nvSpPr>
          <p:cNvPr id="212" name="Google Shape;212;g31b0434d5d9_0_1"/>
          <p:cNvSpPr txBox="1"/>
          <p:nvPr>
            <p:ph idx="1" type="body"/>
          </p:nvPr>
        </p:nvSpPr>
        <p:spPr>
          <a:xfrm>
            <a:off x="841250" y="2191650"/>
            <a:ext cx="5276100" cy="36756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Problem: </a:t>
            </a:r>
            <a:r>
              <a:rPr lang="en-US" sz="2200">
                <a:solidFill>
                  <a:schemeClr val="dk1"/>
                </a:solidFill>
              </a:rPr>
              <a:t>Dataset is imbalanced, with approx. 75% of samples in the &lt;=$50K Class.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Solution: </a:t>
            </a:r>
            <a:r>
              <a:rPr lang="en-US" sz="2200">
                <a:solidFill>
                  <a:schemeClr val="dk1"/>
                </a:solidFill>
              </a:rPr>
              <a:t>Applied </a:t>
            </a:r>
            <a:r>
              <a:rPr b="1" lang="en-US" sz="2200" u="sng">
                <a:solidFill>
                  <a:schemeClr val="dk1"/>
                </a:solidFill>
              </a:rPr>
              <a:t>Random Oversampling</a:t>
            </a:r>
            <a:r>
              <a:rPr lang="en-US" sz="2200">
                <a:solidFill>
                  <a:schemeClr val="dk1"/>
                </a:solidFill>
              </a:rPr>
              <a:t> to the minority class, duplicating samples to balance the dataset.</a:t>
            </a:r>
            <a:endParaRPr sz="1800"/>
          </a:p>
        </p:txBody>
      </p:sp>
      <p:pic>
        <p:nvPicPr>
          <p:cNvPr id="213" name="Google Shape;213;g31b0434d5d9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14" r="1114" t="0"/>
          <a:stretch/>
        </p:blipFill>
        <p:spPr>
          <a:xfrm>
            <a:off x="6165950" y="1554900"/>
            <a:ext cx="5457826" cy="4312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845126" y="2133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Train-Test Split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44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Split the data in 80:20 ratio.</a:t>
            </a:r>
            <a:endParaRPr sz="2000"/>
          </a:p>
          <a:p>
            <a:pPr indent="-355600" lvl="2" marL="901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80% - Training Set to train the model</a:t>
            </a:r>
            <a:endParaRPr sz="2000"/>
          </a:p>
          <a:p>
            <a:pPr indent="-355600" lvl="2" marL="901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20% - Testing set to measure model’s generalization</a:t>
            </a:r>
            <a:endParaRPr sz="2000"/>
          </a:p>
          <a:p>
            <a:pPr indent="-50165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This split helps avoid overfitting and ensures the model is robust when facing new data.</a:t>
            </a:r>
            <a:endParaRPr sz="2000"/>
          </a:p>
        </p:txBody>
      </p:sp>
      <p:pic>
        <p:nvPicPr>
          <p:cNvPr descr="Google Shape;244;p30"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288" y="3429000"/>
            <a:ext cx="6924676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Selection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Models:</a:t>
            </a:r>
            <a:endParaRPr sz="2200"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Logistic Regression:</a:t>
            </a:r>
            <a:r>
              <a:rPr lang="en-US" sz="2200"/>
              <a:t> High interpretability, linear decision boundary.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Decision T</a:t>
            </a:r>
            <a:r>
              <a:rPr b="1" lang="en-US" sz="2200"/>
              <a:t>rees:</a:t>
            </a:r>
            <a:r>
              <a:rPr lang="en-US" sz="2200"/>
              <a:t> Non-linear relationships, risk of overfitting.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Random Forest:</a:t>
            </a:r>
            <a:r>
              <a:rPr lang="en-US" sz="2200"/>
              <a:t> Combines multiple decision trees to enhance generalization.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SVM:</a:t>
            </a:r>
            <a:r>
              <a:rPr lang="en-US" sz="2200"/>
              <a:t> Handles non-linear decision boundaries using RBF kernel.</a:t>
            </a:r>
            <a:endParaRPr sz="2200"/>
          </a:p>
          <a:p>
            <a:pPr indent="-3048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1" lang="en-US" sz="2200"/>
              <a:t>MLP Neural Network:</a:t>
            </a:r>
            <a:r>
              <a:rPr lang="en-US" sz="2200"/>
              <a:t> Captures complex relationships through multi-layer architecture.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b0434d5d9_0_41"/>
          <p:cNvSpPr txBox="1"/>
          <p:nvPr>
            <p:ph idx="1" type="body"/>
          </p:nvPr>
        </p:nvSpPr>
        <p:spPr>
          <a:xfrm>
            <a:off x="841250" y="2106375"/>
            <a:ext cx="4370100" cy="43947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Initially, the 3 models selected for training included:</a:t>
            </a:r>
            <a:endParaRPr sz="2000">
              <a:solidFill>
                <a:schemeClr val="dk1"/>
              </a:solidFill>
            </a:endParaRPr>
          </a:p>
          <a:p>
            <a:pPr indent="-3556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❖"/>
            </a:pPr>
            <a:r>
              <a:rPr lang="en-US" sz="2000">
                <a:solidFill>
                  <a:schemeClr val="dk1"/>
                </a:solidFill>
              </a:rPr>
              <a:t>Logistic Regression</a:t>
            </a:r>
            <a:endParaRPr sz="2000">
              <a:solidFill>
                <a:schemeClr val="dk1"/>
              </a:solidFill>
            </a:endParaRPr>
          </a:p>
          <a:p>
            <a:pPr indent="-3556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❖"/>
            </a:pPr>
            <a:r>
              <a:rPr lang="en-US" sz="2000">
                <a:solidFill>
                  <a:schemeClr val="dk1"/>
                </a:solidFill>
              </a:rPr>
              <a:t>Decision Trees</a:t>
            </a:r>
            <a:endParaRPr sz="2000">
              <a:solidFill>
                <a:schemeClr val="dk1"/>
              </a:solidFill>
            </a:endParaRPr>
          </a:p>
          <a:p>
            <a:pPr indent="-3556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❖"/>
            </a:pPr>
            <a:r>
              <a:rPr lang="en-US" sz="2000">
                <a:solidFill>
                  <a:schemeClr val="dk1"/>
                </a:solidFill>
              </a:rPr>
              <a:t>Random Forest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Decision Tree and Random Forest both suffered from overfitting but showed promising validation improvements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Logistic Regression showed underfitting, suggesting it might be too simple for this problem</a:t>
            </a:r>
            <a:endParaRPr sz="2000"/>
          </a:p>
        </p:txBody>
      </p:sp>
      <p:sp>
        <p:nvSpPr>
          <p:cNvPr id="232" name="Google Shape;232;g31b0434d5d9_0_41"/>
          <p:cNvSpPr txBox="1"/>
          <p:nvPr>
            <p:ph type="title"/>
          </p:nvPr>
        </p:nvSpPr>
        <p:spPr>
          <a:xfrm>
            <a:off x="841247" y="521125"/>
            <a:ext cx="3931800" cy="14877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Initial Model Training</a:t>
            </a:r>
            <a:endParaRPr/>
          </a:p>
        </p:txBody>
      </p:sp>
      <p:pic>
        <p:nvPicPr>
          <p:cNvPr id="233" name="Google Shape;233;g31b0434d5d9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550" y="1395113"/>
            <a:ext cx="6352976" cy="4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b002e1ffc_0_31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239" name="Google Shape;239;g31b002e1ffc_0_31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Visual Representation for Feature Importance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40" name="Google Shape;240;g31b002e1ff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75" y="2081575"/>
            <a:ext cx="10632500" cy="366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b0434d5d9_0_20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246" name="Google Shape;246;g31b0434d5d9_0_20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</a:t>
            </a:r>
            <a:r>
              <a:rPr b="1" lang="en-US" sz="2000">
                <a:solidFill>
                  <a:schemeClr val="dk1"/>
                </a:solidFill>
              </a:rPr>
              <a:t>most important features</a:t>
            </a:r>
            <a:r>
              <a:rPr lang="en-US" sz="2000">
                <a:solidFill>
                  <a:schemeClr val="dk1"/>
                </a:solidFill>
              </a:rPr>
              <a:t> influencing income classification (</a:t>
            </a:r>
            <a:r>
              <a:rPr lang="en-US" sz="2000">
                <a:solidFill>
                  <a:srgbClr val="188038"/>
                </a:solidFill>
              </a:rPr>
              <a:t>&lt;=50K</a:t>
            </a:r>
            <a:r>
              <a:rPr lang="en-US" sz="2000">
                <a:solidFill>
                  <a:schemeClr val="dk1"/>
                </a:solidFill>
              </a:rPr>
              <a:t> or </a:t>
            </a:r>
            <a:r>
              <a:rPr lang="en-US" sz="2000">
                <a:solidFill>
                  <a:srgbClr val="188038"/>
                </a:solidFill>
              </a:rPr>
              <a:t>&gt;50K</a:t>
            </a:r>
            <a:r>
              <a:rPr lang="en-US" sz="2000">
                <a:solidFill>
                  <a:schemeClr val="dk1"/>
                </a:solidFill>
              </a:rPr>
              <a:t>) are </a:t>
            </a:r>
            <a:r>
              <a:rPr b="1" lang="en-US" sz="2000">
                <a:solidFill>
                  <a:schemeClr val="dk1"/>
                </a:solidFill>
              </a:rPr>
              <a:t>fnlwgt (15.86%)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age (15.59%)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relationship (14.47%)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Features like </a:t>
            </a:r>
            <a:r>
              <a:rPr b="1" lang="en-US" sz="2000">
                <a:solidFill>
                  <a:schemeClr val="dk1"/>
                </a:solidFill>
              </a:rPr>
              <a:t>education-num (11.56%)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marital-status (10.63%)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capital-gain (8.32%)</a:t>
            </a:r>
            <a:r>
              <a:rPr lang="en-US" sz="2000">
                <a:solidFill>
                  <a:schemeClr val="dk1"/>
                </a:solidFill>
              </a:rPr>
              <a:t> also contribute significantly to the model's decision-making process.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</a:rPr>
              <a:t>Less important features</a:t>
            </a:r>
            <a:r>
              <a:rPr lang="en-US" sz="2000">
                <a:solidFill>
                  <a:schemeClr val="dk1"/>
                </a:solidFill>
              </a:rPr>
              <a:t> include </a:t>
            </a:r>
            <a:r>
              <a:rPr b="1" lang="en-US" sz="2000">
                <a:solidFill>
                  <a:schemeClr val="dk1"/>
                </a:solidFill>
              </a:rPr>
              <a:t>race (1.28%)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sex (1.12%)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native-country (1.63%)</a:t>
            </a:r>
            <a:r>
              <a:rPr lang="en-US" sz="2000">
                <a:solidFill>
                  <a:schemeClr val="dk1"/>
                </a:solidFill>
              </a:rPr>
              <a:t>, suggesting they have minimal impact on the income prediction.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After applying </a:t>
            </a:r>
            <a:r>
              <a:rPr b="1" lang="en-US" sz="2000">
                <a:solidFill>
                  <a:schemeClr val="dk1"/>
                </a:solidFill>
              </a:rPr>
              <a:t>Recursive Feature Elimination (RFE)</a:t>
            </a:r>
            <a:r>
              <a:rPr lang="en-US" sz="2000">
                <a:solidFill>
                  <a:schemeClr val="dk1"/>
                </a:solidFill>
              </a:rPr>
              <a:t>, the top 10 features selected are: </a:t>
            </a:r>
            <a:r>
              <a:rPr b="1" lang="en-US" sz="2000">
                <a:solidFill>
                  <a:schemeClr val="dk1"/>
                </a:solidFill>
              </a:rPr>
              <a:t>fnlwgt, age, relationship, education-num, marital-status, </a:t>
            </a:r>
            <a:r>
              <a:rPr b="1" lang="en-US" sz="2000">
                <a:solidFill>
                  <a:schemeClr val="dk1"/>
                </a:solidFill>
              </a:rPr>
              <a:t>capital</a:t>
            </a:r>
            <a:r>
              <a:rPr b="1" lang="en-US" sz="2000">
                <a:solidFill>
                  <a:schemeClr val="dk1"/>
                </a:solidFill>
              </a:rPr>
              <a:t>-gain, hours-per-week, occupation, workclass, capital-loss.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These features are considered the most significant in predicting income, while features like </a:t>
            </a:r>
            <a:r>
              <a:rPr b="1" lang="en-US" sz="2000">
                <a:solidFill>
                  <a:schemeClr val="dk1"/>
                </a:solidFill>
              </a:rPr>
              <a:t>sex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chemeClr val="dk1"/>
                </a:solidFill>
              </a:rPr>
              <a:t>race</a:t>
            </a:r>
            <a:r>
              <a:rPr lang="en-US" sz="2000">
                <a:solidFill>
                  <a:schemeClr val="dk1"/>
                </a:solidFill>
              </a:rPr>
              <a:t>, and </a:t>
            </a:r>
            <a:r>
              <a:rPr b="1" lang="en-US" sz="2000">
                <a:solidFill>
                  <a:schemeClr val="dk1"/>
                </a:solidFill>
              </a:rPr>
              <a:t>native-country</a:t>
            </a:r>
            <a:r>
              <a:rPr lang="en-US" sz="2000">
                <a:solidFill>
                  <a:schemeClr val="dk1"/>
                </a:solidFill>
              </a:rPr>
              <a:t> were excluded, indicating their lesser contribution to model performance.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to Problem Statement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Predicting income levels based on demographic and socioeconomic factors is complex.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/>
              <a:t>Binary Classification:</a:t>
            </a:r>
            <a:r>
              <a:rPr lang="en-US" sz="2200"/>
              <a:t> Identify if an individual’s income is above $50,000 or not.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/>
              <a:t>Motivation:</a:t>
            </a:r>
            <a:r>
              <a:rPr lang="en-US" sz="2200"/>
              <a:t> Develop multiple machine learning models to determine the best approach for accurate predictions.</a:t>
            </a:r>
            <a:endParaRPr sz="2200"/>
          </a:p>
        </p:txBody>
      </p:sp>
      <p:pic>
        <p:nvPicPr>
          <p:cNvPr descr="Google Shape;158;p18"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700" y="3539525"/>
            <a:ext cx="6543500" cy="2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b0434d5d9_0_54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Training</a:t>
            </a:r>
            <a:endParaRPr/>
          </a:p>
        </p:txBody>
      </p:sp>
      <p:sp>
        <p:nvSpPr>
          <p:cNvPr id="252" name="Google Shape;252;g31b0434d5d9_0_54"/>
          <p:cNvSpPr txBox="1"/>
          <p:nvPr>
            <p:ph idx="1" type="body"/>
          </p:nvPr>
        </p:nvSpPr>
        <p:spPr>
          <a:xfrm>
            <a:off x="845125" y="1268225"/>
            <a:ext cx="10515600" cy="49122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Final</a:t>
            </a:r>
            <a:r>
              <a:rPr lang="en-US" sz="2400">
                <a:solidFill>
                  <a:schemeClr val="dk1"/>
                </a:solidFill>
              </a:rPr>
              <a:t> models selected for training:</a:t>
            </a:r>
            <a:endParaRPr sz="2400">
              <a:solidFill>
                <a:schemeClr val="dk1"/>
              </a:solidFill>
            </a:endParaRPr>
          </a:p>
          <a:p>
            <a:pPr indent="-3810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❖"/>
            </a:pPr>
            <a:r>
              <a:rPr lang="en-US" sz="2400">
                <a:solidFill>
                  <a:schemeClr val="dk1"/>
                </a:solidFill>
              </a:rPr>
              <a:t>Random Forest</a:t>
            </a:r>
            <a:endParaRPr sz="2400">
              <a:solidFill>
                <a:schemeClr val="dk1"/>
              </a:solidFill>
            </a:endParaRPr>
          </a:p>
          <a:p>
            <a:pPr indent="-3810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❖"/>
            </a:pPr>
            <a:r>
              <a:rPr lang="en-US" sz="2400">
                <a:solidFill>
                  <a:schemeClr val="dk1"/>
                </a:solidFill>
              </a:rPr>
              <a:t>Neural Network MLP</a:t>
            </a:r>
            <a:endParaRPr sz="2400">
              <a:solidFill>
                <a:schemeClr val="dk1"/>
              </a:solidFill>
            </a:endParaRPr>
          </a:p>
          <a:p>
            <a:pPr indent="-381000" lvl="0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❖"/>
            </a:pPr>
            <a:r>
              <a:rPr lang="en-US" sz="2400">
                <a:solidFill>
                  <a:schemeClr val="dk1"/>
                </a:solidFill>
              </a:rPr>
              <a:t>Support Vector Machine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31b0434d5d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367" y="1863238"/>
            <a:ext cx="5730632" cy="31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1b0434d5d9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30" y="3641225"/>
            <a:ext cx="4906171" cy="3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Hyper-parameter Tuning</a:t>
            </a:r>
            <a:endParaRPr/>
          </a:p>
        </p:txBody>
      </p:sp>
      <p:sp>
        <p:nvSpPr>
          <p:cNvPr id="260" name="Google Shape;260;p16"/>
          <p:cNvSpPr txBox="1"/>
          <p:nvPr>
            <p:ph idx="1" type="body"/>
          </p:nvPr>
        </p:nvSpPr>
        <p:spPr>
          <a:xfrm>
            <a:off x="838199" y="1274599"/>
            <a:ext cx="10515600" cy="5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Best Parameters for models using Grid Search CV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b="1" lang="en-US" sz="2000"/>
              <a:t>Random Forest:</a:t>
            </a:r>
            <a:r>
              <a:rPr lang="en-US" sz="2000"/>
              <a:t> </a:t>
            </a:r>
            <a:r>
              <a:rPr lang="en-US" sz="2000"/>
              <a:t>Achieved</a:t>
            </a:r>
            <a:r>
              <a:rPr lang="en-US" sz="2000"/>
              <a:t> </a:t>
            </a:r>
            <a:r>
              <a:rPr lang="en-US" sz="2000"/>
              <a:t>Optimal Configuration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bootstrap</a:t>
            </a:r>
            <a:r>
              <a:rPr lang="en-US" sz="2000"/>
              <a:t>: False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max_depth</a:t>
            </a:r>
            <a:r>
              <a:rPr lang="en-US" sz="2000"/>
              <a:t>: None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min_sample_leaf</a:t>
            </a:r>
            <a:r>
              <a:rPr lang="en-US" sz="2000"/>
              <a:t>: 1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min_sample_split</a:t>
            </a:r>
            <a:r>
              <a:rPr lang="en-US" sz="2000"/>
              <a:t>: 2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b="1" lang="en-US" sz="2000"/>
              <a:t>MLP:</a:t>
            </a:r>
            <a:r>
              <a:rPr lang="en-US" sz="2000"/>
              <a:t> Optimisation Activation, Hidden Layers, Learning Rate and Regularisation.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activation</a:t>
            </a:r>
            <a:r>
              <a:rPr lang="en-US" sz="2000"/>
              <a:t>: relu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alpha</a:t>
            </a:r>
            <a:r>
              <a:rPr lang="en-US" sz="2000"/>
              <a:t>: 0.002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hidden layers size</a:t>
            </a:r>
            <a:r>
              <a:rPr lang="en-US" sz="2000"/>
              <a:t>: (150,150)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learning rate</a:t>
            </a:r>
            <a:r>
              <a:rPr lang="en-US" sz="2000"/>
              <a:t>: constant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solver</a:t>
            </a:r>
            <a:r>
              <a:rPr lang="en-US" sz="2000"/>
              <a:t>: adam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b="1" lang="en-US" sz="2000"/>
              <a:t>SVM:</a:t>
            </a:r>
            <a:r>
              <a:rPr lang="en-US" sz="2000"/>
              <a:t> Fine-tuned Kernel Parameters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C</a:t>
            </a:r>
            <a:r>
              <a:rPr lang="en-US" sz="2000"/>
              <a:t>: 100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gamma</a:t>
            </a:r>
            <a:r>
              <a:rPr lang="en-US" sz="2000"/>
              <a:t>: 1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i="1" lang="en-US" sz="2000"/>
              <a:t>kernel</a:t>
            </a:r>
            <a:r>
              <a:rPr lang="en-US" sz="2000"/>
              <a:t>: rbf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K-Fold Cross-Validation</a:t>
            </a:r>
            <a:endParaRPr/>
          </a:p>
        </p:txBody>
      </p:sp>
      <p:pic>
        <p:nvPicPr>
          <p:cNvPr id="266" name="Google Shape;2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25" y="1246200"/>
            <a:ext cx="10504950" cy="29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/>
        </p:nvSpPr>
        <p:spPr>
          <a:xfrm>
            <a:off x="845125" y="4337575"/>
            <a:ext cx="105051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achieved the highest mean cross-validation score of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0.9243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indicating robust generalization across folds.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showed a strong performance with a mean cross-validation score of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0.8838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slightly lower than Random Forest but significantly better than Neural Network.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had the lowest mean cross-validation score at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0.8266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suggesting it might not generalize as well as the other models during training.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b0434d5d9_0_68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273" name="Google Shape;273;g31b0434d5d9_0_68"/>
          <p:cNvSpPr txBox="1"/>
          <p:nvPr>
            <p:ph idx="1" type="body"/>
          </p:nvPr>
        </p:nvSpPr>
        <p:spPr>
          <a:xfrm>
            <a:off x="845125" y="1274275"/>
            <a:ext cx="10515600" cy="49059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Performance After Oversampling: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Post Hyper-Parameter Tuning Performance:</a:t>
            </a:r>
            <a:endParaRPr b="1" sz="2000">
              <a:solidFill>
                <a:schemeClr val="dk1"/>
              </a:solidFill>
            </a:endParaRPr>
          </a:p>
        </p:txBody>
      </p:sp>
      <p:graphicFrame>
        <p:nvGraphicFramePr>
          <p:cNvPr id="274" name="Google Shape;274;g31b0434d5d9_0_68"/>
          <p:cNvGraphicFramePr/>
          <p:nvPr/>
        </p:nvGraphicFramePr>
        <p:xfrm>
          <a:off x="1074738" y="18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{05A7C342-B550-4817-956C-877140A0EF3A}</a:tableStyleId>
              </a:tblPr>
              <a:tblGrid>
                <a:gridCol w="2186525"/>
                <a:gridCol w="1535950"/>
                <a:gridCol w="1584625"/>
                <a:gridCol w="1646600"/>
                <a:gridCol w="1657450"/>
              </a:tblGrid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0.7687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Trees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0.9165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0.9211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0.8760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0.9367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0.9000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0.8347 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0.8171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0.8643</a:t>
                      </a:r>
                      <a:endParaRPr sz="15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0.9017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0.8872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g31b0434d5d9_0_68"/>
          <p:cNvGraphicFramePr/>
          <p:nvPr/>
        </p:nvGraphicFramePr>
        <p:xfrm>
          <a:off x="1074738" y="47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{05A7C342-B550-4817-956C-877140A0EF3A}</a:tableStyleId>
              </a:tblPr>
              <a:tblGrid>
                <a:gridCol w="2186525"/>
                <a:gridCol w="1535950"/>
                <a:gridCol w="1584625"/>
                <a:gridCol w="1646600"/>
                <a:gridCol w="1657450"/>
              </a:tblGrid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 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0.9393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0.9410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0.8285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0.8279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0.8285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  <a:tr h="3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0.8981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0.9016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0.8984</a:t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b002e1ffc_0_47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281" name="Google Shape;281;g31b002e1ffc_0_47"/>
          <p:cNvSpPr txBox="1"/>
          <p:nvPr>
            <p:ph idx="1" type="body"/>
          </p:nvPr>
        </p:nvSpPr>
        <p:spPr>
          <a:xfrm>
            <a:off x="845125" y="1268225"/>
            <a:ext cx="10515600" cy="4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en-US" sz="2000"/>
              <a:t>Performance After Oversampling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Random Forest: </a:t>
            </a:r>
            <a:r>
              <a:rPr lang="en-US" sz="2000"/>
              <a:t>Best performing model with 93.3% accuracy and 0.936 F1-score.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Decision</a:t>
            </a:r>
            <a:r>
              <a:rPr b="1" lang="en-US" sz="2000"/>
              <a:t> Trees: </a:t>
            </a:r>
            <a:r>
              <a:rPr lang="en-US" sz="2000"/>
              <a:t>Showed overfitting with high train accuracy but lower test accuracy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Logistic Regression: </a:t>
            </a:r>
            <a:r>
              <a:rPr lang="en-US" sz="2000"/>
              <a:t>Under Fitted</a:t>
            </a:r>
            <a:r>
              <a:rPr lang="en-US" sz="2000"/>
              <a:t> the data with 76.8% accuracy.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SVM: </a:t>
            </a:r>
            <a:r>
              <a:rPr lang="en-US" sz="2000"/>
              <a:t>Showed high variance with 83% accuracy in training and 68% during testing.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MLP: </a:t>
            </a:r>
            <a:r>
              <a:rPr lang="en-US" sz="2000"/>
              <a:t>Performed well in both train and test datasets with nearly 84% accuracy in both . 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Post Hyper-Parameter Tuning Performance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Random Forest:</a:t>
            </a:r>
            <a:r>
              <a:rPr lang="en-US" sz="2000"/>
              <a:t> Improved to 93.9% accuracy and 0.939 F1-score.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SVM:</a:t>
            </a:r>
            <a:r>
              <a:rPr lang="en-US" sz="2000"/>
              <a:t> Achieved 89.8% accuracy, close competitor to Random Forest.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-US" sz="2000"/>
              <a:t>MLP:</a:t>
            </a:r>
            <a:r>
              <a:rPr lang="en-US" sz="2000"/>
              <a:t> 82.8% accuracy, less competitive compared to ensemble methods.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b0434d5d9_2_1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Matrices</a:t>
            </a:r>
            <a:endParaRPr/>
          </a:p>
        </p:txBody>
      </p:sp>
      <p:pic>
        <p:nvPicPr>
          <p:cNvPr id="287" name="Google Shape;287;g31b0434d5d9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62" y="1246900"/>
            <a:ext cx="11061275" cy="30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1b0434d5d9_2_1"/>
          <p:cNvSpPr txBox="1"/>
          <p:nvPr/>
        </p:nvSpPr>
        <p:spPr>
          <a:xfrm>
            <a:off x="832350" y="4572000"/>
            <a:ext cx="10527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High accuracy, with 91% TPR and 97% TNR, excelling in predicting both </a:t>
            </a:r>
            <a:r>
              <a:rPr lang="en-US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&lt;=50K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&gt;50K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Moderate performance with 78% TPR and higher FPR (22%), struggling with </a:t>
            </a:r>
            <a:r>
              <a:rPr lang="en-US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&lt;=50K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Balanced performance, with 85% TPR and 94% TNR, but less accurate than Random Forest.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b002e1ffc_0_42"/>
          <p:cNvSpPr txBox="1"/>
          <p:nvPr>
            <p:ph type="title"/>
          </p:nvPr>
        </p:nvSpPr>
        <p:spPr>
          <a:xfrm>
            <a:off x="845126" y="365759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94" name="Google Shape;294;g31b002e1ffc_0_42"/>
          <p:cNvSpPr txBox="1"/>
          <p:nvPr>
            <p:ph idx="1" type="body"/>
          </p:nvPr>
        </p:nvSpPr>
        <p:spPr>
          <a:xfrm>
            <a:off x="845126" y="1381181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en-US" sz="2200"/>
              <a:t>Cross Validation Score</a:t>
            </a:r>
            <a:endParaRPr b="1" sz="2200"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Random Forest: </a:t>
            </a:r>
            <a:r>
              <a:rPr lang="en-US" sz="2200"/>
              <a:t>Consistently performed well with a mean CV score of 0.924.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SVM: </a:t>
            </a:r>
            <a:r>
              <a:rPr lang="en-US" sz="2200"/>
              <a:t>Mean CV score of 0.884, indicating stability but lower overall accuracy.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MLP: </a:t>
            </a:r>
            <a:r>
              <a:rPr lang="en-US" sz="2200"/>
              <a:t>Achieved a CV score of 0.827, highlighting areas for further optimization.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Conclusion</a:t>
            </a:r>
            <a:endParaRPr b="1"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Random Forest emerged as the most robust and accurate model for this task, balancing precision and efficiency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845125" y="1270000"/>
            <a:ext cx="10515600" cy="4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Best Performing Model: </a:t>
            </a:r>
            <a:r>
              <a:rPr b="1" lang="en-US" sz="2200" u="sng"/>
              <a:t>Random Forest</a:t>
            </a:r>
            <a:endParaRPr b="1" sz="2200" u="sng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Random Forest</a:t>
            </a:r>
            <a:r>
              <a:rPr lang="en-US" sz="2200"/>
              <a:t> achieved the highest performance with:</a:t>
            </a:r>
            <a:endParaRPr sz="22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i.	Accuracy:</a:t>
            </a:r>
            <a:r>
              <a:rPr lang="en-US" sz="2200"/>
              <a:t> 93.9%</a:t>
            </a:r>
            <a:endParaRPr sz="22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ii.	F1-Score:</a:t>
            </a:r>
            <a:r>
              <a:rPr lang="en-US" sz="2200"/>
              <a:t> 0.939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Robust against overfitting, consistently generalizes well across datasets.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Key Takeaways: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Random Forest</a:t>
            </a:r>
            <a:r>
              <a:rPr lang="en-US" sz="2200">
                <a:solidFill>
                  <a:schemeClr val="dk1"/>
                </a:solidFill>
              </a:rPr>
              <a:t> is highly effective for income prediction tasks involving imbalanced datasets.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Tree-based models like </a:t>
            </a:r>
            <a:r>
              <a:rPr lang="en-US" sz="2200" u="sng">
                <a:solidFill>
                  <a:schemeClr val="dk1"/>
                </a:solidFill>
              </a:rPr>
              <a:t>Random Forest</a:t>
            </a:r>
            <a:r>
              <a:rPr lang="en-US" sz="2200">
                <a:solidFill>
                  <a:schemeClr val="dk1"/>
                </a:solidFill>
              </a:rPr>
              <a:t> and </a:t>
            </a:r>
            <a:r>
              <a:rPr lang="en-US" sz="2200" u="sng">
                <a:solidFill>
                  <a:schemeClr val="dk1"/>
                </a:solidFill>
              </a:rPr>
              <a:t>Decision Trees</a:t>
            </a:r>
            <a:r>
              <a:rPr lang="en-US" sz="2200">
                <a:solidFill>
                  <a:schemeClr val="dk1"/>
                </a:solidFill>
              </a:rPr>
              <a:t> proved highly effective for this complex socioeconomic classification task.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Timeline</a:t>
            </a:r>
            <a:endParaRPr/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Completed Task: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Data collection and preprocessing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Exploratory Data Analysis (EDA)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Model selection and Training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0" lang="en-US" sz="2200"/>
              <a:t>Hyperparameter tuning and advanced model comparison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❖"/>
            </a:pPr>
            <a:r>
              <a:rPr b="0" lang="en-US" sz="2200"/>
              <a:t>Final evaluation and report preparation</a:t>
            </a:r>
            <a:endParaRPr sz="2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Arial"/>
              <a:buChar char="❖"/>
            </a:pPr>
            <a:r>
              <a:rPr b="0" lang="en-US" sz="2200"/>
              <a:t>Presentation and Submission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900"/>
              <a:buFont typeface="Quattrocento Sans"/>
              <a:buNone/>
            </a:pPr>
            <a:r>
              <a:rPr lang="en-US" sz="3900"/>
              <a:t>Individual Team Member’s Contribution</a:t>
            </a:r>
            <a:endParaRPr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Sameer Singh Godara (2022439)</a:t>
            </a:r>
            <a:r>
              <a:rPr lang="en-US" sz="2200"/>
              <a:t>: </a:t>
            </a:r>
            <a:r>
              <a:rPr lang="en-US" sz="2200"/>
              <a:t>Visualization, Feature selection, Boosting algorithm, Report writing.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Sanyam Barwar (2022447):</a:t>
            </a:r>
            <a:r>
              <a:rPr lang="en-US" sz="2200"/>
              <a:t> </a:t>
            </a:r>
            <a:r>
              <a:rPr lang="en-US" sz="2200"/>
              <a:t>Preprocessing, Exploratory data analysis (EDA), Final model training, Project management and finalization.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Sanyam Garg (2022448)</a:t>
            </a:r>
            <a:r>
              <a:rPr lang="en-US" sz="2200"/>
              <a:t>: </a:t>
            </a:r>
            <a:r>
              <a:rPr lang="en-US" sz="2200"/>
              <a:t>Data collection, Feature engineering, and Model comparison, Cross-Validation.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2200"/>
              <a:t>Vivan Rangra (2022581)</a:t>
            </a:r>
            <a:r>
              <a:rPr lang="en-US" sz="2200"/>
              <a:t>: </a:t>
            </a:r>
            <a:r>
              <a:rPr lang="en-US" sz="2200"/>
              <a:t>Model Selection, Initial model training, Hyperparameter tuning and </a:t>
            </a:r>
            <a:r>
              <a:rPr lang="en-US" sz="2200">
                <a:solidFill>
                  <a:schemeClr val="dk1"/>
                </a:solidFill>
              </a:rPr>
              <a:t>Presentation preparation.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This Problem Matters?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Practical applications in policy-making, targeted marketing, and financial planning. (E.g. targeted financial services using income predictions)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Comparative analysis helps in understanding the strengths and weaknesses of the algorithm in a real-world scenario.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Goal:</a:t>
            </a:r>
            <a:r>
              <a:rPr lang="en-US" sz="2000"/>
              <a:t> Find the most effective methodology to predict income levels accurately and efficiently.</a:t>
            </a:r>
            <a:endParaRPr sz="2000"/>
          </a:p>
        </p:txBody>
      </p:sp>
      <p:pic>
        <p:nvPicPr>
          <p:cNvPr descr="Google Shape;165;p19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311" y="3429000"/>
            <a:ext cx="5011127" cy="292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914398" y="1262290"/>
            <a:ext cx="5086930" cy="8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Paper 1</a:t>
            </a:r>
            <a:endParaRPr/>
          </a:p>
        </p:txBody>
      </p:sp>
      <p:sp>
        <p:nvSpPr>
          <p:cNvPr id="140" name="Google Shape;140;p4"/>
          <p:cNvSpPr txBox="1"/>
          <p:nvPr>
            <p:ph idx="2" type="body"/>
          </p:nvPr>
        </p:nvSpPr>
        <p:spPr>
          <a:xfrm>
            <a:off x="914398" y="2154890"/>
            <a:ext cx="5086930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Adult Income Classification using Machine Learning Techniques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Objective:</a:t>
            </a:r>
            <a:r>
              <a:rPr lang="en-US" sz="2000"/>
              <a:t> Applied different machine learning algorithms to the adult income dataset.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Key Findings:</a:t>
            </a:r>
            <a:r>
              <a:rPr lang="en-US" sz="2000"/>
              <a:t> Logistic Regression and Decision Trees showed good performance, with Random Forest outperforming them.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Relevance:</a:t>
            </a:r>
            <a:r>
              <a:rPr lang="en-US" sz="2000"/>
              <a:t> Provides baseline models and insights for comparison in this project.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Source:</a:t>
            </a:r>
            <a:r>
              <a:rPr lang="en-US" sz="2000"/>
              <a:t> </a:t>
            </a:r>
            <a:r>
              <a:rPr lang="en-US" sz="2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Xplore - Adult Income Classification</a:t>
            </a:r>
            <a:endParaRPr sz="2000" u="sng">
              <a:solidFill>
                <a:srgbClr val="1155CC"/>
              </a:solidFill>
            </a:endParaRPr>
          </a:p>
        </p:txBody>
      </p:sp>
      <p:sp>
        <p:nvSpPr>
          <p:cNvPr id="141" name="Google Shape;141;p4"/>
          <p:cNvSpPr txBox="1"/>
          <p:nvPr>
            <p:ph idx="3" type="body"/>
          </p:nvPr>
        </p:nvSpPr>
        <p:spPr>
          <a:xfrm>
            <a:off x="6230256" y="1262287"/>
            <a:ext cx="51054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2400"/>
              <a:t>Paper 2</a:t>
            </a:r>
            <a:endParaRPr/>
          </a:p>
        </p:txBody>
      </p:sp>
      <p:sp>
        <p:nvSpPr>
          <p:cNvPr id="142" name="Google Shape;142;p4"/>
          <p:cNvSpPr txBox="1"/>
          <p:nvPr>
            <p:ph idx="4" type="body"/>
          </p:nvPr>
        </p:nvSpPr>
        <p:spPr>
          <a:xfrm>
            <a:off x="6230256" y="2154890"/>
            <a:ext cx="5105401" cy="403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 Comparative Analysis of Machine Learning Algorithms for Classification Purpose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Objective:</a:t>
            </a:r>
            <a:r>
              <a:rPr lang="en-US" sz="2000"/>
              <a:t> Analyzed various classification algorithms across multiple domains.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Key Findings:</a:t>
            </a:r>
            <a:r>
              <a:rPr lang="en-US" sz="2000"/>
              <a:t> Identified trade-offs between accuracy and interpretability (e.g. Neural Networks vs. Decision Trees).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Relevance:</a:t>
            </a:r>
            <a:r>
              <a:rPr lang="en-US" sz="2000"/>
              <a:t> Informs our model selection strategy and highlights the need for balancing accuracy and interpretability.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2000"/>
              <a:t>Source:</a:t>
            </a:r>
            <a:r>
              <a:rPr lang="en-US" sz="2000"/>
              <a:t> </a:t>
            </a:r>
            <a:r>
              <a:rPr lang="en-US" sz="2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Xplore - Comparative Analysis</a:t>
            </a:r>
            <a:endParaRPr sz="2000" u="sng">
              <a:solidFill>
                <a:srgbClr val="1155CC"/>
              </a:solidFill>
            </a:endParaRPr>
          </a:p>
        </p:txBody>
      </p:sp>
      <p:sp>
        <p:nvSpPr>
          <p:cNvPr id="143" name="Google Shape;143;p4"/>
          <p:cNvSpPr txBox="1"/>
          <p:nvPr>
            <p:ph type="title"/>
          </p:nvPr>
        </p:nvSpPr>
        <p:spPr>
          <a:xfrm>
            <a:off x="914399" y="365759"/>
            <a:ext cx="9376231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45126" y="365759"/>
            <a:ext cx="9445504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Description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845126" y="1381181"/>
            <a:ext cx="10515601" cy="479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Overview of the Dataset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Visualization of Key Attributes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Preprocessing Details</a:t>
            </a:r>
            <a:endParaRPr/>
          </a:p>
        </p:txBody>
      </p:sp>
      <p:pic>
        <p:nvPicPr>
          <p:cNvPr descr="Google Shape;181;p21" id="150" name="Google Shape;150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181" y="2913576"/>
            <a:ext cx="6950134" cy="326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 of the Dataset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Dataset Name:</a:t>
            </a:r>
            <a:r>
              <a:rPr lang="en-US" sz="2000"/>
              <a:t> </a:t>
            </a:r>
            <a:r>
              <a:rPr lang="en-US" sz="2000">
                <a:uFill>
                  <a:noFill/>
                </a:uFill>
                <a:hlinkClick r:id="rId3"/>
              </a:rPr>
              <a:t>Census Income Dataset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Target Variable:</a:t>
            </a:r>
            <a:r>
              <a:rPr lang="en-US" sz="2000"/>
              <a:t> Income (Binary Classification: &gt;$50K or &lt;= $50K)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Attributes: age, work-class, education, marital-status, occupation, relationship, race, sex, hours-per-week, capital-gain, capital-loss, native-country, education-num, fnlwgt (final weight) .</a:t>
            </a:r>
            <a:endParaRPr sz="2000"/>
          </a:p>
        </p:txBody>
      </p:sp>
      <p:pic>
        <p:nvPicPr>
          <p:cNvPr descr="Google Shape;188;p22"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254" y="2996414"/>
            <a:ext cx="8842959" cy="366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45126" y="365759"/>
            <a:ext cx="9445502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Visualization of Key Attributes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45126" y="1381181"/>
            <a:ext cx="10515601" cy="479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92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Bar Plot:</a:t>
            </a:r>
            <a:r>
              <a:rPr lang="en-US" sz="2100"/>
              <a:t> Income, Avg of hours per week, Avg of age for sex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Heatmap:</a:t>
            </a:r>
            <a:r>
              <a:rPr lang="en-US" sz="2100"/>
              <a:t> Income vs Education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Histogram:</a:t>
            </a:r>
            <a:r>
              <a:rPr lang="en-US" sz="2100"/>
              <a:t> Numerical Features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Box and Violin Plot:</a:t>
            </a:r>
            <a:r>
              <a:rPr lang="en-US" sz="2100"/>
              <a:t> Box plot for numerical features and Violin plot for categorical features</a:t>
            </a:r>
            <a:endParaRPr sz="2100"/>
          </a:p>
          <a:p>
            <a:pPr indent="-34925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/>
              <a:t>Pair Plot:</a:t>
            </a:r>
            <a:r>
              <a:rPr lang="en-US" sz="2100"/>
              <a:t> All features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99;p24" id="168" name="Google Shape;168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15" r="1115" t="0"/>
          <a:stretch/>
        </p:blipFill>
        <p:spPr>
          <a:xfrm>
            <a:off x="5735775" y="979950"/>
            <a:ext cx="2743201" cy="216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841251" y="2191650"/>
            <a:ext cx="46581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619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/>
              <a:t>Income Distribution: </a:t>
            </a:r>
            <a:r>
              <a:rPr b="0" lang="en-US" sz="1900"/>
              <a:t>Bar plot showing the number of people in different income classes (i.e. &gt; $50K or &lt;= $50K).</a:t>
            </a:r>
            <a:endParaRPr b="0" sz="1900"/>
          </a:p>
          <a:p>
            <a:pPr indent="-3619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/>
              <a:t>Average of Hours per Week vs Income: </a:t>
            </a:r>
            <a:r>
              <a:rPr b="0" lang="en-US" sz="1900"/>
              <a:t>Bar plot depicting relationship of income growing directly with the average of work hours per week.</a:t>
            </a:r>
            <a:endParaRPr b="0" sz="1900"/>
          </a:p>
          <a:p>
            <a:pPr indent="-3619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/>
              <a:t>Average of Age for Sex vs Income: </a:t>
            </a:r>
            <a:r>
              <a:rPr b="0" lang="en-US" sz="1900"/>
              <a:t>Bar plot showing that the people with income 50K have a higher average age. With male average age being greater in both cases.</a:t>
            </a:r>
            <a:endParaRPr sz="1800"/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841250" y="884548"/>
            <a:ext cx="39318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Bar Plots</a:t>
            </a:r>
            <a:endParaRPr sz="4400"/>
          </a:p>
        </p:txBody>
      </p:sp>
      <p:pic>
        <p:nvPicPr>
          <p:cNvPr descr="Google Shape;202;p24"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9315" y="1944929"/>
            <a:ext cx="2743201" cy="218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03;p24"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5776" y="3549182"/>
            <a:ext cx="2907307" cy="231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841250" y="1125924"/>
            <a:ext cx="39318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 sz="4400"/>
              <a:t>Heatmap</a:t>
            </a:r>
            <a:endParaRPr sz="4400"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41250" y="2057400"/>
            <a:ext cx="4918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1841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900"/>
          </a:p>
          <a:p>
            <a:pPr indent="-3048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/>
              <a:t>The Income-Education heatmap suggests a strong relationship between education and income.</a:t>
            </a:r>
            <a:endParaRPr sz="1900"/>
          </a:p>
          <a:p>
            <a:pPr indent="-3048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/>
              <a:t>Notably, the 9th and 10th education levels have the highest counts overall lower income (≤$50k).</a:t>
            </a:r>
            <a:endParaRPr sz="1900"/>
          </a:p>
          <a:p>
            <a:pPr indent="-3048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/>
              <a:t>While level 13 shows significant representation in both income categories.</a:t>
            </a:r>
            <a:endParaRPr sz="1900"/>
          </a:p>
        </p:txBody>
      </p:sp>
      <p:pic>
        <p:nvPicPr>
          <p:cNvPr descr="Google Shape;210;p25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544" y="1179215"/>
            <a:ext cx="4918559" cy="504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